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1" r:id="rId6"/>
    <p:sldId id="262" r:id="rId7"/>
    <p:sldId id="263" r:id="rId8"/>
    <p:sldId id="264" r:id="rId9"/>
    <p:sldId id="260"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488" y="-3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13C8080-6E5D-45B8-9B0E-EFB97D30FB35}" type="datetimeFigureOut">
              <a:rPr lang="en-US"/>
              <a:pPr>
                <a:defRPr/>
              </a:pPr>
              <a:t>3/28/2013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091146A-4828-4D1F-9A48-4B111FABFEBD}" type="slidenum">
              <a:rPr lang="en-US"/>
              <a:pPr>
                <a:defRPr/>
              </a:pPr>
              <a:t>‹#›</a:t>
            </a:fld>
            <a:endParaRPr lang="en-US"/>
          </a:p>
        </p:txBody>
      </p:sp>
    </p:spTree>
    <p:extLst>
      <p:ext uri="{BB962C8B-B14F-4D97-AF65-F5344CB8AC3E}">
        <p14:creationId xmlns:p14="http://schemas.microsoft.com/office/powerpoint/2010/main" val="251431584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fld id="{04E8ACA5-6A51-4629-8F55-ADC4703A068F}" type="datetime1">
              <a:rPr lang="en-US" smtClean="0"/>
              <a:pPr>
                <a:defRPr/>
              </a:pPr>
              <a:t>3/28/2013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C6BA6C57-69C9-4F7E-917E-0BDFCE7A476E}"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129A9003-899A-4536-9339-D510D9C497BE}" type="datetime1">
              <a:rPr lang="en-US" smtClean="0"/>
              <a:pPr>
                <a:defRPr/>
              </a:pPr>
              <a:t>3/28/2013</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422188C4-D846-4EF2-830F-D1A9793B012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BE6B7268-99D2-4D0C-85DB-F30935253335}" type="datetime1">
              <a:rPr lang="en-US" smtClean="0"/>
              <a:pPr>
                <a:defRPr/>
              </a:pPr>
              <a:t>3/28/2013</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E783C858-A5BB-4366-95F5-7FC796702F5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CA86D056-93FF-48A6-AF88-599AECA684E6}" type="datetime1">
              <a:rPr lang="en-US" smtClean="0"/>
              <a:pPr>
                <a:defRPr/>
              </a:pPr>
              <a:t>3/28/2013</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F0C6D6B-4726-4D65-BEBC-E24E440F3AE3}"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5ED3E28B-32A0-4A67-8999-D97C609867B3}" type="datetime1">
              <a:rPr lang="en-US" smtClean="0"/>
              <a:pPr>
                <a:defRPr/>
              </a:pPr>
              <a:t>3/28/2013</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0064FE0A-1EE2-4C91-BC19-0B00FFAB00F5}"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242A0310-370F-4739-921D-B6FD0F77157D}" type="datetime1">
              <a:rPr lang="en-US" smtClean="0"/>
              <a:pPr>
                <a:defRPr/>
              </a:pPr>
              <a:t>3/28/2013</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4713DDC-636B-4F89-B4E8-C6D17B24220D}"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ADEBB292-E5C6-4718-8BFB-391C988EA4A3}" type="datetime1">
              <a:rPr lang="en-US" smtClean="0"/>
              <a:pPr>
                <a:defRPr/>
              </a:pPr>
              <a:t>3/28/2013</a:t>
            </a:fld>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E22EE5AE-8313-445F-93A9-368B4D331AA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fld id="{4EB29CB6-47F6-4A7C-AD86-57BD78069D00}" type="datetime1">
              <a:rPr lang="en-US" smtClean="0"/>
              <a:pPr>
                <a:defRPr/>
              </a:pPr>
              <a:t>3/28/2013</a:t>
            </a:fld>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0B1BF277-77ED-419E-ACAD-B9F94CE1B92A}"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BCBDCFA8-4596-4A53-B1AE-06432BC16789}" type="datetime1">
              <a:rPr lang="en-US" smtClean="0"/>
              <a:pPr>
                <a:defRPr/>
              </a:pPr>
              <a:t>3/28/2013</a:t>
            </a:fld>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7552B42A-17B7-42F2-A136-9DF1AB48C13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fld id="{101F174F-9CFC-4476-9D9F-441933E24C5C}" type="datetime1">
              <a:rPr lang="en-US" smtClean="0"/>
              <a:pPr>
                <a:defRPr/>
              </a:pPr>
              <a:t>3/28/2013</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FBEF25D-0C4B-4C6A-A375-09F9C6205429}"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fld id="{48CF8202-7C86-4990-9925-D18B604BCFEA}" type="datetime1">
              <a:rPr lang="en-US" smtClean="0"/>
              <a:pPr>
                <a:defRPr/>
              </a:pPr>
              <a:t>3/28/2013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DE947B5-7C03-4249-B431-0901997CABD5}"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02C71F92-BFBA-431C-8C6E-7CEAB0C6E63D}" type="datetime1">
              <a:rPr lang="en-US" smtClean="0"/>
              <a:pPr>
                <a:defRPr/>
              </a:pPr>
              <a:t>3/28/2013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5DD4AEF-69CE-4F4B-A73F-61346ADF9DD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aws.amazon.com/articles/272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pig.apache.org/docs/r0.9.1/index.html" TargetMode="External"/><Relationship Id="rId2" Type="http://schemas.openxmlformats.org/officeDocument/2006/relationships/hyperlink" Target="http://www.cloudera.com/wp-content/uploads/2010/01/IntroToPig.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smtClean="0"/>
              <a:t>(Hadoop) Pig Dataflow Language</a:t>
            </a:r>
          </a:p>
        </p:txBody>
      </p:sp>
      <p:sp>
        <p:nvSpPr>
          <p:cNvPr id="3" name="Subtitle 2"/>
          <p:cNvSpPr>
            <a:spLocks noGrp="1"/>
          </p:cNvSpPr>
          <p:nvPr>
            <p:ph type="subTitle" idx="1"/>
          </p:nvPr>
        </p:nvSpPr>
        <p:spPr/>
        <p:txBody>
          <a:bodyPr rtlCol="0">
            <a:normAutofit fontScale="92500" lnSpcReduction="10000"/>
          </a:bodyPr>
          <a:lstStyle/>
          <a:p>
            <a:pPr fontAlgn="auto">
              <a:spcAft>
                <a:spcPts val="0"/>
              </a:spcAft>
              <a:buFont typeface="Arial" pitchFamily="34" charset="0"/>
              <a:buNone/>
              <a:defRPr/>
            </a:pPr>
            <a:r>
              <a:rPr lang="en-US" dirty="0" smtClean="0"/>
              <a:t>B. Ramamurthy</a:t>
            </a:r>
          </a:p>
          <a:p>
            <a:pPr fontAlgn="auto">
              <a:spcAft>
                <a:spcPts val="0"/>
              </a:spcAft>
              <a:buFont typeface="Arial" pitchFamily="34" charset="0"/>
              <a:buNone/>
              <a:defRPr/>
            </a:pPr>
            <a:r>
              <a:rPr lang="en-US" dirty="0" smtClean="0"/>
              <a:t>Based on </a:t>
            </a:r>
            <a:r>
              <a:rPr lang="en-US" dirty="0" err="1" smtClean="0"/>
              <a:t>Cloudera’s</a:t>
            </a:r>
            <a:r>
              <a:rPr lang="en-US" dirty="0" smtClean="0"/>
              <a:t> tutorials and Apache’s Pig Manual</a:t>
            </a:r>
          </a:p>
        </p:txBody>
      </p:sp>
      <p:sp>
        <p:nvSpPr>
          <p:cNvPr id="4" name="Date Placeholder 3"/>
          <p:cNvSpPr>
            <a:spLocks noGrp="1"/>
          </p:cNvSpPr>
          <p:nvPr>
            <p:ph type="dt" sz="half" idx="10"/>
          </p:nvPr>
        </p:nvSpPr>
        <p:spPr/>
        <p:txBody>
          <a:bodyPr/>
          <a:lstStyle/>
          <a:p>
            <a:pPr>
              <a:defRPr/>
            </a:pPr>
            <a:fld id="{01B6C622-DEB5-4DC1-9A9D-B4B55B04ACF6}" type="datetime1">
              <a:rPr lang="en-US"/>
              <a:pPr>
                <a:defRPr/>
              </a:pPr>
              <a:t>3/28/2013</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en-US" b="1" dirty="0" smtClean="0"/>
              <a:t>Apache Pig</a:t>
            </a:r>
            <a:r>
              <a:rPr lang="en-US" dirty="0" smtClean="0"/>
              <a:t> is a platform for analyzing large data sets that consists of a high-level language for expressing data analysis programs, coupled with infrastructure for evaluating these programs. </a:t>
            </a:r>
          </a:p>
          <a:p>
            <a:pPr fontAlgn="auto">
              <a:spcAft>
                <a:spcPts val="0"/>
              </a:spcAft>
              <a:buFont typeface="Arial" pitchFamily="34" charset="0"/>
              <a:buChar char="•"/>
              <a:defRPr/>
            </a:pPr>
            <a:r>
              <a:rPr lang="en-US" dirty="0" smtClean="0"/>
              <a:t>Pig's infrastructure layer consists of </a:t>
            </a:r>
          </a:p>
          <a:p>
            <a:pPr lvl="1" fontAlgn="auto">
              <a:spcAft>
                <a:spcPts val="0"/>
              </a:spcAft>
              <a:buFont typeface="Arial" pitchFamily="34" charset="0"/>
              <a:buChar char="–"/>
              <a:defRPr/>
            </a:pPr>
            <a:r>
              <a:rPr lang="en-US" dirty="0" smtClean="0"/>
              <a:t>a compiler that produces sequences of Map-Reduce programs, </a:t>
            </a:r>
          </a:p>
          <a:p>
            <a:pPr lvl="1" fontAlgn="auto">
              <a:spcAft>
                <a:spcPts val="0"/>
              </a:spcAft>
              <a:buFont typeface="Arial" pitchFamily="34" charset="0"/>
              <a:buChar char="–"/>
              <a:defRPr/>
            </a:pPr>
            <a:r>
              <a:rPr lang="en-US" dirty="0" smtClean="0"/>
              <a:t>Pig's language layer currently consists of a textual language called Pig Latin, which has the following key properties: </a:t>
            </a:r>
          </a:p>
          <a:p>
            <a:pPr lvl="2" fontAlgn="auto">
              <a:spcAft>
                <a:spcPts val="0"/>
              </a:spcAft>
              <a:buFont typeface="Arial" pitchFamily="34" charset="0"/>
              <a:buChar char="•"/>
              <a:defRPr/>
            </a:pPr>
            <a:r>
              <a:rPr lang="en-US" b="1" dirty="0" smtClean="0"/>
              <a:t>Ease of programming.</a:t>
            </a:r>
            <a:r>
              <a:rPr lang="en-US" dirty="0" smtClean="0"/>
              <a:t> It is trivial to achieve parallel execution of simple, "embarrassingly parallel" data analysis tasks. Complex tasks comprised of multiple interrelated data transformations are explicitly encoded as data flow sequences, making them easy to write, understand, and maintain.</a:t>
            </a:r>
          </a:p>
          <a:p>
            <a:pPr lvl="2" fontAlgn="auto">
              <a:spcAft>
                <a:spcPts val="0"/>
              </a:spcAft>
              <a:buFont typeface="Arial" pitchFamily="34" charset="0"/>
              <a:buChar char="•"/>
              <a:defRPr/>
            </a:pPr>
            <a:r>
              <a:rPr lang="en-US" b="1" dirty="0" smtClean="0"/>
              <a:t>Optimization opportunities.</a:t>
            </a:r>
            <a:r>
              <a:rPr lang="en-US" dirty="0" smtClean="0"/>
              <a:t> The way in which tasks are encoded permits the system to optimize their execution automatically, allowing the user to focus on semantics rather than efficiency.</a:t>
            </a:r>
          </a:p>
          <a:p>
            <a:pPr lvl="2" fontAlgn="auto">
              <a:spcAft>
                <a:spcPts val="0"/>
              </a:spcAft>
              <a:buFont typeface="Arial" pitchFamily="34" charset="0"/>
              <a:buChar char="•"/>
              <a:defRPr/>
            </a:pPr>
            <a:r>
              <a:rPr lang="en-US" b="1" dirty="0" smtClean="0"/>
              <a:t>Extensibility.</a:t>
            </a:r>
            <a:r>
              <a:rPr lang="en-US" dirty="0" smtClean="0"/>
              <a:t> Users can create their own functions to do special-purpose processing.</a:t>
            </a:r>
          </a:p>
          <a:p>
            <a:pPr fontAlgn="auto">
              <a:spcAft>
                <a:spcPts val="0"/>
              </a:spcAft>
              <a:buFont typeface="Arial" pitchFamily="34" charset="0"/>
              <a:buChar char="•"/>
              <a:defRPr/>
            </a:pPr>
            <a:endParaRPr lang="en-US" dirty="0" smtClean="0"/>
          </a:p>
        </p:txBody>
      </p:sp>
      <p:sp>
        <p:nvSpPr>
          <p:cNvPr id="4" name="Date Placeholder 3"/>
          <p:cNvSpPr>
            <a:spLocks noGrp="1"/>
          </p:cNvSpPr>
          <p:nvPr>
            <p:ph type="dt" sz="half" idx="10"/>
          </p:nvPr>
        </p:nvSpPr>
        <p:spPr/>
        <p:txBody>
          <a:bodyPr/>
          <a:lstStyle/>
          <a:p>
            <a:pPr>
              <a:defRPr/>
            </a:pPr>
            <a:fld id="{BA136143-7DD0-48D8-A9C8-480DDDDF17FC}" type="datetime1">
              <a:rPr lang="en-US"/>
              <a:pPr>
                <a:defRPr/>
              </a:pPr>
              <a:t>3/28/2013</a:t>
            </a:fld>
            <a:endParaRPr lang="en-US"/>
          </a:p>
        </p:txBody>
      </p:sp>
      <p:sp>
        <p:nvSpPr>
          <p:cNvPr id="3074" name="Title 1"/>
          <p:cNvSpPr>
            <a:spLocks noGrp="1"/>
          </p:cNvSpPr>
          <p:nvPr>
            <p:ph type="title"/>
          </p:nvPr>
        </p:nvSpPr>
        <p:spPr/>
        <p:txBody>
          <a:bodyPr/>
          <a:lstStyle/>
          <a:p>
            <a:r>
              <a:rPr lang="en-US" smtClean="0"/>
              <a:t>Apache Pig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en-US" dirty="0" smtClean="0"/>
              <a:t>You can execute Pig Latin statements: </a:t>
            </a:r>
          </a:p>
          <a:p>
            <a:pPr lvl="1" fontAlgn="auto">
              <a:spcAft>
                <a:spcPts val="0"/>
              </a:spcAft>
              <a:buFont typeface="Arial" pitchFamily="34" charset="0"/>
              <a:buChar char="–"/>
              <a:defRPr/>
            </a:pPr>
            <a:r>
              <a:rPr lang="en-US" dirty="0" smtClean="0"/>
              <a:t>Using grunt shell or command line</a:t>
            </a:r>
          </a:p>
          <a:p>
            <a:pPr lvl="2" fontAlgn="auto">
              <a:spcAft>
                <a:spcPts val="0"/>
              </a:spcAft>
              <a:buFont typeface="Arial" pitchFamily="34" charset="0"/>
              <a:buNone/>
              <a:defRPr/>
            </a:pPr>
            <a:r>
              <a:rPr lang="en-US" dirty="0" smtClean="0"/>
              <a:t>$ pig ... - Connecting to ... </a:t>
            </a:r>
          </a:p>
          <a:p>
            <a:pPr lvl="2" fontAlgn="auto">
              <a:spcAft>
                <a:spcPts val="0"/>
              </a:spcAft>
              <a:buFont typeface="Arial" pitchFamily="34" charset="0"/>
              <a:buNone/>
              <a:defRPr/>
            </a:pPr>
            <a:r>
              <a:rPr lang="en-US" dirty="0" smtClean="0"/>
              <a:t>grunt&gt; A = load 'data'; </a:t>
            </a:r>
          </a:p>
          <a:p>
            <a:pPr lvl="2" fontAlgn="auto">
              <a:spcAft>
                <a:spcPts val="0"/>
              </a:spcAft>
              <a:buFont typeface="Arial" pitchFamily="34" charset="0"/>
              <a:buNone/>
              <a:defRPr/>
            </a:pPr>
            <a:r>
              <a:rPr lang="en-US" dirty="0" smtClean="0"/>
              <a:t>grunt&gt; B = ... ; </a:t>
            </a:r>
          </a:p>
          <a:p>
            <a:pPr lvl="1" fontAlgn="auto">
              <a:spcAft>
                <a:spcPts val="0"/>
              </a:spcAft>
              <a:buFont typeface="Arial" pitchFamily="34" charset="0"/>
              <a:buChar char="–"/>
              <a:defRPr/>
            </a:pPr>
            <a:r>
              <a:rPr lang="en-US" dirty="0" smtClean="0"/>
              <a:t>In local mode or </a:t>
            </a:r>
            <a:r>
              <a:rPr lang="en-US" dirty="0" err="1" smtClean="0"/>
              <a:t>hadoop</a:t>
            </a:r>
            <a:r>
              <a:rPr lang="en-US" dirty="0" smtClean="0"/>
              <a:t> mapreduce mode</a:t>
            </a:r>
          </a:p>
          <a:p>
            <a:pPr lvl="2" fontAlgn="auto">
              <a:spcAft>
                <a:spcPts val="0"/>
              </a:spcAft>
              <a:buFont typeface="Arial" pitchFamily="34" charset="0"/>
              <a:buNone/>
              <a:defRPr/>
            </a:pPr>
            <a:r>
              <a:rPr lang="en-US" dirty="0" smtClean="0"/>
              <a:t>$ pig myscript.pig </a:t>
            </a:r>
          </a:p>
          <a:p>
            <a:pPr lvl="2" fontAlgn="auto">
              <a:spcAft>
                <a:spcPts val="0"/>
              </a:spcAft>
              <a:buFont typeface="Arial" pitchFamily="34" charset="0"/>
              <a:buNone/>
              <a:defRPr/>
            </a:pPr>
            <a:r>
              <a:rPr lang="en-US" dirty="0" smtClean="0"/>
              <a:t>Command Line - batch, local mode </a:t>
            </a:r>
            <a:r>
              <a:rPr lang="en-US" dirty="0" err="1" smtClean="0"/>
              <a:t>mode</a:t>
            </a:r>
            <a:endParaRPr lang="en-US" dirty="0" smtClean="0"/>
          </a:p>
          <a:p>
            <a:pPr lvl="2" fontAlgn="auto">
              <a:spcAft>
                <a:spcPts val="0"/>
              </a:spcAft>
              <a:buFont typeface="Arial" pitchFamily="34" charset="0"/>
              <a:buNone/>
              <a:defRPr/>
            </a:pPr>
            <a:r>
              <a:rPr lang="en-US" dirty="0" smtClean="0"/>
              <a:t>$ pig -x local myscript.pig </a:t>
            </a:r>
          </a:p>
          <a:p>
            <a:pPr lvl="1" fontAlgn="auto">
              <a:spcAft>
                <a:spcPts val="0"/>
              </a:spcAft>
              <a:buFont typeface="Arial" pitchFamily="34" charset="0"/>
              <a:buChar char="–"/>
              <a:defRPr/>
            </a:pPr>
            <a:r>
              <a:rPr lang="en-US" dirty="0" smtClean="0"/>
              <a:t>Either interactively or in batch </a:t>
            </a:r>
          </a:p>
          <a:p>
            <a:pPr fontAlgn="auto">
              <a:spcAft>
                <a:spcPts val="0"/>
              </a:spcAft>
              <a:buFont typeface="Arial" pitchFamily="34" charset="0"/>
              <a:buChar char="•"/>
              <a:defRPr/>
            </a:pPr>
            <a:endParaRPr lang="en-US" dirty="0" smtClean="0"/>
          </a:p>
        </p:txBody>
      </p:sp>
      <p:sp>
        <p:nvSpPr>
          <p:cNvPr id="4" name="Date Placeholder 3"/>
          <p:cNvSpPr>
            <a:spLocks noGrp="1"/>
          </p:cNvSpPr>
          <p:nvPr>
            <p:ph type="dt" sz="half" idx="10"/>
          </p:nvPr>
        </p:nvSpPr>
        <p:spPr/>
        <p:txBody>
          <a:bodyPr/>
          <a:lstStyle/>
          <a:p>
            <a:pPr>
              <a:defRPr/>
            </a:pPr>
            <a:fld id="{9E2DFF4F-AA89-475D-AD57-3871B74FCBB1}" type="datetime1">
              <a:rPr lang="en-US"/>
              <a:pPr>
                <a:defRPr/>
              </a:pPr>
              <a:t>3/28/2013</a:t>
            </a:fld>
            <a:endParaRPr lang="en-US"/>
          </a:p>
        </p:txBody>
      </p:sp>
      <p:sp>
        <p:nvSpPr>
          <p:cNvPr id="4098" name="Title 1"/>
          <p:cNvSpPr>
            <a:spLocks noGrp="1"/>
          </p:cNvSpPr>
          <p:nvPr>
            <p:ph type="title"/>
          </p:nvPr>
        </p:nvSpPr>
        <p:spPr/>
        <p:txBody>
          <a:bodyPr/>
          <a:lstStyle/>
          <a:p>
            <a:r>
              <a:rPr lang="en-US" smtClean="0"/>
              <a:t>Running Pig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r>
              <a:rPr lang="en-US" smtClean="0"/>
              <a:t>A LOAD statement reads data from the file system. </a:t>
            </a:r>
          </a:p>
          <a:p>
            <a:r>
              <a:rPr lang="en-US" smtClean="0"/>
              <a:t>A series of "transformation" statements process the data. </a:t>
            </a:r>
          </a:p>
          <a:p>
            <a:r>
              <a:rPr lang="en-US" smtClean="0"/>
              <a:t>A STORE statement writes output to the file system; or, a DUMP statement displays output to the screen.</a:t>
            </a:r>
          </a:p>
          <a:p>
            <a:endParaRPr lang="en-US" smtClean="0"/>
          </a:p>
        </p:txBody>
      </p:sp>
      <p:sp>
        <p:nvSpPr>
          <p:cNvPr id="4" name="Date Placeholder 3"/>
          <p:cNvSpPr>
            <a:spLocks noGrp="1"/>
          </p:cNvSpPr>
          <p:nvPr>
            <p:ph type="dt" sz="half" idx="10"/>
          </p:nvPr>
        </p:nvSpPr>
        <p:spPr/>
        <p:txBody>
          <a:bodyPr/>
          <a:lstStyle/>
          <a:p>
            <a:pPr>
              <a:defRPr/>
            </a:pPr>
            <a:fld id="{D0F8F816-D50A-4720-A1BC-D2FA07D6D14A}" type="datetime1">
              <a:rPr lang="en-US"/>
              <a:pPr>
                <a:defRPr/>
              </a:pPr>
              <a:t>3/28/2013</a:t>
            </a:fld>
            <a:endParaRPr lang="en-US"/>
          </a:p>
        </p:txBody>
      </p:sp>
      <p:sp>
        <p:nvSpPr>
          <p:cNvPr id="5122" name="Title 1"/>
          <p:cNvSpPr>
            <a:spLocks noGrp="1"/>
          </p:cNvSpPr>
          <p:nvPr>
            <p:ph type="title"/>
          </p:nvPr>
        </p:nvSpPr>
        <p:spPr/>
        <p:txBody>
          <a:bodyPr/>
          <a:lstStyle/>
          <a:p>
            <a:r>
              <a:rPr lang="en-US" smtClean="0"/>
              <a:t>Program/flow organization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305800" cy="4525963"/>
          </a:xfrm>
        </p:spPr>
        <p:txBody>
          <a:bodyPr rtlCol="0">
            <a:normAutofit fontScale="77500" lnSpcReduction="20000"/>
          </a:bodyPr>
          <a:lstStyle/>
          <a:p>
            <a:pPr fontAlgn="auto">
              <a:spcAft>
                <a:spcPts val="0"/>
              </a:spcAft>
              <a:buFont typeface="Arial" pitchFamily="34" charset="0"/>
              <a:buChar char="•"/>
              <a:defRPr/>
            </a:pPr>
            <a:r>
              <a:rPr lang="en-US" i="1" dirty="0" smtClean="0"/>
              <a:t>In general</a:t>
            </a:r>
            <a:r>
              <a:rPr lang="en-US" dirty="0" smtClean="0"/>
              <a:t>, Pig processes Pig Latin statements as follows:</a:t>
            </a:r>
          </a:p>
          <a:p>
            <a:pPr lvl="1" fontAlgn="auto">
              <a:spcAft>
                <a:spcPts val="0"/>
              </a:spcAft>
              <a:buFont typeface="Arial" pitchFamily="34" charset="0"/>
              <a:buChar char="–"/>
              <a:defRPr/>
            </a:pPr>
            <a:r>
              <a:rPr lang="en-US" dirty="0" smtClean="0"/>
              <a:t>First, Pig validates the syntax and semantics of all statements.</a:t>
            </a:r>
          </a:p>
          <a:p>
            <a:pPr lvl="1" fontAlgn="auto">
              <a:spcAft>
                <a:spcPts val="0"/>
              </a:spcAft>
              <a:buFont typeface="Arial" pitchFamily="34" charset="0"/>
              <a:buChar char="–"/>
              <a:defRPr/>
            </a:pPr>
            <a:r>
              <a:rPr lang="en-US" dirty="0" smtClean="0"/>
              <a:t>Next, if Pig encounters a DUMP or STORE, Pig will execute the statements.</a:t>
            </a:r>
          </a:p>
          <a:p>
            <a:pPr lvl="1" fontAlgn="auto">
              <a:spcAft>
                <a:spcPts val="0"/>
              </a:spcAft>
              <a:buFont typeface="Arial" pitchFamily="34" charset="0"/>
              <a:buNone/>
              <a:defRPr/>
            </a:pPr>
            <a:endParaRPr lang="en-US" dirty="0" smtClean="0"/>
          </a:p>
          <a:p>
            <a:pPr lvl="1" fontAlgn="auto">
              <a:spcAft>
                <a:spcPts val="0"/>
              </a:spcAft>
              <a:buFont typeface="Arial" pitchFamily="34" charset="0"/>
              <a:buNone/>
              <a:defRPr/>
            </a:pPr>
            <a:r>
              <a:rPr lang="en-US" dirty="0" smtClean="0"/>
              <a:t>A = LOAD 'student' USING </a:t>
            </a:r>
            <a:r>
              <a:rPr lang="en-US" dirty="0" err="1" smtClean="0"/>
              <a:t>PigStorage</a:t>
            </a:r>
            <a:r>
              <a:rPr lang="en-US" dirty="0" smtClean="0"/>
              <a:t>() AS (</a:t>
            </a:r>
            <a:r>
              <a:rPr lang="en-US" dirty="0" err="1" smtClean="0"/>
              <a:t>name:chararray</a:t>
            </a:r>
            <a:r>
              <a:rPr lang="en-US" dirty="0" smtClean="0"/>
              <a:t>, </a:t>
            </a:r>
            <a:r>
              <a:rPr lang="en-US" dirty="0" err="1" smtClean="0"/>
              <a:t>age:int</a:t>
            </a:r>
            <a:r>
              <a:rPr lang="en-US" dirty="0" smtClean="0"/>
              <a:t>, </a:t>
            </a:r>
            <a:r>
              <a:rPr lang="en-US" dirty="0" err="1" smtClean="0"/>
              <a:t>gpa:float</a:t>
            </a:r>
            <a:r>
              <a:rPr lang="en-US" dirty="0" smtClean="0"/>
              <a:t>); </a:t>
            </a:r>
          </a:p>
          <a:p>
            <a:pPr lvl="1" fontAlgn="auto">
              <a:spcAft>
                <a:spcPts val="0"/>
              </a:spcAft>
              <a:buFont typeface="Arial" pitchFamily="34" charset="0"/>
              <a:buNone/>
              <a:defRPr/>
            </a:pPr>
            <a:r>
              <a:rPr lang="en-US" dirty="0" smtClean="0"/>
              <a:t>B = FOREACH A GENERATE name; </a:t>
            </a:r>
          </a:p>
          <a:p>
            <a:pPr lvl="1" fontAlgn="auto">
              <a:spcAft>
                <a:spcPts val="0"/>
              </a:spcAft>
              <a:buFont typeface="Arial" pitchFamily="34" charset="0"/>
              <a:buNone/>
              <a:defRPr/>
            </a:pPr>
            <a:r>
              <a:rPr lang="en-US" dirty="0" smtClean="0"/>
              <a:t>DUMP B; </a:t>
            </a:r>
          </a:p>
          <a:p>
            <a:pPr lvl="1" fontAlgn="auto">
              <a:spcAft>
                <a:spcPts val="0"/>
              </a:spcAft>
              <a:buFont typeface="Arial" pitchFamily="34" charset="0"/>
              <a:buNone/>
              <a:defRPr/>
            </a:pPr>
            <a:r>
              <a:rPr lang="en-US" dirty="0" smtClean="0"/>
              <a:t>(John) </a:t>
            </a:r>
          </a:p>
          <a:p>
            <a:pPr lvl="1" fontAlgn="auto">
              <a:spcAft>
                <a:spcPts val="0"/>
              </a:spcAft>
              <a:buFont typeface="Arial" pitchFamily="34" charset="0"/>
              <a:buNone/>
              <a:defRPr/>
            </a:pPr>
            <a:r>
              <a:rPr lang="en-US" dirty="0" smtClean="0"/>
              <a:t>(Mary) </a:t>
            </a:r>
          </a:p>
          <a:p>
            <a:pPr lvl="1" fontAlgn="auto">
              <a:spcAft>
                <a:spcPts val="0"/>
              </a:spcAft>
              <a:buFont typeface="Arial" pitchFamily="34" charset="0"/>
              <a:buNone/>
              <a:defRPr/>
            </a:pPr>
            <a:r>
              <a:rPr lang="en-US" dirty="0" smtClean="0"/>
              <a:t>(Bill) </a:t>
            </a:r>
          </a:p>
          <a:p>
            <a:pPr lvl="1" fontAlgn="auto">
              <a:spcAft>
                <a:spcPts val="0"/>
              </a:spcAft>
              <a:buFont typeface="Arial" pitchFamily="34" charset="0"/>
              <a:buNone/>
              <a:defRPr/>
            </a:pPr>
            <a:r>
              <a:rPr lang="en-US" dirty="0" smtClean="0"/>
              <a:t>(Joe) </a:t>
            </a:r>
          </a:p>
          <a:p>
            <a:pPr fontAlgn="auto">
              <a:spcAft>
                <a:spcPts val="0"/>
              </a:spcAft>
              <a:buFont typeface="Arial" pitchFamily="34" charset="0"/>
              <a:buChar char="•"/>
              <a:defRPr/>
            </a:pPr>
            <a:r>
              <a:rPr lang="en-US" dirty="0" smtClean="0"/>
              <a:t>Store operator will store it in a file</a:t>
            </a:r>
          </a:p>
        </p:txBody>
      </p:sp>
      <p:sp>
        <p:nvSpPr>
          <p:cNvPr id="4" name="Date Placeholder 3"/>
          <p:cNvSpPr>
            <a:spLocks noGrp="1"/>
          </p:cNvSpPr>
          <p:nvPr>
            <p:ph type="dt" sz="half" idx="10"/>
          </p:nvPr>
        </p:nvSpPr>
        <p:spPr/>
        <p:txBody>
          <a:bodyPr/>
          <a:lstStyle/>
          <a:p>
            <a:pPr>
              <a:defRPr/>
            </a:pPr>
            <a:fld id="{DD2A1FD8-4762-4CF1-B1FF-209772AEFD5A}" type="datetime1">
              <a:rPr lang="en-US"/>
              <a:pPr>
                <a:defRPr/>
              </a:pPr>
              <a:t>3/28/2013</a:t>
            </a:fld>
            <a:endParaRPr lang="en-US"/>
          </a:p>
        </p:txBody>
      </p:sp>
      <p:sp>
        <p:nvSpPr>
          <p:cNvPr id="6146" name="Title 1"/>
          <p:cNvSpPr>
            <a:spLocks noGrp="1"/>
          </p:cNvSpPr>
          <p:nvPr>
            <p:ph type="title"/>
          </p:nvPr>
        </p:nvSpPr>
        <p:spPr/>
        <p:txBody>
          <a:bodyPr/>
          <a:lstStyle/>
          <a:p>
            <a:r>
              <a:rPr lang="en-US" smtClean="0"/>
              <a:t>Interpretation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dirty="0" smtClean="0"/>
              <a:t>A = LOAD 'input' AS (x, y, z); </a:t>
            </a:r>
          </a:p>
          <a:p>
            <a:pPr fontAlgn="auto">
              <a:spcAft>
                <a:spcPts val="0"/>
              </a:spcAft>
              <a:buFont typeface="Arial" pitchFamily="34" charset="0"/>
              <a:buNone/>
              <a:defRPr/>
            </a:pPr>
            <a:r>
              <a:rPr lang="en-US" dirty="0" smtClean="0"/>
              <a:t>B = FILTER A BY x &gt; 5; </a:t>
            </a:r>
          </a:p>
          <a:p>
            <a:pPr fontAlgn="auto">
              <a:spcAft>
                <a:spcPts val="0"/>
              </a:spcAft>
              <a:buFont typeface="Arial" pitchFamily="34" charset="0"/>
              <a:buNone/>
              <a:defRPr/>
            </a:pPr>
            <a:r>
              <a:rPr lang="en-US" dirty="0" smtClean="0"/>
              <a:t>DUMP B;  </a:t>
            </a:r>
          </a:p>
          <a:p>
            <a:pPr fontAlgn="auto">
              <a:spcAft>
                <a:spcPts val="0"/>
              </a:spcAft>
              <a:buFont typeface="Arial" pitchFamily="34" charset="0"/>
              <a:buNone/>
              <a:defRPr/>
            </a:pPr>
            <a:r>
              <a:rPr lang="en-US" dirty="0" smtClean="0"/>
              <a:t>C = FOREACH B GENERATE y, z; </a:t>
            </a:r>
          </a:p>
          <a:p>
            <a:pPr fontAlgn="auto">
              <a:spcAft>
                <a:spcPts val="0"/>
              </a:spcAft>
              <a:buFont typeface="Arial" pitchFamily="34" charset="0"/>
              <a:buNone/>
              <a:defRPr/>
            </a:pPr>
            <a:r>
              <a:rPr lang="en-US" dirty="0" smtClean="0"/>
              <a:t>STORE C INTO 'output'; </a:t>
            </a:r>
          </a:p>
          <a:p>
            <a:pPr fontAlgn="auto">
              <a:spcAft>
                <a:spcPts val="0"/>
              </a:spcAft>
              <a:buFont typeface="Arial" pitchFamily="34" charset="0"/>
              <a:buNone/>
              <a:defRPr/>
            </a:pPr>
            <a:r>
              <a:rPr lang="en-US" dirty="0" smtClean="0"/>
              <a:t>-----------------------------------------------------------------------------</a:t>
            </a:r>
          </a:p>
          <a:p>
            <a:pPr fontAlgn="auto">
              <a:spcAft>
                <a:spcPts val="0"/>
              </a:spcAft>
              <a:buFont typeface="Arial" pitchFamily="34" charset="0"/>
              <a:buNone/>
              <a:defRPr/>
            </a:pPr>
            <a:r>
              <a:rPr lang="en-US" dirty="0" smtClean="0"/>
              <a:t>A = LOAD 'input' AS (x, y, z);</a:t>
            </a:r>
          </a:p>
          <a:p>
            <a:pPr fontAlgn="auto">
              <a:spcAft>
                <a:spcPts val="0"/>
              </a:spcAft>
              <a:buFont typeface="Arial" pitchFamily="34" charset="0"/>
              <a:buNone/>
              <a:defRPr/>
            </a:pPr>
            <a:r>
              <a:rPr lang="en-US" dirty="0" smtClean="0"/>
              <a:t>B = FILTER A BY x &gt; 5;</a:t>
            </a:r>
          </a:p>
          <a:p>
            <a:pPr fontAlgn="auto">
              <a:spcAft>
                <a:spcPts val="0"/>
              </a:spcAft>
              <a:buFont typeface="Arial" pitchFamily="34" charset="0"/>
              <a:buNone/>
              <a:defRPr/>
            </a:pPr>
            <a:r>
              <a:rPr lang="en-US" dirty="0" smtClean="0"/>
              <a:t>STORE B INTO 'output1';</a:t>
            </a:r>
          </a:p>
          <a:p>
            <a:pPr fontAlgn="auto">
              <a:spcAft>
                <a:spcPts val="0"/>
              </a:spcAft>
              <a:buFont typeface="Arial" pitchFamily="34" charset="0"/>
              <a:buNone/>
              <a:defRPr/>
            </a:pPr>
            <a:r>
              <a:rPr lang="en-US" dirty="0" smtClean="0"/>
              <a:t>C = FOREACH B GENERATE y, z;</a:t>
            </a:r>
          </a:p>
          <a:p>
            <a:pPr fontAlgn="auto">
              <a:spcAft>
                <a:spcPts val="0"/>
              </a:spcAft>
              <a:buFont typeface="Arial" pitchFamily="34" charset="0"/>
              <a:buNone/>
              <a:defRPr/>
            </a:pPr>
            <a:r>
              <a:rPr lang="en-US" dirty="0" smtClean="0"/>
              <a:t>STORE C INTO 'output2'</a:t>
            </a:r>
          </a:p>
        </p:txBody>
      </p:sp>
      <p:sp>
        <p:nvSpPr>
          <p:cNvPr id="4" name="Date Placeholder 3"/>
          <p:cNvSpPr>
            <a:spLocks noGrp="1"/>
          </p:cNvSpPr>
          <p:nvPr>
            <p:ph type="dt" sz="half" idx="10"/>
          </p:nvPr>
        </p:nvSpPr>
        <p:spPr/>
        <p:txBody>
          <a:bodyPr/>
          <a:lstStyle/>
          <a:p>
            <a:pPr>
              <a:defRPr/>
            </a:pPr>
            <a:fld id="{DD2A1FD8-4762-4CF1-B1FF-209772AEFD5A}" type="datetime1">
              <a:rPr lang="en-US"/>
              <a:pPr>
                <a:defRPr/>
              </a:pPr>
              <a:t>3/28/2013</a:t>
            </a:fld>
            <a:endParaRPr lang="en-US"/>
          </a:p>
        </p:txBody>
      </p:sp>
      <p:sp>
        <p:nvSpPr>
          <p:cNvPr id="7170" name="Title 1"/>
          <p:cNvSpPr>
            <a:spLocks noGrp="1"/>
          </p:cNvSpPr>
          <p:nvPr>
            <p:ph type="title"/>
          </p:nvPr>
        </p:nvSpPr>
        <p:spPr/>
        <p:txBody>
          <a:bodyPr/>
          <a:lstStyle/>
          <a:p>
            <a:r>
              <a:rPr lang="en-US" smtClean="0"/>
              <a:t>Simple Examples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 tutorial at </a:t>
            </a:r>
            <a:r>
              <a:rPr lang="en-US" dirty="0">
                <a:hlinkClick r:id="rId2"/>
              </a:rPr>
              <a:t>http://</a:t>
            </a:r>
            <a:r>
              <a:rPr lang="en-US" dirty="0" smtClean="0">
                <a:hlinkClick r:id="rId2"/>
              </a:rPr>
              <a:t>aws.amazon.com/articles/2729</a:t>
            </a:r>
            <a:endParaRPr lang="en-US" dirty="0" smtClean="0"/>
          </a:p>
          <a:p>
            <a:r>
              <a:rPr lang="en-US" dirty="0" smtClean="0"/>
              <a:t>This is about parsing web log for frequent external referrers, IPs, frequent terms etc.</a:t>
            </a:r>
          </a:p>
          <a:p>
            <a:r>
              <a:rPr lang="en-US" dirty="0" smtClean="0"/>
              <a:t>You place the data and pig script on s3</a:t>
            </a:r>
          </a:p>
          <a:p>
            <a:r>
              <a:rPr lang="en-US" dirty="0" smtClean="0"/>
              <a:t>Then start the pig workflow on </a:t>
            </a:r>
            <a:r>
              <a:rPr lang="en-US" dirty="0" err="1" smtClean="0"/>
              <a:t>aws</a:t>
            </a:r>
            <a:endParaRPr lang="en-US" dirty="0" smtClean="0"/>
          </a:p>
          <a:p>
            <a:r>
              <a:rPr lang="en-US" dirty="0" smtClean="0"/>
              <a:t>The output also goes back into the s3 space </a:t>
            </a:r>
            <a:endParaRPr lang="en-US" dirty="0"/>
          </a:p>
        </p:txBody>
      </p:sp>
      <p:sp>
        <p:nvSpPr>
          <p:cNvPr id="3" name="Date Placeholder 2"/>
          <p:cNvSpPr>
            <a:spLocks noGrp="1"/>
          </p:cNvSpPr>
          <p:nvPr>
            <p:ph type="dt" sz="half" idx="10"/>
          </p:nvPr>
        </p:nvSpPr>
        <p:spPr/>
        <p:txBody>
          <a:bodyPr/>
          <a:lstStyle/>
          <a:p>
            <a:pPr>
              <a:defRPr/>
            </a:pPr>
            <a:fld id="{CA86D056-93FF-48A6-AF88-599AECA684E6}" type="datetime1">
              <a:rPr lang="en-US" smtClean="0"/>
              <a:pPr>
                <a:defRPr/>
              </a:pPr>
              <a:t>3/28/2013</a:t>
            </a:fld>
            <a:endParaRPr lang="en-US"/>
          </a:p>
        </p:txBody>
      </p:sp>
      <p:sp>
        <p:nvSpPr>
          <p:cNvPr id="4" name="Title 3"/>
          <p:cNvSpPr>
            <a:spLocks noGrp="1"/>
          </p:cNvSpPr>
          <p:nvPr>
            <p:ph type="title"/>
          </p:nvPr>
        </p:nvSpPr>
        <p:spPr/>
        <p:txBody>
          <a:bodyPr/>
          <a:lstStyle/>
          <a:p>
            <a:r>
              <a:rPr lang="en-US" dirty="0" smtClean="0"/>
              <a:t>Lets run Pig Script on AWS</a:t>
            </a:r>
            <a:endParaRPr lang="en-US" dirty="0"/>
          </a:p>
        </p:txBody>
      </p:sp>
    </p:spTree>
    <p:extLst>
      <p:ext uri="{BB962C8B-B14F-4D97-AF65-F5344CB8AC3E}">
        <p14:creationId xmlns:p14="http://schemas.microsoft.com/office/powerpoint/2010/main" val="390224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CA86D056-93FF-48A6-AF88-599AECA684E6}" type="datetime1">
              <a:rPr lang="en-US" smtClean="0"/>
              <a:pPr>
                <a:defRPr/>
              </a:pPr>
              <a:t>3/28/2013</a:t>
            </a:fld>
            <a:endParaRPr lang="en-US"/>
          </a:p>
        </p:txBody>
      </p:sp>
      <p:sp>
        <p:nvSpPr>
          <p:cNvPr id="4" name="Title 3"/>
          <p:cNvSpPr>
            <a:spLocks noGrp="1"/>
          </p:cNvSpPr>
          <p:nvPr>
            <p:ph type="title" idx="4294967295"/>
          </p:nvPr>
        </p:nvSpPr>
        <p:spPr>
          <a:xfrm>
            <a:off x="0" y="274638"/>
            <a:ext cx="8229600" cy="1143000"/>
          </a:xfrm>
        </p:spPr>
        <p:txBody>
          <a:bodyPr/>
          <a:lstStyle/>
          <a:p>
            <a:r>
              <a:rPr lang="en-US" dirty="0" smtClean="0"/>
              <a:t>Pig Script</a:t>
            </a:r>
            <a:endParaRPr lang="en-US" dirty="0"/>
          </a:p>
        </p:txBody>
      </p:sp>
      <p:sp>
        <p:nvSpPr>
          <p:cNvPr id="7" name="Rectangle 6"/>
          <p:cNvSpPr/>
          <p:nvPr/>
        </p:nvSpPr>
        <p:spPr>
          <a:xfrm>
            <a:off x="762000" y="1371600"/>
            <a:ext cx="7696200" cy="4247317"/>
          </a:xfrm>
          <a:prstGeom prst="rect">
            <a:avLst/>
          </a:prstGeom>
        </p:spPr>
        <p:txBody>
          <a:bodyPr wrap="square">
            <a:spAutoFit/>
          </a:bodyPr>
          <a:lstStyle/>
          <a:p>
            <a:r>
              <a:rPr lang="en-US" dirty="0" smtClean="0"/>
              <a:t> </a:t>
            </a:r>
            <a:r>
              <a:rPr lang="en-US" sz="1200" dirty="0" smtClean="0"/>
              <a:t>register file:/home/hadoop/lib/pig/piggybank.jar</a:t>
            </a:r>
          </a:p>
          <a:p>
            <a:r>
              <a:rPr lang="en-US" sz="1200" dirty="0" smtClean="0"/>
              <a:t>  DEFINE EXTRACT </a:t>
            </a:r>
            <a:r>
              <a:rPr lang="en-US" sz="1200" dirty="0" err="1" smtClean="0"/>
              <a:t>org.apache.pig.piggybank.evaluation.string.EXTRACT</a:t>
            </a:r>
            <a:r>
              <a:rPr lang="en-US" sz="1200" dirty="0" smtClean="0"/>
              <a:t>();</a:t>
            </a:r>
          </a:p>
          <a:p>
            <a:r>
              <a:rPr lang="en-US" sz="1200" dirty="0" smtClean="0"/>
              <a:t>  RAW_LOGS  = LOAD '$INPUT' USING </a:t>
            </a:r>
            <a:r>
              <a:rPr lang="en-US" sz="1200" dirty="0" err="1" smtClean="0"/>
              <a:t>TextLoader</a:t>
            </a:r>
            <a:r>
              <a:rPr lang="en-US" sz="1200" dirty="0" smtClean="0"/>
              <a:t> as (</a:t>
            </a:r>
            <a:r>
              <a:rPr lang="en-US" sz="1200" dirty="0" err="1" smtClean="0"/>
              <a:t>line:chararray</a:t>
            </a:r>
            <a:r>
              <a:rPr lang="en-US" sz="1200" dirty="0" smtClean="0"/>
              <a:t>);</a:t>
            </a:r>
          </a:p>
          <a:p>
            <a:r>
              <a:rPr lang="en-US" sz="1200" dirty="0" smtClean="0"/>
              <a:t>  LOGS_BASE = </a:t>
            </a:r>
            <a:r>
              <a:rPr lang="en-US" sz="1200" dirty="0" err="1" smtClean="0"/>
              <a:t>foreach</a:t>
            </a:r>
            <a:r>
              <a:rPr lang="en-US" sz="1200" dirty="0" smtClean="0"/>
              <a:t> RAW_LOGS generate </a:t>
            </a:r>
          </a:p>
          <a:p>
            <a:r>
              <a:rPr lang="en-US" sz="1200" dirty="0" smtClean="0"/>
              <a:t>    FLATTEN (</a:t>
            </a:r>
          </a:p>
          <a:p>
            <a:r>
              <a:rPr lang="en-US" sz="1200" dirty="0" smtClean="0"/>
              <a:t>      EXTRACT (line, '^(\\S+) (\\S+) (\\S+) \\[([\\w:/]+\\s[+\\-]\\d{4})\\] "(.+?)" (\\S+) (\\S+) "([^"]*)" "([^"]*)"')</a:t>
            </a:r>
          </a:p>
          <a:p>
            <a:r>
              <a:rPr lang="en-US" sz="1200" dirty="0" smtClean="0"/>
              <a:t>    ) </a:t>
            </a:r>
          </a:p>
          <a:p>
            <a:r>
              <a:rPr lang="en-US" sz="1200" dirty="0" smtClean="0"/>
              <a:t>    as (</a:t>
            </a:r>
          </a:p>
          <a:p>
            <a:r>
              <a:rPr lang="en-US" sz="1200" dirty="0" smtClean="0"/>
              <a:t>      </a:t>
            </a:r>
            <a:r>
              <a:rPr lang="en-US" sz="1200" dirty="0" err="1" smtClean="0"/>
              <a:t>remoteAddr:chararray</a:t>
            </a:r>
            <a:r>
              <a:rPr lang="en-US" sz="1200" dirty="0" smtClean="0"/>
              <a:t>, </a:t>
            </a:r>
            <a:r>
              <a:rPr lang="en-US" sz="1200" dirty="0" err="1" smtClean="0"/>
              <a:t>remoteLogname:chararray</a:t>
            </a:r>
            <a:r>
              <a:rPr lang="en-US" sz="1200" dirty="0" smtClean="0"/>
              <a:t>, </a:t>
            </a:r>
            <a:r>
              <a:rPr lang="en-US" sz="1200" dirty="0" err="1" smtClean="0"/>
              <a:t>user:chararray</a:t>
            </a:r>
            <a:r>
              <a:rPr lang="en-US" sz="1200" dirty="0" smtClean="0"/>
              <a:t>, </a:t>
            </a:r>
            <a:r>
              <a:rPr lang="en-US" sz="1200" dirty="0" err="1" smtClean="0"/>
              <a:t>time:chararray</a:t>
            </a:r>
            <a:r>
              <a:rPr lang="en-US" sz="1200" dirty="0" smtClean="0"/>
              <a:t>, </a:t>
            </a:r>
          </a:p>
          <a:p>
            <a:r>
              <a:rPr lang="en-US" sz="1200" dirty="0" smtClean="0"/>
              <a:t>      </a:t>
            </a:r>
            <a:r>
              <a:rPr lang="en-US" sz="1200" dirty="0" err="1" smtClean="0"/>
              <a:t>request:chararray</a:t>
            </a:r>
            <a:r>
              <a:rPr lang="en-US" sz="1200" dirty="0" smtClean="0"/>
              <a:t>, </a:t>
            </a:r>
            <a:r>
              <a:rPr lang="en-US" sz="1200" dirty="0" err="1" smtClean="0"/>
              <a:t>status:int</a:t>
            </a:r>
            <a:r>
              <a:rPr lang="en-US" sz="1200" dirty="0" smtClean="0"/>
              <a:t>, </a:t>
            </a:r>
            <a:r>
              <a:rPr lang="en-US" sz="1200" dirty="0" err="1" smtClean="0"/>
              <a:t>bytes_string:chararray</a:t>
            </a:r>
            <a:r>
              <a:rPr lang="en-US" sz="1200" dirty="0" smtClean="0"/>
              <a:t>, </a:t>
            </a:r>
            <a:r>
              <a:rPr lang="en-US" sz="1200" dirty="0" err="1" smtClean="0"/>
              <a:t>referrer:chararray</a:t>
            </a:r>
            <a:r>
              <a:rPr lang="en-US" sz="1200" dirty="0" smtClean="0"/>
              <a:t>, </a:t>
            </a:r>
          </a:p>
          <a:p>
            <a:r>
              <a:rPr lang="en-US" sz="1200" dirty="0" smtClean="0"/>
              <a:t>      </a:t>
            </a:r>
            <a:r>
              <a:rPr lang="en-US" sz="1200" dirty="0" err="1" smtClean="0"/>
              <a:t>browser:chararray</a:t>
            </a:r>
            <a:endParaRPr lang="en-US" sz="1200" dirty="0" smtClean="0"/>
          </a:p>
          <a:p>
            <a:r>
              <a:rPr lang="en-US" sz="1200" dirty="0" smtClean="0"/>
              <a:t>    )</a:t>
            </a:r>
          </a:p>
          <a:p>
            <a:r>
              <a:rPr lang="en-US" sz="1200" dirty="0" smtClean="0"/>
              <a:t>  ;</a:t>
            </a:r>
          </a:p>
          <a:p>
            <a:r>
              <a:rPr lang="en-US" sz="1200" dirty="0" smtClean="0"/>
              <a:t>  REFERRER_ONLY = FOREACH LOGS_BASE GENERATE referrer;</a:t>
            </a:r>
          </a:p>
          <a:p>
            <a:r>
              <a:rPr lang="en-US" sz="1200" dirty="0" smtClean="0"/>
              <a:t>  FILTERED      = FILTER REFERRER_ONLY BY referrer matches '.*</a:t>
            </a:r>
            <a:r>
              <a:rPr lang="en-US" sz="1200" dirty="0" err="1" smtClean="0"/>
              <a:t>bing</a:t>
            </a:r>
            <a:r>
              <a:rPr lang="en-US" sz="1200" dirty="0" smtClean="0"/>
              <a:t>.*' OR referrer matches '.*</a:t>
            </a:r>
            <a:r>
              <a:rPr lang="en-US" sz="1200" dirty="0" err="1" smtClean="0"/>
              <a:t>google</a:t>
            </a:r>
            <a:r>
              <a:rPr lang="en-US" sz="1200" dirty="0" smtClean="0"/>
              <a:t>.*';</a:t>
            </a:r>
          </a:p>
          <a:p>
            <a:r>
              <a:rPr lang="en-US" sz="1200" dirty="0" smtClean="0"/>
              <a:t>  SEARCH_TERMS = FOREACH FILTERED GENERATE FLATTEN(EXTRACT(referrer, '.*[&amp;\\?]q=([^&amp;]+).*')) as </a:t>
            </a:r>
            <a:r>
              <a:rPr lang="en-US" sz="1200" dirty="0" err="1" smtClean="0"/>
              <a:t>terms:chararray</a:t>
            </a:r>
            <a:r>
              <a:rPr lang="en-US" sz="1200" dirty="0" smtClean="0"/>
              <a:t>;</a:t>
            </a:r>
          </a:p>
          <a:p>
            <a:r>
              <a:rPr lang="en-US" sz="1200" dirty="0" smtClean="0"/>
              <a:t>  SEARCH_TERMS_FILTERED = FILTER SEARCH_TERMS BY NOT $0 IS NULL;</a:t>
            </a:r>
          </a:p>
          <a:p>
            <a:r>
              <a:rPr lang="en-US" sz="1200" dirty="0" smtClean="0"/>
              <a:t>  SEARCH_TERMS_COUNT = FOREACH (GROUP SEARCH_TERMS_FILTERED BY $0) GENERATE $0, COUNT($1) as </a:t>
            </a:r>
            <a:r>
              <a:rPr lang="en-US" sz="1200" dirty="0" err="1" smtClean="0"/>
              <a:t>num</a:t>
            </a:r>
            <a:r>
              <a:rPr lang="en-US" sz="1200" dirty="0" smtClean="0"/>
              <a:t>;</a:t>
            </a:r>
          </a:p>
          <a:p>
            <a:r>
              <a:rPr lang="en-US" sz="1200" dirty="0" smtClean="0"/>
              <a:t>  SEARCH_TERMS_COUNT_SORTED = LIMIT(ORDER SEARCH_TERMS_COUNT BY </a:t>
            </a:r>
            <a:r>
              <a:rPr lang="en-US" sz="1200" dirty="0" err="1" smtClean="0"/>
              <a:t>num</a:t>
            </a:r>
            <a:r>
              <a:rPr lang="en-US" sz="1200" dirty="0" smtClean="0"/>
              <a:t> DESC) 50;</a:t>
            </a:r>
          </a:p>
          <a:p>
            <a:r>
              <a:rPr lang="en-US" sz="1200" dirty="0" smtClean="0"/>
              <a:t>  STORE SEARCH_TERMS_COUNT_SORTED into '$OUTPUT';</a:t>
            </a:r>
            <a:endParaRPr lang="en-US" sz="1200" dirty="0"/>
          </a:p>
        </p:txBody>
      </p:sp>
    </p:spTree>
    <p:extLst>
      <p:ext uri="{BB962C8B-B14F-4D97-AF65-F5344CB8AC3E}">
        <p14:creationId xmlns:p14="http://schemas.microsoft.com/office/powerpoint/2010/main" val="3889462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r>
              <a:rPr lang="en-US" dirty="0" smtClean="0">
                <a:hlinkClick r:id="rId2"/>
              </a:rPr>
              <a:t>http://www.cloudera.com/wp-content/uploads/2010/01/IntroToPig.pdf</a:t>
            </a:r>
            <a:endParaRPr lang="en-US" dirty="0" smtClean="0"/>
          </a:p>
          <a:p>
            <a:r>
              <a:rPr lang="en-US" dirty="0" smtClean="0"/>
              <a:t>Also see Apache’s pig page:</a:t>
            </a:r>
          </a:p>
          <a:p>
            <a:r>
              <a:rPr lang="en-US" sz="2400" dirty="0">
                <a:hlinkClick r:id="rId3"/>
              </a:rPr>
              <a:t>http://</a:t>
            </a:r>
            <a:r>
              <a:rPr lang="en-US" sz="2400" dirty="0" smtClean="0">
                <a:hlinkClick r:id="rId3"/>
              </a:rPr>
              <a:t>pig.apache.org/docs/r0.9.1/index.html</a:t>
            </a:r>
            <a:endParaRPr lang="en-US" sz="2400" dirty="0" smtClean="0"/>
          </a:p>
          <a:p>
            <a:endParaRPr lang="en-US" sz="2400" dirty="0" smtClean="0"/>
          </a:p>
        </p:txBody>
      </p:sp>
      <p:sp>
        <p:nvSpPr>
          <p:cNvPr id="4" name="Date Placeholder 3"/>
          <p:cNvSpPr>
            <a:spLocks noGrp="1"/>
          </p:cNvSpPr>
          <p:nvPr>
            <p:ph type="dt" sz="half" idx="10"/>
          </p:nvPr>
        </p:nvSpPr>
        <p:spPr/>
        <p:txBody>
          <a:bodyPr/>
          <a:lstStyle/>
          <a:p>
            <a:pPr>
              <a:defRPr/>
            </a:pPr>
            <a:fld id="{33D5075D-6A9C-4B40-AF7D-19E7110F77C2}" type="datetime1">
              <a:rPr lang="en-US"/>
              <a:pPr>
                <a:defRPr/>
              </a:pPr>
              <a:t>3/28/2013</a:t>
            </a:fld>
            <a:endParaRPr lang="en-US"/>
          </a:p>
        </p:txBody>
      </p:sp>
      <p:sp>
        <p:nvSpPr>
          <p:cNvPr id="8194" name="Title 1"/>
          <p:cNvSpPr>
            <a:spLocks noGrp="1"/>
          </p:cNvSpPr>
          <p:nvPr>
            <p:ph type="title"/>
          </p:nvPr>
        </p:nvSpPr>
        <p:spPr/>
        <p:txBody>
          <a:bodyPr/>
          <a:lstStyle/>
          <a:p>
            <a:r>
              <a:rPr lang="en-US" smtClean="0"/>
              <a:t>More examples from </a:t>
            </a:r>
            <a:r>
              <a:rPr lang="en-US" dirty="0" err="1" smtClean="0"/>
              <a:t>Cloudera</a:t>
            </a:r>
            <a:r>
              <a:rPr lang="en-US" dirty="0" smtClean="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139</TotalTime>
  <Words>715</Words>
  <Application>Microsoft Office PowerPoint</Application>
  <PresentationFormat>On-screen Show (4:3)</PresentationFormat>
  <Paragraphs>91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(Hadoop) Pig Dataflow Language</vt:lpstr>
      <vt:lpstr>Apache Pig</vt:lpstr>
      <vt:lpstr>Running Pig</vt:lpstr>
      <vt:lpstr>Program/flow organization</vt:lpstr>
      <vt:lpstr>Interpretation</vt:lpstr>
      <vt:lpstr>Simple Examples</vt:lpstr>
      <vt:lpstr>Lets run Pig Script on AWS</vt:lpstr>
      <vt:lpstr>Pig Script</vt:lpstr>
      <vt:lpstr>More examples from Cloudera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(Hadoop) Pig Dataflow Language</dc:title>
  <dc:creator>bina</dc:creator>
  <cp:lastModifiedBy>Ramamurthy, Bina</cp:lastModifiedBy>
  <cp:revision>10</cp:revision>
  <dcterms:created xsi:type="dcterms:W3CDTF">2010-11-05T01:40:22Z</dcterms:created>
  <dcterms:modified xsi:type="dcterms:W3CDTF">2013-03-28T17:53:56Z</dcterms:modified>
</cp:coreProperties>
</file>