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94C9C-B5BB-4F29-9669-5FB3D6FFA45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A6EB19-CFFA-408D-8CFA-8C87B62EA37E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10000 3:4: </a:t>
          </a:r>
        </a:p>
        <a:p>
          <a:pPr algn="l" rtl="0"/>
          <a:r>
            <a:rPr lang="en-US" sz="1600" b="1" dirty="0" smtClean="0"/>
            <a:t>3 10000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A5AAF3E7-C234-4CB0-BE9A-98020EC88B47}" type="parTrans" cxnId="{13B9EBA6-D101-4335-9D19-DBE363E1E879}">
      <dgm:prSet/>
      <dgm:spPr/>
      <dgm:t>
        <a:bodyPr/>
        <a:lstStyle/>
        <a:p>
          <a:endParaRPr lang="en-US"/>
        </a:p>
      </dgm:t>
    </dgm:pt>
    <dgm:pt modelId="{6DC8CD69-22DC-4210-9129-D811957BE78A}" type="sibTrans" cxnId="{13B9EBA6-D101-4335-9D19-DBE363E1E879}">
      <dgm:prSet/>
      <dgm:spPr/>
      <dgm:t>
        <a:bodyPr/>
        <a:lstStyle/>
        <a:p>
          <a:endParaRPr lang="en-US"/>
        </a:p>
      </dgm:t>
    </dgm:pt>
    <dgm:pt modelId="{2D100ADE-6CB4-4AA3-8802-D093AF7C2632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10000 5: </a:t>
          </a:r>
        </a:p>
        <a:p>
          <a:pPr algn="l" rtl="0"/>
          <a:r>
            <a:rPr lang="en-US" sz="1600" b="1" dirty="0" smtClean="0"/>
            <a:t>5 10000 1:4</a:t>
          </a:r>
          <a:endParaRPr lang="en-US" sz="1600" b="1" dirty="0"/>
        </a:p>
      </dgm:t>
    </dgm:pt>
    <dgm:pt modelId="{C2E7C6C0-BDE1-416E-8E61-B0C2D00C7B48}" type="parTrans" cxnId="{CD2D4584-C567-4710-9BCB-D75D22B30D4C}">
      <dgm:prSet/>
      <dgm:spPr/>
      <dgm:t>
        <a:bodyPr/>
        <a:lstStyle/>
        <a:p>
          <a:endParaRPr lang="en-US"/>
        </a:p>
      </dgm:t>
    </dgm:pt>
    <dgm:pt modelId="{72737B6C-64D1-40C5-964A-66517B53D4E5}" type="sibTrans" cxnId="{CD2D4584-C567-4710-9BCB-D75D22B30D4C}">
      <dgm:prSet/>
      <dgm:spPr/>
      <dgm:t>
        <a:bodyPr/>
        <a:lstStyle/>
        <a:p>
          <a:endParaRPr lang="en-US"/>
        </a:p>
      </dgm:t>
    </dgm:pt>
    <dgm:pt modelId="{79ECD96C-5E3D-44D1-9469-C663156AEFC4}">
      <dgm:prSet custT="1"/>
      <dgm:spPr/>
      <dgm:t>
        <a:bodyPr/>
        <a:lstStyle/>
        <a:p>
          <a:pPr algn="l" rtl="0"/>
          <a:r>
            <a:rPr lang="en-US" sz="1600" b="1" dirty="0" smtClean="0"/>
            <a:t>1 0 2:3: </a:t>
          </a:r>
        </a:p>
        <a:p>
          <a:pPr algn="l" rtl="0"/>
          <a:r>
            <a:rPr lang="en-US" sz="1600" b="1" dirty="0" smtClean="0"/>
            <a:t>2 1 3:4: </a:t>
          </a:r>
        </a:p>
        <a:p>
          <a:pPr algn="l" rtl="0"/>
          <a:r>
            <a:rPr lang="en-US" sz="1600" b="1" dirty="0" smtClean="0"/>
            <a:t>3 1 2:4:5 </a:t>
          </a:r>
        </a:p>
        <a:p>
          <a:pPr algn="l" rtl="0"/>
          <a:r>
            <a:rPr lang="en-US" sz="1600" b="1" dirty="0" smtClean="0"/>
            <a:t>4 2 5: </a:t>
          </a:r>
        </a:p>
        <a:p>
          <a:pPr algn="l" rtl="0"/>
          <a:r>
            <a:rPr lang="en-US" sz="1600" b="1" dirty="0" smtClean="0"/>
            <a:t>5 2 1:4</a:t>
          </a:r>
          <a:endParaRPr lang="en-US" sz="1600" b="1" dirty="0"/>
        </a:p>
      </dgm:t>
    </dgm:pt>
    <dgm:pt modelId="{744C2842-95E7-4AAB-881B-0857B1DB14DF}" type="parTrans" cxnId="{33AEDCFD-B067-43AD-9DB8-30C62FF2E7AB}">
      <dgm:prSet/>
      <dgm:spPr/>
      <dgm:t>
        <a:bodyPr/>
        <a:lstStyle/>
        <a:p>
          <a:endParaRPr lang="en-US"/>
        </a:p>
      </dgm:t>
    </dgm:pt>
    <dgm:pt modelId="{5B439063-868B-468A-B9E8-2563558C44D7}" type="sibTrans" cxnId="{33AEDCFD-B067-43AD-9DB8-30C62FF2E7AB}">
      <dgm:prSet/>
      <dgm:spPr/>
      <dgm:t>
        <a:bodyPr/>
        <a:lstStyle/>
        <a:p>
          <a:endParaRPr lang="en-US"/>
        </a:p>
      </dgm:t>
    </dgm:pt>
    <dgm:pt modelId="{835D5569-1C26-4FDD-953D-DAF9E8A08FF6}" type="pres">
      <dgm:prSet presAssocID="{E9594C9C-B5BB-4F29-9669-5FB3D6FFA4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3834207-1F79-4FFB-933D-895B22257458}" type="pres">
      <dgm:prSet presAssocID="{5BA6EB19-CFFA-408D-8CFA-8C87B62EA37E}" presName="node" presStyleLbl="node1" presStyleIdx="0" presStyleCnt="3" custScaleY="1481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7A94CE-AC1C-4AEC-B318-9B4B615A5EB0}" type="pres">
      <dgm:prSet presAssocID="{5BA6EB19-CFFA-408D-8CFA-8C87B62EA37E}" presName="spNode" presStyleCnt="0"/>
      <dgm:spPr/>
    </dgm:pt>
    <dgm:pt modelId="{48D4C520-1A1F-405A-86BC-D851A1ECECA4}" type="pres">
      <dgm:prSet presAssocID="{6DC8CD69-22DC-4210-9129-D811957BE78A}" presName="sibTrans" presStyleLbl="sibTrans1D1" presStyleIdx="0" presStyleCnt="3"/>
      <dgm:spPr/>
      <dgm:t>
        <a:bodyPr/>
        <a:lstStyle/>
        <a:p>
          <a:endParaRPr lang="en-US"/>
        </a:p>
      </dgm:t>
    </dgm:pt>
    <dgm:pt modelId="{B63996AE-46EA-4F09-A22C-E864D13F51D8}" type="pres">
      <dgm:prSet presAssocID="{2D100ADE-6CB4-4AA3-8802-D093AF7C2632}" presName="node" presStyleLbl="node1" presStyleIdx="1" presStyleCnt="3" custScaleY="1320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E2AFD-C6E3-4D14-BEBA-50774144FCAA}" type="pres">
      <dgm:prSet presAssocID="{2D100ADE-6CB4-4AA3-8802-D093AF7C2632}" presName="spNode" presStyleCnt="0"/>
      <dgm:spPr/>
    </dgm:pt>
    <dgm:pt modelId="{6272E8A8-34AB-4423-A295-FA4CF70F3465}" type="pres">
      <dgm:prSet presAssocID="{72737B6C-64D1-40C5-964A-66517B53D4E5}" presName="sibTrans" presStyleLbl="sibTrans1D1" presStyleIdx="1" presStyleCnt="3"/>
      <dgm:spPr/>
      <dgm:t>
        <a:bodyPr/>
        <a:lstStyle/>
        <a:p>
          <a:endParaRPr lang="en-US"/>
        </a:p>
      </dgm:t>
    </dgm:pt>
    <dgm:pt modelId="{3F852CC9-0782-4E89-8876-726BA0336AC7}" type="pres">
      <dgm:prSet presAssocID="{79ECD96C-5E3D-44D1-9469-C663156AEFC4}" presName="node" presStyleLbl="node1" presStyleIdx="2" presStyleCnt="3" custScaleY="140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BEC423-EA03-4D9E-AF3B-1369E0BC4EB2}" type="pres">
      <dgm:prSet presAssocID="{79ECD96C-5E3D-44D1-9469-C663156AEFC4}" presName="spNode" presStyleCnt="0"/>
      <dgm:spPr/>
    </dgm:pt>
    <dgm:pt modelId="{C3D98B72-093E-413B-BED4-D26DB97EFD9D}" type="pres">
      <dgm:prSet presAssocID="{5B439063-868B-468A-B9E8-2563558C44D7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D59DFE52-21FB-44EF-BFDB-53AE6703B103}" type="presOf" srcId="{72737B6C-64D1-40C5-964A-66517B53D4E5}" destId="{6272E8A8-34AB-4423-A295-FA4CF70F3465}" srcOrd="0" destOrd="0" presId="urn:microsoft.com/office/officeart/2005/8/layout/cycle6"/>
    <dgm:cxn modelId="{4ACC0203-88B4-4881-8675-13E558A46929}" type="presOf" srcId="{5BA6EB19-CFFA-408D-8CFA-8C87B62EA37E}" destId="{53834207-1F79-4FFB-933D-895B22257458}" srcOrd="0" destOrd="0" presId="urn:microsoft.com/office/officeart/2005/8/layout/cycle6"/>
    <dgm:cxn modelId="{F7F7BA50-E5CF-4712-BF28-1B91695B74D8}" type="presOf" srcId="{79ECD96C-5E3D-44D1-9469-C663156AEFC4}" destId="{3F852CC9-0782-4E89-8876-726BA0336AC7}" srcOrd="0" destOrd="0" presId="urn:microsoft.com/office/officeart/2005/8/layout/cycle6"/>
    <dgm:cxn modelId="{33AEDCFD-B067-43AD-9DB8-30C62FF2E7AB}" srcId="{E9594C9C-B5BB-4F29-9669-5FB3D6FFA452}" destId="{79ECD96C-5E3D-44D1-9469-C663156AEFC4}" srcOrd="2" destOrd="0" parTransId="{744C2842-95E7-4AAB-881B-0857B1DB14DF}" sibTransId="{5B439063-868B-468A-B9E8-2563558C44D7}"/>
    <dgm:cxn modelId="{ED00497D-D947-4DB1-A277-55130E3D8E92}" type="presOf" srcId="{E9594C9C-B5BB-4F29-9669-5FB3D6FFA452}" destId="{835D5569-1C26-4FDD-953D-DAF9E8A08FF6}" srcOrd="0" destOrd="0" presId="urn:microsoft.com/office/officeart/2005/8/layout/cycle6"/>
    <dgm:cxn modelId="{19189BB5-D1AA-4022-BB7D-75B0F21217C0}" type="presOf" srcId="{2D100ADE-6CB4-4AA3-8802-D093AF7C2632}" destId="{B63996AE-46EA-4F09-A22C-E864D13F51D8}" srcOrd="0" destOrd="0" presId="urn:microsoft.com/office/officeart/2005/8/layout/cycle6"/>
    <dgm:cxn modelId="{13B9EBA6-D101-4335-9D19-DBE363E1E879}" srcId="{E9594C9C-B5BB-4F29-9669-5FB3D6FFA452}" destId="{5BA6EB19-CFFA-408D-8CFA-8C87B62EA37E}" srcOrd="0" destOrd="0" parTransId="{A5AAF3E7-C234-4CB0-BE9A-98020EC88B47}" sibTransId="{6DC8CD69-22DC-4210-9129-D811957BE78A}"/>
    <dgm:cxn modelId="{75684B65-ED7C-433A-8CD6-6B17413E5C87}" type="presOf" srcId="{5B439063-868B-468A-B9E8-2563558C44D7}" destId="{C3D98B72-093E-413B-BED4-D26DB97EFD9D}" srcOrd="0" destOrd="0" presId="urn:microsoft.com/office/officeart/2005/8/layout/cycle6"/>
    <dgm:cxn modelId="{CD2D4584-C567-4710-9BCB-D75D22B30D4C}" srcId="{E9594C9C-B5BB-4F29-9669-5FB3D6FFA452}" destId="{2D100ADE-6CB4-4AA3-8802-D093AF7C2632}" srcOrd="1" destOrd="0" parTransId="{C2E7C6C0-BDE1-416E-8E61-B0C2D00C7B48}" sibTransId="{72737B6C-64D1-40C5-964A-66517B53D4E5}"/>
    <dgm:cxn modelId="{0F325C67-D6E6-4402-88F3-AB4D7FB5CDC5}" type="presOf" srcId="{6DC8CD69-22DC-4210-9129-D811957BE78A}" destId="{48D4C520-1A1F-405A-86BC-D851A1ECECA4}" srcOrd="0" destOrd="0" presId="urn:microsoft.com/office/officeart/2005/8/layout/cycle6"/>
    <dgm:cxn modelId="{5BDA60EC-E224-4F6A-BCF6-E763D31B0A51}" type="presParOf" srcId="{835D5569-1C26-4FDD-953D-DAF9E8A08FF6}" destId="{53834207-1F79-4FFB-933D-895B22257458}" srcOrd="0" destOrd="0" presId="urn:microsoft.com/office/officeart/2005/8/layout/cycle6"/>
    <dgm:cxn modelId="{3BD060BC-385B-4A37-BBC3-0BB5BA0000A4}" type="presParOf" srcId="{835D5569-1C26-4FDD-953D-DAF9E8A08FF6}" destId="{C17A94CE-AC1C-4AEC-B318-9B4B615A5EB0}" srcOrd="1" destOrd="0" presId="urn:microsoft.com/office/officeart/2005/8/layout/cycle6"/>
    <dgm:cxn modelId="{54CBFC4B-22EE-4F77-BB10-5240BD9620B9}" type="presParOf" srcId="{835D5569-1C26-4FDD-953D-DAF9E8A08FF6}" destId="{48D4C520-1A1F-405A-86BC-D851A1ECECA4}" srcOrd="2" destOrd="0" presId="urn:microsoft.com/office/officeart/2005/8/layout/cycle6"/>
    <dgm:cxn modelId="{227BA6D4-C889-49C9-815C-01F6864F5621}" type="presParOf" srcId="{835D5569-1C26-4FDD-953D-DAF9E8A08FF6}" destId="{B63996AE-46EA-4F09-A22C-E864D13F51D8}" srcOrd="3" destOrd="0" presId="urn:microsoft.com/office/officeart/2005/8/layout/cycle6"/>
    <dgm:cxn modelId="{FCED5915-A241-404B-B1CF-7A9D28C70CB7}" type="presParOf" srcId="{835D5569-1C26-4FDD-953D-DAF9E8A08FF6}" destId="{632E2AFD-C6E3-4D14-BEBA-50774144FCAA}" srcOrd="4" destOrd="0" presId="urn:microsoft.com/office/officeart/2005/8/layout/cycle6"/>
    <dgm:cxn modelId="{C56ED47F-F502-4841-959D-0AA35026D162}" type="presParOf" srcId="{835D5569-1C26-4FDD-953D-DAF9E8A08FF6}" destId="{6272E8A8-34AB-4423-A295-FA4CF70F3465}" srcOrd="5" destOrd="0" presId="urn:microsoft.com/office/officeart/2005/8/layout/cycle6"/>
    <dgm:cxn modelId="{B5D8D738-46F3-468D-A36C-1824284A2C02}" type="presParOf" srcId="{835D5569-1C26-4FDD-953D-DAF9E8A08FF6}" destId="{3F852CC9-0782-4E89-8876-726BA0336AC7}" srcOrd="6" destOrd="0" presId="urn:microsoft.com/office/officeart/2005/8/layout/cycle6"/>
    <dgm:cxn modelId="{2121C5F5-80AF-4BBB-A2A8-8FA2D528CF87}" type="presParOf" srcId="{835D5569-1C26-4FDD-953D-DAF9E8A08FF6}" destId="{18BEC423-EA03-4D9E-AF3B-1369E0BC4EB2}" srcOrd="7" destOrd="0" presId="urn:microsoft.com/office/officeart/2005/8/layout/cycle6"/>
    <dgm:cxn modelId="{0E34766A-CF78-45FA-8594-2E898D3D5B2F}" type="presParOf" srcId="{835D5569-1C26-4FDD-953D-DAF9E8A08FF6}" destId="{C3D98B72-093E-413B-BED4-D26DB97EFD9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34207-1F79-4FFB-933D-895B22257458}">
      <dsp:nvSpPr>
        <dsp:cNvPr id="0" name=""/>
        <dsp:cNvSpPr/>
      </dsp:nvSpPr>
      <dsp:spPr>
        <a:xfrm>
          <a:off x="3076054" y="-161597"/>
          <a:ext cx="2077491" cy="20005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10000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10000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3173713" y="-63938"/>
        <a:ext cx="1882173" cy="1805227"/>
      </dsp:txXfrm>
    </dsp:sp>
    <dsp:sp modelId="{48D4C520-1A1F-405A-86BC-D851A1ECECA4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852072" y="339668"/>
              </a:moveTo>
              <a:arcTo wR="1799793" hR="1799793" stAng="18346768" swAng="323774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996AE-46EA-4F09-A22C-E864D13F51D8}">
      <dsp:nvSpPr>
        <dsp:cNvPr id="0" name=""/>
        <dsp:cNvSpPr/>
      </dsp:nvSpPr>
      <dsp:spPr>
        <a:xfrm>
          <a:off x="4634720" y="2646985"/>
          <a:ext cx="2077491" cy="17827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10000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10000 1:4</a:t>
          </a:r>
          <a:endParaRPr lang="en-US" sz="1600" b="1" kern="1200" dirty="0"/>
        </a:p>
      </dsp:txBody>
      <dsp:txXfrm>
        <a:off x="4721747" y="2734012"/>
        <a:ext cx="1903437" cy="1608704"/>
      </dsp:txXfrm>
    </dsp:sp>
    <dsp:sp modelId="{6272E8A8-34AB-4423-A295-FA4CF70F3465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2309749" y="3525828"/>
              </a:moveTo>
              <a:arcTo wR="1799793" hR="1799793" stAng="4412414" swAng="19751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52CC9-0782-4E89-8876-726BA0336AC7}">
      <dsp:nvSpPr>
        <dsp:cNvPr id="0" name=""/>
        <dsp:cNvSpPr/>
      </dsp:nvSpPr>
      <dsp:spPr>
        <a:xfrm>
          <a:off x="1517387" y="2590803"/>
          <a:ext cx="2077491" cy="1895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1 0 2:3: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2 1 3:4: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3 1 2:4:5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4 2 5: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5 2 1:4</a:t>
          </a:r>
          <a:endParaRPr lang="en-US" sz="1600" b="1" kern="1200" dirty="0"/>
        </a:p>
      </dsp:txBody>
      <dsp:txXfrm>
        <a:off x="1609899" y="2683315"/>
        <a:ext cx="1892467" cy="1710098"/>
      </dsp:txXfrm>
    </dsp:sp>
    <dsp:sp modelId="{C3D98B72-093E-413B-BED4-D26DB97EFD9D}">
      <dsp:nvSpPr>
        <dsp:cNvPr id="0" name=""/>
        <dsp:cNvSpPr/>
      </dsp:nvSpPr>
      <dsp:spPr>
        <a:xfrm>
          <a:off x="2315006" y="838675"/>
          <a:ext cx="3599586" cy="3599586"/>
        </a:xfrm>
        <a:custGeom>
          <a:avLst/>
          <a:gdLst/>
          <a:ahLst/>
          <a:cxnLst/>
          <a:rect l="0" t="0" r="0" b="0"/>
          <a:pathLst>
            <a:path>
              <a:moveTo>
                <a:pt x="1130" y="1736009"/>
              </a:moveTo>
              <a:arcTo wR="1799793" hR="1799793" stAng="10921857" swAng="313233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F9522-6EAC-4223-B921-764C62D82F4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F05E-2296-4179-8761-3B1985FA4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46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F07A-60A9-4EED-9346-2716CC556A67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ornell.edu/home/kleinber/networks-boo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googleFinalVersionFixed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</a:t>
            </a:r>
            <a:r>
              <a:rPr lang="en-US" smtClean="0"/>
              <a:t>5 </a:t>
            </a:r>
            <a:r>
              <a:rPr lang="en-US" dirty="0" smtClean="0"/>
              <a:t>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35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Breadth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distance of 1 for all edges (simplifying assumption): later we will expand it to other distances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722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in processing a graph in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Goal: start from a given node and label all the nodes in the graph so that we can determine the shortest distance</a:t>
            </a:r>
          </a:p>
          <a:p>
            <a:r>
              <a:rPr lang="en-US" dirty="0" smtClean="0"/>
              <a:t>Representation of the graph (of course, generation of a synthetic graph)</a:t>
            </a:r>
          </a:p>
          <a:p>
            <a:r>
              <a:rPr lang="en-US" dirty="0" smtClean="0"/>
              <a:t>Determining the &lt;</a:t>
            </a:r>
            <a:r>
              <a:rPr lang="en-US" dirty="0" err="1" smtClean="0"/>
              <a:t>key,value</a:t>
            </a:r>
            <a:r>
              <a:rPr lang="en-US" dirty="0" smtClean="0"/>
              <a:t>&gt; pair</a:t>
            </a:r>
          </a:p>
          <a:p>
            <a:r>
              <a:rPr lang="en-US" dirty="0" smtClean="0"/>
              <a:t>Iterating through various stages of processing and intermediate data</a:t>
            </a:r>
          </a:p>
          <a:p>
            <a:r>
              <a:rPr lang="en-US" dirty="0" smtClean="0"/>
              <a:t>When to terminate the execution</a:t>
            </a:r>
          </a:p>
        </p:txBody>
      </p:sp>
    </p:spTree>
    <p:extLst>
      <p:ext uri="{BB962C8B-B14F-4D97-AF65-F5344CB8AC3E}">
        <p14:creationId xmlns:p14="http://schemas.microsoft.com/office/powerpoint/2010/main" val="13374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data format for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Node: 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</a:t>
            </a:r>
            <a:r>
              <a:rPr lang="en-US" sz="2400" dirty="0" err="1" smtClean="0"/>
              <a:t>distanceLabel</a:t>
            </a:r>
            <a:r>
              <a:rPr lang="en-US" sz="2400" dirty="0" smtClean="0"/>
              <a:t>, </a:t>
            </a:r>
            <a:r>
              <a:rPr lang="en-US" sz="2400" dirty="0" err="1" smtClean="0"/>
              <a:t>adjancency</a:t>
            </a:r>
            <a:r>
              <a:rPr lang="en-US" sz="2400" dirty="0" smtClean="0"/>
              <a:t> list {</a:t>
            </a:r>
            <a:r>
              <a:rPr lang="en-US" sz="2400" dirty="0" err="1" smtClean="0"/>
              <a:t>nodeId</a:t>
            </a:r>
            <a:r>
              <a:rPr lang="en-US" sz="2400" dirty="0" smtClean="0"/>
              <a:t>, distance}</a:t>
            </a:r>
          </a:p>
          <a:p>
            <a:r>
              <a:rPr lang="en-US" sz="2400" dirty="0" smtClean="0"/>
              <a:t>This is one split</a:t>
            </a:r>
          </a:p>
          <a:p>
            <a:r>
              <a:rPr lang="en-US" sz="2400" dirty="0" smtClean="0"/>
              <a:t>Input as text and parse it to determine &lt;key, value&gt;</a:t>
            </a:r>
          </a:p>
          <a:p>
            <a:r>
              <a:rPr lang="en-US" sz="2400" dirty="0" smtClean="0"/>
              <a:t>From mapper to reducer two types of &lt;key, value&gt; pairs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Node N&gt;</a:t>
            </a:r>
          </a:p>
          <a:p>
            <a:r>
              <a:rPr lang="en-US" sz="2400" dirty="0" smtClean="0"/>
              <a:t>&lt;</a:t>
            </a:r>
            <a:r>
              <a:rPr lang="en-US" sz="2400" dirty="0" err="1" smtClean="0"/>
              <a:t>nodeid</a:t>
            </a:r>
            <a:r>
              <a:rPr lang="en-US" sz="2400" dirty="0"/>
              <a:t> </a:t>
            </a:r>
            <a:r>
              <a:rPr lang="en-US" sz="2400" dirty="0" smtClean="0"/>
              <a:t>n, distance until now label&gt;</a:t>
            </a:r>
          </a:p>
          <a:p>
            <a:r>
              <a:rPr lang="en-US" sz="2400" dirty="0" smtClean="0"/>
              <a:t>Need to keep the termination condition in the Node class</a:t>
            </a:r>
          </a:p>
          <a:p>
            <a:r>
              <a:rPr lang="en-US" sz="2400" dirty="0" smtClean="0"/>
              <a:t>Terminate MR iterations when none of the labels change, or when the graph has reached a steady state or all the nodes have been labeled with min distance or other conditions using the counters can be used.</a:t>
            </a:r>
          </a:p>
          <a:p>
            <a:r>
              <a:rPr lang="en-US" sz="2400" dirty="0" smtClean="0"/>
              <a:t>Now lets look at the algorithm given in the book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135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Mapper</a:t>
            </a:r>
          </a:p>
          <a:p>
            <a:pPr marL="0" indent="0">
              <a:buNone/>
            </a:pPr>
            <a:r>
              <a:rPr lang="en-US" dirty="0" smtClean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Node 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N.distance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N)   // type 1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d+1)  // type 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[d1, d2, d3..])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dmin</a:t>
            </a:r>
            <a:r>
              <a:rPr lang="en-US" dirty="0" smtClean="0"/>
              <a:t> = ∞; // or a large #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for all d in [d1,d2,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</a:t>
            </a:r>
            <a:r>
              <a:rPr lang="en-US" dirty="0" err="1">
                <a:sym typeface="Wingdings" pitchFamily="2" charset="2"/>
              </a:rPr>
              <a:t>I</a:t>
            </a:r>
            <a:r>
              <a:rPr lang="en-US" dirty="0" err="1" smtClean="0">
                <a:sym typeface="Wingdings" pitchFamily="2" charset="2"/>
              </a:rPr>
              <a:t>sNode</a:t>
            </a:r>
            <a:r>
              <a:rPr lang="en-US" dirty="0" smtClean="0">
                <a:sym typeface="Wingdings" pitchFamily="2" charset="2"/>
              </a:rPr>
              <a:t>(d) then M  d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if d &lt;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then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 d}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M.distance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 err="1" smtClean="0">
                <a:sym typeface="Wingdings" pitchFamily="2" charset="2"/>
              </a:rPr>
              <a:t>dmin</a:t>
            </a:r>
            <a:r>
              <a:rPr lang="en-US" dirty="0" smtClean="0">
                <a:sym typeface="Wingdings" pitchFamily="2" charset="2"/>
              </a:rPr>
              <a:t>  // update the shortest distance in M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7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 with sample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0 2:3:</a:t>
            </a:r>
          </a:p>
          <a:p>
            <a:pPr marL="0" indent="0">
              <a:buNone/>
            </a:pPr>
            <a:r>
              <a:rPr lang="en-US" dirty="0" smtClean="0"/>
              <a:t>2 10000 3:4:</a:t>
            </a:r>
          </a:p>
          <a:p>
            <a:pPr marL="0" indent="0">
              <a:buNone/>
            </a:pPr>
            <a:r>
              <a:rPr lang="en-US" dirty="0" smtClean="0"/>
              <a:t>3 10000 2:4:5</a:t>
            </a:r>
          </a:p>
          <a:p>
            <a:pPr marL="0" indent="0">
              <a:buNone/>
            </a:pPr>
            <a:r>
              <a:rPr lang="en-US" dirty="0" smtClean="0"/>
              <a:t>4 10000 5:</a:t>
            </a:r>
          </a:p>
          <a:p>
            <a:pPr marL="0" indent="0">
              <a:buNone/>
            </a:pPr>
            <a:r>
              <a:rPr lang="en-US" dirty="0" smtClean="0"/>
              <a:t>5 10000 1:4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10000 5:</a:t>
            </a:r>
          </a:p>
          <a:p>
            <a:pPr marL="0" indent="0">
              <a:buNone/>
            </a:pPr>
            <a:r>
              <a:rPr lang="en-US" dirty="0"/>
              <a:t>5	10000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2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Data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	0 2:3:</a:t>
            </a:r>
          </a:p>
          <a:p>
            <a:pPr marL="0" indent="0">
              <a:buNone/>
            </a:pPr>
            <a:r>
              <a:rPr lang="en-US" dirty="0"/>
              <a:t>2	1 3:4:</a:t>
            </a:r>
          </a:p>
          <a:p>
            <a:pPr marL="0" indent="0">
              <a:buNone/>
            </a:pPr>
            <a:r>
              <a:rPr lang="en-US" dirty="0"/>
              <a:t>3	1 2:4:5:</a:t>
            </a:r>
          </a:p>
          <a:p>
            <a:pPr marL="0" indent="0">
              <a:buNone/>
            </a:pPr>
            <a:r>
              <a:rPr lang="en-US" dirty="0"/>
              <a:t>4	2 5:</a:t>
            </a:r>
          </a:p>
          <a:p>
            <a:pPr marL="0" indent="0">
              <a:buNone/>
            </a:pPr>
            <a:r>
              <a:rPr lang="en-US" dirty="0"/>
              <a:t>5	2 1:4: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3943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Down Arrow 15"/>
          <p:cNvSpPr/>
          <p:nvPr/>
        </p:nvSpPr>
        <p:spPr>
          <a:xfrm rot="19861794">
            <a:off x="6015570" y="2723247"/>
            <a:ext cx="301409" cy="15623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4114800" y="4953000"/>
            <a:ext cx="9144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everywhere</a:t>
            </a:r>
          </a:p>
          <a:p>
            <a:r>
              <a:rPr lang="en-US" dirty="0" smtClean="0"/>
              <a:t>Manifest in the flow of emails</a:t>
            </a:r>
          </a:p>
          <a:p>
            <a:r>
              <a:rPr lang="en-US" dirty="0" smtClean="0"/>
              <a:t>Connections on social network</a:t>
            </a:r>
          </a:p>
          <a:p>
            <a:r>
              <a:rPr lang="en-US" dirty="0" smtClean="0"/>
              <a:t>Bus or flight routes</a:t>
            </a:r>
          </a:p>
          <a:p>
            <a:r>
              <a:rPr lang="en-US" dirty="0" smtClean="0"/>
              <a:t>Social graphs: twitter friends and followers</a:t>
            </a:r>
          </a:p>
          <a:p>
            <a:r>
              <a:rPr lang="en-US" dirty="0" smtClean="0"/>
              <a:t>Take a look at Jon </a:t>
            </a:r>
            <a:r>
              <a:rPr lang="en-US" dirty="0" err="1" smtClean="0"/>
              <a:t>Kleinger’s</a:t>
            </a:r>
            <a:r>
              <a:rPr lang="en-US" dirty="0" smtClean="0"/>
              <a:t> page and book on </a:t>
            </a:r>
            <a:r>
              <a:rPr lang="en-US" dirty="0" smtClean="0">
                <a:hlinkClick r:id="rId2"/>
              </a:rPr>
              <a:t>Networks, Crowds and Markets</a:t>
            </a:r>
            <a:r>
              <a:rPr lang="en-US" dirty="0" smtClean="0"/>
              <a:t> Reasoning about a highly connected world.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2559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 action="ppaction://hlinkfile"/>
              </a:rPr>
              <a:t>Original 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081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10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Figure 5.7</a:t>
            </a:r>
          </a:p>
          <a:p>
            <a:r>
              <a:rPr lang="en-US" dirty="0" smtClean="0"/>
              <a:t>Lets assume alpha as zero</a:t>
            </a:r>
          </a:p>
          <a:p>
            <a:r>
              <a:rPr lang="en-US" dirty="0" smtClean="0"/>
              <a:t>Lets look at the MR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25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8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2956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dirty="0" smtClean="0"/>
              <a:t>Lets trace with sample data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667000" y="2362200"/>
            <a:ext cx="3124200" cy="2895600"/>
            <a:chOff x="2667000" y="2362200"/>
            <a:chExt cx="3124200" cy="2895600"/>
          </a:xfrm>
        </p:grpSpPr>
        <p:sp>
          <p:nvSpPr>
            <p:cNvPr id="4" name="Oval 3"/>
            <p:cNvSpPr/>
            <p:nvPr/>
          </p:nvSpPr>
          <p:spPr>
            <a:xfrm>
              <a:off x="2667000" y="32004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1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4038600" y="33528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2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116286" y="4648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1"/>
                  </a:solidFill>
                </a:rPr>
                <a:t>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81600" y="2362200"/>
              <a:ext cx="609600" cy="609600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9" name="Straight Arrow Connector 8"/>
            <p:cNvCxnSpPr>
              <a:stCxn id="4" idx="7"/>
              <a:endCxn id="7" idx="2"/>
            </p:cNvCxnSpPr>
            <p:nvPr/>
          </p:nvCxnSpPr>
          <p:spPr>
            <a:xfrm flipV="1">
              <a:off x="3187326" y="2667000"/>
              <a:ext cx="1994274" cy="622674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4" idx="6"/>
              <a:endCxn id="5" idx="2"/>
            </p:cNvCxnSpPr>
            <p:nvPr/>
          </p:nvCxnSpPr>
          <p:spPr>
            <a:xfrm>
              <a:off x="3276600" y="3505200"/>
              <a:ext cx="762000" cy="152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7"/>
              <a:endCxn id="7" idx="3"/>
            </p:cNvCxnSpPr>
            <p:nvPr/>
          </p:nvCxnSpPr>
          <p:spPr>
            <a:xfrm flipV="1">
              <a:off x="4558926" y="2882526"/>
              <a:ext cx="711948" cy="5595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4" idx="4"/>
            </p:cNvCxnSpPr>
            <p:nvPr/>
          </p:nvCxnSpPr>
          <p:spPr>
            <a:xfrm>
              <a:off x="2971800" y="3810000"/>
              <a:ext cx="2144486" cy="114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0"/>
            </p:cNvCxnSpPr>
            <p:nvPr/>
          </p:nvCxnSpPr>
          <p:spPr>
            <a:xfrm flipV="1">
              <a:off x="5421086" y="2978337"/>
              <a:ext cx="65314" cy="1669863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7" idx="5"/>
              <a:endCxn id="6" idx="7"/>
            </p:cNvCxnSpPr>
            <p:nvPr/>
          </p:nvCxnSpPr>
          <p:spPr>
            <a:xfrm flipH="1">
              <a:off x="5636612" y="2882526"/>
              <a:ext cx="65314" cy="185494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93184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based computation</a:t>
            </a:r>
          </a:p>
          <a:p>
            <a:r>
              <a:rPr lang="en-US" smtClean="0"/>
              <a:t>MR: How </a:t>
            </a:r>
            <a:r>
              <a:rPr lang="en-US" dirty="0" smtClean="0"/>
              <a:t>do PRAM alg. translate to MR? how about other math algorithms?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52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Graph search and path planning:: shortest path to a node</a:t>
            </a:r>
          </a:p>
          <a:p>
            <a:pPr lvl="1"/>
            <a:r>
              <a:rPr lang="en-US" dirty="0" smtClean="0"/>
              <a:t>Graph clustering:: diving the graphs into smaller related clusters</a:t>
            </a:r>
          </a:p>
          <a:p>
            <a:pPr lvl="1"/>
            <a:r>
              <a:rPr lang="en-US" dirty="0" smtClean="0"/>
              <a:t>Minimum spanning tree:: graph that covers the nodes in an efficient way</a:t>
            </a:r>
          </a:p>
          <a:p>
            <a:pPr lvl="1"/>
            <a:r>
              <a:rPr lang="en-US" dirty="0" smtClean="0"/>
              <a:t>Bipartite graph match:: div graph into two mapping sets: job seekers and employers</a:t>
            </a:r>
          </a:p>
          <a:p>
            <a:pPr lvl="1"/>
            <a:r>
              <a:rPr lang="en-US" dirty="0" smtClean="0"/>
              <a:t>Maximum flow:: designate source and sink; determine max flow between the two: transportation</a:t>
            </a:r>
          </a:p>
          <a:p>
            <a:pPr lvl="1"/>
            <a:r>
              <a:rPr lang="en-US" dirty="0" smtClean="0"/>
              <a:t>Identifying special nodes: authoritative nodes: containment of spread of diseases; Broad street water pump in London, cholera and beginnings of epidemiology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0115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17" y="4343400"/>
            <a:ext cx="176799" cy="1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85987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99" y="2996141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82" y="3648075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62486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81105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9595" y="364807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n3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99317" y="4495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59443" y="313566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4" idx="6"/>
            <a:endCxn id="1027" idx="1"/>
          </p:cNvCxnSpPr>
          <p:nvPr/>
        </p:nvCxnSpPr>
        <p:spPr>
          <a:xfrm flipV="1">
            <a:off x="1622515" y="2274094"/>
            <a:ext cx="2035085" cy="164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  <a:endCxn id="1029" idx="0"/>
          </p:cNvCxnSpPr>
          <p:nvPr/>
        </p:nvCxnSpPr>
        <p:spPr>
          <a:xfrm>
            <a:off x="3745707" y="2362200"/>
            <a:ext cx="125782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9" idx="1"/>
            <a:endCxn id="1026" idx="3"/>
          </p:cNvCxnSpPr>
          <p:nvPr/>
        </p:nvCxnSpPr>
        <p:spPr>
          <a:xfrm flipH="1">
            <a:off x="2387716" y="3736182"/>
            <a:ext cx="1395666" cy="6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4"/>
          </p:cNvCxnSpPr>
          <p:nvPr/>
        </p:nvCxnSpPr>
        <p:spPr>
          <a:xfrm>
            <a:off x="1546315" y="2514600"/>
            <a:ext cx="721688" cy="184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26" idx="0"/>
            <a:endCxn id="1028" idx="2"/>
          </p:cNvCxnSpPr>
          <p:nvPr/>
        </p:nvCxnSpPr>
        <p:spPr>
          <a:xfrm flipV="1">
            <a:off x="2299317" y="3172354"/>
            <a:ext cx="556389" cy="1171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8" idx="3"/>
            <a:endCxn id="1029" idx="1"/>
          </p:cNvCxnSpPr>
          <p:nvPr/>
        </p:nvCxnSpPr>
        <p:spPr>
          <a:xfrm>
            <a:off x="2943812" y="3084248"/>
            <a:ext cx="839570" cy="651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28" idx="0"/>
            <a:endCxn id="1027" idx="1"/>
          </p:cNvCxnSpPr>
          <p:nvPr/>
        </p:nvCxnSpPr>
        <p:spPr>
          <a:xfrm flipV="1">
            <a:off x="2855706" y="2274094"/>
            <a:ext cx="801894" cy="72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27" idx="2"/>
            <a:endCxn id="1028" idx="3"/>
          </p:cNvCxnSpPr>
          <p:nvPr/>
        </p:nvCxnSpPr>
        <p:spPr>
          <a:xfrm flipH="1">
            <a:off x="2943812" y="2362200"/>
            <a:ext cx="801895" cy="72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>
            <a:stCxn id="1028" idx="1"/>
            <a:endCxn id="4" idx="5"/>
          </p:cNvCxnSpPr>
          <p:nvPr/>
        </p:nvCxnSpPr>
        <p:spPr>
          <a:xfrm flipH="1" flipV="1">
            <a:off x="1600197" y="2492282"/>
            <a:ext cx="1167402" cy="591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5943600" y="4495800"/>
            <a:ext cx="27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you represent this </a:t>
            </a:r>
          </a:p>
          <a:p>
            <a:r>
              <a:rPr lang="en-US" dirty="0" smtClean="0"/>
              <a:t>visual diagram as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9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Simple, Baseline Data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01699"/>
              </p:ext>
            </p:extLst>
          </p:nvPr>
        </p:nvGraphicFramePr>
        <p:xfrm>
          <a:off x="1295400" y="1752600"/>
          <a:ext cx="3505200" cy="2590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01040"/>
                <a:gridCol w="701040"/>
                <a:gridCol w="701040"/>
                <a:gridCol w="701040"/>
                <a:gridCol w="70104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5043" y="187273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043" y="239549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191" y="2895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5043" y="3352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043" y="38862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7864" y="12954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1418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13109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80066"/>
            <a:ext cx="2925838" cy="27185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7864" y="4724400"/>
            <a:ext cx="2996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Adjacency matrix – this</a:t>
            </a:r>
          </a:p>
          <a:p>
            <a:r>
              <a:rPr lang="en-US" dirty="0"/>
              <a:t>i</a:t>
            </a:r>
            <a:r>
              <a:rPr lang="en-US" dirty="0" smtClean="0"/>
              <a:t>s good for linear algebra;</a:t>
            </a:r>
          </a:p>
          <a:p>
            <a:r>
              <a:rPr lang="en-US" dirty="0" smtClean="0"/>
              <a:t>But most web links and social </a:t>
            </a:r>
          </a:p>
          <a:p>
            <a:r>
              <a:rPr lang="en-US" dirty="0" smtClean="0"/>
              <a:t>Networks are </a:t>
            </a:r>
            <a:r>
              <a:rPr lang="en-US" b="1" dirty="0" smtClean="0"/>
              <a:t>sparse</a:t>
            </a:r>
          </a:p>
          <a:p>
            <a:r>
              <a:rPr lang="en-US" dirty="0" smtClean="0"/>
              <a:t>x/ 1000000000</a:t>
            </a:r>
          </a:p>
          <a:p>
            <a:r>
              <a:rPr lang="en-US" dirty="0" smtClean="0"/>
              <a:t>Space req. is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4643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148006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28602" y="4659868"/>
            <a:ext cx="1449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  [n2, n4]</a:t>
            </a:r>
          </a:p>
          <a:p>
            <a:r>
              <a:rPr lang="en-US" dirty="0" smtClean="0"/>
              <a:t>n2 [n3, n5]</a:t>
            </a:r>
          </a:p>
          <a:p>
            <a:r>
              <a:rPr lang="en-US" dirty="0"/>
              <a:t>n</a:t>
            </a:r>
            <a:r>
              <a:rPr lang="en-US" dirty="0" smtClean="0"/>
              <a:t>3 [n4]</a:t>
            </a:r>
          </a:p>
          <a:p>
            <a:r>
              <a:rPr lang="en-US" dirty="0"/>
              <a:t>n</a:t>
            </a:r>
            <a:r>
              <a:rPr lang="en-US" dirty="0" smtClean="0"/>
              <a:t>4 [n5]</a:t>
            </a:r>
          </a:p>
          <a:p>
            <a:r>
              <a:rPr lang="en-US" dirty="0"/>
              <a:t>n</a:t>
            </a:r>
            <a:r>
              <a:rPr lang="en-US" dirty="0" smtClean="0"/>
              <a:t>5 [n1,n2,n3]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50373" y="6193580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(ii) Adjacency lists</a:t>
            </a:r>
            <a:endParaRPr lang="en-US" dirty="0"/>
          </a:p>
        </p:txBody>
      </p:sp>
      <p:sp>
        <p:nvSpPr>
          <p:cNvPr id="3" name="Right Arrow 2"/>
          <p:cNvSpPr/>
          <p:nvPr/>
        </p:nvSpPr>
        <p:spPr>
          <a:xfrm>
            <a:off x="3928714" y="5715000"/>
            <a:ext cx="550243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4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definition: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 graph adjacency list with edges and vertices, w edges distances, starting vertex</a:t>
            </a:r>
          </a:p>
          <a:p>
            <a:r>
              <a:rPr lang="en-US" dirty="0" smtClean="0"/>
              <a:t>Output(goal): label the nodes/vertices with the shortest distance value from the starting node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008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source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Sequential solution: </a:t>
            </a:r>
            <a:r>
              <a:rPr lang="en-US" dirty="0" err="1" smtClean="0"/>
              <a:t>Dijkstra’s</a:t>
            </a:r>
            <a:r>
              <a:rPr lang="en-US" dirty="0" smtClean="0"/>
              <a:t> algorithm 5.2</a:t>
            </a:r>
          </a:p>
          <a:p>
            <a:pPr marL="0" indent="0"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(G, w, s) // w edge distances list, s starting node, G graph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d[s] </a:t>
            </a:r>
            <a:r>
              <a:rPr lang="en-US" dirty="0" smtClean="0">
                <a:sym typeface="Wingdings" pitchFamily="2" charset="2"/>
              </a:rPr>
              <a:t> 0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for all other vertices d[v] ∞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Q  {V} </a:t>
            </a:r>
            <a:r>
              <a:rPr lang="en-US" sz="2400" dirty="0" smtClean="0">
                <a:sym typeface="Wingdings" pitchFamily="2" charset="2"/>
              </a:rPr>
              <a:t>// Q is priority queue based on distances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w</a:t>
            </a:r>
            <a:r>
              <a:rPr lang="en-US" sz="2400" dirty="0" smtClean="0">
                <a:sym typeface="Wingdings" pitchFamily="2" charset="2"/>
              </a:rPr>
              <a:t>hile Q # 0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u  min(Q) // node with min d value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vertex v in </a:t>
            </a:r>
            <a:r>
              <a:rPr lang="en-US" sz="2400" dirty="0" err="1" smtClean="0">
                <a:sym typeface="Wingdings" pitchFamily="2" charset="2"/>
              </a:rPr>
              <a:t>u.adjacencyList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if d[v] &gt;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 d[v] 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mark u and remove from Q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At each iteration of while loop, the algorithm expands the node with the shortest distance and updates distances to all reachable nodes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5302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graph : lets apply the algorithm 5.2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val 3"/>
              <p:cNvSpPr/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634039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78855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>
            <a:stCxn id="2051" idx="0"/>
            <a:endCxn id="4" idx="2"/>
          </p:cNvCxnSpPr>
          <p:nvPr/>
        </p:nvCxnSpPr>
        <p:spPr>
          <a:xfrm flipV="1">
            <a:off x="1002507" y="2895600"/>
            <a:ext cx="902493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6"/>
          </p:cNvCxnSpPr>
          <p:nvPr/>
        </p:nvCxnSpPr>
        <p:spPr>
          <a:xfrm>
            <a:off x="2514600" y="2895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51" idx="2"/>
            <a:endCxn id="2053" idx="1"/>
          </p:cNvCxnSpPr>
          <p:nvPr/>
        </p:nvCxnSpPr>
        <p:spPr>
          <a:xfrm>
            <a:off x="1002507" y="4214813"/>
            <a:ext cx="902493" cy="597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3" idx="3"/>
            <a:endCxn id="2052" idx="1"/>
          </p:cNvCxnSpPr>
          <p:nvPr/>
        </p:nvCxnSpPr>
        <p:spPr>
          <a:xfrm flipV="1">
            <a:off x="2538413" y="4795562"/>
            <a:ext cx="1728787" cy="1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52" idx="0"/>
            <a:endCxn id="2050" idx="2"/>
          </p:cNvCxnSpPr>
          <p:nvPr/>
        </p:nvCxnSpPr>
        <p:spPr>
          <a:xfrm flipV="1">
            <a:off x="4583907" y="3224839"/>
            <a:ext cx="313" cy="125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053" idx="0"/>
          </p:cNvCxnSpPr>
          <p:nvPr/>
        </p:nvCxnSpPr>
        <p:spPr>
          <a:xfrm flipV="1">
            <a:off x="2221707" y="3124200"/>
            <a:ext cx="2121693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53" idx="0"/>
          </p:cNvCxnSpPr>
          <p:nvPr/>
        </p:nvCxnSpPr>
        <p:spPr>
          <a:xfrm flipH="1" flipV="1">
            <a:off x="2221706" y="3238500"/>
            <a:ext cx="1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5"/>
          </p:cNvCxnSpPr>
          <p:nvPr/>
        </p:nvCxnSpPr>
        <p:spPr>
          <a:xfrm>
            <a:off x="2425326" y="3111126"/>
            <a:ext cx="13074" cy="140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24400" y="3200400"/>
            <a:ext cx="0" cy="131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219200" y="4038600"/>
            <a:ext cx="31242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7375" y="420266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2014886" y="22692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2125996" y="510191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4413682" y="22544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2055" name="TextBox 2054"/>
          <p:cNvSpPr txBox="1"/>
          <p:nvPr/>
        </p:nvSpPr>
        <p:spPr>
          <a:xfrm>
            <a:off x="4372463" y="511226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2056" name="TextBox 2055"/>
          <p:cNvSpPr txBox="1"/>
          <p:nvPr/>
        </p:nvSpPr>
        <p:spPr>
          <a:xfrm>
            <a:off x="783285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Rectangle 2056"/>
              <p:cNvSpPr/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7" name="Rectangle 20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8" name="Rectangle 2057"/>
              <p:cNvSpPr/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8" name="Rectangle 20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Rectangle 2058"/>
              <p:cNvSpPr/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59" name="Rectangle 20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2059"/>
          <p:cNvSpPr txBox="1"/>
          <p:nvPr/>
        </p:nvSpPr>
        <p:spPr>
          <a:xfrm>
            <a:off x="1094325" y="3015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61" name="TextBox 2060"/>
          <p:cNvSpPr txBox="1"/>
          <p:nvPr/>
        </p:nvSpPr>
        <p:spPr>
          <a:xfrm>
            <a:off x="1371600" y="4572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</a:t>
            </a:r>
            <a:endParaRPr lang="en-US" dirty="0"/>
          </a:p>
        </p:txBody>
      </p:sp>
      <p:sp>
        <p:nvSpPr>
          <p:cNvPr id="2062" name="TextBox 2061"/>
          <p:cNvSpPr txBox="1"/>
          <p:nvPr/>
        </p:nvSpPr>
        <p:spPr>
          <a:xfrm>
            <a:off x="1905000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63" name="TextBox 2062"/>
          <p:cNvSpPr txBox="1"/>
          <p:nvPr/>
        </p:nvSpPr>
        <p:spPr>
          <a:xfrm>
            <a:off x="2363757" y="3627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310440" y="2601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122607" y="3463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066" name="TextBox 2065"/>
          <p:cNvSpPr txBox="1"/>
          <p:nvPr/>
        </p:nvSpPr>
        <p:spPr>
          <a:xfrm>
            <a:off x="4413682" y="389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67" name="TextBox 2066"/>
          <p:cNvSpPr txBox="1"/>
          <p:nvPr/>
        </p:nvSpPr>
        <p:spPr>
          <a:xfrm>
            <a:off x="4724400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68" name="TextBox 2067"/>
          <p:cNvSpPr txBox="1"/>
          <p:nvPr/>
        </p:nvSpPr>
        <p:spPr>
          <a:xfrm>
            <a:off x="3106599" y="4143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69" name="TextBox 2068"/>
          <p:cNvSpPr txBox="1"/>
          <p:nvPr/>
        </p:nvSpPr>
        <p:spPr>
          <a:xfrm>
            <a:off x="3273450" y="4812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13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</a:t>
            </a:r>
          </a:p>
          <a:p>
            <a:r>
              <a:rPr lang="en-US" dirty="0" smtClean="0"/>
              <a:t>Need to keep global state: not possible with MR</a:t>
            </a:r>
          </a:p>
          <a:p>
            <a:r>
              <a:rPr lang="en-US" dirty="0" smtClean="0"/>
              <a:t>Lets see how we can handle this graph problem for parallel processing with MR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9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1231</Words>
  <Application>Microsoft Office PowerPoint</Application>
  <PresentationFormat>On-screen Show (4:3)</PresentationFormat>
  <Paragraphs>248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Cambria Math</vt:lpstr>
      <vt:lpstr>Wingdings</vt:lpstr>
      <vt:lpstr>Office Theme</vt:lpstr>
      <vt:lpstr>Graph Algorithms</vt:lpstr>
      <vt:lpstr>Graphs</vt:lpstr>
      <vt:lpstr>Graph algorithms</vt:lpstr>
      <vt:lpstr>Graph Representations</vt:lpstr>
      <vt:lpstr>Simple, Baseline Data Structure</vt:lpstr>
      <vt:lpstr>Problem definition: intuition</vt:lpstr>
      <vt:lpstr>single source shortest path problem</vt:lpstr>
      <vt:lpstr>Sample graph : lets apply the algorithm 5.2</vt:lpstr>
      <vt:lpstr>Issues </vt:lpstr>
      <vt:lpstr>Parallel Breadth First</vt:lpstr>
      <vt:lpstr>Issues in processing a graph in MR</vt:lpstr>
      <vt:lpstr>Input data format for MR</vt:lpstr>
      <vt:lpstr>Mapper</vt:lpstr>
      <vt:lpstr>Reducer</vt:lpstr>
      <vt:lpstr>Trace with sample Data</vt:lpstr>
      <vt:lpstr>Intermediate data</vt:lpstr>
      <vt:lpstr>Intermediate Data</vt:lpstr>
      <vt:lpstr>Final Data</vt:lpstr>
      <vt:lpstr>Sample Data</vt:lpstr>
      <vt:lpstr>PageRank</vt:lpstr>
      <vt:lpstr>General idea</vt:lpstr>
      <vt:lpstr>PageRank Formula</vt:lpstr>
      <vt:lpstr>Example </vt:lpstr>
      <vt:lpstr>Mapper for PageRank</vt:lpstr>
      <vt:lpstr>Reducer for Pagerank</vt:lpstr>
      <vt:lpstr>Lets trace with sample data</vt:lpstr>
      <vt:lpstr>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Ramamurthy, Bina</dc:creator>
  <cp:lastModifiedBy>bina</cp:lastModifiedBy>
  <cp:revision>22</cp:revision>
  <dcterms:created xsi:type="dcterms:W3CDTF">2013-02-21T17:54:49Z</dcterms:created>
  <dcterms:modified xsi:type="dcterms:W3CDTF">2016-04-17T13:10:26Z</dcterms:modified>
</cp:coreProperties>
</file>