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5.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9"/>
  </p:notesMasterIdLst>
  <p:sldIdLst>
    <p:sldId id="291" r:id="rId2"/>
    <p:sldId id="292" r:id="rId3"/>
    <p:sldId id="258" r:id="rId4"/>
    <p:sldId id="257" r:id="rId5"/>
    <p:sldId id="259" r:id="rId6"/>
    <p:sldId id="296" r:id="rId7"/>
    <p:sldId id="293" r:id="rId8"/>
    <p:sldId id="294" r:id="rId9"/>
    <p:sldId id="295" r:id="rId10"/>
    <p:sldId id="297" r:id="rId11"/>
    <p:sldId id="298" r:id="rId12"/>
    <p:sldId id="299" r:id="rId13"/>
    <p:sldId id="300" r:id="rId14"/>
    <p:sldId id="301" r:id="rId15"/>
    <p:sldId id="302" r:id="rId16"/>
    <p:sldId id="303" r:id="rId17"/>
    <p:sldId id="304" r:id="rId18"/>
    <p:sldId id="305" r:id="rId19"/>
    <p:sldId id="306" r:id="rId20"/>
    <p:sldId id="307" r:id="rId21"/>
    <p:sldId id="308" r:id="rId22"/>
    <p:sldId id="260" r:id="rId23"/>
    <p:sldId id="261" r:id="rId24"/>
    <p:sldId id="262" r:id="rId25"/>
    <p:sldId id="263" r:id="rId26"/>
    <p:sldId id="264" r:id="rId27"/>
    <p:sldId id="265" r:id="rId28"/>
    <p:sldId id="266" r:id="rId29"/>
    <p:sldId id="267" r:id="rId30"/>
    <p:sldId id="268" r:id="rId31"/>
    <p:sldId id="269" r:id="rId32"/>
    <p:sldId id="270" r:id="rId33"/>
    <p:sldId id="271" r:id="rId34"/>
    <p:sldId id="274" r:id="rId35"/>
    <p:sldId id="275" r:id="rId36"/>
    <p:sldId id="276" r:id="rId37"/>
    <p:sldId id="277" r:id="rId38"/>
    <p:sldId id="278" r:id="rId39"/>
    <p:sldId id="279" r:id="rId40"/>
    <p:sldId id="280" r:id="rId41"/>
    <p:sldId id="281" r:id="rId42"/>
    <p:sldId id="282" r:id="rId43"/>
    <p:sldId id="283" r:id="rId44"/>
    <p:sldId id="288" r:id="rId45"/>
    <p:sldId id="289" r:id="rId46"/>
    <p:sldId id="290" r:id="rId47"/>
    <p:sldId id="284"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9" autoAdjust="0"/>
    <p:restoredTop sz="94665" autoAdjust="0"/>
  </p:normalViewPr>
  <p:slideViewPr>
    <p:cSldViewPr snapToGrid="0" showGuides="1">
      <p:cViewPr varScale="1">
        <p:scale>
          <a:sx n="75" d="100"/>
          <a:sy n="75" d="100"/>
        </p:scale>
        <p:origin x="288" y="41"/>
      </p:cViewPr>
      <p:guideLst>
        <p:guide orient="horz" pos="2160"/>
        <p:guide pos="3840"/>
      </p:guideLst>
    </p:cSldViewPr>
  </p:slideViewPr>
  <p:notesTextViewPr>
    <p:cViewPr>
      <p:scale>
        <a:sx n="1" d="1"/>
        <a:sy n="1" d="1"/>
      </p:scale>
      <p:origin x="0" y="0"/>
    </p:cViewPr>
  </p:notesTextViewPr>
  <p:sorterViewPr>
    <p:cViewPr>
      <p:scale>
        <a:sx n="100" d="100"/>
        <a:sy n="100" d="100"/>
      </p:scale>
      <p:origin x="0" y="-1895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oleObject" Target="Book1"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Book1"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Top</a:t>
            </a:r>
            <a:r>
              <a:rPr lang="en-US" baseline="0"/>
              <a:t> ten largest databases (2007)</a:t>
            </a:r>
          </a:p>
          <a:p>
            <a:pPr>
              <a:defRPr/>
            </a:pPr>
            <a:endParaRPr lang="en-US"/>
          </a:p>
        </c:rich>
      </c:tx>
      <c:layout>
        <c:manualLayout>
          <c:xMode val="edge"/>
          <c:yMode val="edge"/>
          <c:x val="0.17003962004749407"/>
          <c:y val="0.50793650793650791"/>
        </c:manualLayout>
      </c:layout>
      <c:overlay val="0"/>
    </c:title>
    <c:autoTitleDeleted val="0"/>
    <c:plotArea>
      <c:layout/>
      <c:barChart>
        <c:barDir val="col"/>
        <c:grouping val="clustered"/>
        <c:varyColors val="0"/>
        <c:ser>
          <c:idx val="0"/>
          <c:order val="0"/>
          <c:tx>
            <c:strRef>
              <c:f>Sheet1!$B$1</c:f>
              <c:strCache>
                <c:ptCount val="1"/>
                <c:pt idx="0">
                  <c:v>Terabytes</c:v>
                </c:pt>
              </c:strCache>
            </c:strRef>
          </c:tx>
          <c:invertIfNegative val="0"/>
          <c:cat>
            <c:strRef>
              <c:f>Sheet1!$A$2:$A$11</c:f>
              <c:strCache>
                <c:ptCount val="10"/>
                <c:pt idx="0">
                  <c:v>LOC</c:v>
                </c:pt>
                <c:pt idx="1">
                  <c:v>CIA</c:v>
                </c:pt>
                <c:pt idx="2">
                  <c:v>Amazon</c:v>
                </c:pt>
                <c:pt idx="3">
                  <c:v>YOUTube</c:v>
                </c:pt>
                <c:pt idx="4">
                  <c:v>ChoicePt</c:v>
                </c:pt>
                <c:pt idx="5">
                  <c:v>Sprint</c:v>
                </c:pt>
                <c:pt idx="6">
                  <c:v>Google</c:v>
                </c:pt>
                <c:pt idx="7">
                  <c:v>AT&amp;T</c:v>
                </c:pt>
                <c:pt idx="8">
                  <c:v>NERSC</c:v>
                </c:pt>
                <c:pt idx="9">
                  <c:v>Climate</c:v>
                </c:pt>
              </c:strCache>
            </c:strRef>
          </c:cat>
          <c:val>
            <c:numRef>
              <c:f>Sheet1!$B$2:$B$11</c:f>
              <c:numCache>
                <c:formatCode>General</c:formatCode>
                <c:ptCount val="10"/>
                <c:pt idx="0">
                  <c:v>26</c:v>
                </c:pt>
                <c:pt idx="1">
                  <c:v>35</c:v>
                </c:pt>
                <c:pt idx="2">
                  <c:v>46</c:v>
                </c:pt>
                <c:pt idx="3">
                  <c:v>200</c:v>
                </c:pt>
                <c:pt idx="4">
                  <c:v>250</c:v>
                </c:pt>
                <c:pt idx="5">
                  <c:v>270</c:v>
                </c:pt>
                <c:pt idx="6">
                  <c:v>300</c:v>
                </c:pt>
                <c:pt idx="7">
                  <c:v>343</c:v>
                </c:pt>
                <c:pt idx="8">
                  <c:v>2800</c:v>
                </c:pt>
                <c:pt idx="9">
                  <c:v>6000</c:v>
                </c:pt>
              </c:numCache>
            </c:numRef>
          </c:val>
        </c:ser>
        <c:dLbls>
          <c:showLegendKey val="0"/>
          <c:showVal val="0"/>
          <c:showCatName val="0"/>
          <c:showSerName val="0"/>
          <c:showPercent val="0"/>
          <c:showBubbleSize val="0"/>
        </c:dLbls>
        <c:gapWidth val="150"/>
        <c:axId val="-852124768"/>
        <c:axId val="-852135648"/>
      </c:barChart>
      <c:catAx>
        <c:axId val="-852124768"/>
        <c:scaling>
          <c:orientation val="minMax"/>
        </c:scaling>
        <c:delete val="0"/>
        <c:axPos val="b"/>
        <c:numFmt formatCode="General" sourceLinked="0"/>
        <c:majorTickMark val="out"/>
        <c:minorTickMark val="none"/>
        <c:tickLblPos val="nextTo"/>
        <c:crossAx val="-852135648"/>
        <c:crosses val="autoZero"/>
        <c:auto val="1"/>
        <c:lblAlgn val="ctr"/>
        <c:lblOffset val="100"/>
        <c:noMultiLvlLbl val="0"/>
      </c:catAx>
      <c:valAx>
        <c:axId val="-852135648"/>
        <c:scaling>
          <c:orientation val="minMax"/>
        </c:scaling>
        <c:delete val="0"/>
        <c:axPos val="l"/>
        <c:majorGridlines/>
        <c:numFmt formatCode="General" sourceLinked="1"/>
        <c:majorTickMark val="out"/>
        <c:minorTickMark val="none"/>
        <c:tickLblPos val="nextTo"/>
        <c:crossAx val="-852124768"/>
        <c:crosses val="autoZero"/>
        <c:crossBetween val="between"/>
      </c:valAx>
    </c:plotArea>
    <c:legend>
      <c:legendPos val="r"/>
      <c:layout>
        <c:manualLayout>
          <c:xMode val="edge"/>
          <c:yMode val="edge"/>
          <c:x val="1.0289713785776812E-2"/>
          <c:y val="0.39859350914469027"/>
          <c:w val="9.6059492563429577E-2"/>
          <c:h val="4.5140815731366912E-2"/>
        </c:manualLayout>
      </c:layout>
      <c:overlay val="0"/>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dirty="0"/>
              <a:t>Top</a:t>
            </a:r>
            <a:r>
              <a:rPr lang="en-US" baseline="0" dirty="0"/>
              <a:t> ten largest databases (2007)</a:t>
            </a:r>
          </a:p>
          <a:p>
            <a:pPr>
              <a:defRPr/>
            </a:pPr>
            <a:endParaRPr lang="en-US" dirty="0"/>
          </a:p>
        </c:rich>
      </c:tx>
      <c:layout>
        <c:manualLayout>
          <c:xMode val="edge"/>
          <c:yMode val="edge"/>
          <c:x val="0.19861104861892265"/>
          <c:y val="0.62063492063492076"/>
        </c:manualLayout>
      </c:layout>
      <c:overlay val="0"/>
    </c:title>
    <c:autoTitleDeleted val="0"/>
    <c:plotArea>
      <c:layout/>
      <c:barChart>
        <c:barDir val="col"/>
        <c:grouping val="clustered"/>
        <c:varyColors val="0"/>
        <c:ser>
          <c:idx val="0"/>
          <c:order val="0"/>
          <c:tx>
            <c:strRef>
              <c:f>Sheet1!$B$1</c:f>
              <c:strCache>
                <c:ptCount val="1"/>
                <c:pt idx="0">
                  <c:v>Terabytes</c:v>
                </c:pt>
              </c:strCache>
            </c:strRef>
          </c:tx>
          <c:invertIfNegative val="0"/>
          <c:cat>
            <c:strRef>
              <c:f>Sheet1!$A$2:$A$11</c:f>
              <c:strCache>
                <c:ptCount val="10"/>
                <c:pt idx="0">
                  <c:v>LOC</c:v>
                </c:pt>
                <c:pt idx="1">
                  <c:v>CIA</c:v>
                </c:pt>
                <c:pt idx="2">
                  <c:v>Amazon</c:v>
                </c:pt>
                <c:pt idx="3">
                  <c:v>YOUTube</c:v>
                </c:pt>
                <c:pt idx="4">
                  <c:v>ChoicePt</c:v>
                </c:pt>
                <c:pt idx="5">
                  <c:v>Sprint</c:v>
                </c:pt>
                <c:pt idx="6">
                  <c:v>Google</c:v>
                </c:pt>
                <c:pt idx="7">
                  <c:v>AT&amp;T</c:v>
                </c:pt>
                <c:pt idx="8">
                  <c:v>NERSC</c:v>
                </c:pt>
                <c:pt idx="9">
                  <c:v>Climate</c:v>
                </c:pt>
              </c:strCache>
            </c:strRef>
          </c:cat>
          <c:val>
            <c:numRef>
              <c:f>Sheet1!$B$2:$B$11</c:f>
              <c:numCache>
                <c:formatCode>General</c:formatCode>
                <c:ptCount val="10"/>
                <c:pt idx="0">
                  <c:v>26</c:v>
                </c:pt>
                <c:pt idx="1">
                  <c:v>35</c:v>
                </c:pt>
                <c:pt idx="2">
                  <c:v>46</c:v>
                </c:pt>
                <c:pt idx="3">
                  <c:v>200</c:v>
                </c:pt>
                <c:pt idx="4">
                  <c:v>250</c:v>
                </c:pt>
                <c:pt idx="5">
                  <c:v>270</c:v>
                </c:pt>
                <c:pt idx="6">
                  <c:v>300</c:v>
                </c:pt>
                <c:pt idx="7">
                  <c:v>343</c:v>
                </c:pt>
                <c:pt idx="8">
                  <c:v>2800</c:v>
                </c:pt>
                <c:pt idx="9">
                  <c:v>6000</c:v>
                </c:pt>
              </c:numCache>
            </c:numRef>
          </c:val>
        </c:ser>
        <c:dLbls>
          <c:showLegendKey val="0"/>
          <c:showVal val="0"/>
          <c:showCatName val="0"/>
          <c:showSerName val="0"/>
          <c:showPercent val="0"/>
          <c:showBubbleSize val="0"/>
        </c:dLbls>
        <c:gapWidth val="150"/>
        <c:axId val="-852128576"/>
        <c:axId val="-852130752"/>
      </c:barChart>
      <c:catAx>
        <c:axId val="-852128576"/>
        <c:scaling>
          <c:orientation val="minMax"/>
        </c:scaling>
        <c:delete val="0"/>
        <c:axPos val="b"/>
        <c:numFmt formatCode="General" sourceLinked="0"/>
        <c:majorTickMark val="out"/>
        <c:minorTickMark val="none"/>
        <c:tickLblPos val="nextTo"/>
        <c:crossAx val="-852130752"/>
        <c:crosses val="autoZero"/>
        <c:auto val="1"/>
        <c:lblAlgn val="ctr"/>
        <c:lblOffset val="100"/>
        <c:noMultiLvlLbl val="0"/>
      </c:catAx>
      <c:valAx>
        <c:axId val="-852130752"/>
        <c:scaling>
          <c:orientation val="minMax"/>
        </c:scaling>
        <c:delete val="0"/>
        <c:axPos val="l"/>
        <c:majorGridlines/>
        <c:numFmt formatCode="General" sourceLinked="1"/>
        <c:majorTickMark val="out"/>
        <c:minorTickMark val="none"/>
        <c:tickLblPos val="nextTo"/>
        <c:crossAx val="-852128576"/>
        <c:crosses val="autoZero"/>
        <c:crossBetween val="between"/>
      </c:valAx>
    </c:plotArea>
    <c:legend>
      <c:legendPos val="r"/>
      <c:layout>
        <c:manualLayout>
          <c:xMode val="edge"/>
          <c:yMode val="edge"/>
          <c:x val="0"/>
          <c:y val="0.52293213348331458"/>
          <c:w val="9.6059492563429577E-2"/>
          <c:h val="4.5140815731366912E-2"/>
        </c:manualLayout>
      </c:layout>
      <c:overlay val="0"/>
    </c:legend>
    <c:plotVisOnly val="1"/>
    <c:dispBlanksAs val="gap"/>
    <c:showDLblsOverMax val="0"/>
  </c:chart>
  <c:externalData r:id="rId2">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54A960-1215-4366-8ED4-61AE474A181A}" type="doc">
      <dgm:prSet loTypeId="urn:microsoft.com/office/officeart/2005/8/layout/pyramid1" loCatId="pyramid" qsTypeId="urn:microsoft.com/office/officeart/2005/8/quickstyle/3d5" qsCatId="3D" csTypeId="urn:microsoft.com/office/officeart/2005/8/colors/accent1_2" csCatId="accent1" phldr="1"/>
      <dgm:spPr/>
      <dgm:t>
        <a:bodyPr/>
        <a:lstStyle/>
        <a:p>
          <a:endParaRPr lang="en-US"/>
        </a:p>
      </dgm:t>
    </dgm:pt>
    <dgm:pt modelId="{5CF81E18-FE3D-43EA-A8FC-7E3317300B24}">
      <dgm:prSet/>
      <dgm:spPr/>
      <dgm:t>
        <a:bodyPr/>
        <a:lstStyle/>
        <a:p>
          <a:pPr rtl="0"/>
          <a:r>
            <a:rPr lang="en-US" dirty="0" smtClean="0"/>
            <a:t>Single-core</a:t>
          </a:r>
          <a:endParaRPr lang="en-US" dirty="0"/>
        </a:p>
      </dgm:t>
    </dgm:pt>
    <dgm:pt modelId="{F10DE51F-11B4-491A-8811-D4C980D8E6DD}" type="parTrans" cxnId="{D0DE58BD-F6CF-4390-B36F-E2BD78C8315F}">
      <dgm:prSet/>
      <dgm:spPr/>
      <dgm:t>
        <a:bodyPr/>
        <a:lstStyle/>
        <a:p>
          <a:endParaRPr lang="en-US"/>
        </a:p>
      </dgm:t>
    </dgm:pt>
    <dgm:pt modelId="{544A819E-8E17-4AFF-973C-ADBC65E4E61E}" type="sibTrans" cxnId="{D0DE58BD-F6CF-4390-B36F-E2BD78C8315F}">
      <dgm:prSet/>
      <dgm:spPr/>
      <dgm:t>
        <a:bodyPr/>
        <a:lstStyle/>
        <a:p>
          <a:endParaRPr lang="en-US"/>
        </a:p>
      </dgm:t>
    </dgm:pt>
    <dgm:pt modelId="{812AFBC5-0E21-4396-86BE-2A961FE17EE8}">
      <dgm:prSet custT="1"/>
      <dgm:spPr/>
      <dgm:t>
        <a:bodyPr/>
        <a:lstStyle/>
        <a:p>
          <a:pPr rtl="0"/>
          <a:r>
            <a:rPr lang="en-US" sz="1400" b="1" dirty="0" smtClean="0"/>
            <a:t>Single-core, single processor</a:t>
          </a:r>
          <a:endParaRPr lang="en-US" sz="1400" b="1" dirty="0"/>
        </a:p>
      </dgm:t>
    </dgm:pt>
    <dgm:pt modelId="{E775EB4C-DA17-40C9-9D32-DD7CEB4BB649}" type="parTrans" cxnId="{2316D752-DD0C-4DD2-B3F2-21FFA17445AF}">
      <dgm:prSet/>
      <dgm:spPr/>
      <dgm:t>
        <a:bodyPr/>
        <a:lstStyle/>
        <a:p>
          <a:endParaRPr lang="en-US"/>
        </a:p>
      </dgm:t>
    </dgm:pt>
    <dgm:pt modelId="{ACF1C97E-1B53-4C37-AE6F-1E77BACC087C}" type="sibTrans" cxnId="{2316D752-DD0C-4DD2-B3F2-21FFA17445AF}">
      <dgm:prSet/>
      <dgm:spPr/>
      <dgm:t>
        <a:bodyPr/>
        <a:lstStyle/>
        <a:p>
          <a:endParaRPr lang="en-US"/>
        </a:p>
      </dgm:t>
    </dgm:pt>
    <dgm:pt modelId="{5CCCC9BB-1155-4C7C-A86B-4200A316398B}">
      <dgm:prSet custT="1"/>
      <dgm:spPr/>
      <dgm:t>
        <a:bodyPr/>
        <a:lstStyle/>
        <a:p>
          <a:pPr rtl="0"/>
          <a:r>
            <a:rPr lang="en-US" sz="1400" b="1" dirty="0" smtClean="0"/>
            <a:t>Single-core, multi-processor</a:t>
          </a:r>
          <a:endParaRPr lang="en-US" sz="1400" b="1" dirty="0"/>
        </a:p>
      </dgm:t>
    </dgm:pt>
    <dgm:pt modelId="{E15CE5D2-72AB-4FF5-A106-20D4302732F7}" type="parTrans" cxnId="{1CFD3BF7-3EC2-48B9-B920-092255477AA7}">
      <dgm:prSet/>
      <dgm:spPr/>
      <dgm:t>
        <a:bodyPr/>
        <a:lstStyle/>
        <a:p>
          <a:endParaRPr lang="en-US"/>
        </a:p>
      </dgm:t>
    </dgm:pt>
    <dgm:pt modelId="{0A887544-7981-4395-8AD9-377DAF4B6F1F}" type="sibTrans" cxnId="{1CFD3BF7-3EC2-48B9-B920-092255477AA7}">
      <dgm:prSet/>
      <dgm:spPr/>
      <dgm:t>
        <a:bodyPr/>
        <a:lstStyle/>
        <a:p>
          <a:endParaRPr lang="en-US"/>
        </a:p>
      </dgm:t>
    </dgm:pt>
    <dgm:pt modelId="{C6D7C83A-D6A3-4537-A42F-0825C963AFE4}">
      <dgm:prSet/>
      <dgm:spPr/>
      <dgm:t>
        <a:bodyPr/>
        <a:lstStyle/>
        <a:p>
          <a:pPr rtl="0"/>
          <a:r>
            <a:rPr lang="en-US" dirty="0" smtClean="0"/>
            <a:t>Multi-core</a:t>
          </a:r>
          <a:endParaRPr lang="en-US" dirty="0"/>
        </a:p>
      </dgm:t>
    </dgm:pt>
    <dgm:pt modelId="{8D29028F-9614-4922-A3B9-C1825D29728C}" type="parTrans" cxnId="{E928E27C-8A61-450E-8167-BF3E06CC8498}">
      <dgm:prSet/>
      <dgm:spPr/>
      <dgm:t>
        <a:bodyPr/>
        <a:lstStyle/>
        <a:p>
          <a:endParaRPr lang="en-US"/>
        </a:p>
      </dgm:t>
    </dgm:pt>
    <dgm:pt modelId="{1C25A5E6-E8D6-4394-B4BA-BD5C0E229799}" type="sibTrans" cxnId="{E928E27C-8A61-450E-8167-BF3E06CC8498}">
      <dgm:prSet/>
      <dgm:spPr/>
      <dgm:t>
        <a:bodyPr/>
        <a:lstStyle/>
        <a:p>
          <a:endParaRPr lang="en-US"/>
        </a:p>
      </dgm:t>
    </dgm:pt>
    <dgm:pt modelId="{E8EEA71C-68AE-4424-AEA0-39F3AD9DEADB}">
      <dgm:prSet custT="1"/>
      <dgm:spPr/>
      <dgm:t>
        <a:bodyPr/>
        <a:lstStyle/>
        <a:p>
          <a:pPr rtl="0"/>
          <a:r>
            <a:rPr lang="en-US" sz="1400" b="1" dirty="0" smtClean="0"/>
            <a:t>Multi-core, single processor</a:t>
          </a:r>
          <a:endParaRPr lang="en-US" sz="1400" b="1" dirty="0"/>
        </a:p>
      </dgm:t>
    </dgm:pt>
    <dgm:pt modelId="{6D0EB2D1-AAE5-47FE-91B7-59A8ED863B56}" type="parTrans" cxnId="{D337EA3B-1F69-4837-BF45-25EF19AA6372}">
      <dgm:prSet/>
      <dgm:spPr/>
      <dgm:t>
        <a:bodyPr/>
        <a:lstStyle/>
        <a:p>
          <a:endParaRPr lang="en-US"/>
        </a:p>
      </dgm:t>
    </dgm:pt>
    <dgm:pt modelId="{7523EB61-4E2E-41FC-AF03-7A6C38D92ABF}" type="sibTrans" cxnId="{D337EA3B-1F69-4837-BF45-25EF19AA6372}">
      <dgm:prSet/>
      <dgm:spPr/>
      <dgm:t>
        <a:bodyPr/>
        <a:lstStyle/>
        <a:p>
          <a:endParaRPr lang="en-US"/>
        </a:p>
      </dgm:t>
    </dgm:pt>
    <dgm:pt modelId="{4AFA1815-C028-4AEC-A2FF-6FF6DCF5081A}">
      <dgm:prSet custT="1"/>
      <dgm:spPr/>
      <dgm:t>
        <a:bodyPr/>
        <a:lstStyle/>
        <a:p>
          <a:pPr rtl="0"/>
          <a:r>
            <a:rPr lang="en-US" sz="1400" b="1" dirty="0" smtClean="0"/>
            <a:t>Multi-core, multi-processor</a:t>
          </a:r>
          <a:endParaRPr lang="en-US" sz="1400" b="1" dirty="0"/>
        </a:p>
      </dgm:t>
    </dgm:pt>
    <dgm:pt modelId="{3486106C-F93C-4215-8498-C5C61315A674}" type="parTrans" cxnId="{3FFBA289-D4C0-4375-B690-1D46DF94DDCD}">
      <dgm:prSet/>
      <dgm:spPr/>
      <dgm:t>
        <a:bodyPr/>
        <a:lstStyle/>
        <a:p>
          <a:endParaRPr lang="en-US"/>
        </a:p>
      </dgm:t>
    </dgm:pt>
    <dgm:pt modelId="{39485860-D1BA-4E8A-A715-AAED1025C9AB}" type="sibTrans" cxnId="{3FFBA289-D4C0-4375-B690-1D46DF94DDCD}">
      <dgm:prSet/>
      <dgm:spPr/>
      <dgm:t>
        <a:bodyPr/>
        <a:lstStyle/>
        <a:p>
          <a:endParaRPr lang="en-US"/>
        </a:p>
      </dgm:t>
    </dgm:pt>
    <dgm:pt modelId="{4C3B23DD-4688-46B9-836F-999E26315EC3}">
      <dgm:prSet/>
      <dgm:spPr/>
      <dgm:t>
        <a:bodyPr/>
        <a:lstStyle/>
        <a:p>
          <a:pPr rtl="0"/>
          <a:r>
            <a:rPr lang="en-US" dirty="0" smtClean="0"/>
            <a:t>Cluster</a:t>
          </a:r>
          <a:endParaRPr lang="en-US" dirty="0"/>
        </a:p>
      </dgm:t>
    </dgm:pt>
    <dgm:pt modelId="{4DD53096-2BDD-41B0-BA2A-793C31B3DC36}" type="parTrans" cxnId="{36B6EA67-2306-429B-956F-AE341CA0CA94}">
      <dgm:prSet/>
      <dgm:spPr/>
      <dgm:t>
        <a:bodyPr/>
        <a:lstStyle/>
        <a:p>
          <a:endParaRPr lang="en-US"/>
        </a:p>
      </dgm:t>
    </dgm:pt>
    <dgm:pt modelId="{98DB7D58-ECFF-4220-B25D-DF587ADCE8C3}" type="sibTrans" cxnId="{36B6EA67-2306-429B-956F-AE341CA0CA94}">
      <dgm:prSet/>
      <dgm:spPr/>
      <dgm:t>
        <a:bodyPr/>
        <a:lstStyle/>
        <a:p>
          <a:endParaRPr lang="en-US"/>
        </a:p>
      </dgm:t>
    </dgm:pt>
    <dgm:pt modelId="{36946566-1E2F-4A33-84CE-3EB65C8990CF}">
      <dgm:prSet custT="1"/>
      <dgm:spPr/>
      <dgm:t>
        <a:bodyPr/>
        <a:lstStyle/>
        <a:p>
          <a:pPr rtl="0"/>
          <a:r>
            <a:rPr lang="en-US" sz="1200" b="0" dirty="0" smtClean="0"/>
            <a:t>Cluster of processors (single or multi-core) with shared memory</a:t>
          </a:r>
          <a:endParaRPr lang="en-US" sz="1200" b="0" dirty="0"/>
        </a:p>
      </dgm:t>
    </dgm:pt>
    <dgm:pt modelId="{E35536B8-A491-4344-9AE2-D88794D452B5}" type="parTrans" cxnId="{1CA471EA-D208-4170-BC2A-31A7A33F811F}">
      <dgm:prSet/>
      <dgm:spPr/>
      <dgm:t>
        <a:bodyPr/>
        <a:lstStyle/>
        <a:p>
          <a:endParaRPr lang="en-US"/>
        </a:p>
      </dgm:t>
    </dgm:pt>
    <dgm:pt modelId="{8E361275-483F-403A-B7EF-F0B59785B910}" type="sibTrans" cxnId="{1CA471EA-D208-4170-BC2A-31A7A33F811F}">
      <dgm:prSet/>
      <dgm:spPr/>
      <dgm:t>
        <a:bodyPr/>
        <a:lstStyle/>
        <a:p>
          <a:endParaRPr lang="en-US"/>
        </a:p>
      </dgm:t>
    </dgm:pt>
    <dgm:pt modelId="{57D965AA-8BF2-4963-A3D5-154C2F7E6A59}">
      <dgm:prSet custT="1"/>
      <dgm:spPr/>
      <dgm:t>
        <a:bodyPr/>
        <a:lstStyle/>
        <a:p>
          <a:pPr rtl="0"/>
          <a:r>
            <a:rPr lang="en-US" sz="1200" b="0" dirty="0" smtClean="0"/>
            <a:t>Cluster of processors with distributed memory</a:t>
          </a:r>
          <a:endParaRPr lang="en-US" sz="1200" b="0" dirty="0"/>
        </a:p>
      </dgm:t>
    </dgm:pt>
    <dgm:pt modelId="{EA6DE68C-9546-4BA9-A28C-547246D95857}" type="parTrans" cxnId="{D81063EA-7D2E-4B83-B29A-6EFA4E4BC08D}">
      <dgm:prSet/>
      <dgm:spPr/>
      <dgm:t>
        <a:bodyPr/>
        <a:lstStyle/>
        <a:p>
          <a:endParaRPr lang="en-US"/>
        </a:p>
      </dgm:t>
    </dgm:pt>
    <dgm:pt modelId="{5FCE0EE2-7375-495A-AE7A-8728701A8170}" type="sibTrans" cxnId="{D81063EA-7D2E-4B83-B29A-6EFA4E4BC08D}">
      <dgm:prSet/>
      <dgm:spPr/>
      <dgm:t>
        <a:bodyPr/>
        <a:lstStyle/>
        <a:p>
          <a:endParaRPr lang="en-US"/>
        </a:p>
      </dgm:t>
    </dgm:pt>
    <dgm:pt modelId="{9553BCBB-7684-4345-B8FD-E8FCA7D16FE1}">
      <dgm:prSet/>
      <dgm:spPr/>
      <dgm:t>
        <a:bodyPr/>
        <a:lstStyle/>
        <a:p>
          <a:pPr rtl="0"/>
          <a:r>
            <a:rPr lang="en-US" dirty="0" smtClean="0"/>
            <a:t>Grid of clusters</a:t>
          </a:r>
          <a:endParaRPr lang="en-US" dirty="0"/>
        </a:p>
      </dgm:t>
    </dgm:pt>
    <dgm:pt modelId="{7BB0A092-0844-488D-953B-7E647F817171}" type="parTrans" cxnId="{0560C684-7ECB-4BC0-8DB7-6B6C5222F6FD}">
      <dgm:prSet/>
      <dgm:spPr/>
      <dgm:t>
        <a:bodyPr/>
        <a:lstStyle/>
        <a:p>
          <a:endParaRPr lang="en-US"/>
        </a:p>
      </dgm:t>
    </dgm:pt>
    <dgm:pt modelId="{4FE51CAE-A443-4890-8EA8-039D80D6E7EC}" type="sibTrans" cxnId="{0560C684-7ECB-4BC0-8DB7-6B6C5222F6FD}">
      <dgm:prSet/>
      <dgm:spPr/>
      <dgm:t>
        <a:bodyPr/>
        <a:lstStyle/>
        <a:p>
          <a:endParaRPr lang="en-US"/>
        </a:p>
      </dgm:t>
    </dgm:pt>
    <dgm:pt modelId="{B5EEE805-D100-483E-BE8C-B3D69415D918}">
      <dgm:prSet/>
      <dgm:spPr/>
      <dgm:t>
        <a:bodyPr/>
        <a:lstStyle/>
        <a:p>
          <a:pPr rtl="0"/>
          <a:r>
            <a:rPr lang="en-US" dirty="0" smtClean="0"/>
            <a:t>Embarrassingly parallel processing  </a:t>
          </a:r>
          <a:endParaRPr lang="en-US" dirty="0"/>
        </a:p>
      </dgm:t>
    </dgm:pt>
    <dgm:pt modelId="{588A7BD4-1D0F-439A-9304-4AE141075E98}" type="parTrans" cxnId="{BE96BE2D-101E-44CB-A64E-C63E2930431F}">
      <dgm:prSet/>
      <dgm:spPr/>
      <dgm:t>
        <a:bodyPr/>
        <a:lstStyle/>
        <a:p>
          <a:endParaRPr lang="en-US"/>
        </a:p>
      </dgm:t>
    </dgm:pt>
    <dgm:pt modelId="{2EA787B6-3EFB-4090-B3E5-FB082FFF9BD2}" type="sibTrans" cxnId="{BE96BE2D-101E-44CB-A64E-C63E2930431F}">
      <dgm:prSet/>
      <dgm:spPr/>
      <dgm:t>
        <a:bodyPr/>
        <a:lstStyle/>
        <a:p>
          <a:endParaRPr lang="en-US"/>
        </a:p>
      </dgm:t>
    </dgm:pt>
    <dgm:pt modelId="{E55AA7A1-A350-4F8E-8D91-6141D651C140}">
      <dgm:prSet/>
      <dgm:spPr>
        <a:solidFill>
          <a:schemeClr val="accent1">
            <a:lumMod val="20000"/>
            <a:lumOff val="80000"/>
          </a:schemeClr>
        </a:solidFill>
      </dgm:spPr>
      <dgm:t>
        <a:bodyPr/>
        <a:lstStyle/>
        <a:p>
          <a:pPr rtl="0"/>
          <a:r>
            <a:rPr lang="en-US" dirty="0" err="1" smtClean="0"/>
            <a:t>MapReduce</a:t>
          </a:r>
          <a:r>
            <a:rPr lang="en-US" dirty="0" smtClean="0"/>
            <a:t>, distributed file system</a:t>
          </a:r>
          <a:endParaRPr lang="en-US" dirty="0"/>
        </a:p>
      </dgm:t>
    </dgm:pt>
    <dgm:pt modelId="{0A69F08C-AB98-436C-AC4F-896EE6A8BFCE}" type="parTrans" cxnId="{66ED32CA-9D94-4DA8-9674-80CE99F0BA6A}">
      <dgm:prSet/>
      <dgm:spPr/>
      <dgm:t>
        <a:bodyPr/>
        <a:lstStyle/>
        <a:p>
          <a:endParaRPr lang="en-US"/>
        </a:p>
      </dgm:t>
    </dgm:pt>
    <dgm:pt modelId="{5D606EC6-203C-4D9E-B1B8-BF8D4A1CB822}" type="sibTrans" cxnId="{66ED32CA-9D94-4DA8-9674-80CE99F0BA6A}">
      <dgm:prSet/>
      <dgm:spPr/>
      <dgm:t>
        <a:bodyPr/>
        <a:lstStyle/>
        <a:p>
          <a:endParaRPr lang="en-US"/>
        </a:p>
      </dgm:t>
    </dgm:pt>
    <dgm:pt modelId="{02604432-3FC3-47E4-8A7B-BE3E4FC0C930}">
      <dgm:prSet/>
      <dgm:spPr/>
      <dgm:t>
        <a:bodyPr/>
        <a:lstStyle/>
        <a:p>
          <a:pPr rtl="0"/>
          <a:r>
            <a:rPr lang="en-US" dirty="0" smtClean="0"/>
            <a:t>Cloud computing</a:t>
          </a:r>
          <a:endParaRPr lang="en-US" dirty="0"/>
        </a:p>
      </dgm:t>
    </dgm:pt>
    <dgm:pt modelId="{DB5107C2-05A3-44B0-BEE0-0B101FAD9082}" type="parTrans" cxnId="{75B06A34-9690-4B75-9D94-5273B4E87906}">
      <dgm:prSet/>
      <dgm:spPr/>
      <dgm:t>
        <a:bodyPr/>
        <a:lstStyle/>
        <a:p>
          <a:endParaRPr lang="en-US"/>
        </a:p>
      </dgm:t>
    </dgm:pt>
    <dgm:pt modelId="{0BC7BE3B-F5E2-47C7-AB04-EF96ABE80885}" type="sibTrans" cxnId="{75B06A34-9690-4B75-9D94-5273B4E87906}">
      <dgm:prSet/>
      <dgm:spPr/>
      <dgm:t>
        <a:bodyPr/>
        <a:lstStyle/>
        <a:p>
          <a:endParaRPr lang="en-US"/>
        </a:p>
      </dgm:t>
    </dgm:pt>
    <dgm:pt modelId="{6EEECC17-F2D6-4F8C-B597-948D0341E91D}">
      <dgm:prSet custT="1"/>
      <dgm:spPr/>
      <dgm:t>
        <a:bodyPr/>
        <a:lstStyle/>
        <a:p>
          <a:pPr rtl="0"/>
          <a:endParaRPr lang="en-US" sz="1200" b="0" dirty="0"/>
        </a:p>
      </dgm:t>
    </dgm:pt>
    <dgm:pt modelId="{FEB76AA4-6D1E-44F6-82F9-CE9E8AB4EEB7}" type="parTrans" cxnId="{341C4891-C2B9-4DB9-A61C-27DE22E6E603}">
      <dgm:prSet/>
      <dgm:spPr/>
      <dgm:t>
        <a:bodyPr/>
        <a:lstStyle/>
        <a:p>
          <a:endParaRPr lang="en-US"/>
        </a:p>
      </dgm:t>
    </dgm:pt>
    <dgm:pt modelId="{82F7EA0D-CFC0-4A11-8502-95378FE3D13A}" type="sibTrans" cxnId="{341C4891-C2B9-4DB9-A61C-27DE22E6E603}">
      <dgm:prSet/>
      <dgm:spPr/>
      <dgm:t>
        <a:bodyPr/>
        <a:lstStyle/>
        <a:p>
          <a:endParaRPr lang="en-US"/>
        </a:p>
      </dgm:t>
    </dgm:pt>
    <dgm:pt modelId="{6ABF14D7-475F-447B-9A53-575F74916893}" type="pres">
      <dgm:prSet presAssocID="{FA54A960-1215-4366-8ED4-61AE474A181A}" presName="Name0" presStyleCnt="0">
        <dgm:presLayoutVars>
          <dgm:dir/>
          <dgm:animLvl val="lvl"/>
          <dgm:resizeHandles val="exact"/>
        </dgm:presLayoutVars>
      </dgm:prSet>
      <dgm:spPr/>
      <dgm:t>
        <a:bodyPr/>
        <a:lstStyle/>
        <a:p>
          <a:endParaRPr lang="en-US"/>
        </a:p>
      </dgm:t>
    </dgm:pt>
    <dgm:pt modelId="{FD057560-EB9D-4163-877E-EC6A8CF2C25F}" type="pres">
      <dgm:prSet presAssocID="{5CF81E18-FE3D-43EA-A8FC-7E3317300B24}" presName="Name8" presStyleCnt="0"/>
      <dgm:spPr/>
    </dgm:pt>
    <dgm:pt modelId="{2327EF0E-72E3-49AA-85BC-A37C6A9B00BF}" type="pres">
      <dgm:prSet presAssocID="{5CF81E18-FE3D-43EA-A8FC-7E3317300B24}" presName="acctBkgd" presStyleLbl="alignAcc1" presStyleIdx="0" presStyleCnt="3"/>
      <dgm:spPr/>
      <dgm:t>
        <a:bodyPr/>
        <a:lstStyle/>
        <a:p>
          <a:endParaRPr lang="en-US"/>
        </a:p>
      </dgm:t>
    </dgm:pt>
    <dgm:pt modelId="{B5FD5D8F-8560-4BDA-B0A3-50C548079610}" type="pres">
      <dgm:prSet presAssocID="{5CF81E18-FE3D-43EA-A8FC-7E3317300B24}" presName="acctTx" presStyleLbl="alignAcc1" presStyleIdx="0" presStyleCnt="3">
        <dgm:presLayoutVars>
          <dgm:bulletEnabled val="1"/>
        </dgm:presLayoutVars>
      </dgm:prSet>
      <dgm:spPr/>
      <dgm:t>
        <a:bodyPr/>
        <a:lstStyle/>
        <a:p>
          <a:endParaRPr lang="en-US"/>
        </a:p>
      </dgm:t>
    </dgm:pt>
    <dgm:pt modelId="{E6582123-D9A6-43F2-A536-8F3BF9E65845}" type="pres">
      <dgm:prSet presAssocID="{5CF81E18-FE3D-43EA-A8FC-7E3317300B24}" presName="level" presStyleLbl="node1" presStyleIdx="0" presStyleCnt="7">
        <dgm:presLayoutVars>
          <dgm:chMax val="1"/>
          <dgm:bulletEnabled val="1"/>
        </dgm:presLayoutVars>
      </dgm:prSet>
      <dgm:spPr/>
      <dgm:t>
        <a:bodyPr/>
        <a:lstStyle/>
        <a:p>
          <a:endParaRPr lang="en-US"/>
        </a:p>
      </dgm:t>
    </dgm:pt>
    <dgm:pt modelId="{EFF417E6-EF64-44D0-9192-4E8F12D53DD7}" type="pres">
      <dgm:prSet presAssocID="{5CF81E18-FE3D-43EA-A8FC-7E3317300B24}" presName="levelTx" presStyleLbl="revTx" presStyleIdx="0" presStyleCnt="0">
        <dgm:presLayoutVars>
          <dgm:chMax val="1"/>
          <dgm:bulletEnabled val="1"/>
        </dgm:presLayoutVars>
      </dgm:prSet>
      <dgm:spPr/>
      <dgm:t>
        <a:bodyPr/>
        <a:lstStyle/>
        <a:p>
          <a:endParaRPr lang="en-US"/>
        </a:p>
      </dgm:t>
    </dgm:pt>
    <dgm:pt modelId="{A27E09CF-84A2-434B-A7CB-F89DF3EDD337}" type="pres">
      <dgm:prSet presAssocID="{C6D7C83A-D6A3-4537-A42F-0825C963AFE4}" presName="Name8" presStyleCnt="0"/>
      <dgm:spPr/>
    </dgm:pt>
    <dgm:pt modelId="{E871F7FD-B157-4241-A05C-9CD7010D9ED7}" type="pres">
      <dgm:prSet presAssocID="{C6D7C83A-D6A3-4537-A42F-0825C963AFE4}" presName="acctBkgd" presStyleLbl="alignAcc1" presStyleIdx="1" presStyleCnt="3"/>
      <dgm:spPr/>
      <dgm:t>
        <a:bodyPr/>
        <a:lstStyle/>
        <a:p>
          <a:endParaRPr lang="en-US"/>
        </a:p>
      </dgm:t>
    </dgm:pt>
    <dgm:pt modelId="{9E1BD763-8EA6-4F63-B6C1-08A298547048}" type="pres">
      <dgm:prSet presAssocID="{C6D7C83A-D6A3-4537-A42F-0825C963AFE4}" presName="acctTx" presStyleLbl="alignAcc1" presStyleIdx="1" presStyleCnt="3">
        <dgm:presLayoutVars>
          <dgm:bulletEnabled val="1"/>
        </dgm:presLayoutVars>
      </dgm:prSet>
      <dgm:spPr/>
      <dgm:t>
        <a:bodyPr/>
        <a:lstStyle/>
        <a:p>
          <a:endParaRPr lang="en-US"/>
        </a:p>
      </dgm:t>
    </dgm:pt>
    <dgm:pt modelId="{6BE60179-5752-4405-BB84-C889651728B6}" type="pres">
      <dgm:prSet presAssocID="{C6D7C83A-D6A3-4537-A42F-0825C963AFE4}" presName="level" presStyleLbl="node1" presStyleIdx="1" presStyleCnt="7">
        <dgm:presLayoutVars>
          <dgm:chMax val="1"/>
          <dgm:bulletEnabled val="1"/>
        </dgm:presLayoutVars>
      </dgm:prSet>
      <dgm:spPr/>
      <dgm:t>
        <a:bodyPr/>
        <a:lstStyle/>
        <a:p>
          <a:endParaRPr lang="en-US"/>
        </a:p>
      </dgm:t>
    </dgm:pt>
    <dgm:pt modelId="{4F729894-BC49-4BAF-9F3D-FA97D6BC3299}" type="pres">
      <dgm:prSet presAssocID="{C6D7C83A-D6A3-4537-A42F-0825C963AFE4}" presName="levelTx" presStyleLbl="revTx" presStyleIdx="0" presStyleCnt="0">
        <dgm:presLayoutVars>
          <dgm:chMax val="1"/>
          <dgm:bulletEnabled val="1"/>
        </dgm:presLayoutVars>
      </dgm:prSet>
      <dgm:spPr/>
      <dgm:t>
        <a:bodyPr/>
        <a:lstStyle/>
        <a:p>
          <a:endParaRPr lang="en-US"/>
        </a:p>
      </dgm:t>
    </dgm:pt>
    <dgm:pt modelId="{0A2A6C87-7B43-4746-803B-BA335A10FB6D}" type="pres">
      <dgm:prSet presAssocID="{4C3B23DD-4688-46B9-836F-999E26315EC3}" presName="Name8" presStyleCnt="0"/>
      <dgm:spPr/>
    </dgm:pt>
    <dgm:pt modelId="{DAEAF672-49E3-495C-BFDD-B15045BEA09A}" type="pres">
      <dgm:prSet presAssocID="{4C3B23DD-4688-46B9-836F-999E26315EC3}" presName="acctBkgd" presStyleLbl="alignAcc1" presStyleIdx="2" presStyleCnt="3"/>
      <dgm:spPr/>
      <dgm:t>
        <a:bodyPr/>
        <a:lstStyle/>
        <a:p>
          <a:endParaRPr lang="en-US"/>
        </a:p>
      </dgm:t>
    </dgm:pt>
    <dgm:pt modelId="{097DE51B-D2C4-44DC-A257-2EF15C5CF7BA}" type="pres">
      <dgm:prSet presAssocID="{4C3B23DD-4688-46B9-836F-999E26315EC3}" presName="acctTx" presStyleLbl="alignAcc1" presStyleIdx="2" presStyleCnt="3">
        <dgm:presLayoutVars>
          <dgm:bulletEnabled val="1"/>
        </dgm:presLayoutVars>
      </dgm:prSet>
      <dgm:spPr/>
      <dgm:t>
        <a:bodyPr/>
        <a:lstStyle/>
        <a:p>
          <a:endParaRPr lang="en-US"/>
        </a:p>
      </dgm:t>
    </dgm:pt>
    <dgm:pt modelId="{994A12E3-E8C9-400F-A07A-2258A0E14964}" type="pres">
      <dgm:prSet presAssocID="{4C3B23DD-4688-46B9-836F-999E26315EC3}" presName="level" presStyleLbl="node1" presStyleIdx="2" presStyleCnt="7">
        <dgm:presLayoutVars>
          <dgm:chMax val="1"/>
          <dgm:bulletEnabled val="1"/>
        </dgm:presLayoutVars>
      </dgm:prSet>
      <dgm:spPr/>
      <dgm:t>
        <a:bodyPr/>
        <a:lstStyle/>
        <a:p>
          <a:endParaRPr lang="en-US"/>
        </a:p>
      </dgm:t>
    </dgm:pt>
    <dgm:pt modelId="{C2841B02-9977-4BCB-B913-DD2895232E7F}" type="pres">
      <dgm:prSet presAssocID="{4C3B23DD-4688-46B9-836F-999E26315EC3}" presName="levelTx" presStyleLbl="revTx" presStyleIdx="0" presStyleCnt="0">
        <dgm:presLayoutVars>
          <dgm:chMax val="1"/>
          <dgm:bulletEnabled val="1"/>
        </dgm:presLayoutVars>
      </dgm:prSet>
      <dgm:spPr/>
      <dgm:t>
        <a:bodyPr/>
        <a:lstStyle/>
        <a:p>
          <a:endParaRPr lang="en-US"/>
        </a:p>
      </dgm:t>
    </dgm:pt>
    <dgm:pt modelId="{7CFAC2DF-8E4A-45C1-9AA7-4AE92325A560}" type="pres">
      <dgm:prSet presAssocID="{9553BCBB-7684-4345-B8FD-E8FCA7D16FE1}" presName="Name8" presStyleCnt="0"/>
      <dgm:spPr/>
    </dgm:pt>
    <dgm:pt modelId="{8CE4AC21-127B-4F0E-B917-D6758919ADCC}" type="pres">
      <dgm:prSet presAssocID="{9553BCBB-7684-4345-B8FD-E8FCA7D16FE1}" presName="level" presStyleLbl="node1" presStyleIdx="3" presStyleCnt="7">
        <dgm:presLayoutVars>
          <dgm:chMax val="1"/>
          <dgm:bulletEnabled val="1"/>
        </dgm:presLayoutVars>
      </dgm:prSet>
      <dgm:spPr/>
      <dgm:t>
        <a:bodyPr/>
        <a:lstStyle/>
        <a:p>
          <a:endParaRPr lang="en-US"/>
        </a:p>
      </dgm:t>
    </dgm:pt>
    <dgm:pt modelId="{D5606362-D0E5-4FBF-81C6-7BD82EDBB370}" type="pres">
      <dgm:prSet presAssocID="{9553BCBB-7684-4345-B8FD-E8FCA7D16FE1}" presName="levelTx" presStyleLbl="revTx" presStyleIdx="0" presStyleCnt="0">
        <dgm:presLayoutVars>
          <dgm:chMax val="1"/>
          <dgm:bulletEnabled val="1"/>
        </dgm:presLayoutVars>
      </dgm:prSet>
      <dgm:spPr/>
      <dgm:t>
        <a:bodyPr/>
        <a:lstStyle/>
        <a:p>
          <a:endParaRPr lang="en-US"/>
        </a:p>
      </dgm:t>
    </dgm:pt>
    <dgm:pt modelId="{6020E371-D87A-46A8-BE62-7BE62EF3C24D}" type="pres">
      <dgm:prSet presAssocID="{B5EEE805-D100-483E-BE8C-B3D69415D918}" presName="Name8" presStyleCnt="0"/>
      <dgm:spPr/>
    </dgm:pt>
    <dgm:pt modelId="{2EDF1451-45FB-4337-B50C-68C7BB985FE7}" type="pres">
      <dgm:prSet presAssocID="{B5EEE805-D100-483E-BE8C-B3D69415D918}" presName="level" presStyleLbl="node1" presStyleIdx="4" presStyleCnt="7">
        <dgm:presLayoutVars>
          <dgm:chMax val="1"/>
          <dgm:bulletEnabled val="1"/>
        </dgm:presLayoutVars>
      </dgm:prSet>
      <dgm:spPr/>
      <dgm:t>
        <a:bodyPr/>
        <a:lstStyle/>
        <a:p>
          <a:endParaRPr lang="en-US"/>
        </a:p>
      </dgm:t>
    </dgm:pt>
    <dgm:pt modelId="{0D8ECC9A-5767-4C10-BE7A-E5CA52647E76}" type="pres">
      <dgm:prSet presAssocID="{B5EEE805-D100-483E-BE8C-B3D69415D918}" presName="levelTx" presStyleLbl="revTx" presStyleIdx="0" presStyleCnt="0">
        <dgm:presLayoutVars>
          <dgm:chMax val="1"/>
          <dgm:bulletEnabled val="1"/>
        </dgm:presLayoutVars>
      </dgm:prSet>
      <dgm:spPr/>
      <dgm:t>
        <a:bodyPr/>
        <a:lstStyle/>
        <a:p>
          <a:endParaRPr lang="en-US"/>
        </a:p>
      </dgm:t>
    </dgm:pt>
    <dgm:pt modelId="{31AED34F-930B-4879-9000-27B665B5DE0C}" type="pres">
      <dgm:prSet presAssocID="{E55AA7A1-A350-4F8E-8D91-6141D651C140}" presName="Name8" presStyleCnt="0"/>
      <dgm:spPr/>
    </dgm:pt>
    <dgm:pt modelId="{A93400CB-AF11-4EDD-B316-3BD3AA10777B}" type="pres">
      <dgm:prSet presAssocID="{E55AA7A1-A350-4F8E-8D91-6141D651C140}" presName="level" presStyleLbl="node1" presStyleIdx="5" presStyleCnt="7">
        <dgm:presLayoutVars>
          <dgm:chMax val="1"/>
          <dgm:bulletEnabled val="1"/>
        </dgm:presLayoutVars>
      </dgm:prSet>
      <dgm:spPr/>
      <dgm:t>
        <a:bodyPr/>
        <a:lstStyle/>
        <a:p>
          <a:endParaRPr lang="en-US"/>
        </a:p>
      </dgm:t>
    </dgm:pt>
    <dgm:pt modelId="{1E099C9F-0E4E-4D7F-81B3-9F05D8319199}" type="pres">
      <dgm:prSet presAssocID="{E55AA7A1-A350-4F8E-8D91-6141D651C140}" presName="levelTx" presStyleLbl="revTx" presStyleIdx="0" presStyleCnt="0">
        <dgm:presLayoutVars>
          <dgm:chMax val="1"/>
          <dgm:bulletEnabled val="1"/>
        </dgm:presLayoutVars>
      </dgm:prSet>
      <dgm:spPr/>
      <dgm:t>
        <a:bodyPr/>
        <a:lstStyle/>
        <a:p>
          <a:endParaRPr lang="en-US"/>
        </a:p>
      </dgm:t>
    </dgm:pt>
    <dgm:pt modelId="{BF985A64-D62A-46F9-B4BC-1E090DF260FF}" type="pres">
      <dgm:prSet presAssocID="{02604432-3FC3-47E4-8A7B-BE3E4FC0C930}" presName="Name8" presStyleCnt="0"/>
      <dgm:spPr/>
    </dgm:pt>
    <dgm:pt modelId="{ABA5C59B-E1C4-4D45-B179-1CF0529E7787}" type="pres">
      <dgm:prSet presAssocID="{02604432-3FC3-47E4-8A7B-BE3E4FC0C930}" presName="level" presStyleLbl="node1" presStyleIdx="6" presStyleCnt="7">
        <dgm:presLayoutVars>
          <dgm:chMax val="1"/>
          <dgm:bulletEnabled val="1"/>
        </dgm:presLayoutVars>
      </dgm:prSet>
      <dgm:spPr/>
      <dgm:t>
        <a:bodyPr/>
        <a:lstStyle/>
        <a:p>
          <a:endParaRPr lang="en-US"/>
        </a:p>
      </dgm:t>
    </dgm:pt>
    <dgm:pt modelId="{3DD10D75-D156-43AB-8445-C314BB968A88}" type="pres">
      <dgm:prSet presAssocID="{02604432-3FC3-47E4-8A7B-BE3E4FC0C930}" presName="levelTx" presStyleLbl="revTx" presStyleIdx="0" presStyleCnt="0">
        <dgm:presLayoutVars>
          <dgm:chMax val="1"/>
          <dgm:bulletEnabled val="1"/>
        </dgm:presLayoutVars>
      </dgm:prSet>
      <dgm:spPr/>
      <dgm:t>
        <a:bodyPr/>
        <a:lstStyle/>
        <a:p>
          <a:endParaRPr lang="en-US"/>
        </a:p>
      </dgm:t>
    </dgm:pt>
  </dgm:ptLst>
  <dgm:cxnLst>
    <dgm:cxn modelId="{516B3E93-2247-425F-8600-FD9E9714A690}" type="presOf" srcId="{02604432-3FC3-47E4-8A7B-BE3E4FC0C930}" destId="{ABA5C59B-E1C4-4D45-B179-1CF0529E7787}" srcOrd="0" destOrd="0" presId="urn:microsoft.com/office/officeart/2005/8/layout/pyramid1"/>
    <dgm:cxn modelId="{BE96BE2D-101E-44CB-A64E-C63E2930431F}" srcId="{FA54A960-1215-4366-8ED4-61AE474A181A}" destId="{B5EEE805-D100-483E-BE8C-B3D69415D918}" srcOrd="4" destOrd="0" parTransId="{588A7BD4-1D0F-439A-9304-4AE141075E98}" sibTransId="{2EA787B6-3EFB-4090-B3E5-FB082FFF9BD2}"/>
    <dgm:cxn modelId="{1D5ADE21-1495-4C4A-8411-75AFECBE0CF7}" type="presOf" srcId="{B5EEE805-D100-483E-BE8C-B3D69415D918}" destId="{0D8ECC9A-5767-4C10-BE7A-E5CA52647E76}" srcOrd="1" destOrd="0" presId="urn:microsoft.com/office/officeart/2005/8/layout/pyramid1"/>
    <dgm:cxn modelId="{E928E27C-8A61-450E-8167-BF3E06CC8498}" srcId="{FA54A960-1215-4366-8ED4-61AE474A181A}" destId="{C6D7C83A-D6A3-4537-A42F-0825C963AFE4}" srcOrd="1" destOrd="0" parTransId="{8D29028F-9614-4922-A3B9-C1825D29728C}" sibTransId="{1C25A5E6-E8D6-4394-B4BA-BD5C0E229799}"/>
    <dgm:cxn modelId="{4E28C4B4-77A5-4E91-9B97-ECC9CB54AE31}" type="presOf" srcId="{4AFA1815-C028-4AEC-A2FF-6FF6DCF5081A}" destId="{E871F7FD-B157-4241-A05C-9CD7010D9ED7}" srcOrd="0" destOrd="1" presId="urn:microsoft.com/office/officeart/2005/8/layout/pyramid1"/>
    <dgm:cxn modelId="{1CD64B80-2B75-4B4F-B473-92D1D46B5E7D}" type="presOf" srcId="{5CF81E18-FE3D-43EA-A8FC-7E3317300B24}" destId="{EFF417E6-EF64-44D0-9192-4E8F12D53DD7}" srcOrd="1" destOrd="0" presId="urn:microsoft.com/office/officeart/2005/8/layout/pyramid1"/>
    <dgm:cxn modelId="{8C23DA02-7049-4F4F-8B29-9DE54DD3D42E}" type="presOf" srcId="{5CCCC9BB-1155-4C7C-A86B-4200A316398B}" destId="{B5FD5D8F-8560-4BDA-B0A3-50C548079610}" srcOrd="1" destOrd="1" presId="urn:microsoft.com/office/officeart/2005/8/layout/pyramid1"/>
    <dgm:cxn modelId="{F4970E68-4B18-4D48-B211-ECD64891A84F}" type="presOf" srcId="{812AFBC5-0E21-4396-86BE-2A961FE17EE8}" destId="{2327EF0E-72E3-49AA-85BC-A37C6A9B00BF}" srcOrd="0" destOrd="0" presId="urn:microsoft.com/office/officeart/2005/8/layout/pyramid1"/>
    <dgm:cxn modelId="{2643EA7D-1A66-431A-8F30-6D1322F05250}" type="presOf" srcId="{4AFA1815-C028-4AEC-A2FF-6FF6DCF5081A}" destId="{9E1BD763-8EA6-4F63-B6C1-08A298547048}" srcOrd="1" destOrd="1" presId="urn:microsoft.com/office/officeart/2005/8/layout/pyramid1"/>
    <dgm:cxn modelId="{2316D752-DD0C-4DD2-B3F2-21FFA17445AF}" srcId="{5CF81E18-FE3D-43EA-A8FC-7E3317300B24}" destId="{812AFBC5-0E21-4396-86BE-2A961FE17EE8}" srcOrd="0" destOrd="0" parTransId="{E775EB4C-DA17-40C9-9D32-DD7CEB4BB649}" sibTransId="{ACF1C97E-1B53-4C37-AE6F-1E77BACC087C}"/>
    <dgm:cxn modelId="{602045E6-368D-42B0-BE9F-661C8C0A3663}" type="presOf" srcId="{6EEECC17-F2D6-4F8C-B597-948D0341E91D}" destId="{DAEAF672-49E3-495C-BFDD-B15045BEA09A}" srcOrd="0" destOrd="0" presId="urn:microsoft.com/office/officeart/2005/8/layout/pyramid1"/>
    <dgm:cxn modelId="{9E592966-3BED-4200-AA1D-92F3181E7C45}" type="presOf" srcId="{36946566-1E2F-4A33-84CE-3EB65C8990CF}" destId="{DAEAF672-49E3-495C-BFDD-B15045BEA09A}" srcOrd="0" destOrd="1" presId="urn:microsoft.com/office/officeart/2005/8/layout/pyramid1"/>
    <dgm:cxn modelId="{D133C22A-FD70-4C92-922A-12C1F906DF3E}" type="presOf" srcId="{4C3B23DD-4688-46B9-836F-999E26315EC3}" destId="{C2841B02-9977-4BCB-B913-DD2895232E7F}" srcOrd="1" destOrd="0" presId="urn:microsoft.com/office/officeart/2005/8/layout/pyramid1"/>
    <dgm:cxn modelId="{EA6A2A73-0CED-4490-9884-18AFBC078450}" type="presOf" srcId="{5CCCC9BB-1155-4C7C-A86B-4200A316398B}" destId="{2327EF0E-72E3-49AA-85BC-A37C6A9B00BF}" srcOrd="0" destOrd="1" presId="urn:microsoft.com/office/officeart/2005/8/layout/pyramid1"/>
    <dgm:cxn modelId="{6E03ADB8-543A-47EA-BA17-AF3803A9F4DB}" type="presOf" srcId="{9553BCBB-7684-4345-B8FD-E8FCA7D16FE1}" destId="{8CE4AC21-127B-4F0E-B917-D6758919ADCC}" srcOrd="0" destOrd="0" presId="urn:microsoft.com/office/officeart/2005/8/layout/pyramid1"/>
    <dgm:cxn modelId="{85B1F388-A6CB-4EAC-8052-F3EE4FB93C34}" type="presOf" srcId="{E55AA7A1-A350-4F8E-8D91-6141D651C140}" destId="{A93400CB-AF11-4EDD-B316-3BD3AA10777B}" srcOrd="0" destOrd="0" presId="urn:microsoft.com/office/officeart/2005/8/layout/pyramid1"/>
    <dgm:cxn modelId="{6BEB31CF-5C8F-4F40-AAF9-D2992B054C00}" type="presOf" srcId="{C6D7C83A-D6A3-4537-A42F-0825C963AFE4}" destId="{4F729894-BC49-4BAF-9F3D-FA97D6BC3299}" srcOrd="1" destOrd="0" presId="urn:microsoft.com/office/officeart/2005/8/layout/pyramid1"/>
    <dgm:cxn modelId="{36B6EA67-2306-429B-956F-AE341CA0CA94}" srcId="{FA54A960-1215-4366-8ED4-61AE474A181A}" destId="{4C3B23DD-4688-46B9-836F-999E26315EC3}" srcOrd="2" destOrd="0" parTransId="{4DD53096-2BDD-41B0-BA2A-793C31B3DC36}" sibTransId="{98DB7D58-ECFF-4220-B25D-DF587ADCE8C3}"/>
    <dgm:cxn modelId="{99B86BE6-6F2C-4477-9CDF-5498B76F1993}" type="presOf" srcId="{E8EEA71C-68AE-4424-AEA0-39F3AD9DEADB}" destId="{E871F7FD-B157-4241-A05C-9CD7010D9ED7}" srcOrd="0" destOrd="0" presId="urn:microsoft.com/office/officeart/2005/8/layout/pyramid1"/>
    <dgm:cxn modelId="{D91B31CC-0DF1-4FE0-B743-4E969A92DD82}" type="presOf" srcId="{B5EEE805-D100-483E-BE8C-B3D69415D918}" destId="{2EDF1451-45FB-4337-B50C-68C7BB985FE7}" srcOrd="0" destOrd="0" presId="urn:microsoft.com/office/officeart/2005/8/layout/pyramid1"/>
    <dgm:cxn modelId="{A0D2BA46-3632-4F1D-9F8B-457406280ECE}" type="presOf" srcId="{C6D7C83A-D6A3-4537-A42F-0825C963AFE4}" destId="{6BE60179-5752-4405-BB84-C889651728B6}" srcOrd="0" destOrd="0" presId="urn:microsoft.com/office/officeart/2005/8/layout/pyramid1"/>
    <dgm:cxn modelId="{58FC3BB9-B5C0-4B18-BFB0-AEB3E1B41678}" type="presOf" srcId="{9553BCBB-7684-4345-B8FD-E8FCA7D16FE1}" destId="{D5606362-D0E5-4FBF-81C6-7BD82EDBB370}" srcOrd="1" destOrd="0" presId="urn:microsoft.com/office/officeart/2005/8/layout/pyramid1"/>
    <dgm:cxn modelId="{341C4891-C2B9-4DB9-A61C-27DE22E6E603}" srcId="{4C3B23DD-4688-46B9-836F-999E26315EC3}" destId="{6EEECC17-F2D6-4F8C-B597-948D0341E91D}" srcOrd="0" destOrd="0" parTransId="{FEB76AA4-6D1E-44F6-82F9-CE9E8AB4EEB7}" sibTransId="{82F7EA0D-CFC0-4A11-8502-95378FE3D13A}"/>
    <dgm:cxn modelId="{2022ED62-5E30-4BA8-A58A-84443D2B37C3}" type="presOf" srcId="{E8EEA71C-68AE-4424-AEA0-39F3AD9DEADB}" destId="{9E1BD763-8EA6-4F63-B6C1-08A298547048}" srcOrd="1" destOrd="0" presId="urn:microsoft.com/office/officeart/2005/8/layout/pyramid1"/>
    <dgm:cxn modelId="{66ED32CA-9D94-4DA8-9674-80CE99F0BA6A}" srcId="{FA54A960-1215-4366-8ED4-61AE474A181A}" destId="{E55AA7A1-A350-4F8E-8D91-6141D651C140}" srcOrd="5" destOrd="0" parTransId="{0A69F08C-AB98-436C-AC4F-896EE6A8BFCE}" sibTransId="{5D606EC6-203C-4D9E-B1B8-BF8D4A1CB822}"/>
    <dgm:cxn modelId="{D81063EA-7D2E-4B83-B29A-6EFA4E4BC08D}" srcId="{4C3B23DD-4688-46B9-836F-999E26315EC3}" destId="{57D965AA-8BF2-4963-A3D5-154C2F7E6A59}" srcOrd="2" destOrd="0" parTransId="{EA6DE68C-9546-4BA9-A28C-547246D95857}" sibTransId="{5FCE0EE2-7375-495A-AE7A-8728701A8170}"/>
    <dgm:cxn modelId="{0560C684-7ECB-4BC0-8DB7-6B6C5222F6FD}" srcId="{FA54A960-1215-4366-8ED4-61AE474A181A}" destId="{9553BCBB-7684-4345-B8FD-E8FCA7D16FE1}" srcOrd="3" destOrd="0" parTransId="{7BB0A092-0844-488D-953B-7E647F817171}" sibTransId="{4FE51CAE-A443-4890-8EA8-039D80D6E7EC}"/>
    <dgm:cxn modelId="{371DE072-309F-4FD1-B44A-D297A7A3C8A3}" type="presOf" srcId="{02604432-3FC3-47E4-8A7B-BE3E4FC0C930}" destId="{3DD10D75-D156-43AB-8445-C314BB968A88}" srcOrd="1" destOrd="0" presId="urn:microsoft.com/office/officeart/2005/8/layout/pyramid1"/>
    <dgm:cxn modelId="{5C659FFF-FA35-4ACF-B1F2-8F4DD9B4CC84}" type="presOf" srcId="{6EEECC17-F2D6-4F8C-B597-948D0341E91D}" destId="{097DE51B-D2C4-44DC-A257-2EF15C5CF7BA}" srcOrd="1" destOrd="0" presId="urn:microsoft.com/office/officeart/2005/8/layout/pyramid1"/>
    <dgm:cxn modelId="{D0DE58BD-F6CF-4390-B36F-E2BD78C8315F}" srcId="{FA54A960-1215-4366-8ED4-61AE474A181A}" destId="{5CF81E18-FE3D-43EA-A8FC-7E3317300B24}" srcOrd="0" destOrd="0" parTransId="{F10DE51F-11B4-491A-8811-D4C980D8E6DD}" sibTransId="{544A819E-8E17-4AFF-973C-ADBC65E4E61E}"/>
    <dgm:cxn modelId="{DB0F0744-6D43-4626-8C13-18CB6F0D6AB5}" type="presOf" srcId="{5CF81E18-FE3D-43EA-A8FC-7E3317300B24}" destId="{E6582123-D9A6-43F2-A536-8F3BF9E65845}" srcOrd="0" destOrd="0" presId="urn:microsoft.com/office/officeart/2005/8/layout/pyramid1"/>
    <dgm:cxn modelId="{75B06A34-9690-4B75-9D94-5273B4E87906}" srcId="{FA54A960-1215-4366-8ED4-61AE474A181A}" destId="{02604432-3FC3-47E4-8A7B-BE3E4FC0C930}" srcOrd="6" destOrd="0" parTransId="{DB5107C2-05A3-44B0-BEE0-0B101FAD9082}" sibTransId="{0BC7BE3B-F5E2-47C7-AB04-EF96ABE80885}"/>
    <dgm:cxn modelId="{3FFBA289-D4C0-4375-B690-1D46DF94DDCD}" srcId="{C6D7C83A-D6A3-4537-A42F-0825C963AFE4}" destId="{4AFA1815-C028-4AEC-A2FF-6FF6DCF5081A}" srcOrd="1" destOrd="0" parTransId="{3486106C-F93C-4215-8498-C5C61315A674}" sibTransId="{39485860-D1BA-4E8A-A715-AAED1025C9AB}"/>
    <dgm:cxn modelId="{1CA471EA-D208-4170-BC2A-31A7A33F811F}" srcId="{4C3B23DD-4688-46B9-836F-999E26315EC3}" destId="{36946566-1E2F-4A33-84CE-3EB65C8990CF}" srcOrd="1" destOrd="0" parTransId="{E35536B8-A491-4344-9AE2-D88794D452B5}" sibTransId="{8E361275-483F-403A-B7EF-F0B59785B910}"/>
    <dgm:cxn modelId="{1D68BE4D-1BD0-4938-8075-55423D34A855}" type="presOf" srcId="{E55AA7A1-A350-4F8E-8D91-6141D651C140}" destId="{1E099C9F-0E4E-4D7F-81B3-9F05D8319199}" srcOrd="1" destOrd="0" presId="urn:microsoft.com/office/officeart/2005/8/layout/pyramid1"/>
    <dgm:cxn modelId="{67D3804B-5ABA-444B-AAA6-11F3EED94F8E}" type="presOf" srcId="{812AFBC5-0E21-4396-86BE-2A961FE17EE8}" destId="{B5FD5D8F-8560-4BDA-B0A3-50C548079610}" srcOrd="1" destOrd="0" presId="urn:microsoft.com/office/officeart/2005/8/layout/pyramid1"/>
    <dgm:cxn modelId="{FC12C652-2469-4FBE-8F9F-99ECC0202F88}" type="presOf" srcId="{4C3B23DD-4688-46B9-836F-999E26315EC3}" destId="{994A12E3-E8C9-400F-A07A-2258A0E14964}" srcOrd="0" destOrd="0" presId="urn:microsoft.com/office/officeart/2005/8/layout/pyramid1"/>
    <dgm:cxn modelId="{D337EA3B-1F69-4837-BF45-25EF19AA6372}" srcId="{C6D7C83A-D6A3-4537-A42F-0825C963AFE4}" destId="{E8EEA71C-68AE-4424-AEA0-39F3AD9DEADB}" srcOrd="0" destOrd="0" parTransId="{6D0EB2D1-AAE5-47FE-91B7-59A8ED863B56}" sibTransId="{7523EB61-4E2E-41FC-AF03-7A6C38D92ABF}"/>
    <dgm:cxn modelId="{820D3D13-F43C-4F34-ABE8-7518CCB85A13}" type="presOf" srcId="{FA54A960-1215-4366-8ED4-61AE474A181A}" destId="{6ABF14D7-475F-447B-9A53-575F74916893}" srcOrd="0" destOrd="0" presId="urn:microsoft.com/office/officeart/2005/8/layout/pyramid1"/>
    <dgm:cxn modelId="{4F33F1DB-2C5A-4637-A406-EEEC2CB52805}" type="presOf" srcId="{57D965AA-8BF2-4963-A3D5-154C2F7E6A59}" destId="{DAEAF672-49E3-495C-BFDD-B15045BEA09A}" srcOrd="0" destOrd="2" presId="urn:microsoft.com/office/officeart/2005/8/layout/pyramid1"/>
    <dgm:cxn modelId="{793FC0EB-ED1B-43C9-8E06-F7F0BF1154D1}" type="presOf" srcId="{36946566-1E2F-4A33-84CE-3EB65C8990CF}" destId="{097DE51B-D2C4-44DC-A257-2EF15C5CF7BA}" srcOrd="1" destOrd="1" presId="urn:microsoft.com/office/officeart/2005/8/layout/pyramid1"/>
    <dgm:cxn modelId="{1CFD3BF7-3EC2-48B9-B920-092255477AA7}" srcId="{5CF81E18-FE3D-43EA-A8FC-7E3317300B24}" destId="{5CCCC9BB-1155-4C7C-A86B-4200A316398B}" srcOrd="1" destOrd="0" parTransId="{E15CE5D2-72AB-4FF5-A106-20D4302732F7}" sibTransId="{0A887544-7981-4395-8AD9-377DAF4B6F1F}"/>
    <dgm:cxn modelId="{714DFC7F-3F3D-4197-82CF-D40D6190DA3F}" type="presOf" srcId="{57D965AA-8BF2-4963-A3D5-154C2F7E6A59}" destId="{097DE51B-D2C4-44DC-A257-2EF15C5CF7BA}" srcOrd="1" destOrd="2" presId="urn:microsoft.com/office/officeart/2005/8/layout/pyramid1"/>
    <dgm:cxn modelId="{ECFB81ED-8E74-4963-A60E-052E56FB39E7}" type="presParOf" srcId="{6ABF14D7-475F-447B-9A53-575F74916893}" destId="{FD057560-EB9D-4163-877E-EC6A8CF2C25F}" srcOrd="0" destOrd="0" presId="urn:microsoft.com/office/officeart/2005/8/layout/pyramid1"/>
    <dgm:cxn modelId="{99EE73AC-ABA8-4CB1-9995-47F7332B0B3B}" type="presParOf" srcId="{FD057560-EB9D-4163-877E-EC6A8CF2C25F}" destId="{2327EF0E-72E3-49AA-85BC-A37C6A9B00BF}" srcOrd="0" destOrd="0" presId="urn:microsoft.com/office/officeart/2005/8/layout/pyramid1"/>
    <dgm:cxn modelId="{D84031E4-ECDF-4956-9821-ABF3CB6742F0}" type="presParOf" srcId="{FD057560-EB9D-4163-877E-EC6A8CF2C25F}" destId="{B5FD5D8F-8560-4BDA-B0A3-50C548079610}" srcOrd="1" destOrd="0" presId="urn:microsoft.com/office/officeart/2005/8/layout/pyramid1"/>
    <dgm:cxn modelId="{A874BB6E-9A21-4265-B1AA-F1566AC7D3A1}" type="presParOf" srcId="{FD057560-EB9D-4163-877E-EC6A8CF2C25F}" destId="{E6582123-D9A6-43F2-A536-8F3BF9E65845}" srcOrd="2" destOrd="0" presId="urn:microsoft.com/office/officeart/2005/8/layout/pyramid1"/>
    <dgm:cxn modelId="{2620B1A6-E9DD-44E7-AEB3-6EBD0D47B391}" type="presParOf" srcId="{FD057560-EB9D-4163-877E-EC6A8CF2C25F}" destId="{EFF417E6-EF64-44D0-9192-4E8F12D53DD7}" srcOrd="3" destOrd="0" presId="urn:microsoft.com/office/officeart/2005/8/layout/pyramid1"/>
    <dgm:cxn modelId="{8CDC0D5A-DA06-4407-B5D0-E5EFAE084988}" type="presParOf" srcId="{6ABF14D7-475F-447B-9A53-575F74916893}" destId="{A27E09CF-84A2-434B-A7CB-F89DF3EDD337}" srcOrd="1" destOrd="0" presId="urn:microsoft.com/office/officeart/2005/8/layout/pyramid1"/>
    <dgm:cxn modelId="{B81C4E15-5035-46CA-8034-835027709A67}" type="presParOf" srcId="{A27E09CF-84A2-434B-A7CB-F89DF3EDD337}" destId="{E871F7FD-B157-4241-A05C-9CD7010D9ED7}" srcOrd="0" destOrd="0" presId="urn:microsoft.com/office/officeart/2005/8/layout/pyramid1"/>
    <dgm:cxn modelId="{D24AFE6D-90C2-40D1-B981-FE8CB5CCC61A}" type="presParOf" srcId="{A27E09CF-84A2-434B-A7CB-F89DF3EDD337}" destId="{9E1BD763-8EA6-4F63-B6C1-08A298547048}" srcOrd="1" destOrd="0" presId="urn:microsoft.com/office/officeart/2005/8/layout/pyramid1"/>
    <dgm:cxn modelId="{040C4C98-598C-448B-AAA2-753F8F83FA32}" type="presParOf" srcId="{A27E09CF-84A2-434B-A7CB-F89DF3EDD337}" destId="{6BE60179-5752-4405-BB84-C889651728B6}" srcOrd="2" destOrd="0" presId="urn:microsoft.com/office/officeart/2005/8/layout/pyramid1"/>
    <dgm:cxn modelId="{CB9186B1-10C7-4A18-AF9A-4CA37024AAD3}" type="presParOf" srcId="{A27E09CF-84A2-434B-A7CB-F89DF3EDD337}" destId="{4F729894-BC49-4BAF-9F3D-FA97D6BC3299}" srcOrd="3" destOrd="0" presId="urn:microsoft.com/office/officeart/2005/8/layout/pyramid1"/>
    <dgm:cxn modelId="{F67D2847-C8E1-420D-9815-FF7F759F9206}" type="presParOf" srcId="{6ABF14D7-475F-447B-9A53-575F74916893}" destId="{0A2A6C87-7B43-4746-803B-BA335A10FB6D}" srcOrd="2" destOrd="0" presId="urn:microsoft.com/office/officeart/2005/8/layout/pyramid1"/>
    <dgm:cxn modelId="{51DD0284-34A1-49FF-9580-6D4B2813E400}" type="presParOf" srcId="{0A2A6C87-7B43-4746-803B-BA335A10FB6D}" destId="{DAEAF672-49E3-495C-BFDD-B15045BEA09A}" srcOrd="0" destOrd="0" presId="urn:microsoft.com/office/officeart/2005/8/layout/pyramid1"/>
    <dgm:cxn modelId="{CD533999-0048-4EA8-BAAD-45B1D02F92CB}" type="presParOf" srcId="{0A2A6C87-7B43-4746-803B-BA335A10FB6D}" destId="{097DE51B-D2C4-44DC-A257-2EF15C5CF7BA}" srcOrd="1" destOrd="0" presId="urn:microsoft.com/office/officeart/2005/8/layout/pyramid1"/>
    <dgm:cxn modelId="{36CEDE26-4072-4A99-B402-757B25280BFC}" type="presParOf" srcId="{0A2A6C87-7B43-4746-803B-BA335A10FB6D}" destId="{994A12E3-E8C9-400F-A07A-2258A0E14964}" srcOrd="2" destOrd="0" presId="urn:microsoft.com/office/officeart/2005/8/layout/pyramid1"/>
    <dgm:cxn modelId="{49C0E869-E6BE-4D99-9558-FBCF940FF415}" type="presParOf" srcId="{0A2A6C87-7B43-4746-803B-BA335A10FB6D}" destId="{C2841B02-9977-4BCB-B913-DD2895232E7F}" srcOrd="3" destOrd="0" presId="urn:microsoft.com/office/officeart/2005/8/layout/pyramid1"/>
    <dgm:cxn modelId="{8600BEB4-DE88-4EF9-A51B-C7C7900FD247}" type="presParOf" srcId="{6ABF14D7-475F-447B-9A53-575F74916893}" destId="{7CFAC2DF-8E4A-45C1-9AA7-4AE92325A560}" srcOrd="3" destOrd="0" presId="urn:microsoft.com/office/officeart/2005/8/layout/pyramid1"/>
    <dgm:cxn modelId="{2F5985C2-2904-40E3-AC66-EB9D4A061A82}" type="presParOf" srcId="{7CFAC2DF-8E4A-45C1-9AA7-4AE92325A560}" destId="{8CE4AC21-127B-4F0E-B917-D6758919ADCC}" srcOrd="0" destOrd="0" presId="urn:microsoft.com/office/officeart/2005/8/layout/pyramid1"/>
    <dgm:cxn modelId="{7ADA2A9C-1F47-4C42-A728-FC7AFA3EF613}" type="presParOf" srcId="{7CFAC2DF-8E4A-45C1-9AA7-4AE92325A560}" destId="{D5606362-D0E5-4FBF-81C6-7BD82EDBB370}" srcOrd="1" destOrd="0" presId="urn:microsoft.com/office/officeart/2005/8/layout/pyramid1"/>
    <dgm:cxn modelId="{7AF00545-03CD-47F2-BCDC-5A0178DA341E}" type="presParOf" srcId="{6ABF14D7-475F-447B-9A53-575F74916893}" destId="{6020E371-D87A-46A8-BE62-7BE62EF3C24D}" srcOrd="4" destOrd="0" presId="urn:microsoft.com/office/officeart/2005/8/layout/pyramid1"/>
    <dgm:cxn modelId="{09AF458E-51EA-4351-929A-02101FFF9666}" type="presParOf" srcId="{6020E371-D87A-46A8-BE62-7BE62EF3C24D}" destId="{2EDF1451-45FB-4337-B50C-68C7BB985FE7}" srcOrd="0" destOrd="0" presId="urn:microsoft.com/office/officeart/2005/8/layout/pyramid1"/>
    <dgm:cxn modelId="{B09AC270-0284-4E92-A601-684B9250BA89}" type="presParOf" srcId="{6020E371-D87A-46A8-BE62-7BE62EF3C24D}" destId="{0D8ECC9A-5767-4C10-BE7A-E5CA52647E76}" srcOrd="1" destOrd="0" presId="urn:microsoft.com/office/officeart/2005/8/layout/pyramid1"/>
    <dgm:cxn modelId="{2FC65F70-DDC1-4E8E-BDAF-7D9E20E88B97}" type="presParOf" srcId="{6ABF14D7-475F-447B-9A53-575F74916893}" destId="{31AED34F-930B-4879-9000-27B665B5DE0C}" srcOrd="5" destOrd="0" presId="urn:microsoft.com/office/officeart/2005/8/layout/pyramid1"/>
    <dgm:cxn modelId="{FC58B8F4-CC3F-487C-B76F-1ADD85C11ED5}" type="presParOf" srcId="{31AED34F-930B-4879-9000-27B665B5DE0C}" destId="{A93400CB-AF11-4EDD-B316-3BD3AA10777B}" srcOrd="0" destOrd="0" presId="urn:microsoft.com/office/officeart/2005/8/layout/pyramid1"/>
    <dgm:cxn modelId="{AA1DE0AF-60EA-4629-B452-A1EB5AFEA8F5}" type="presParOf" srcId="{31AED34F-930B-4879-9000-27B665B5DE0C}" destId="{1E099C9F-0E4E-4D7F-81B3-9F05D8319199}" srcOrd="1" destOrd="0" presId="urn:microsoft.com/office/officeart/2005/8/layout/pyramid1"/>
    <dgm:cxn modelId="{FDEE319F-EA51-4BB1-A132-A96278C06686}" type="presParOf" srcId="{6ABF14D7-475F-447B-9A53-575F74916893}" destId="{BF985A64-D62A-46F9-B4BC-1E090DF260FF}" srcOrd="6" destOrd="0" presId="urn:microsoft.com/office/officeart/2005/8/layout/pyramid1"/>
    <dgm:cxn modelId="{ECC139BB-7BA9-4F83-841E-755D8E451B50}" type="presParOf" srcId="{BF985A64-D62A-46F9-B4BC-1E090DF260FF}" destId="{ABA5C59B-E1C4-4D45-B179-1CF0529E7787}" srcOrd="0" destOrd="0" presId="urn:microsoft.com/office/officeart/2005/8/layout/pyramid1"/>
    <dgm:cxn modelId="{5D0BF4FA-1700-45CD-A33D-D20C196F6817}" type="presParOf" srcId="{BF985A64-D62A-46F9-B4BC-1E090DF260FF}" destId="{3DD10D75-D156-43AB-8445-C314BB968A88}"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3CAD7B-370C-4B33-AB0A-EC440EC2F4F9}" type="doc">
      <dgm:prSet loTypeId="urn:microsoft.com/office/officeart/2005/8/layout/venn1" loCatId="relationship" qsTypeId="urn:microsoft.com/office/officeart/2005/8/quickstyle/simple1#1" qsCatId="simple" csTypeId="urn:microsoft.com/office/officeart/2005/8/colors/accent1_2#1" csCatId="accent1" phldr="1"/>
      <dgm:spPr/>
      <dgm:t>
        <a:bodyPr/>
        <a:lstStyle/>
        <a:p>
          <a:endParaRPr lang="en-US"/>
        </a:p>
      </dgm:t>
    </dgm:pt>
    <dgm:pt modelId="{7F489132-CCED-4078-9922-F337733A0A21}">
      <dgm:prSet custT="1"/>
      <dgm:spPr/>
      <dgm:t>
        <a:bodyPr/>
        <a:lstStyle/>
        <a:p>
          <a:pPr algn="ctr" rtl="0"/>
          <a:r>
            <a:rPr lang="en-US" sz="2000" b="1" dirty="0" smtClean="0"/>
            <a:t>Heavy societal involvement</a:t>
          </a:r>
          <a:endParaRPr lang="en-US" sz="2000" b="1" dirty="0"/>
        </a:p>
      </dgm:t>
    </dgm:pt>
    <dgm:pt modelId="{17E817B1-3CAF-4D5E-9B4D-81BB2DC6F4BD}" type="parTrans" cxnId="{FA866AC6-1DD7-49EF-8C18-2AC94F12692B}">
      <dgm:prSet/>
      <dgm:spPr/>
      <dgm:t>
        <a:bodyPr/>
        <a:lstStyle/>
        <a:p>
          <a:pPr algn="ctr"/>
          <a:endParaRPr lang="en-US" sz="2000" b="1"/>
        </a:p>
      </dgm:t>
    </dgm:pt>
    <dgm:pt modelId="{B9AB5812-E774-47C5-9A70-07315ABB87DA}" type="sibTrans" cxnId="{FA866AC6-1DD7-49EF-8C18-2AC94F12692B}">
      <dgm:prSet/>
      <dgm:spPr/>
      <dgm:t>
        <a:bodyPr/>
        <a:lstStyle/>
        <a:p>
          <a:pPr algn="ctr"/>
          <a:endParaRPr lang="en-US" sz="2000" b="1"/>
        </a:p>
      </dgm:t>
    </dgm:pt>
    <dgm:pt modelId="{B2836F9B-BFA5-488A-B3FC-F62FEA97B890}">
      <dgm:prSet custT="1"/>
      <dgm:spPr/>
      <dgm:t>
        <a:bodyPr/>
        <a:lstStyle/>
        <a:p>
          <a:pPr algn="ctr" rtl="0"/>
          <a:r>
            <a:rPr lang="en-US" sz="2000" b="1" dirty="0" smtClean="0"/>
            <a:t>Superior software methodologies</a:t>
          </a:r>
          <a:endParaRPr lang="en-US" sz="2000" b="1" dirty="0"/>
        </a:p>
      </dgm:t>
    </dgm:pt>
    <dgm:pt modelId="{4625DA01-7F62-4330-BEB5-C29980B5C457}" type="parTrans" cxnId="{DE453270-952F-48C7-9A85-D5D52325F6C8}">
      <dgm:prSet/>
      <dgm:spPr/>
      <dgm:t>
        <a:bodyPr/>
        <a:lstStyle/>
        <a:p>
          <a:pPr algn="ctr"/>
          <a:endParaRPr lang="en-US" sz="2000" b="1"/>
        </a:p>
      </dgm:t>
    </dgm:pt>
    <dgm:pt modelId="{80A53C3F-E5FD-4D5B-B79E-07C657CBB8A2}" type="sibTrans" cxnId="{DE453270-952F-48C7-9A85-D5D52325F6C8}">
      <dgm:prSet/>
      <dgm:spPr/>
      <dgm:t>
        <a:bodyPr/>
        <a:lstStyle/>
        <a:p>
          <a:pPr algn="ctr"/>
          <a:endParaRPr lang="en-US" sz="2000" b="1"/>
        </a:p>
      </dgm:t>
    </dgm:pt>
    <dgm:pt modelId="{EE488B06-C774-4EDC-B876-9D5C307B7127}">
      <dgm:prSet custT="1"/>
      <dgm:spPr/>
      <dgm:t>
        <a:bodyPr/>
        <a:lstStyle/>
        <a:p>
          <a:pPr algn="ctr" rtl="0"/>
          <a:r>
            <a:rPr lang="en-US" sz="2000" b="1" dirty="0" smtClean="0"/>
            <a:t>Virtualization leveraging the powerful hardware</a:t>
          </a:r>
          <a:endParaRPr lang="en-US" sz="2000" b="1" dirty="0"/>
        </a:p>
      </dgm:t>
    </dgm:pt>
    <dgm:pt modelId="{18173238-8268-40E2-BEFB-7EAEE9425ABB}" type="parTrans" cxnId="{0D6DB506-FF58-4FFB-A9C7-FF3CC36EBC30}">
      <dgm:prSet/>
      <dgm:spPr/>
      <dgm:t>
        <a:bodyPr/>
        <a:lstStyle/>
        <a:p>
          <a:pPr algn="ctr"/>
          <a:endParaRPr lang="en-US" sz="2000" b="1"/>
        </a:p>
      </dgm:t>
    </dgm:pt>
    <dgm:pt modelId="{81A50980-8254-4AAD-9797-5B07EBE2F59F}" type="sibTrans" cxnId="{0D6DB506-FF58-4FFB-A9C7-FF3CC36EBC30}">
      <dgm:prSet/>
      <dgm:spPr/>
      <dgm:t>
        <a:bodyPr/>
        <a:lstStyle/>
        <a:p>
          <a:pPr algn="ctr"/>
          <a:endParaRPr lang="en-US" sz="2000" b="1"/>
        </a:p>
      </dgm:t>
    </dgm:pt>
    <dgm:pt modelId="{15426BCB-6AFE-4DF1-8970-47900A6D1149}">
      <dgm:prSet custT="1"/>
      <dgm:spPr/>
      <dgm:t>
        <a:bodyPr/>
        <a:lstStyle/>
        <a:p>
          <a:pPr algn="ctr" rtl="0"/>
          <a:r>
            <a:rPr lang="en-US" sz="2000" b="1" dirty="0" smtClean="0"/>
            <a:t>Wider bandwidth for communication</a:t>
          </a:r>
          <a:endParaRPr lang="en-US" sz="2000" b="1" dirty="0"/>
        </a:p>
      </dgm:t>
    </dgm:pt>
    <dgm:pt modelId="{94283CE2-E678-495F-90AA-5316B497DF8A}" type="parTrans" cxnId="{7ECE5F44-904D-431A-A2DE-ECE237D4ECFB}">
      <dgm:prSet/>
      <dgm:spPr/>
      <dgm:t>
        <a:bodyPr/>
        <a:lstStyle/>
        <a:p>
          <a:pPr algn="ctr"/>
          <a:endParaRPr lang="en-US" sz="2000" b="1"/>
        </a:p>
      </dgm:t>
    </dgm:pt>
    <dgm:pt modelId="{BA2E0DC8-4B32-4855-AF98-15942963A470}" type="sibTrans" cxnId="{7ECE5F44-904D-431A-A2DE-ECE237D4ECFB}">
      <dgm:prSet/>
      <dgm:spPr/>
      <dgm:t>
        <a:bodyPr/>
        <a:lstStyle/>
        <a:p>
          <a:pPr algn="ctr"/>
          <a:endParaRPr lang="en-US" sz="2000" b="1"/>
        </a:p>
      </dgm:t>
    </dgm:pt>
    <dgm:pt modelId="{F4165374-8608-41F2-BAC4-059F1375D3C4}">
      <dgm:prSet custT="1"/>
      <dgm:spPr/>
      <dgm:t>
        <a:bodyPr/>
        <a:lstStyle/>
        <a:p>
          <a:pPr algn="ctr" rtl="0"/>
          <a:r>
            <a:rPr lang="en-US" sz="2000" b="1" dirty="0" smtClean="0"/>
            <a:t>Proliferation of devices</a:t>
          </a:r>
          <a:endParaRPr lang="en-US" sz="2000" b="1" dirty="0"/>
        </a:p>
      </dgm:t>
    </dgm:pt>
    <dgm:pt modelId="{C829731A-9D35-441B-93E0-EADDF65339C2}" type="parTrans" cxnId="{EA5A8BF8-99C6-4FE5-97C8-4D954E0D7642}">
      <dgm:prSet/>
      <dgm:spPr/>
      <dgm:t>
        <a:bodyPr/>
        <a:lstStyle/>
        <a:p>
          <a:pPr algn="ctr"/>
          <a:endParaRPr lang="en-US" sz="2000" b="1"/>
        </a:p>
      </dgm:t>
    </dgm:pt>
    <dgm:pt modelId="{FE65EB1F-AD15-41F6-AE41-97560E57778D}" type="sibTrans" cxnId="{EA5A8BF8-99C6-4FE5-97C8-4D954E0D7642}">
      <dgm:prSet/>
      <dgm:spPr/>
      <dgm:t>
        <a:bodyPr/>
        <a:lstStyle/>
        <a:p>
          <a:pPr algn="ctr"/>
          <a:endParaRPr lang="en-US" sz="2000" b="1"/>
        </a:p>
      </dgm:t>
    </dgm:pt>
    <dgm:pt modelId="{2C6A8CF5-890B-444B-9484-318C5BDD2F40}">
      <dgm:prSet custT="1"/>
      <dgm:spPr/>
      <dgm:t>
        <a:bodyPr/>
        <a:lstStyle/>
        <a:p>
          <a:pPr algn="ctr" rtl="0"/>
          <a:r>
            <a:rPr lang="en-US" sz="2000" b="1" dirty="0" smtClean="0"/>
            <a:t>Explosion of domain applications</a:t>
          </a:r>
          <a:endParaRPr lang="en-US" sz="2000" b="1" dirty="0"/>
        </a:p>
      </dgm:t>
    </dgm:pt>
    <dgm:pt modelId="{1C12746D-2EC6-4DCC-B9B5-2912BA2DBA73}" type="parTrans" cxnId="{DA0C0E56-0DE1-4E4D-A057-31088213CB27}">
      <dgm:prSet/>
      <dgm:spPr/>
      <dgm:t>
        <a:bodyPr/>
        <a:lstStyle/>
        <a:p>
          <a:pPr algn="ctr"/>
          <a:endParaRPr lang="en-US" sz="2000" b="1"/>
        </a:p>
      </dgm:t>
    </dgm:pt>
    <dgm:pt modelId="{7D3414A0-7255-4440-B85B-B3F2D8232A08}" type="sibTrans" cxnId="{DA0C0E56-0DE1-4E4D-A057-31088213CB27}">
      <dgm:prSet/>
      <dgm:spPr/>
      <dgm:t>
        <a:bodyPr/>
        <a:lstStyle/>
        <a:p>
          <a:pPr algn="ctr"/>
          <a:endParaRPr lang="en-US" sz="2000" b="1"/>
        </a:p>
      </dgm:t>
    </dgm:pt>
    <dgm:pt modelId="{FAB3D93F-88ED-417C-927E-AC0BF3953C8E}">
      <dgm:prSet custT="1"/>
      <dgm:spPr/>
      <dgm:t>
        <a:bodyPr/>
        <a:lstStyle/>
        <a:p>
          <a:pPr algn="ctr" rtl="0"/>
          <a:r>
            <a:rPr lang="en-US" sz="2000" b="1" dirty="0" smtClean="0"/>
            <a:t>Powerful multi-core processors</a:t>
          </a:r>
          <a:endParaRPr lang="en-US" sz="2000" b="1" dirty="0"/>
        </a:p>
      </dgm:t>
    </dgm:pt>
    <dgm:pt modelId="{40FED059-ABE4-48AD-8AA6-1064771838C5}" type="parTrans" cxnId="{650457C8-125C-4A59-B9D1-06A184B86DC7}">
      <dgm:prSet/>
      <dgm:spPr/>
      <dgm:t>
        <a:bodyPr/>
        <a:lstStyle/>
        <a:p>
          <a:pPr algn="ctr"/>
          <a:endParaRPr lang="en-US"/>
        </a:p>
      </dgm:t>
    </dgm:pt>
    <dgm:pt modelId="{A6383802-B411-4CB7-A154-582702EFAB07}" type="sibTrans" cxnId="{650457C8-125C-4A59-B9D1-06A184B86DC7}">
      <dgm:prSet/>
      <dgm:spPr/>
      <dgm:t>
        <a:bodyPr/>
        <a:lstStyle/>
        <a:p>
          <a:pPr algn="ctr"/>
          <a:endParaRPr lang="en-US"/>
        </a:p>
      </dgm:t>
    </dgm:pt>
    <dgm:pt modelId="{293D8431-05E9-42D3-A92D-23246C8F0D40}" type="pres">
      <dgm:prSet presAssocID="{B33CAD7B-370C-4B33-AB0A-EC440EC2F4F9}" presName="compositeShape" presStyleCnt="0">
        <dgm:presLayoutVars>
          <dgm:chMax val="7"/>
          <dgm:dir/>
          <dgm:resizeHandles val="exact"/>
        </dgm:presLayoutVars>
      </dgm:prSet>
      <dgm:spPr/>
      <dgm:t>
        <a:bodyPr/>
        <a:lstStyle/>
        <a:p>
          <a:endParaRPr lang="en-US"/>
        </a:p>
      </dgm:t>
    </dgm:pt>
    <dgm:pt modelId="{EEEC490D-C8C6-437B-A283-4FC0FF4D5ABB}" type="pres">
      <dgm:prSet presAssocID="{7F489132-CCED-4078-9922-F337733A0A21}" presName="circ1" presStyleLbl="vennNode1" presStyleIdx="0" presStyleCnt="7"/>
      <dgm:spPr/>
    </dgm:pt>
    <dgm:pt modelId="{5954CA48-ECC7-40D1-920A-97D473E1F369}" type="pres">
      <dgm:prSet presAssocID="{7F489132-CCED-4078-9922-F337733A0A21}" presName="circ1Tx" presStyleLbl="revTx" presStyleIdx="0" presStyleCnt="0" custLinFactNeighborX="1309" custLinFactNeighborY="15873">
        <dgm:presLayoutVars>
          <dgm:chMax val="0"/>
          <dgm:chPref val="0"/>
          <dgm:bulletEnabled val="1"/>
        </dgm:presLayoutVars>
      </dgm:prSet>
      <dgm:spPr/>
      <dgm:t>
        <a:bodyPr/>
        <a:lstStyle/>
        <a:p>
          <a:endParaRPr lang="en-US"/>
        </a:p>
      </dgm:t>
    </dgm:pt>
    <dgm:pt modelId="{64E3784D-6D08-4F4D-80BC-8780E615D07E}" type="pres">
      <dgm:prSet presAssocID="{FAB3D93F-88ED-417C-927E-AC0BF3953C8E}" presName="circ2" presStyleLbl="vennNode1" presStyleIdx="1" presStyleCnt="7"/>
      <dgm:spPr/>
    </dgm:pt>
    <dgm:pt modelId="{D5454598-0B2E-45B8-9DF5-380A42784612}" type="pres">
      <dgm:prSet presAssocID="{FAB3D93F-88ED-417C-927E-AC0BF3953C8E}" presName="circ2Tx" presStyleLbl="revTx" presStyleIdx="0" presStyleCnt="0">
        <dgm:presLayoutVars>
          <dgm:chMax val="0"/>
          <dgm:chPref val="0"/>
          <dgm:bulletEnabled val="1"/>
        </dgm:presLayoutVars>
      </dgm:prSet>
      <dgm:spPr/>
      <dgm:t>
        <a:bodyPr/>
        <a:lstStyle/>
        <a:p>
          <a:endParaRPr lang="en-US"/>
        </a:p>
      </dgm:t>
    </dgm:pt>
    <dgm:pt modelId="{0BD53F68-EA1D-478A-904F-FC930C3688DB}" type="pres">
      <dgm:prSet presAssocID="{B2836F9B-BFA5-488A-B3FC-F62FEA97B890}" presName="circ3" presStyleLbl="vennNode1" presStyleIdx="2" presStyleCnt="7"/>
      <dgm:spPr/>
    </dgm:pt>
    <dgm:pt modelId="{8F9AABFF-DC9C-419D-9FC9-628638A3FB53}" type="pres">
      <dgm:prSet presAssocID="{B2836F9B-BFA5-488A-B3FC-F62FEA97B890}" presName="circ3Tx" presStyleLbl="revTx" presStyleIdx="0" presStyleCnt="0" custScaleX="128870">
        <dgm:presLayoutVars>
          <dgm:chMax val="0"/>
          <dgm:chPref val="0"/>
          <dgm:bulletEnabled val="1"/>
        </dgm:presLayoutVars>
      </dgm:prSet>
      <dgm:spPr/>
      <dgm:t>
        <a:bodyPr/>
        <a:lstStyle/>
        <a:p>
          <a:endParaRPr lang="en-US"/>
        </a:p>
      </dgm:t>
    </dgm:pt>
    <dgm:pt modelId="{6125E1DE-9BE3-4FEE-84DD-4E76212D1552}" type="pres">
      <dgm:prSet presAssocID="{EE488B06-C774-4EDC-B876-9D5C307B7127}" presName="circ4" presStyleLbl="vennNode1" presStyleIdx="3" presStyleCnt="7"/>
      <dgm:spPr/>
    </dgm:pt>
    <dgm:pt modelId="{BF9F8B58-43EA-4167-829B-D7E6E4BF62A8}" type="pres">
      <dgm:prSet presAssocID="{EE488B06-C774-4EDC-B876-9D5C307B7127}" presName="circ4Tx" presStyleLbl="revTx" presStyleIdx="0" presStyleCnt="0" custScaleX="137654">
        <dgm:presLayoutVars>
          <dgm:chMax val="0"/>
          <dgm:chPref val="0"/>
          <dgm:bulletEnabled val="1"/>
        </dgm:presLayoutVars>
      </dgm:prSet>
      <dgm:spPr/>
      <dgm:t>
        <a:bodyPr/>
        <a:lstStyle/>
        <a:p>
          <a:endParaRPr lang="en-US"/>
        </a:p>
      </dgm:t>
    </dgm:pt>
    <dgm:pt modelId="{6FB96284-9759-423F-8140-26547B56FC97}" type="pres">
      <dgm:prSet presAssocID="{15426BCB-6AFE-4DF1-8970-47900A6D1149}" presName="circ5" presStyleLbl="vennNode1" presStyleIdx="4" presStyleCnt="7"/>
      <dgm:spPr/>
    </dgm:pt>
    <dgm:pt modelId="{78D247BB-86C7-4135-9352-F033ABA1AC51}" type="pres">
      <dgm:prSet presAssocID="{15426BCB-6AFE-4DF1-8970-47900A6D1149}" presName="circ5Tx" presStyleLbl="revTx" presStyleIdx="0" presStyleCnt="0" custScaleX="133443">
        <dgm:presLayoutVars>
          <dgm:chMax val="0"/>
          <dgm:chPref val="0"/>
          <dgm:bulletEnabled val="1"/>
        </dgm:presLayoutVars>
      </dgm:prSet>
      <dgm:spPr/>
      <dgm:t>
        <a:bodyPr/>
        <a:lstStyle/>
        <a:p>
          <a:endParaRPr lang="en-US"/>
        </a:p>
      </dgm:t>
    </dgm:pt>
    <dgm:pt modelId="{5A8EF223-5419-4811-B922-D0DCD12E86D3}" type="pres">
      <dgm:prSet presAssocID="{F4165374-8608-41F2-BAC4-059F1375D3C4}" presName="circ6" presStyleLbl="vennNode1" presStyleIdx="5" presStyleCnt="7"/>
      <dgm:spPr/>
    </dgm:pt>
    <dgm:pt modelId="{2F16DBF3-D8A8-4465-8189-0D8C0E67C5D4}" type="pres">
      <dgm:prSet presAssocID="{F4165374-8608-41F2-BAC4-059F1375D3C4}" presName="circ6Tx" presStyleLbl="revTx" presStyleIdx="0" presStyleCnt="0">
        <dgm:presLayoutVars>
          <dgm:chMax val="0"/>
          <dgm:chPref val="0"/>
          <dgm:bulletEnabled val="1"/>
        </dgm:presLayoutVars>
      </dgm:prSet>
      <dgm:spPr/>
      <dgm:t>
        <a:bodyPr/>
        <a:lstStyle/>
        <a:p>
          <a:endParaRPr lang="en-US"/>
        </a:p>
      </dgm:t>
    </dgm:pt>
    <dgm:pt modelId="{235C7AB8-3470-4627-A835-9AE3442891D0}" type="pres">
      <dgm:prSet presAssocID="{2C6A8CF5-890B-444B-9484-318C5BDD2F40}" presName="circ7" presStyleLbl="vennNode1" presStyleIdx="6" presStyleCnt="7"/>
      <dgm:spPr/>
    </dgm:pt>
    <dgm:pt modelId="{6F6C9674-C589-4C12-BA7E-BF6D7D7F1D10}" type="pres">
      <dgm:prSet presAssocID="{2C6A8CF5-890B-444B-9484-318C5BDD2F40}" presName="circ7Tx" presStyleLbl="revTx" presStyleIdx="0" presStyleCnt="0" custScaleX="91392">
        <dgm:presLayoutVars>
          <dgm:chMax val="0"/>
          <dgm:chPref val="0"/>
          <dgm:bulletEnabled val="1"/>
        </dgm:presLayoutVars>
      </dgm:prSet>
      <dgm:spPr/>
      <dgm:t>
        <a:bodyPr/>
        <a:lstStyle/>
        <a:p>
          <a:endParaRPr lang="en-US"/>
        </a:p>
      </dgm:t>
    </dgm:pt>
  </dgm:ptLst>
  <dgm:cxnLst>
    <dgm:cxn modelId="{A72D576C-21DB-4889-BF60-9573CB44C7A7}" type="presOf" srcId="{15426BCB-6AFE-4DF1-8970-47900A6D1149}" destId="{78D247BB-86C7-4135-9352-F033ABA1AC51}" srcOrd="0" destOrd="0" presId="urn:microsoft.com/office/officeart/2005/8/layout/venn1"/>
    <dgm:cxn modelId="{EA5A8BF8-99C6-4FE5-97C8-4D954E0D7642}" srcId="{B33CAD7B-370C-4B33-AB0A-EC440EC2F4F9}" destId="{F4165374-8608-41F2-BAC4-059F1375D3C4}" srcOrd="5" destOrd="0" parTransId="{C829731A-9D35-441B-93E0-EADDF65339C2}" sibTransId="{FE65EB1F-AD15-41F6-AE41-97560E57778D}"/>
    <dgm:cxn modelId="{2B90E50F-6326-4630-B8B0-6CF27F3EAA73}" type="presOf" srcId="{B33CAD7B-370C-4B33-AB0A-EC440EC2F4F9}" destId="{293D8431-05E9-42D3-A92D-23246C8F0D40}" srcOrd="0" destOrd="0" presId="urn:microsoft.com/office/officeart/2005/8/layout/venn1"/>
    <dgm:cxn modelId="{DA0C0E56-0DE1-4E4D-A057-31088213CB27}" srcId="{B33CAD7B-370C-4B33-AB0A-EC440EC2F4F9}" destId="{2C6A8CF5-890B-444B-9484-318C5BDD2F40}" srcOrd="6" destOrd="0" parTransId="{1C12746D-2EC6-4DCC-B9B5-2912BA2DBA73}" sibTransId="{7D3414A0-7255-4440-B85B-B3F2D8232A08}"/>
    <dgm:cxn modelId="{6D750AE2-4410-4515-AA98-994069F7FEB2}" type="presOf" srcId="{FAB3D93F-88ED-417C-927E-AC0BF3953C8E}" destId="{D5454598-0B2E-45B8-9DF5-380A42784612}" srcOrd="0" destOrd="0" presId="urn:microsoft.com/office/officeart/2005/8/layout/venn1"/>
    <dgm:cxn modelId="{51B94B0E-9A40-4F16-B341-451E479B13F6}" type="presOf" srcId="{F4165374-8608-41F2-BAC4-059F1375D3C4}" destId="{2F16DBF3-D8A8-4465-8189-0D8C0E67C5D4}" srcOrd="0" destOrd="0" presId="urn:microsoft.com/office/officeart/2005/8/layout/venn1"/>
    <dgm:cxn modelId="{0D6DB506-FF58-4FFB-A9C7-FF3CC36EBC30}" srcId="{B33CAD7B-370C-4B33-AB0A-EC440EC2F4F9}" destId="{EE488B06-C774-4EDC-B876-9D5C307B7127}" srcOrd="3" destOrd="0" parTransId="{18173238-8268-40E2-BEFB-7EAEE9425ABB}" sibTransId="{81A50980-8254-4AAD-9797-5B07EBE2F59F}"/>
    <dgm:cxn modelId="{EDE9E638-4063-46A5-87E5-6A0207B89C75}" type="presOf" srcId="{B2836F9B-BFA5-488A-B3FC-F62FEA97B890}" destId="{8F9AABFF-DC9C-419D-9FC9-628638A3FB53}" srcOrd="0" destOrd="0" presId="urn:microsoft.com/office/officeart/2005/8/layout/venn1"/>
    <dgm:cxn modelId="{81988718-81F1-44BF-AC4B-27439039105B}" type="presOf" srcId="{2C6A8CF5-890B-444B-9484-318C5BDD2F40}" destId="{6F6C9674-C589-4C12-BA7E-BF6D7D7F1D10}" srcOrd="0" destOrd="0" presId="urn:microsoft.com/office/officeart/2005/8/layout/venn1"/>
    <dgm:cxn modelId="{BC90438E-4607-40CA-A070-240E4D607B68}" type="presOf" srcId="{EE488B06-C774-4EDC-B876-9D5C307B7127}" destId="{BF9F8B58-43EA-4167-829B-D7E6E4BF62A8}" srcOrd="0" destOrd="0" presId="urn:microsoft.com/office/officeart/2005/8/layout/venn1"/>
    <dgm:cxn modelId="{DE453270-952F-48C7-9A85-D5D52325F6C8}" srcId="{B33CAD7B-370C-4B33-AB0A-EC440EC2F4F9}" destId="{B2836F9B-BFA5-488A-B3FC-F62FEA97B890}" srcOrd="2" destOrd="0" parTransId="{4625DA01-7F62-4330-BEB5-C29980B5C457}" sibTransId="{80A53C3F-E5FD-4D5B-B79E-07C657CBB8A2}"/>
    <dgm:cxn modelId="{52476EFE-FED1-4884-8B62-F3E56F4B9475}" type="presOf" srcId="{7F489132-CCED-4078-9922-F337733A0A21}" destId="{5954CA48-ECC7-40D1-920A-97D473E1F369}" srcOrd="0" destOrd="0" presId="urn:microsoft.com/office/officeart/2005/8/layout/venn1"/>
    <dgm:cxn modelId="{FA866AC6-1DD7-49EF-8C18-2AC94F12692B}" srcId="{B33CAD7B-370C-4B33-AB0A-EC440EC2F4F9}" destId="{7F489132-CCED-4078-9922-F337733A0A21}" srcOrd="0" destOrd="0" parTransId="{17E817B1-3CAF-4D5E-9B4D-81BB2DC6F4BD}" sibTransId="{B9AB5812-E774-47C5-9A70-07315ABB87DA}"/>
    <dgm:cxn modelId="{650457C8-125C-4A59-B9D1-06A184B86DC7}" srcId="{B33CAD7B-370C-4B33-AB0A-EC440EC2F4F9}" destId="{FAB3D93F-88ED-417C-927E-AC0BF3953C8E}" srcOrd="1" destOrd="0" parTransId="{40FED059-ABE4-48AD-8AA6-1064771838C5}" sibTransId="{A6383802-B411-4CB7-A154-582702EFAB07}"/>
    <dgm:cxn modelId="{7ECE5F44-904D-431A-A2DE-ECE237D4ECFB}" srcId="{B33CAD7B-370C-4B33-AB0A-EC440EC2F4F9}" destId="{15426BCB-6AFE-4DF1-8970-47900A6D1149}" srcOrd="4" destOrd="0" parTransId="{94283CE2-E678-495F-90AA-5316B497DF8A}" sibTransId="{BA2E0DC8-4B32-4855-AF98-15942963A470}"/>
    <dgm:cxn modelId="{1FD6C4F8-21BD-4D30-BEA9-CD8352C0053D}" type="presParOf" srcId="{293D8431-05E9-42D3-A92D-23246C8F0D40}" destId="{EEEC490D-C8C6-437B-A283-4FC0FF4D5ABB}" srcOrd="0" destOrd="0" presId="urn:microsoft.com/office/officeart/2005/8/layout/venn1"/>
    <dgm:cxn modelId="{287E53FD-3DF5-41F5-B533-0BCE1945072A}" type="presParOf" srcId="{293D8431-05E9-42D3-A92D-23246C8F0D40}" destId="{5954CA48-ECC7-40D1-920A-97D473E1F369}" srcOrd="1" destOrd="0" presId="urn:microsoft.com/office/officeart/2005/8/layout/venn1"/>
    <dgm:cxn modelId="{36BEDF6B-6895-42E2-94A3-F531A63A79EA}" type="presParOf" srcId="{293D8431-05E9-42D3-A92D-23246C8F0D40}" destId="{64E3784D-6D08-4F4D-80BC-8780E615D07E}" srcOrd="2" destOrd="0" presId="urn:microsoft.com/office/officeart/2005/8/layout/venn1"/>
    <dgm:cxn modelId="{E8766FE0-0065-4F2F-A407-D27C635E7210}" type="presParOf" srcId="{293D8431-05E9-42D3-A92D-23246C8F0D40}" destId="{D5454598-0B2E-45B8-9DF5-380A42784612}" srcOrd="3" destOrd="0" presId="urn:microsoft.com/office/officeart/2005/8/layout/venn1"/>
    <dgm:cxn modelId="{2019B94E-C0C7-4D11-8D79-B2ED1204373D}" type="presParOf" srcId="{293D8431-05E9-42D3-A92D-23246C8F0D40}" destId="{0BD53F68-EA1D-478A-904F-FC930C3688DB}" srcOrd="4" destOrd="0" presId="urn:microsoft.com/office/officeart/2005/8/layout/venn1"/>
    <dgm:cxn modelId="{F6F0A41C-CF01-4DF6-B8E7-5CFAC1A316BB}" type="presParOf" srcId="{293D8431-05E9-42D3-A92D-23246C8F0D40}" destId="{8F9AABFF-DC9C-419D-9FC9-628638A3FB53}" srcOrd="5" destOrd="0" presId="urn:microsoft.com/office/officeart/2005/8/layout/venn1"/>
    <dgm:cxn modelId="{427209E1-EDE5-451A-8346-53E1BF9A5A8E}" type="presParOf" srcId="{293D8431-05E9-42D3-A92D-23246C8F0D40}" destId="{6125E1DE-9BE3-4FEE-84DD-4E76212D1552}" srcOrd="6" destOrd="0" presId="urn:microsoft.com/office/officeart/2005/8/layout/venn1"/>
    <dgm:cxn modelId="{65895D63-1344-47FE-B748-1AA4724DA3E9}" type="presParOf" srcId="{293D8431-05E9-42D3-A92D-23246C8F0D40}" destId="{BF9F8B58-43EA-4167-829B-D7E6E4BF62A8}" srcOrd="7" destOrd="0" presId="urn:microsoft.com/office/officeart/2005/8/layout/venn1"/>
    <dgm:cxn modelId="{9165E104-418D-4051-A637-22AB3DC30309}" type="presParOf" srcId="{293D8431-05E9-42D3-A92D-23246C8F0D40}" destId="{6FB96284-9759-423F-8140-26547B56FC97}" srcOrd="8" destOrd="0" presId="urn:microsoft.com/office/officeart/2005/8/layout/venn1"/>
    <dgm:cxn modelId="{9E931851-0911-4E32-AD58-FEAB8443CCCA}" type="presParOf" srcId="{293D8431-05E9-42D3-A92D-23246C8F0D40}" destId="{78D247BB-86C7-4135-9352-F033ABA1AC51}" srcOrd="9" destOrd="0" presId="urn:microsoft.com/office/officeart/2005/8/layout/venn1"/>
    <dgm:cxn modelId="{8C7471CF-426E-4B98-A865-DB90AFCF2F7D}" type="presParOf" srcId="{293D8431-05E9-42D3-A92D-23246C8F0D40}" destId="{5A8EF223-5419-4811-B922-D0DCD12E86D3}" srcOrd="10" destOrd="0" presId="urn:microsoft.com/office/officeart/2005/8/layout/venn1"/>
    <dgm:cxn modelId="{60392BD9-9D7E-4266-8A42-D6564BD6B284}" type="presParOf" srcId="{293D8431-05E9-42D3-A92D-23246C8F0D40}" destId="{2F16DBF3-D8A8-4465-8189-0D8C0E67C5D4}" srcOrd="11" destOrd="0" presId="urn:microsoft.com/office/officeart/2005/8/layout/venn1"/>
    <dgm:cxn modelId="{A006FD03-4191-4557-8CB5-404F736AE866}" type="presParOf" srcId="{293D8431-05E9-42D3-A92D-23246C8F0D40}" destId="{235C7AB8-3470-4627-A835-9AE3442891D0}" srcOrd="12" destOrd="0" presId="urn:microsoft.com/office/officeart/2005/8/layout/venn1"/>
    <dgm:cxn modelId="{1D430B96-F1EF-4BF7-AE8E-56E27B27C7A9}" type="presParOf" srcId="{293D8431-05E9-42D3-A92D-23246C8F0D40}" destId="{6F6C9674-C589-4C12-BA7E-BF6D7D7F1D10}" srcOrd="13" destOrd="0" presId="urn:microsoft.com/office/officeart/2005/8/layout/venn1"/>
  </dgm:cxnLst>
  <dgm:bg>
    <a:solidFill>
      <a:srgbClr val="FFC000"/>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27EF0E-72E3-49AA-85BC-A37C6A9B00BF}">
      <dsp:nvSpPr>
        <dsp:cNvPr id="0" name=""/>
        <dsp:cNvSpPr/>
      </dsp:nvSpPr>
      <dsp:spPr>
        <a:xfrm rot="10800000">
          <a:off x="2642615" y="0"/>
          <a:ext cx="5129784" cy="653142"/>
        </a:xfrm>
        <a:prstGeom prst="nonIsoscelesTrapezoid">
          <a:avLst>
            <a:gd name="adj1" fmla="val 0"/>
            <a:gd name="adj2" fmla="val 578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z="-60000" extrusionH="63500" prstMaterial="matte"/>
      </dsp:spPr>
      <dsp:style>
        <a:lnRef idx="1">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622300" rtl="0">
            <a:lnSpc>
              <a:spcPct val="90000"/>
            </a:lnSpc>
            <a:spcBef>
              <a:spcPct val="0"/>
            </a:spcBef>
            <a:spcAft>
              <a:spcPct val="15000"/>
            </a:spcAft>
            <a:buChar char="••"/>
          </a:pPr>
          <a:r>
            <a:rPr lang="en-US" sz="1400" b="1" kern="1200" dirty="0" smtClean="0"/>
            <a:t>Single-core, single processor</a:t>
          </a:r>
          <a:endParaRPr lang="en-US" sz="1400" b="1" kern="1200" dirty="0"/>
        </a:p>
        <a:p>
          <a:pPr marL="114300" lvl="1" indent="-114300" algn="l" defTabSz="622300" rtl="0">
            <a:lnSpc>
              <a:spcPct val="90000"/>
            </a:lnSpc>
            <a:spcBef>
              <a:spcPct val="0"/>
            </a:spcBef>
            <a:spcAft>
              <a:spcPct val="15000"/>
            </a:spcAft>
            <a:buChar char="••"/>
          </a:pPr>
          <a:r>
            <a:rPr lang="en-US" sz="1400" b="1" kern="1200" dirty="0" smtClean="0"/>
            <a:t>Single-core, multi-processor</a:t>
          </a:r>
          <a:endParaRPr lang="en-US" sz="1400" b="1" kern="1200" dirty="0"/>
        </a:p>
      </dsp:txBody>
      <dsp:txXfrm rot="10800000">
        <a:off x="3020132" y="0"/>
        <a:ext cx="4752267" cy="653142"/>
      </dsp:txXfrm>
    </dsp:sp>
    <dsp:sp modelId="{E6582123-D9A6-43F2-A536-8F3BF9E65845}">
      <dsp:nvSpPr>
        <dsp:cNvPr id="0" name=""/>
        <dsp:cNvSpPr/>
      </dsp:nvSpPr>
      <dsp:spPr>
        <a:xfrm>
          <a:off x="2265099" y="0"/>
          <a:ext cx="755033" cy="653142"/>
        </a:xfrm>
        <a:prstGeom prst="trapezoid">
          <a:avLst>
            <a:gd name="adj" fmla="val 57800"/>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en-US" sz="1800" kern="1200" dirty="0" smtClean="0"/>
            <a:t>Single-core</a:t>
          </a:r>
          <a:endParaRPr lang="en-US" sz="1800" kern="1200" dirty="0"/>
        </a:p>
      </dsp:txBody>
      <dsp:txXfrm>
        <a:off x="2265099" y="0"/>
        <a:ext cx="755033" cy="653142"/>
      </dsp:txXfrm>
    </dsp:sp>
    <dsp:sp modelId="{E871F7FD-B157-4241-A05C-9CD7010D9ED7}">
      <dsp:nvSpPr>
        <dsp:cNvPr id="0" name=""/>
        <dsp:cNvSpPr/>
      </dsp:nvSpPr>
      <dsp:spPr>
        <a:xfrm rot="10800000">
          <a:off x="3020132" y="653142"/>
          <a:ext cx="4752267" cy="653142"/>
        </a:xfrm>
        <a:prstGeom prst="nonIsoscelesTrapezoid">
          <a:avLst>
            <a:gd name="adj1" fmla="val 0"/>
            <a:gd name="adj2" fmla="val 578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z="-60000" extrusionH="63500" prstMaterial="matte"/>
      </dsp:spPr>
      <dsp:style>
        <a:lnRef idx="1">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622300" rtl="0">
            <a:lnSpc>
              <a:spcPct val="90000"/>
            </a:lnSpc>
            <a:spcBef>
              <a:spcPct val="0"/>
            </a:spcBef>
            <a:spcAft>
              <a:spcPct val="15000"/>
            </a:spcAft>
            <a:buChar char="••"/>
          </a:pPr>
          <a:r>
            <a:rPr lang="en-US" sz="1400" b="1" kern="1200" dirty="0" smtClean="0"/>
            <a:t>Multi-core, single processor</a:t>
          </a:r>
          <a:endParaRPr lang="en-US" sz="1400" b="1" kern="1200" dirty="0"/>
        </a:p>
        <a:p>
          <a:pPr marL="114300" lvl="1" indent="-114300" algn="l" defTabSz="622300" rtl="0">
            <a:lnSpc>
              <a:spcPct val="90000"/>
            </a:lnSpc>
            <a:spcBef>
              <a:spcPct val="0"/>
            </a:spcBef>
            <a:spcAft>
              <a:spcPct val="15000"/>
            </a:spcAft>
            <a:buChar char="••"/>
          </a:pPr>
          <a:r>
            <a:rPr lang="en-US" sz="1400" b="1" kern="1200" dirty="0" smtClean="0"/>
            <a:t>Multi-core, multi-processor</a:t>
          </a:r>
          <a:endParaRPr lang="en-US" sz="1400" b="1" kern="1200" dirty="0"/>
        </a:p>
      </dsp:txBody>
      <dsp:txXfrm rot="10800000">
        <a:off x="3397649" y="653142"/>
        <a:ext cx="4374750" cy="653142"/>
      </dsp:txXfrm>
    </dsp:sp>
    <dsp:sp modelId="{6BE60179-5752-4405-BB84-C889651728B6}">
      <dsp:nvSpPr>
        <dsp:cNvPr id="0" name=""/>
        <dsp:cNvSpPr/>
      </dsp:nvSpPr>
      <dsp:spPr>
        <a:xfrm>
          <a:off x="1887582" y="653142"/>
          <a:ext cx="1510066" cy="653142"/>
        </a:xfrm>
        <a:prstGeom prst="trapezoid">
          <a:avLst>
            <a:gd name="adj" fmla="val 57800"/>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en-US" sz="1800" kern="1200" dirty="0" smtClean="0"/>
            <a:t>Multi-core</a:t>
          </a:r>
          <a:endParaRPr lang="en-US" sz="1800" kern="1200" dirty="0"/>
        </a:p>
      </dsp:txBody>
      <dsp:txXfrm>
        <a:off x="2151844" y="653142"/>
        <a:ext cx="981543" cy="653142"/>
      </dsp:txXfrm>
    </dsp:sp>
    <dsp:sp modelId="{DAEAF672-49E3-495C-BFDD-B15045BEA09A}">
      <dsp:nvSpPr>
        <dsp:cNvPr id="0" name=""/>
        <dsp:cNvSpPr/>
      </dsp:nvSpPr>
      <dsp:spPr>
        <a:xfrm rot="10800000">
          <a:off x="3397649" y="1306285"/>
          <a:ext cx="4374750" cy="653142"/>
        </a:xfrm>
        <a:prstGeom prst="nonIsoscelesTrapezoid">
          <a:avLst>
            <a:gd name="adj1" fmla="val 0"/>
            <a:gd name="adj2" fmla="val 578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z="-60000" extrusionH="63500" prstMaterial="matte"/>
      </dsp:spPr>
      <dsp:style>
        <a:lnRef idx="1">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533400" rtl="0">
            <a:lnSpc>
              <a:spcPct val="90000"/>
            </a:lnSpc>
            <a:spcBef>
              <a:spcPct val="0"/>
            </a:spcBef>
            <a:spcAft>
              <a:spcPct val="15000"/>
            </a:spcAft>
            <a:buChar char="••"/>
          </a:pPr>
          <a:endParaRPr lang="en-US" sz="1200" b="0" kern="1200" dirty="0"/>
        </a:p>
        <a:p>
          <a:pPr marL="114300" lvl="1" indent="-114300" algn="l" defTabSz="533400" rtl="0">
            <a:lnSpc>
              <a:spcPct val="90000"/>
            </a:lnSpc>
            <a:spcBef>
              <a:spcPct val="0"/>
            </a:spcBef>
            <a:spcAft>
              <a:spcPct val="15000"/>
            </a:spcAft>
            <a:buChar char="••"/>
          </a:pPr>
          <a:r>
            <a:rPr lang="en-US" sz="1200" b="0" kern="1200" dirty="0" smtClean="0"/>
            <a:t>Cluster of processors (single or multi-core) with shared memory</a:t>
          </a:r>
          <a:endParaRPr lang="en-US" sz="1200" b="0" kern="1200" dirty="0"/>
        </a:p>
        <a:p>
          <a:pPr marL="114300" lvl="1" indent="-114300" algn="l" defTabSz="533400" rtl="0">
            <a:lnSpc>
              <a:spcPct val="90000"/>
            </a:lnSpc>
            <a:spcBef>
              <a:spcPct val="0"/>
            </a:spcBef>
            <a:spcAft>
              <a:spcPct val="15000"/>
            </a:spcAft>
            <a:buChar char="••"/>
          </a:pPr>
          <a:r>
            <a:rPr lang="en-US" sz="1200" b="0" kern="1200" dirty="0" smtClean="0"/>
            <a:t>Cluster of processors with distributed memory</a:t>
          </a:r>
          <a:endParaRPr lang="en-US" sz="1200" b="0" kern="1200" dirty="0"/>
        </a:p>
      </dsp:txBody>
      <dsp:txXfrm rot="10800000">
        <a:off x="3775165" y="1306285"/>
        <a:ext cx="3997234" cy="653142"/>
      </dsp:txXfrm>
    </dsp:sp>
    <dsp:sp modelId="{994A12E3-E8C9-400F-A07A-2258A0E14964}">
      <dsp:nvSpPr>
        <dsp:cNvPr id="0" name=""/>
        <dsp:cNvSpPr/>
      </dsp:nvSpPr>
      <dsp:spPr>
        <a:xfrm>
          <a:off x="1510066" y="1306285"/>
          <a:ext cx="2265099" cy="653142"/>
        </a:xfrm>
        <a:prstGeom prst="trapezoid">
          <a:avLst>
            <a:gd name="adj" fmla="val 57800"/>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en-US" sz="1800" kern="1200" dirty="0" smtClean="0"/>
            <a:t>Cluster</a:t>
          </a:r>
          <a:endParaRPr lang="en-US" sz="1800" kern="1200" dirty="0"/>
        </a:p>
      </dsp:txBody>
      <dsp:txXfrm>
        <a:off x="1906458" y="1306285"/>
        <a:ext cx="1472314" cy="653142"/>
      </dsp:txXfrm>
    </dsp:sp>
    <dsp:sp modelId="{8CE4AC21-127B-4F0E-B917-D6758919ADCC}">
      <dsp:nvSpPr>
        <dsp:cNvPr id="0" name=""/>
        <dsp:cNvSpPr/>
      </dsp:nvSpPr>
      <dsp:spPr>
        <a:xfrm>
          <a:off x="1132549" y="1959428"/>
          <a:ext cx="3020132" cy="653142"/>
        </a:xfrm>
        <a:prstGeom prst="trapezoid">
          <a:avLst>
            <a:gd name="adj" fmla="val 57800"/>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en-US" sz="1800" kern="1200" dirty="0" smtClean="0"/>
            <a:t>Grid of clusters</a:t>
          </a:r>
          <a:endParaRPr lang="en-US" sz="1800" kern="1200" dirty="0"/>
        </a:p>
      </dsp:txBody>
      <dsp:txXfrm>
        <a:off x="1661072" y="1959428"/>
        <a:ext cx="1963086" cy="653142"/>
      </dsp:txXfrm>
    </dsp:sp>
    <dsp:sp modelId="{2EDF1451-45FB-4337-B50C-68C7BB985FE7}">
      <dsp:nvSpPr>
        <dsp:cNvPr id="0" name=""/>
        <dsp:cNvSpPr/>
      </dsp:nvSpPr>
      <dsp:spPr>
        <a:xfrm>
          <a:off x="755033" y="2612571"/>
          <a:ext cx="3775165" cy="653142"/>
        </a:xfrm>
        <a:prstGeom prst="trapezoid">
          <a:avLst>
            <a:gd name="adj" fmla="val 57800"/>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en-US" sz="1800" kern="1200" dirty="0" smtClean="0"/>
            <a:t>Embarrassingly parallel processing  </a:t>
          </a:r>
          <a:endParaRPr lang="en-US" sz="1800" kern="1200" dirty="0"/>
        </a:p>
      </dsp:txBody>
      <dsp:txXfrm>
        <a:off x="1415687" y="2612571"/>
        <a:ext cx="2453857" cy="653142"/>
      </dsp:txXfrm>
    </dsp:sp>
    <dsp:sp modelId="{A93400CB-AF11-4EDD-B316-3BD3AA10777B}">
      <dsp:nvSpPr>
        <dsp:cNvPr id="0" name=""/>
        <dsp:cNvSpPr/>
      </dsp:nvSpPr>
      <dsp:spPr>
        <a:xfrm>
          <a:off x="377516" y="3265714"/>
          <a:ext cx="4530198" cy="653142"/>
        </a:xfrm>
        <a:prstGeom prst="trapezoid">
          <a:avLst>
            <a:gd name="adj" fmla="val 57800"/>
          </a:avLst>
        </a:prstGeom>
        <a:solidFill>
          <a:schemeClr val="accent1">
            <a:lumMod val="20000"/>
            <a:lumOff val="8000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en-US" sz="1800" kern="1200" dirty="0" err="1" smtClean="0"/>
            <a:t>MapReduce</a:t>
          </a:r>
          <a:r>
            <a:rPr lang="en-US" sz="1800" kern="1200" dirty="0" smtClean="0"/>
            <a:t>, distributed file system</a:t>
          </a:r>
          <a:endParaRPr lang="en-US" sz="1800" kern="1200" dirty="0"/>
        </a:p>
      </dsp:txBody>
      <dsp:txXfrm>
        <a:off x="1170301" y="3265714"/>
        <a:ext cx="2944629" cy="653142"/>
      </dsp:txXfrm>
    </dsp:sp>
    <dsp:sp modelId="{ABA5C59B-E1C4-4D45-B179-1CF0529E7787}">
      <dsp:nvSpPr>
        <dsp:cNvPr id="0" name=""/>
        <dsp:cNvSpPr/>
      </dsp:nvSpPr>
      <dsp:spPr>
        <a:xfrm>
          <a:off x="0" y="3918857"/>
          <a:ext cx="5285231" cy="653142"/>
        </a:xfrm>
        <a:prstGeom prst="trapezoid">
          <a:avLst>
            <a:gd name="adj" fmla="val 57800"/>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en-US" sz="1800" kern="1200" dirty="0" smtClean="0"/>
            <a:t>Cloud computing</a:t>
          </a:r>
          <a:endParaRPr lang="en-US" sz="1800" kern="1200" dirty="0"/>
        </a:p>
      </dsp:txBody>
      <dsp:txXfrm>
        <a:off x="924915" y="3918857"/>
        <a:ext cx="3435400" cy="6531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EC490D-C8C6-437B-A283-4FC0FF4D5ABB}">
      <dsp:nvSpPr>
        <dsp:cNvPr id="0" name=""/>
        <dsp:cNvSpPr/>
      </dsp:nvSpPr>
      <dsp:spPr>
        <a:xfrm>
          <a:off x="2846086" y="1222232"/>
          <a:ext cx="1565763" cy="1565955"/>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sp>
    <dsp:sp modelId="{5954CA48-ECC7-40D1-920A-97D473E1F369}">
      <dsp:nvSpPr>
        <dsp:cNvPr id="0" name=""/>
        <dsp:cNvSpPr/>
      </dsp:nvSpPr>
      <dsp:spPr>
        <a:xfrm>
          <a:off x="2755400" y="152399"/>
          <a:ext cx="1794104" cy="96012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n-US" sz="2000" b="1" kern="1200" dirty="0" smtClean="0"/>
            <a:t>Heavy societal involvement</a:t>
          </a:r>
          <a:endParaRPr lang="en-US" sz="2000" b="1" kern="1200" dirty="0"/>
        </a:p>
      </dsp:txBody>
      <dsp:txXfrm>
        <a:off x="2755400" y="152399"/>
        <a:ext cx="1794104" cy="960120"/>
      </dsp:txXfrm>
    </dsp:sp>
    <dsp:sp modelId="{64E3784D-6D08-4F4D-80BC-8780E615D07E}">
      <dsp:nvSpPr>
        <dsp:cNvPr id="0" name=""/>
        <dsp:cNvSpPr/>
      </dsp:nvSpPr>
      <dsp:spPr>
        <a:xfrm>
          <a:off x="3305376" y="1443060"/>
          <a:ext cx="1565763" cy="1565955"/>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sp>
    <dsp:sp modelId="{D5454598-0B2E-45B8-9DF5-380A42784612}">
      <dsp:nvSpPr>
        <dsp:cNvPr id="0" name=""/>
        <dsp:cNvSpPr/>
      </dsp:nvSpPr>
      <dsp:spPr>
        <a:xfrm>
          <a:off x="5064251" y="912114"/>
          <a:ext cx="1696244" cy="105613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n-US" sz="2000" b="1" kern="1200" dirty="0" smtClean="0"/>
            <a:t>Powerful multi-core processors</a:t>
          </a:r>
          <a:endParaRPr lang="en-US" sz="2000" b="1" kern="1200" dirty="0"/>
        </a:p>
      </dsp:txBody>
      <dsp:txXfrm>
        <a:off x="5064251" y="912114"/>
        <a:ext cx="1696244" cy="1056132"/>
      </dsp:txXfrm>
    </dsp:sp>
    <dsp:sp modelId="{0BD53F68-EA1D-478A-904F-FC930C3688DB}">
      <dsp:nvSpPr>
        <dsp:cNvPr id="0" name=""/>
        <dsp:cNvSpPr/>
      </dsp:nvSpPr>
      <dsp:spPr>
        <a:xfrm>
          <a:off x="3418242" y="1939922"/>
          <a:ext cx="1565763" cy="1565955"/>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sp>
    <dsp:sp modelId="{8F9AABFF-DC9C-419D-9FC9-628638A3FB53}">
      <dsp:nvSpPr>
        <dsp:cNvPr id="0" name=""/>
        <dsp:cNvSpPr/>
      </dsp:nvSpPr>
      <dsp:spPr>
        <a:xfrm>
          <a:off x="4987207" y="2256282"/>
          <a:ext cx="2143912" cy="112814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n-US" sz="2000" b="1" kern="1200" dirty="0" smtClean="0"/>
            <a:t>Superior software methodologies</a:t>
          </a:r>
          <a:endParaRPr lang="en-US" sz="2000" b="1" kern="1200" dirty="0"/>
        </a:p>
      </dsp:txBody>
      <dsp:txXfrm>
        <a:off x="4987207" y="2256282"/>
        <a:ext cx="2143912" cy="1128141"/>
      </dsp:txXfrm>
    </dsp:sp>
    <dsp:sp modelId="{6125E1DE-9BE3-4FEE-84DD-4E76212D1552}">
      <dsp:nvSpPr>
        <dsp:cNvPr id="0" name=""/>
        <dsp:cNvSpPr/>
      </dsp:nvSpPr>
      <dsp:spPr>
        <a:xfrm>
          <a:off x="3100522" y="2338372"/>
          <a:ext cx="1565763" cy="1565955"/>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sp>
    <dsp:sp modelId="{BF9F8B58-43EA-4167-829B-D7E6E4BF62A8}">
      <dsp:nvSpPr>
        <dsp:cNvPr id="0" name=""/>
        <dsp:cNvSpPr/>
      </dsp:nvSpPr>
      <dsp:spPr>
        <a:xfrm>
          <a:off x="4171934" y="3768471"/>
          <a:ext cx="2469656" cy="1032129"/>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n-US" sz="2000" b="1" kern="1200" dirty="0" smtClean="0"/>
            <a:t>Virtualization leveraging the powerful hardware</a:t>
          </a:r>
          <a:endParaRPr lang="en-US" sz="2000" b="1" kern="1200" dirty="0"/>
        </a:p>
      </dsp:txBody>
      <dsp:txXfrm>
        <a:off x="4171934" y="3768471"/>
        <a:ext cx="2469656" cy="1032129"/>
      </dsp:txXfrm>
    </dsp:sp>
    <dsp:sp modelId="{6FB96284-9759-423F-8140-26547B56FC97}">
      <dsp:nvSpPr>
        <dsp:cNvPr id="0" name=""/>
        <dsp:cNvSpPr/>
      </dsp:nvSpPr>
      <dsp:spPr>
        <a:xfrm>
          <a:off x="2591649" y="2338372"/>
          <a:ext cx="1565763" cy="1565955"/>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sp>
    <dsp:sp modelId="{78D247BB-86C7-4135-9352-F033ABA1AC51}">
      <dsp:nvSpPr>
        <dsp:cNvPr id="0" name=""/>
        <dsp:cNvSpPr/>
      </dsp:nvSpPr>
      <dsp:spPr>
        <a:xfrm>
          <a:off x="654120" y="3768471"/>
          <a:ext cx="2394106" cy="1032129"/>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n-US" sz="2000" b="1" kern="1200" dirty="0" smtClean="0"/>
            <a:t>Wider bandwidth for communication</a:t>
          </a:r>
          <a:endParaRPr lang="en-US" sz="2000" b="1" kern="1200" dirty="0"/>
        </a:p>
      </dsp:txBody>
      <dsp:txXfrm>
        <a:off x="654120" y="3768471"/>
        <a:ext cx="2394106" cy="1032129"/>
      </dsp:txXfrm>
    </dsp:sp>
    <dsp:sp modelId="{5A8EF223-5419-4811-B922-D0DCD12E86D3}">
      <dsp:nvSpPr>
        <dsp:cNvPr id="0" name=""/>
        <dsp:cNvSpPr/>
      </dsp:nvSpPr>
      <dsp:spPr>
        <a:xfrm>
          <a:off x="2273929" y="1939922"/>
          <a:ext cx="1565763" cy="1565955"/>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sp>
    <dsp:sp modelId="{2F16DBF3-D8A8-4465-8189-0D8C0E67C5D4}">
      <dsp:nvSpPr>
        <dsp:cNvPr id="0" name=""/>
        <dsp:cNvSpPr/>
      </dsp:nvSpPr>
      <dsp:spPr>
        <a:xfrm>
          <a:off x="366960" y="2256282"/>
          <a:ext cx="1663623" cy="112814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n-US" sz="2000" b="1" kern="1200" dirty="0" smtClean="0"/>
            <a:t>Proliferation of devices</a:t>
          </a:r>
          <a:endParaRPr lang="en-US" sz="2000" b="1" kern="1200" dirty="0"/>
        </a:p>
      </dsp:txBody>
      <dsp:txXfrm>
        <a:off x="366960" y="2256282"/>
        <a:ext cx="1663623" cy="1128141"/>
      </dsp:txXfrm>
    </dsp:sp>
    <dsp:sp modelId="{235C7AB8-3470-4627-A835-9AE3442891D0}">
      <dsp:nvSpPr>
        <dsp:cNvPr id="0" name=""/>
        <dsp:cNvSpPr/>
      </dsp:nvSpPr>
      <dsp:spPr>
        <a:xfrm>
          <a:off x="2386795" y="1443060"/>
          <a:ext cx="1565763" cy="1565955"/>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sp>
    <dsp:sp modelId="{6F6C9674-C589-4C12-BA7E-BF6D7D7F1D10}">
      <dsp:nvSpPr>
        <dsp:cNvPr id="0" name=""/>
        <dsp:cNvSpPr/>
      </dsp:nvSpPr>
      <dsp:spPr>
        <a:xfrm>
          <a:off x="570446" y="912114"/>
          <a:ext cx="1550231" cy="105613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n-US" sz="2000" b="1" kern="1200" dirty="0" smtClean="0"/>
            <a:t>Explosion of domain applications</a:t>
          </a:r>
          <a:endParaRPr lang="en-US" sz="2000" b="1" kern="1200" dirty="0"/>
        </a:p>
      </dsp:txBody>
      <dsp:txXfrm>
        <a:off x="570446" y="912114"/>
        <a:ext cx="1550231" cy="1056132"/>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E643D8-C469-4D0E-A08B-7ED181F3655C}" type="datetimeFigureOut">
              <a:rPr lang="en-US" smtClean="0"/>
              <a:t>1/27/2016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0D37B4-2628-4CD5-818C-93354FCDC8AE}" type="slidenum">
              <a:rPr lang="en-US" smtClean="0"/>
              <a:t>‹#›</a:t>
            </a:fld>
            <a:endParaRPr lang="en-US"/>
          </a:p>
        </p:txBody>
      </p:sp>
    </p:spTree>
    <p:extLst>
      <p:ext uri="{BB962C8B-B14F-4D97-AF65-F5344CB8AC3E}">
        <p14:creationId xmlns:p14="http://schemas.microsoft.com/office/powerpoint/2010/main" val="3617911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0D37B4-2628-4CD5-818C-93354FCDC8AE}" type="slidenum">
              <a:rPr lang="en-US" smtClean="0"/>
              <a:t>1</a:t>
            </a:fld>
            <a:endParaRPr lang="en-US"/>
          </a:p>
        </p:txBody>
      </p:sp>
    </p:spTree>
    <p:extLst>
      <p:ext uri="{BB962C8B-B14F-4D97-AF65-F5344CB8AC3E}">
        <p14:creationId xmlns:p14="http://schemas.microsoft.com/office/powerpoint/2010/main" val="2454748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F43754C7-8485-4D62-AF29-6A2AD41C2664}" type="slidenum">
              <a:rPr lang="en-US" smtClean="0"/>
              <a:pPr>
                <a:defRPr/>
              </a:pPr>
              <a:t>8</a:t>
            </a:fld>
            <a:endParaRPr lang="en-US"/>
          </a:p>
        </p:txBody>
      </p:sp>
    </p:spTree>
    <p:extLst>
      <p:ext uri="{BB962C8B-B14F-4D97-AF65-F5344CB8AC3E}">
        <p14:creationId xmlns:p14="http://schemas.microsoft.com/office/powerpoint/2010/main" val="4196812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4B8150A-4330-48E5-AB27-03631A4BA17A}" type="slidenum">
              <a:rPr lang="en-US">
                <a:solidFill>
                  <a:prstClr val="black"/>
                </a:solidFill>
              </a:rPr>
              <a:pPr>
                <a:defRPr/>
              </a:pPr>
              <a:t>9</a:t>
            </a:fld>
            <a:endParaRPr lang="en-US">
              <a:solidFill>
                <a:prstClr val="black"/>
              </a:solidFill>
            </a:endParaRPr>
          </a:p>
        </p:txBody>
      </p:sp>
    </p:spTree>
    <p:extLst>
      <p:ext uri="{BB962C8B-B14F-4D97-AF65-F5344CB8AC3E}">
        <p14:creationId xmlns:p14="http://schemas.microsoft.com/office/powerpoint/2010/main" val="11151321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8"/>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Palatino Linotype" pitchFamily="18" charset="0"/>
              </a:defRPr>
            </a:lvl1pPr>
            <a:lvl2pPr marL="742950" indent="-285750">
              <a:defRPr>
                <a:solidFill>
                  <a:schemeClr val="tx1"/>
                </a:solidFill>
                <a:latin typeface="Palatino Linotype" pitchFamily="18" charset="0"/>
              </a:defRPr>
            </a:lvl2pPr>
            <a:lvl3pPr marL="1143000" indent="-228600">
              <a:defRPr>
                <a:solidFill>
                  <a:schemeClr val="tx1"/>
                </a:solidFill>
                <a:latin typeface="Palatino Linotype" pitchFamily="18" charset="0"/>
              </a:defRPr>
            </a:lvl3pPr>
            <a:lvl4pPr marL="1600200" indent="-228600">
              <a:defRPr>
                <a:solidFill>
                  <a:schemeClr val="tx1"/>
                </a:solidFill>
                <a:latin typeface="Palatino Linotype" pitchFamily="18" charset="0"/>
              </a:defRPr>
            </a:lvl4pPr>
            <a:lvl5pPr marL="2057400" indent="-228600">
              <a:defRPr>
                <a:solidFill>
                  <a:schemeClr val="tx1"/>
                </a:solidFill>
                <a:latin typeface="Palatino Linotype" pitchFamily="18" charset="0"/>
              </a:defRPr>
            </a:lvl5pPr>
            <a:lvl6pPr marL="2514600" indent="-228600" fontAlgn="base">
              <a:spcBef>
                <a:spcPct val="0"/>
              </a:spcBef>
              <a:spcAft>
                <a:spcPct val="0"/>
              </a:spcAft>
              <a:defRPr>
                <a:solidFill>
                  <a:schemeClr val="tx1"/>
                </a:solidFill>
                <a:latin typeface="Palatino Linotype" pitchFamily="18" charset="0"/>
              </a:defRPr>
            </a:lvl6pPr>
            <a:lvl7pPr marL="2971800" indent="-228600" fontAlgn="base">
              <a:spcBef>
                <a:spcPct val="0"/>
              </a:spcBef>
              <a:spcAft>
                <a:spcPct val="0"/>
              </a:spcAft>
              <a:defRPr>
                <a:solidFill>
                  <a:schemeClr val="tx1"/>
                </a:solidFill>
                <a:latin typeface="Palatino Linotype" pitchFamily="18" charset="0"/>
              </a:defRPr>
            </a:lvl7pPr>
            <a:lvl8pPr marL="3429000" indent="-228600" fontAlgn="base">
              <a:spcBef>
                <a:spcPct val="0"/>
              </a:spcBef>
              <a:spcAft>
                <a:spcPct val="0"/>
              </a:spcAft>
              <a:defRPr>
                <a:solidFill>
                  <a:schemeClr val="tx1"/>
                </a:solidFill>
                <a:latin typeface="Palatino Linotype" pitchFamily="18" charset="0"/>
              </a:defRPr>
            </a:lvl8pPr>
            <a:lvl9pPr marL="3886200" indent="-228600" fontAlgn="base">
              <a:spcBef>
                <a:spcPct val="0"/>
              </a:spcBef>
              <a:spcAft>
                <a:spcPct val="0"/>
              </a:spcAft>
              <a:defRPr>
                <a:solidFill>
                  <a:schemeClr val="tx1"/>
                </a:solidFill>
                <a:latin typeface="Palatino Linotype" pitchFamily="18" charset="0"/>
              </a:defRPr>
            </a:lvl9pPr>
          </a:lstStyle>
          <a:p>
            <a:pPr fontAlgn="base">
              <a:spcBef>
                <a:spcPct val="0"/>
              </a:spcBef>
              <a:spcAft>
                <a:spcPct val="0"/>
              </a:spcAft>
              <a:buFont typeface="Times New Roman" pitchFamily="18" charset="0"/>
              <a:buNone/>
              <a:defRPr/>
            </a:pPr>
            <a:fld id="{62125770-EED2-442C-A70D-114C28F455FF}" type="slidenum">
              <a:rPr lang="en-US" smtClean="0">
                <a:solidFill>
                  <a:prstClr val="black"/>
                </a:solidFill>
                <a:latin typeface="Times New Roman" pitchFamily="18" charset="0"/>
              </a:rPr>
              <a:pPr fontAlgn="base">
                <a:spcBef>
                  <a:spcPct val="0"/>
                </a:spcBef>
                <a:spcAft>
                  <a:spcPct val="0"/>
                </a:spcAft>
                <a:buFont typeface="Times New Roman" pitchFamily="18" charset="0"/>
                <a:buNone/>
                <a:defRPr/>
              </a:pPr>
              <a:t>22</a:t>
            </a:fld>
            <a:endParaRPr lang="en-US" smtClean="0">
              <a:solidFill>
                <a:prstClr val="black"/>
              </a:solidFill>
              <a:latin typeface="Times New Roman" pitchFamily="18" charset="0"/>
            </a:endParaRPr>
          </a:p>
        </p:txBody>
      </p:sp>
      <p:sp>
        <p:nvSpPr>
          <p:cNvPr id="55299" name="Text Box 1"/>
          <p:cNvSpPr txBox="1">
            <a:spLocks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9pPr>
          </a:lstStyle>
          <a:p>
            <a:pPr algn="r" eaLnBrk="1" hangingPunct="1"/>
            <a:fld id="{6181A708-C612-4B06-A2A1-4540C95778D8}" type="slidenum">
              <a:rPr lang="en-US" sz="1200">
                <a:solidFill>
                  <a:srgbClr val="FFFFFF"/>
                </a:solidFill>
                <a:latin typeface="Calibri" pitchFamily="34" charset="0"/>
              </a:rPr>
              <a:pPr algn="r" eaLnBrk="1" hangingPunct="1"/>
              <a:t>22</a:t>
            </a:fld>
            <a:endParaRPr lang="en-US" sz="1200">
              <a:solidFill>
                <a:srgbClr val="FFFFFF"/>
              </a:solidFill>
              <a:latin typeface="Calibri" pitchFamily="34" charset="0"/>
            </a:endParaRPr>
          </a:p>
        </p:txBody>
      </p:sp>
      <p:sp>
        <p:nvSpPr>
          <p:cNvPr id="55300" name="Text Box 2"/>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eaLnBrk="1" hangingPunct="1"/>
            <a:endParaRPr lang="en-US">
              <a:solidFill>
                <a:prstClr val="black"/>
              </a:solidFill>
              <a:latin typeface="Calibri" pitchFamily="34" charset="0"/>
            </a:endParaRPr>
          </a:p>
        </p:txBody>
      </p:sp>
      <p:sp>
        <p:nvSpPr>
          <p:cNvPr id="55301" name="Rectangle 3"/>
          <p:cNvSpPr>
            <a:spLocks noGrp="1" noChangeArrowheads="1"/>
          </p:cNvSpPr>
          <p:nvPr>
            <p:ph type="body"/>
          </p:nvPr>
        </p:nvSpPr>
        <p:spPr bwMode="auto">
          <a:xfrm>
            <a:off x="685800" y="4343400"/>
            <a:ext cx="5484813"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en-US" smtClean="0">
              <a:latin typeface="Times New Roman" pitchFamily="18" charset="0"/>
            </a:endParaRPr>
          </a:p>
        </p:txBody>
      </p:sp>
    </p:spTree>
    <p:extLst>
      <p:ext uri="{BB962C8B-B14F-4D97-AF65-F5344CB8AC3E}">
        <p14:creationId xmlns:p14="http://schemas.microsoft.com/office/powerpoint/2010/main" val="238601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8"/>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Palatino Linotype" pitchFamily="18" charset="0"/>
              </a:defRPr>
            </a:lvl1pPr>
            <a:lvl2pPr marL="742950" indent="-285750">
              <a:defRPr>
                <a:solidFill>
                  <a:schemeClr val="tx1"/>
                </a:solidFill>
                <a:latin typeface="Palatino Linotype" pitchFamily="18" charset="0"/>
              </a:defRPr>
            </a:lvl2pPr>
            <a:lvl3pPr marL="1143000" indent="-228600">
              <a:defRPr>
                <a:solidFill>
                  <a:schemeClr val="tx1"/>
                </a:solidFill>
                <a:latin typeface="Palatino Linotype" pitchFamily="18" charset="0"/>
              </a:defRPr>
            </a:lvl3pPr>
            <a:lvl4pPr marL="1600200" indent="-228600">
              <a:defRPr>
                <a:solidFill>
                  <a:schemeClr val="tx1"/>
                </a:solidFill>
                <a:latin typeface="Palatino Linotype" pitchFamily="18" charset="0"/>
              </a:defRPr>
            </a:lvl4pPr>
            <a:lvl5pPr marL="2057400" indent="-228600">
              <a:defRPr>
                <a:solidFill>
                  <a:schemeClr val="tx1"/>
                </a:solidFill>
                <a:latin typeface="Palatino Linotype" pitchFamily="18" charset="0"/>
              </a:defRPr>
            </a:lvl5pPr>
            <a:lvl6pPr marL="2514600" indent="-228600" fontAlgn="base">
              <a:spcBef>
                <a:spcPct val="0"/>
              </a:spcBef>
              <a:spcAft>
                <a:spcPct val="0"/>
              </a:spcAft>
              <a:defRPr>
                <a:solidFill>
                  <a:schemeClr val="tx1"/>
                </a:solidFill>
                <a:latin typeface="Palatino Linotype" pitchFamily="18" charset="0"/>
              </a:defRPr>
            </a:lvl6pPr>
            <a:lvl7pPr marL="2971800" indent="-228600" fontAlgn="base">
              <a:spcBef>
                <a:spcPct val="0"/>
              </a:spcBef>
              <a:spcAft>
                <a:spcPct val="0"/>
              </a:spcAft>
              <a:defRPr>
                <a:solidFill>
                  <a:schemeClr val="tx1"/>
                </a:solidFill>
                <a:latin typeface="Palatino Linotype" pitchFamily="18" charset="0"/>
              </a:defRPr>
            </a:lvl7pPr>
            <a:lvl8pPr marL="3429000" indent="-228600" fontAlgn="base">
              <a:spcBef>
                <a:spcPct val="0"/>
              </a:spcBef>
              <a:spcAft>
                <a:spcPct val="0"/>
              </a:spcAft>
              <a:defRPr>
                <a:solidFill>
                  <a:schemeClr val="tx1"/>
                </a:solidFill>
                <a:latin typeface="Palatino Linotype" pitchFamily="18" charset="0"/>
              </a:defRPr>
            </a:lvl8pPr>
            <a:lvl9pPr marL="3886200" indent="-228600" fontAlgn="base">
              <a:spcBef>
                <a:spcPct val="0"/>
              </a:spcBef>
              <a:spcAft>
                <a:spcPct val="0"/>
              </a:spcAft>
              <a:defRPr>
                <a:solidFill>
                  <a:schemeClr val="tx1"/>
                </a:solidFill>
                <a:latin typeface="Palatino Linotype" pitchFamily="18" charset="0"/>
              </a:defRPr>
            </a:lvl9pPr>
          </a:lstStyle>
          <a:p>
            <a:pPr fontAlgn="base">
              <a:spcBef>
                <a:spcPct val="0"/>
              </a:spcBef>
              <a:spcAft>
                <a:spcPct val="0"/>
              </a:spcAft>
              <a:buFont typeface="Times New Roman" pitchFamily="18" charset="0"/>
              <a:buNone/>
              <a:defRPr/>
            </a:pPr>
            <a:fld id="{62125770-EED2-442C-A70D-114C28F455FF}" type="slidenum">
              <a:rPr lang="en-US" smtClean="0">
                <a:solidFill>
                  <a:prstClr val="black"/>
                </a:solidFill>
                <a:latin typeface="Times New Roman" pitchFamily="18" charset="0"/>
              </a:rPr>
              <a:pPr fontAlgn="base">
                <a:spcBef>
                  <a:spcPct val="0"/>
                </a:spcBef>
                <a:spcAft>
                  <a:spcPct val="0"/>
                </a:spcAft>
                <a:buFont typeface="Times New Roman" pitchFamily="18" charset="0"/>
                <a:buNone/>
                <a:defRPr/>
              </a:pPr>
              <a:t>23</a:t>
            </a:fld>
            <a:endParaRPr lang="en-US" smtClean="0">
              <a:solidFill>
                <a:prstClr val="black"/>
              </a:solidFill>
              <a:latin typeface="Times New Roman" pitchFamily="18" charset="0"/>
            </a:endParaRPr>
          </a:p>
        </p:txBody>
      </p:sp>
      <p:sp>
        <p:nvSpPr>
          <p:cNvPr id="55299" name="Text Box 1"/>
          <p:cNvSpPr txBox="1">
            <a:spLocks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9pPr>
          </a:lstStyle>
          <a:p>
            <a:pPr algn="r" eaLnBrk="1" hangingPunct="1"/>
            <a:fld id="{6181A708-C612-4B06-A2A1-4540C95778D8}" type="slidenum">
              <a:rPr lang="en-US" sz="1200">
                <a:solidFill>
                  <a:srgbClr val="FFFFFF"/>
                </a:solidFill>
                <a:latin typeface="Calibri" pitchFamily="34" charset="0"/>
              </a:rPr>
              <a:pPr algn="r" eaLnBrk="1" hangingPunct="1"/>
              <a:t>23</a:t>
            </a:fld>
            <a:endParaRPr lang="en-US" sz="1200">
              <a:solidFill>
                <a:srgbClr val="FFFFFF"/>
              </a:solidFill>
              <a:latin typeface="Calibri" pitchFamily="34" charset="0"/>
            </a:endParaRPr>
          </a:p>
        </p:txBody>
      </p:sp>
      <p:sp>
        <p:nvSpPr>
          <p:cNvPr id="55300" name="Text Box 2"/>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eaLnBrk="1" hangingPunct="1"/>
            <a:endParaRPr lang="en-US">
              <a:solidFill>
                <a:prstClr val="black"/>
              </a:solidFill>
              <a:latin typeface="Calibri" pitchFamily="34" charset="0"/>
            </a:endParaRPr>
          </a:p>
        </p:txBody>
      </p:sp>
      <p:sp>
        <p:nvSpPr>
          <p:cNvPr id="55301" name="Rectangle 3"/>
          <p:cNvSpPr>
            <a:spLocks noGrp="1" noChangeArrowheads="1"/>
          </p:cNvSpPr>
          <p:nvPr>
            <p:ph type="body"/>
          </p:nvPr>
        </p:nvSpPr>
        <p:spPr bwMode="auto">
          <a:xfrm>
            <a:off x="685800" y="4343400"/>
            <a:ext cx="5484813"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en-US" smtClean="0">
              <a:latin typeface="Times New Roman" pitchFamily="18" charset="0"/>
            </a:endParaRPr>
          </a:p>
        </p:txBody>
      </p:sp>
    </p:spTree>
    <p:extLst>
      <p:ext uri="{BB962C8B-B14F-4D97-AF65-F5344CB8AC3E}">
        <p14:creationId xmlns:p14="http://schemas.microsoft.com/office/powerpoint/2010/main" val="2967295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9" name="Rectangle 18"/>
          <p:cNvSpPr>
            <a:spLocks noChangeArrowheads="1"/>
          </p:cNvSpPr>
          <p:nvPr/>
        </p:nvSpPr>
        <p:spPr bwMode="white">
          <a:xfrm>
            <a:off x="11988800" y="3048"/>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6" name="Rectangle 15"/>
          <p:cNvSpPr>
            <a:spLocks noChangeArrowheads="1"/>
          </p:cNvSpPr>
          <p:nvPr/>
        </p:nvSpPr>
        <p:spPr bwMode="white">
          <a:xfrm>
            <a:off x="0" y="0"/>
            <a:ext cx="12192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2" name="Rectangle 11"/>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9" name="Subtitle 8"/>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A8700F2-9A55-4E85-9445-BB2E2B800E85}" type="datetime1">
              <a:rPr lang="en-US" smtClean="0"/>
              <a:t>1/27/2016</a:t>
            </a:fld>
            <a:endParaRPr lang="en-US"/>
          </a:p>
        </p:txBody>
      </p:sp>
      <p:sp>
        <p:nvSpPr>
          <p:cNvPr id="17" name="Footer Placeholder 16"/>
          <p:cNvSpPr>
            <a:spLocks noGrp="1"/>
          </p:cNvSpPr>
          <p:nvPr>
            <p:ph type="ftr" sz="quarter" idx="11"/>
          </p:nvPr>
        </p:nvSpPr>
        <p:spPr/>
        <p:txBody>
          <a:bodyPr/>
          <a:lstStyle/>
          <a:p>
            <a:r>
              <a:rPr lang="en-US" smtClean="0"/>
              <a:t> B.Ramamurthy 2016</a:t>
            </a:r>
            <a:endParaRPr lang="en-US"/>
          </a:p>
        </p:txBody>
      </p:sp>
      <p:sp>
        <p:nvSpPr>
          <p:cNvPr id="7" name="Straight Connector 6"/>
          <p:cNvSpPr>
            <a:spLocks noChangeShapeType="1"/>
          </p:cNvSpPr>
          <p:nvPr/>
        </p:nvSpPr>
        <p:spPr bwMode="auto">
          <a:xfrm>
            <a:off x="207264" y="2420112"/>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0" name="Rectangle 9"/>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3" name="Oval 12"/>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4" name="Oval 13"/>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9" name="Slide Number Placeholder 28"/>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4AF8B1B1-CB45-4744-AB3D-4FBF7AA79167}" type="slidenum">
              <a:rPr lang="en-US" smtClean="0">
                <a:solidFill>
                  <a:srgbClr val="8CADAE">
                    <a:shade val="75000"/>
                  </a:srgbClr>
                </a:solidFill>
              </a:rPr>
              <a:pPr/>
              <a:t>‹#›</a:t>
            </a:fld>
            <a:endParaRPr lang="en-US">
              <a:solidFill>
                <a:srgbClr val="8CADAE">
                  <a:shade val="75000"/>
                </a:srgbClr>
              </a:solidFill>
            </a:endParaRPr>
          </a:p>
        </p:txBody>
      </p:sp>
      <p:sp>
        <p:nvSpPr>
          <p:cNvPr id="8" name="Title 7"/>
          <p:cNvSpPr>
            <a:spLocks noGrp="1"/>
          </p:cNvSpPr>
          <p:nvPr>
            <p:ph type="ctrTitle"/>
          </p:nvPr>
        </p:nvSpPr>
        <p:spPr>
          <a:xfrm>
            <a:off x="914400" y="381000"/>
            <a:ext cx="103632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251687822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B90406C-2541-4FBF-8CE5-5A952F0900E3}"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 B.Ramamurthy 2016</a:t>
            </a:r>
            <a:endParaRPr lang="en-US"/>
          </a:p>
        </p:txBody>
      </p:sp>
      <p:sp>
        <p:nvSpPr>
          <p:cNvPr id="6" name="Slide Number Placeholder 5"/>
          <p:cNvSpPr>
            <a:spLocks noGrp="1"/>
          </p:cNvSpPr>
          <p:nvPr>
            <p:ph type="sldNum" sz="quarter" idx="12"/>
          </p:nvPr>
        </p:nvSpPr>
        <p:spPr/>
        <p:txBody>
          <a:bodyPr/>
          <a:lstStyle/>
          <a:p>
            <a:fld id="{4AF8B1B1-CB45-4744-AB3D-4FBF7AA79167}" type="slidenum">
              <a:rPr lang="en-US" smtClean="0">
                <a:solidFill>
                  <a:srgbClr val="8CADAE">
                    <a:shade val="75000"/>
                  </a:srgbClr>
                </a:solidFill>
              </a:rPr>
              <a:pPr/>
              <a:t>‹#›</a:t>
            </a:fld>
            <a:endParaRPr lang="en-US">
              <a:solidFill>
                <a:srgbClr val="8CADAE">
                  <a:shade val="75000"/>
                </a:srgbClr>
              </a:solidFill>
            </a:endParaRPr>
          </a:p>
        </p:txBody>
      </p:sp>
    </p:spTree>
    <p:extLst>
      <p:ext uri="{BB962C8B-B14F-4D97-AF65-F5344CB8AC3E}">
        <p14:creationId xmlns:p14="http://schemas.microsoft.com/office/powerpoint/2010/main" val="1387243768"/>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8" name="Rectangle 7"/>
          <p:cNvSpPr>
            <a:spLocks noChangeArrowheads="1"/>
          </p:cNvSpPr>
          <p:nvPr/>
        </p:nvSpPr>
        <p:spPr bwMode="white">
          <a:xfrm>
            <a:off x="9347200" y="0"/>
            <a:ext cx="28448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9" name="Rectangle 8"/>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0" name="Rectangle 9"/>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1" name="Rectangle 10"/>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2" name="Rectangle 11"/>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3" name="Straight Connector 12"/>
          <p:cNvSpPr>
            <a:spLocks noChangeShapeType="1"/>
          </p:cNvSpPr>
          <p:nvPr/>
        </p:nvSpPr>
        <p:spPr bwMode="auto">
          <a:xfrm rot="5400000">
            <a:off x="6403340"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4" name="Oval 13"/>
          <p:cNvSpPr/>
          <p:nvPr/>
        </p:nvSpPr>
        <p:spPr>
          <a:xfrm>
            <a:off x="9119616"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5" name="Oval 14"/>
          <p:cNvSpPr/>
          <p:nvPr/>
        </p:nvSpPr>
        <p:spPr>
          <a:xfrm>
            <a:off x="9245600" y="3020251"/>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6" name="Slide Number Placeholder 5"/>
          <p:cNvSpPr>
            <a:spLocks noGrp="1"/>
          </p:cNvSpPr>
          <p:nvPr>
            <p:ph type="sldNum" sz="quarter" idx="12"/>
          </p:nvPr>
        </p:nvSpPr>
        <p:spPr>
          <a:xfrm>
            <a:off x="9221216" y="3009902"/>
            <a:ext cx="609600" cy="441325"/>
          </a:xfrm>
        </p:spPr>
        <p:txBody>
          <a:bodyPr/>
          <a:lstStyle/>
          <a:p>
            <a:fld id="{4AF8B1B1-CB45-4744-AB3D-4FBF7AA79167}" type="slidenum">
              <a:rPr lang="en-US" smtClean="0">
                <a:solidFill>
                  <a:srgbClr val="8CADAE">
                    <a:shade val="75000"/>
                  </a:srgbClr>
                </a:solidFill>
              </a:rPr>
              <a:pPr/>
              <a:t>‹#›</a:t>
            </a:fld>
            <a:endParaRPr lang="en-US">
              <a:solidFill>
                <a:srgbClr val="8CADAE">
                  <a:shade val="75000"/>
                </a:srgbClr>
              </a:solidFill>
            </a:endParaRPr>
          </a:p>
        </p:txBody>
      </p:sp>
      <p:sp>
        <p:nvSpPr>
          <p:cNvPr id="3" name="Vertical Text Placeholder 2"/>
          <p:cNvSpPr>
            <a:spLocks noGrp="1"/>
          </p:cNvSpPr>
          <p:nvPr>
            <p:ph type="body" orient="vert" idx="1"/>
          </p:nvPr>
        </p:nvSpPr>
        <p:spPr>
          <a:xfrm>
            <a:off x="406400" y="304800"/>
            <a:ext cx="87376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EB8CB38-00EE-41AA-BDC7-F40F8C221959}"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 B.Ramamurthy 2016</a:t>
            </a:r>
            <a:endParaRPr lang="en-US"/>
          </a:p>
        </p:txBody>
      </p:sp>
      <p:sp>
        <p:nvSpPr>
          <p:cNvPr id="2" name="Vertical Title 1"/>
          <p:cNvSpPr>
            <a:spLocks noGrp="1"/>
          </p:cNvSpPr>
          <p:nvPr>
            <p:ph type="title" orient="vert"/>
          </p:nvPr>
        </p:nvSpPr>
        <p:spPr>
          <a:xfrm>
            <a:off x="9855200" y="304802"/>
            <a:ext cx="1930400" cy="5851525"/>
          </a:xfrm>
        </p:spPr>
        <p:txBody>
          <a:bodyPr vert="eaVert"/>
          <a:lstStyle/>
          <a:p>
            <a:r>
              <a:rPr kumimoji="0" lang="en-US" smtClean="0"/>
              <a:t>Click to edit Master title style</a:t>
            </a:r>
            <a:endParaRPr kumimoji="0" lang="en-US"/>
          </a:p>
        </p:txBody>
      </p:sp>
    </p:spTree>
    <p:extLst>
      <p:ext uri="{BB962C8B-B14F-4D97-AF65-F5344CB8AC3E}">
        <p14:creationId xmlns:p14="http://schemas.microsoft.com/office/powerpoint/2010/main" val="1358753436"/>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5829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812800" y="304800"/>
            <a:ext cx="10363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117600" y="1905000"/>
            <a:ext cx="103632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117600" y="4038600"/>
            <a:ext cx="103632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914400" y="6248400"/>
            <a:ext cx="2540000" cy="457200"/>
          </a:xfrm>
        </p:spPr>
        <p:txBody>
          <a:bodyPr/>
          <a:lstStyle>
            <a:lvl1pPr>
              <a:defRPr/>
            </a:lvl1pPr>
          </a:lstStyle>
          <a:p>
            <a:pPr>
              <a:defRPr/>
            </a:pPr>
            <a:fld id="{D68299D3-ACD8-4BC9-AF48-61419BB02616}" type="datetime1">
              <a:rPr lang="en-US" smtClean="0"/>
              <a:t>1/27/2016</a:t>
            </a:fld>
            <a:endParaRPr lang="en-US"/>
          </a:p>
        </p:txBody>
      </p:sp>
      <p:sp>
        <p:nvSpPr>
          <p:cNvPr id="6" name="Footer Placeholder 5"/>
          <p:cNvSpPr>
            <a:spLocks noGrp="1"/>
          </p:cNvSpPr>
          <p:nvPr>
            <p:ph type="ftr" sz="quarter" idx="11"/>
          </p:nvPr>
        </p:nvSpPr>
        <p:spPr>
          <a:xfrm>
            <a:off x="4165600" y="6248400"/>
            <a:ext cx="3860800" cy="457200"/>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8737600" y="6248400"/>
            <a:ext cx="2540000" cy="457200"/>
          </a:xfrm>
        </p:spPr>
        <p:txBody>
          <a:bodyPr/>
          <a:lstStyle>
            <a:lvl1pPr>
              <a:defRPr/>
            </a:lvl1pPr>
          </a:lstStyle>
          <a:p>
            <a:pPr>
              <a:defRPr/>
            </a:pPr>
            <a:fld id="{3F6AD3E8-E3DE-424B-91C0-CDBEC2B1E86F}" type="slidenum">
              <a:rPr lang="en-US"/>
              <a:pPr>
                <a:defRPr/>
              </a:pPr>
              <a:t>‹#›</a:t>
            </a:fld>
            <a:endParaRPr lang="en-US"/>
          </a:p>
        </p:txBody>
      </p:sp>
    </p:spTree>
    <p:extLst>
      <p:ext uri="{BB962C8B-B14F-4D97-AF65-F5344CB8AC3E}">
        <p14:creationId xmlns:p14="http://schemas.microsoft.com/office/powerpoint/2010/main" val="3929292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24C70AF-37AA-4E1A-ACED-04A0A96E931B}"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 B.Ramamurthy 2016</a:t>
            </a:r>
            <a:endParaRPr lang="en-US"/>
          </a:p>
        </p:txBody>
      </p:sp>
      <p:sp>
        <p:nvSpPr>
          <p:cNvPr id="6" name="Slide Number Placeholder 5"/>
          <p:cNvSpPr>
            <a:spLocks noGrp="1"/>
          </p:cNvSpPr>
          <p:nvPr>
            <p:ph type="sldNum" sz="quarter" idx="12"/>
          </p:nvPr>
        </p:nvSpPr>
        <p:spPr>
          <a:xfrm>
            <a:off x="5815584" y="1026373"/>
            <a:ext cx="609600" cy="441325"/>
          </a:xfrm>
        </p:spPr>
        <p:txBody>
          <a:bodyPr/>
          <a:lstStyle/>
          <a:p>
            <a:fld id="{4AF8B1B1-CB45-4744-AB3D-4FBF7AA79167}" type="slidenum">
              <a:rPr lang="en-US" smtClean="0">
                <a:solidFill>
                  <a:srgbClr val="8CADAE">
                    <a:shade val="75000"/>
                  </a:srgbClr>
                </a:solidFill>
              </a:rPr>
              <a:pPr/>
              <a:t>‹#›</a:t>
            </a:fld>
            <a:endParaRPr lang="en-US">
              <a:solidFill>
                <a:srgbClr val="8CADAE">
                  <a:shade val="75000"/>
                </a:srgbClr>
              </a:solidFill>
            </a:endParaRPr>
          </a:p>
        </p:txBody>
      </p:sp>
      <p:sp>
        <p:nvSpPr>
          <p:cNvPr id="8" name="Content Placeholder 7"/>
          <p:cNvSpPr>
            <a:spLocks noGrp="1"/>
          </p:cNvSpPr>
          <p:nvPr>
            <p:ph sz="quarter" idx="1"/>
          </p:nvPr>
        </p:nvSpPr>
        <p:spPr>
          <a:xfrm>
            <a:off x="402336" y="1527048"/>
            <a:ext cx="1133856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87951942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2" name="Rectangle 11"/>
          <p:cNvSpPr>
            <a:spLocks noChangeArrowheads="1"/>
          </p:cNvSpPr>
          <p:nvPr/>
        </p:nvSpPr>
        <p:spPr bwMode="auto">
          <a:xfrm>
            <a:off x="207264" y="142352"/>
            <a:ext cx="11777472"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3" name="Text Placeholder 2"/>
          <p:cNvSpPr>
            <a:spLocks noGrp="1"/>
          </p:cNvSpPr>
          <p:nvPr>
            <p:ph type="body" idx="1"/>
          </p:nvPr>
        </p:nvSpPr>
        <p:spPr>
          <a:xfrm>
            <a:off x="1824568" y="2743200"/>
            <a:ext cx="8640232"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5" name="Footer Placeholder 4"/>
          <p:cNvSpPr>
            <a:spLocks noGrp="1"/>
          </p:cNvSpPr>
          <p:nvPr>
            <p:ph type="ftr" sz="quarter" idx="11"/>
          </p:nvPr>
        </p:nvSpPr>
        <p:spPr/>
        <p:txBody>
          <a:bodyPr/>
          <a:lstStyle/>
          <a:p>
            <a:r>
              <a:rPr lang="en-US" smtClean="0"/>
              <a:t> B.Ramamurthy 2016</a:t>
            </a:r>
            <a:endParaRPr lang="en-US"/>
          </a:p>
        </p:txBody>
      </p:sp>
      <p:sp>
        <p:nvSpPr>
          <p:cNvPr id="4" name="Date Placeholder 3"/>
          <p:cNvSpPr>
            <a:spLocks noGrp="1"/>
          </p:cNvSpPr>
          <p:nvPr>
            <p:ph type="dt" sz="half" idx="10"/>
          </p:nvPr>
        </p:nvSpPr>
        <p:spPr/>
        <p:txBody>
          <a:bodyPr/>
          <a:lstStyle/>
          <a:p>
            <a:fld id="{13FE9A54-7D99-431D-A2EB-0A19A278EE4E}" type="datetime1">
              <a:rPr lang="en-US" smtClean="0"/>
              <a:t>1/27/2016</a:t>
            </a:fld>
            <a:endParaRPr lang="en-US"/>
          </a:p>
        </p:txBody>
      </p:sp>
      <p:sp>
        <p:nvSpPr>
          <p:cNvPr id="8" name="Straight Connector 7"/>
          <p:cNvSpPr>
            <a:spLocks noChangeShapeType="1"/>
          </p:cNvSpPr>
          <p:nvPr/>
        </p:nvSpPr>
        <p:spPr bwMode="auto">
          <a:xfrm>
            <a:off x="203200" y="2438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0" name="Oval 9"/>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1" name="Oval 10"/>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6" name="Slide Number Placeholder 5"/>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4AF8B1B1-CB45-4744-AB3D-4FBF7AA79167}" type="slidenum">
              <a:rPr lang="en-US" smtClean="0">
                <a:solidFill>
                  <a:srgbClr val="8CADAE">
                    <a:shade val="75000"/>
                  </a:srgbClr>
                </a:solidFill>
              </a:rPr>
              <a:pPr/>
              <a:t>‹#›</a:t>
            </a:fld>
            <a:endParaRPr lang="en-US">
              <a:solidFill>
                <a:srgbClr val="8CADAE">
                  <a:shade val="75000"/>
                </a:srgbClr>
              </a:solidFill>
            </a:endParaRPr>
          </a:p>
        </p:txBody>
      </p:sp>
      <p:sp>
        <p:nvSpPr>
          <p:cNvPr id="2" name="Title 1"/>
          <p:cNvSpPr>
            <a:spLocks noGrp="1"/>
          </p:cNvSpPr>
          <p:nvPr>
            <p:ph type="title"/>
          </p:nvPr>
        </p:nvSpPr>
        <p:spPr>
          <a:xfrm>
            <a:off x="963084" y="533400"/>
            <a:ext cx="103632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39000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02336" y="228600"/>
            <a:ext cx="113792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7721600" y="6409944"/>
            <a:ext cx="4059936" cy="365760"/>
          </a:xfrm>
        </p:spPr>
        <p:txBody>
          <a:bodyPr/>
          <a:lstStyle/>
          <a:p>
            <a:fld id="{AC96DDCE-EFD7-4027-B75F-592C4ABF44F9}" type="datetime1">
              <a:rPr lang="en-US" smtClean="0"/>
              <a:t>1/27/2016</a:t>
            </a:fld>
            <a:endParaRPr lang="en-US"/>
          </a:p>
        </p:txBody>
      </p:sp>
      <p:sp>
        <p:nvSpPr>
          <p:cNvPr id="6" name="Footer Placeholder 5"/>
          <p:cNvSpPr>
            <a:spLocks noGrp="1"/>
          </p:cNvSpPr>
          <p:nvPr>
            <p:ph type="ftr" sz="quarter" idx="11"/>
          </p:nvPr>
        </p:nvSpPr>
        <p:spPr/>
        <p:txBody>
          <a:bodyPr/>
          <a:lstStyle/>
          <a:p>
            <a:r>
              <a:rPr lang="en-US" smtClean="0"/>
              <a:t> B.Ramamurthy 2016</a:t>
            </a:r>
            <a:endParaRPr lang="en-US"/>
          </a:p>
        </p:txBody>
      </p:sp>
      <p:sp>
        <p:nvSpPr>
          <p:cNvPr id="7" name="Slide Number Placeholder 6"/>
          <p:cNvSpPr>
            <a:spLocks noGrp="1"/>
          </p:cNvSpPr>
          <p:nvPr>
            <p:ph type="sldNum" sz="quarter" idx="12"/>
          </p:nvPr>
        </p:nvSpPr>
        <p:spPr/>
        <p:txBody>
          <a:bodyPr/>
          <a:lstStyle/>
          <a:p>
            <a:fld id="{4AF8B1B1-CB45-4744-AB3D-4FBF7AA79167}" type="slidenum">
              <a:rPr lang="en-US" smtClean="0">
                <a:solidFill>
                  <a:srgbClr val="8CADAE">
                    <a:shade val="75000"/>
                  </a:srgbClr>
                </a:solidFill>
              </a:rPr>
              <a:pPr/>
              <a:t>‹#›</a:t>
            </a:fld>
            <a:endParaRPr lang="en-US">
              <a:solidFill>
                <a:srgbClr val="8CADAE">
                  <a:shade val="75000"/>
                </a:srgbClr>
              </a:solidFill>
            </a:endParaRPr>
          </a:p>
        </p:txBody>
      </p:sp>
      <p:sp>
        <p:nvSpPr>
          <p:cNvPr id="8" name="Straight Connector 7"/>
          <p:cNvSpPr>
            <a:spLocks noChangeShapeType="1"/>
          </p:cNvSpPr>
          <p:nvPr/>
        </p:nvSpPr>
        <p:spPr bwMode="auto">
          <a:xfrm flipV="1">
            <a:off x="6084107" y="1575653"/>
            <a:ext cx="11895"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0" name="Content Placeholder 9"/>
          <p:cNvSpPr>
            <a:spLocks noGrp="1"/>
          </p:cNvSpPr>
          <p:nvPr>
            <p:ph sz="half" idx="1"/>
          </p:nvPr>
        </p:nvSpPr>
        <p:spPr>
          <a:xfrm>
            <a:off x="402336" y="1371600"/>
            <a:ext cx="53848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6400800" y="1371600"/>
            <a:ext cx="53848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4270792401"/>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6096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20" name="Rectangle 19"/>
          <p:cNvSpPr>
            <a:spLocks noChangeArrowheads="1"/>
          </p:cNvSpPr>
          <p:nvPr/>
        </p:nvSpPr>
        <p:spPr bwMode="white">
          <a:xfrm>
            <a:off x="0" y="0"/>
            <a:ext cx="12192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21" name="Rectangle 20"/>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22" name="Rectangle 21"/>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1" name="Rectangle 10"/>
          <p:cNvSpPr/>
          <p:nvPr/>
        </p:nvSpPr>
        <p:spPr>
          <a:xfrm>
            <a:off x="203200" y="1371600"/>
            <a:ext cx="11777472"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3" name="Rectangle 12"/>
          <p:cNvSpPr>
            <a:spLocks noChangeArrowheads="1"/>
          </p:cNvSpPr>
          <p:nvPr/>
        </p:nvSpPr>
        <p:spPr bwMode="auto">
          <a:xfrm>
            <a:off x="194564" y="6391656"/>
            <a:ext cx="11777472"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3" name="Text Placeholder 2"/>
          <p:cNvSpPr>
            <a:spLocks noGrp="1"/>
          </p:cNvSpPr>
          <p:nvPr>
            <p:ph type="body" idx="1"/>
          </p:nvPr>
        </p:nvSpPr>
        <p:spPr>
          <a:xfrm>
            <a:off x="402336" y="1524000"/>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388441"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B31C047-9869-4B24-A9EC-68FF6641E010}" type="datetime1">
              <a:rPr lang="en-US" smtClean="0"/>
              <a:t>1/27/2016</a:t>
            </a:fld>
            <a:endParaRPr lang="en-US"/>
          </a:p>
        </p:txBody>
      </p:sp>
      <p:sp>
        <p:nvSpPr>
          <p:cNvPr id="8" name="Footer Placeholder 7"/>
          <p:cNvSpPr>
            <a:spLocks noGrp="1"/>
          </p:cNvSpPr>
          <p:nvPr>
            <p:ph type="ftr" sz="quarter" idx="11"/>
          </p:nvPr>
        </p:nvSpPr>
        <p:spPr>
          <a:xfrm>
            <a:off x="406400" y="6409944"/>
            <a:ext cx="4775200" cy="365760"/>
          </a:xfrm>
        </p:spPr>
        <p:txBody>
          <a:bodyPr/>
          <a:lstStyle/>
          <a:p>
            <a:r>
              <a:rPr lang="en-US" smtClean="0"/>
              <a:t> B.Ramamurthy 2016</a:t>
            </a:r>
            <a:endParaRPr lang="en-US"/>
          </a:p>
        </p:txBody>
      </p:sp>
      <p:sp>
        <p:nvSpPr>
          <p:cNvPr id="15" name="Straight Connector 14"/>
          <p:cNvSpPr>
            <a:spLocks noChangeShapeType="1"/>
          </p:cNvSpPr>
          <p:nvPr/>
        </p:nvSpPr>
        <p:spPr bwMode="auto">
          <a:xfrm>
            <a:off x="203200" y="128016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8" name="Rectangle 1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24" name="Content Placeholder 23"/>
          <p:cNvSpPr>
            <a:spLocks noGrp="1"/>
          </p:cNvSpPr>
          <p:nvPr>
            <p:ph sz="quarter" idx="2"/>
          </p:nvPr>
        </p:nvSpPr>
        <p:spPr>
          <a:xfrm>
            <a:off x="402336" y="2471383"/>
            <a:ext cx="5388864"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6400800" y="2471383"/>
            <a:ext cx="53848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7" name="Oval 26"/>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9" name="Slide Number Placeholder 8"/>
          <p:cNvSpPr>
            <a:spLocks noGrp="1"/>
          </p:cNvSpPr>
          <p:nvPr>
            <p:ph type="sldNum" sz="quarter" idx="12"/>
          </p:nvPr>
        </p:nvSpPr>
        <p:spPr>
          <a:xfrm>
            <a:off x="5791200" y="1042417"/>
            <a:ext cx="609600" cy="441325"/>
          </a:xfrm>
        </p:spPr>
        <p:txBody>
          <a:bodyPr/>
          <a:lstStyle>
            <a:lvl1pPr algn="ctr">
              <a:defRPr/>
            </a:lvl1pPr>
          </a:lstStyle>
          <a:p>
            <a:fld id="{4AF8B1B1-CB45-4744-AB3D-4FBF7AA79167}" type="slidenum">
              <a:rPr lang="en-US" smtClean="0">
                <a:solidFill>
                  <a:srgbClr val="8CADAE">
                    <a:shade val="75000"/>
                  </a:srgbClr>
                </a:solidFill>
              </a:rPr>
              <a:pPr/>
              <a:t>‹#›</a:t>
            </a:fld>
            <a:endParaRPr lang="en-US">
              <a:solidFill>
                <a:srgbClr val="8CADAE">
                  <a:shade val="75000"/>
                </a:srgbClr>
              </a:solidFill>
            </a:endParaRPr>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extLst>
      <p:ext uri="{BB962C8B-B14F-4D97-AF65-F5344CB8AC3E}">
        <p14:creationId xmlns:p14="http://schemas.microsoft.com/office/powerpoint/2010/main" val="2335533135"/>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C6D3113-50A0-4E53-8AC7-44CFA5FC6C50}" type="datetime1">
              <a:rPr lang="en-US" smtClean="0"/>
              <a:t>1/27/2016</a:t>
            </a:fld>
            <a:endParaRPr lang="en-US"/>
          </a:p>
        </p:txBody>
      </p:sp>
      <p:sp>
        <p:nvSpPr>
          <p:cNvPr id="4" name="Footer Placeholder 3"/>
          <p:cNvSpPr>
            <a:spLocks noGrp="1"/>
          </p:cNvSpPr>
          <p:nvPr>
            <p:ph type="ftr" sz="quarter" idx="11"/>
          </p:nvPr>
        </p:nvSpPr>
        <p:spPr/>
        <p:txBody>
          <a:bodyPr/>
          <a:lstStyle/>
          <a:p>
            <a:r>
              <a:rPr lang="en-US" smtClean="0"/>
              <a:t> B.Ramamurthy 2016</a:t>
            </a:r>
            <a:endParaRPr lang="en-US"/>
          </a:p>
        </p:txBody>
      </p:sp>
      <p:sp>
        <p:nvSpPr>
          <p:cNvPr id="5" name="Slide Number Placeholder 4"/>
          <p:cNvSpPr>
            <a:spLocks noGrp="1"/>
          </p:cNvSpPr>
          <p:nvPr>
            <p:ph type="sldNum" sz="quarter" idx="12"/>
          </p:nvPr>
        </p:nvSpPr>
        <p:spPr>
          <a:xfrm>
            <a:off x="5791200" y="1036021"/>
            <a:ext cx="609600" cy="441325"/>
          </a:xfrm>
        </p:spPr>
        <p:txBody>
          <a:bodyPr/>
          <a:lstStyle/>
          <a:p>
            <a:fld id="{4AF8B1B1-CB45-4744-AB3D-4FBF7AA79167}" type="slidenum">
              <a:rPr lang="en-US" smtClean="0">
                <a:solidFill>
                  <a:srgbClr val="8CADAE">
                    <a:shade val="75000"/>
                  </a:srgbClr>
                </a:solidFill>
              </a:rPr>
              <a:pPr/>
              <a:t>‹#›</a:t>
            </a:fld>
            <a:endParaRPr lang="en-US">
              <a:solidFill>
                <a:srgbClr val="8CADAE">
                  <a:shade val="75000"/>
                </a:srgbClr>
              </a:solidFill>
            </a:endParaRPr>
          </a:p>
        </p:txBody>
      </p:sp>
    </p:spTree>
    <p:extLst>
      <p:ext uri="{BB962C8B-B14F-4D97-AF65-F5344CB8AC3E}">
        <p14:creationId xmlns:p14="http://schemas.microsoft.com/office/powerpoint/2010/main" val="4252019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8" name="Rectangle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0" name="Rectangle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9" name="Rectangle 8"/>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5" name="Rectangle 4"/>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6" name="Rectangle 5"/>
          <p:cNvSpPr>
            <a:spLocks noChangeArrowheads="1"/>
          </p:cNvSpPr>
          <p:nvPr/>
        </p:nvSpPr>
        <p:spPr bwMode="auto">
          <a:xfrm>
            <a:off x="203200" y="158496"/>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2" name="Date Placeholder 1"/>
          <p:cNvSpPr>
            <a:spLocks noGrp="1"/>
          </p:cNvSpPr>
          <p:nvPr>
            <p:ph type="dt" sz="half" idx="10"/>
          </p:nvPr>
        </p:nvSpPr>
        <p:spPr/>
        <p:txBody>
          <a:bodyPr/>
          <a:lstStyle/>
          <a:p>
            <a:fld id="{C83DEFD7-8C3B-4257-BB71-04D82A12F9B2}" type="datetime1">
              <a:rPr lang="en-US" smtClean="0"/>
              <a:t>1/27/2016</a:t>
            </a:fld>
            <a:endParaRPr lang="en-US"/>
          </a:p>
        </p:txBody>
      </p:sp>
      <p:sp>
        <p:nvSpPr>
          <p:cNvPr id="3" name="Footer Placeholder 2"/>
          <p:cNvSpPr>
            <a:spLocks noGrp="1"/>
          </p:cNvSpPr>
          <p:nvPr>
            <p:ph type="ftr" sz="quarter" idx="11"/>
          </p:nvPr>
        </p:nvSpPr>
        <p:spPr/>
        <p:txBody>
          <a:bodyPr/>
          <a:lstStyle/>
          <a:p>
            <a:r>
              <a:rPr lang="en-US" smtClean="0"/>
              <a:t> B.Ramamurthy 2016</a:t>
            </a:r>
            <a:endParaRPr lang="en-US"/>
          </a:p>
        </p:txBody>
      </p:sp>
      <p:sp>
        <p:nvSpPr>
          <p:cNvPr id="4" name="Slide Number Placeholder 3"/>
          <p:cNvSpPr>
            <a:spLocks noGrp="1"/>
          </p:cNvSpPr>
          <p:nvPr>
            <p:ph type="sldNum" sz="quarter" idx="12"/>
          </p:nvPr>
        </p:nvSpPr>
        <p:spPr>
          <a:xfrm>
            <a:off x="5689600" y="6324600"/>
            <a:ext cx="812800" cy="441324"/>
          </a:xfrm>
        </p:spPr>
        <p:txBody>
          <a:bodyPr/>
          <a:lstStyle>
            <a:lvl1pPr>
              <a:defRPr>
                <a:solidFill>
                  <a:srgbClr val="FFFFFF"/>
                </a:solidFill>
              </a:defRPr>
            </a:lvl1pPr>
          </a:lstStyle>
          <a:p>
            <a:fld id="{4AF8B1B1-CB45-4744-AB3D-4FBF7AA79167}" type="slidenum">
              <a:rPr lang="en-US" smtClean="0"/>
              <a:pPr/>
              <a:t>‹#›</a:t>
            </a:fld>
            <a:endParaRPr lang="en-US"/>
          </a:p>
        </p:txBody>
      </p:sp>
    </p:spTree>
    <p:extLst>
      <p:ext uri="{BB962C8B-B14F-4D97-AF65-F5344CB8AC3E}">
        <p14:creationId xmlns:p14="http://schemas.microsoft.com/office/powerpoint/2010/main" val="2746348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203200" y="152400"/>
            <a:ext cx="11777472"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8" name="Rectangle 17"/>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6" name="Rectangle 15"/>
          <p:cNvSpPr>
            <a:spLocks noChangeArrowheads="1"/>
          </p:cNvSpPr>
          <p:nvPr/>
        </p:nvSpPr>
        <p:spPr bwMode="white">
          <a:xfrm>
            <a:off x="0" y="0"/>
            <a:ext cx="12192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3" name="Rectangle 12"/>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 name="Title 1"/>
          <p:cNvSpPr>
            <a:spLocks noGrp="1"/>
          </p:cNvSpPr>
          <p:nvPr>
            <p:ph type="title"/>
          </p:nvPr>
        </p:nvSpPr>
        <p:spPr>
          <a:xfrm>
            <a:off x="508000" y="914400"/>
            <a:ext cx="31496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8000" y="1981201"/>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9" name="Straight Connector 8"/>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20" name="Content Placeholder 19"/>
          <p:cNvSpPr>
            <a:spLocks noGrp="1"/>
          </p:cNvSpPr>
          <p:nvPr>
            <p:ph sz="quarter" idx="1"/>
          </p:nvPr>
        </p:nvSpPr>
        <p:spPr>
          <a:xfrm>
            <a:off x="4165600" y="685800"/>
            <a:ext cx="75184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1" name="Oval 10"/>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7" name="Slide Number Placeholder 6"/>
          <p:cNvSpPr>
            <a:spLocks noGrp="1"/>
          </p:cNvSpPr>
          <p:nvPr>
            <p:ph type="sldNum" sz="quarter" idx="12"/>
          </p:nvPr>
        </p:nvSpPr>
        <p:spPr>
          <a:xfrm>
            <a:off x="1828800" y="312739"/>
            <a:ext cx="609600" cy="441325"/>
          </a:xfrm>
        </p:spPr>
        <p:txBody>
          <a:bodyPr/>
          <a:lstStyle>
            <a:lvl1pPr>
              <a:defRPr>
                <a:solidFill>
                  <a:schemeClr val="accent3">
                    <a:shade val="75000"/>
                  </a:schemeClr>
                </a:solidFill>
              </a:defRPr>
            </a:lvl1pPr>
          </a:lstStyle>
          <a:p>
            <a:fld id="{4AF8B1B1-CB45-4744-AB3D-4FBF7AA79167}" type="slidenum">
              <a:rPr lang="en-US" smtClean="0">
                <a:solidFill>
                  <a:srgbClr val="8CADAE">
                    <a:shade val="75000"/>
                  </a:srgbClr>
                </a:solidFill>
              </a:rPr>
              <a:pPr/>
              <a:t>‹#›</a:t>
            </a:fld>
            <a:endParaRPr lang="en-US">
              <a:solidFill>
                <a:srgbClr val="8CADAE">
                  <a:shade val="75000"/>
                </a:srgbClr>
              </a:solidFill>
            </a:endParaRPr>
          </a:p>
        </p:txBody>
      </p:sp>
      <p:sp>
        <p:nvSpPr>
          <p:cNvPr id="21" name="Rectangle 20"/>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5" name="Date Placeholder 4"/>
          <p:cNvSpPr>
            <a:spLocks noGrp="1"/>
          </p:cNvSpPr>
          <p:nvPr>
            <p:ph type="dt" sz="half" idx="10"/>
          </p:nvPr>
        </p:nvSpPr>
        <p:spPr/>
        <p:txBody>
          <a:bodyPr/>
          <a:lstStyle/>
          <a:p>
            <a:fld id="{43259EC6-22F3-41CA-A1EC-08C28F1EE0D9}" type="datetime1">
              <a:rPr lang="en-US" smtClean="0"/>
              <a:t>1/27/2016</a:t>
            </a:fld>
            <a:endParaRPr lang="en-US"/>
          </a:p>
        </p:txBody>
      </p:sp>
      <p:sp>
        <p:nvSpPr>
          <p:cNvPr id="6" name="Footer Placeholder 5"/>
          <p:cNvSpPr>
            <a:spLocks noGrp="1"/>
          </p:cNvSpPr>
          <p:nvPr>
            <p:ph type="ftr" sz="quarter" idx="11"/>
          </p:nvPr>
        </p:nvSpPr>
        <p:spPr>
          <a:xfrm>
            <a:off x="402336" y="6410848"/>
            <a:ext cx="4511040" cy="365760"/>
          </a:xfrm>
        </p:spPr>
        <p:txBody>
          <a:bodyPr/>
          <a:lstStyle/>
          <a:p>
            <a:r>
              <a:rPr lang="en-US" smtClean="0"/>
              <a:t> B.Ramamurthy 2016</a:t>
            </a:r>
            <a:endParaRPr lang="en-US"/>
          </a:p>
        </p:txBody>
      </p:sp>
    </p:spTree>
    <p:extLst>
      <p:ext uri="{BB962C8B-B14F-4D97-AF65-F5344CB8AC3E}">
        <p14:creationId xmlns:p14="http://schemas.microsoft.com/office/powerpoint/2010/main" val="1724394435"/>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6" name="Rectangle 15"/>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7" name="Rectangle 16"/>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20" name="Rectangle 19"/>
          <p:cNvSpPr>
            <a:spLocks noChangeArrowheads="1"/>
          </p:cNvSpPr>
          <p:nvPr/>
        </p:nvSpPr>
        <p:spPr bwMode="auto">
          <a:xfrm>
            <a:off x="203200" y="152400"/>
            <a:ext cx="11777472"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8" name="Rectangle 7"/>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5" name="Rectangle 14"/>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2" name="Oval 11"/>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3" name="Oval 12"/>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7" name="Slide Number Placeholder 6"/>
          <p:cNvSpPr>
            <a:spLocks noGrp="1"/>
          </p:cNvSpPr>
          <p:nvPr>
            <p:ph type="sldNum" sz="quarter" idx="12"/>
          </p:nvPr>
        </p:nvSpPr>
        <p:spPr>
          <a:xfrm>
            <a:off x="1828800" y="312739"/>
            <a:ext cx="609600" cy="441325"/>
          </a:xfrm>
        </p:spPr>
        <p:txBody>
          <a:bodyPr/>
          <a:lstStyle/>
          <a:p>
            <a:fld id="{4AF8B1B1-CB45-4744-AB3D-4FBF7AA79167}" type="slidenum">
              <a:rPr lang="en-US" smtClean="0">
                <a:solidFill>
                  <a:srgbClr val="8CADAE">
                    <a:shade val="75000"/>
                  </a:srgbClr>
                </a:solidFill>
              </a:rPr>
              <a:pPr/>
              <a:t>‹#›</a:t>
            </a:fld>
            <a:endParaRPr lang="en-US">
              <a:solidFill>
                <a:srgbClr val="8CADAE">
                  <a:shade val="75000"/>
                </a:srgbClr>
              </a:solidFill>
            </a:endParaRPr>
          </a:p>
        </p:txBody>
      </p:sp>
      <p:sp>
        <p:nvSpPr>
          <p:cNvPr id="2" name="Title 1"/>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00500" y="609600"/>
            <a:ext cx="78232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5" name="Date Placeholder 4"/>
          <p:cNvSpPr>
            <a:spLocks noGrp="1"/>
          </p:cNvSpPr>
          <p:nvPr>
            <p:ph type="dt" sz="half" idx="10"/>
          </p:nvPr>
        </p:nvSpPr>
        <p:spPr>
          <a:xfrm>
            <a:off x="7717536" y="6404984"/>
            <a:ext cx="4059936" cy="365760"/>
          </a:xfrm>
        </p:spPr>
        <p:txBody>
          <a:bodyPr/>
          <a:lstStyle/>
          <a:p>
            <a:fld id="{8D6F0418-D5FC-440D-9965-429FC0F331B5}" type="datetime1">
              <a:rPr lang="en-US" smtClean="0"/>
              <a:t>1/27/2016</a:t>
            </a:fld>
            <a:endParaRPr lang="en-US"/>
          </a:p>
        </p:txBody>
      </p:sp>
      <p:sp>
        <p:nvSpPr>
          <p:cNvPr id="6" name="Footer Placeholder 5"/>
          <p:cNvSpPr>
            <a:spLocks noGrp="1"/>
          </p:cNvSpPr>
          <p:nvPr>
            <p:ph type="ftr" sz="quarter" idx="11"/>
          </p:nvPr>
        </p:nvSpPr>
        <p:spPr>
          <a:xfrm>
            <a:off x="402336" y="6410848"/>
            <a:ext cx="4779264" cy="365760"/>
          </a:xfrm>
        </p:spPr>
        <p:txBody>
          <a:bodyPr/>
          <a:lstStyle/>
          <a:p>
            <a:r>
              <a:rPr lang="en-US" smtClean="0"/>
              <a:t> B.Ramamurthy 2016</a:t>
            </a:r>
            <a:endParaRPr lang="en-US"/>
          </a:p>
        </p:txBody>
      </p:sp>
    </p:spTree>
    <p:extLst>
      <p:ext uri="{BB962C8B-B14F-4D97-AF65-F5344CB8AC3E}">
        <p14:creationId xmlns:p14="http://schemas.microsoft.com/office/powerpoint/2010/main" val="3873427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6" name="Rectangle 15"/>
          <p:cNvSpPr>
            <a:spLocks noChangeArrowheads="1"/>
          </p:cNvSpPr>
          <p:nvPr/>
        </p:nvSpPr>
        <p:spPr bwMode="white">
          <a:xfrm>
            <a:off x="0" y="1"/>
            <a:ext cx="12192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9" name="Rectangle 18"/>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9" name="Rectangle 8"/>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4" name="Date Placeholder 13"/>
          <p:cNvSpPr>
            <a:spLocks noGrp="1"/>
          </p:cNvSpPr>
          <p:nvPr>
            <p:ph type="dt" sz="half" idx="2"/>
          </p:nvPr>
        </p:nvSpPr>
        <p:spPr>
          <a:xfrm>
            <a:off x="7721600" y="6404984"/>
            <a:ext cx="4059936" cy="365760"/>
          </a:xfrm>
          <a:prstGeom prst="rect">
            <a:avLst/>
          </a:prstGeom>
        </p:spPr>
        <p:txBody>
          <a:bodyPr vert="horz"/>
          <a:lstStyle>
            <a:lvl1pPr algn="r" eaLnBrk="1" latinLnBrk="0" hangingPunct="1">
              <a:defRPr kumimoji="0" sz="1400">
                <a:solidFill>
                  <a:srgbClr val="FFFFFF"/>
                </a:solidFill>
              </a:defRPr>
            </a:lvl1pPr>
          </a:lstStyle>
          <a:p>
            <a:fld id="{8B801B36-F828-4E92-945F-8148A12F3971}" type="datetime1">
              <a:rPr lang="en-US" smtClean="0"/>
              <a:t>1/27/2016</a:t>
            </a:fld>
            <a:endParaRPr lang="en-US"/>
          </a:p>
        </p:txBody>
      </p:sp>
      <p:sp>
        <p:nvSpPr>
          <p:cNvPr id="3" name="Footer Placeholder 2"/>
          <p:cNvSpPr>
            <a:spLocks noGrp="1"/>
          </p:cNvSpPr>
          <p:nvPr>
            <p:ph type="ftr" sz="quarter" idx="3"/>
          </p:nvPr>
        </p:nvSpPr>
        <p:spPr>
          <a:xfrm>
            <a:off x="406400" y="6410848"/>
            <a:ext cx="4775200" cy="365760"/>
          </a:xfrm>
          <a:prstGeom prst="rect">
            <a:avLst/>
          </a:prstGeom>
        </p:spPr>
        <p:txBody>
          <a:bodyPr vert="horz"/>
          <a:lstStyle>
            <a:lvl1pPr algn="l" eaLnBrk="1" latinLnBrk="0" hangingPunct="1">
              <a:defRPr kumimoji="0" sz="1200">
                <a:solidFill>
                  <a:srgbClr val="FFFFFF"/>
                </a:solidFill>
              </a:defRPr>
            </a:lvl1pPr>
          </a:lstStyle>
          <a:p>
            <a:r>
              <a:rPr lang="en-US" smtClean="0"/>
              <a:t> B.Ramamurthy 2016</a:t>
            </a:r>
            <a:endParaRPr lang="en-US"/>
          </a:p>
        </p:txBody>
      </p:sp>
      <p:sp>
        <p:nvSpPr>
          <p:cNvPr id="8" name="Rectangle 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0" name="Straight Connector 9"/>
          <p:cNvSpPr>
            <a:spLocks noChangeShapeType="1"/>
          </p:cNvSpPr>
          <p:nvPr/>
        </p:nvSpPr>
        <p:spPr bwMode="auto">
          <a:xfrm>
            <a:off x="203200" y="1276743"/>
            <a:ext cx="1177747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2" name="Oval 11"/>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5" name="Oval 14"/>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3" name="Slide Number Placeholder 22"/>
          <p:cNvSpPr>
            <a:spLocks noGrp="1"/>
          </p:cNvSpPr>
          <p:nvPr>
            <p:ph type="sldNum" sz="quarter" idx="4"/>
          </p:nvPr>
        </p:nvSpPr>
        <p:spPr>
          <a:xfrm>
            <a:off x="5791200" y="1040175"/>
            <a:ext cx="6096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AF8B1B1-CB45-4744-AB3D-4FBF7AA79167}" type="slidenum">
              <a:rPr lang="en-US" smtClean="0">
                <a:solidFill>
                  <a:srgbClr val="8CADAE">
                    <a:shade val="75000"/>
                  </a:srgbClr>
                </a:solidFill>
              </a:rPr>
              <a:pPr/>
              <a:t>‹#›</a:t>
            </a:fld>
            <a:endParaRPr lang="en-US">
              <a:solidFill>
                <a:srgbClr val="8CADAE">
                  <a:shade val="75000"/>
                </a:srgbClr>
              </a:solidFill>
            </a:endParaRPr>
          </a:p>
        </p:txBody>
      </p:sp>
      <p:sp>
        <p:nvSpPr>
          <p:cNvPr id="22" name="Title Placeholder 21"/>
          <p:cNvSpPr>
            <a:spLocks noGrp="1"/>
          </p:cNvSpPr>
          <p:nvPr>
            <p:ph type="title"/>
          </p:nvPr>
        </p:nvSpPr>
        <p:spPr>
          <a:xfrm>
            <a:off x="402336" y="228600"/>
            <a:ext cx="113792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02336" y="1524000"/>
            <a:ext cx="113792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extLst>
      <p:ext uri="{BB962C8B-B14F-4D97-AF65-F5344CB8AC3E}">
        <p14:creationId xmlns:p14="http://schemas.microsoft.com/office/powerpoint/2010/main" val="18054719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bigear.org/6equj5.htm" TargetMode="External"/><Relationship Id="rId2" Type="http://schemas.openxmlformats.org/officeDocument/2006/relationships/hyperlink" Target="http://www.bigear.org/wow.htm" TargetMode="Externa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hyperlink" Target="http://www.usatoday.com/story/money/business/2014/01/18/amazon-anticipates-orders/4637895/"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google.org/flutrends/"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hyperlink" Target="http://www.comparebusinessproducts.com/fyi/10-largest-databases-in-the-world/" TargetMode="External"/></Relationships>
</file>

<file path=ppt/slides/_rels/slide2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hyperlink" Target="http://hadoopblog.blogspot.com/2010/05/facebook-has-worlds-largest-hadoop.html" TargetMode="External"/><Relationship Id="rId4" Type="http://schemas.openxmlformats.org/officeDocument/2006/relationships/hyperlink" Target="http://www.comparebusinessproducts.com/fyi/10-largest-databases-in-the-world"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cran.r-project.org/web/packages/available_packages_by_name.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www.r-project.org/" TargetMode="External"/><Relationship Id="rId2" Type="http://schemas.openxmlformats.org/officeDocument/2006/relationships/hyperlink" Target="http://blogs.hbr.org/2014/09/a-predictive-analytics-primer/"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7"/>
          <p:cNvSpPr>
            <a:spLocks noGrp="1"/>
          </p:cNvSpPr>
          <p:nvPr>
            <p:ph type="subTitle" idx="1"/>
          </p:nvPr>
        </p:nvSpPr>
        <p:spPr/>
        <p:txBody>
          <a:bodyPr/>
          <a:lstStyle/>
          <a:p>
            <a:r>
              <a:rPr lang="en-US" dirty="0" err="1" smtClean="0"/>
              <a:t>B.Ramamurthy</a:t>
            </a:r>
            <a:endParaRPr lang="en-US" dirty="0"/>
          </a:p>
        </p:txBody>
      </p:sp>
      <p:sp>
        <p:nvSpPr>
          <p:cNvPr id="3" name="Date Placeholder 2"/>
          <p:cNvSpPr>
            <a:spLocks noGrp="1"/>
          </p:cNvSpPr>
          <p:nvPr>
            <p:ph type="dt" sz="half" idx="10"/>
          </p:nvPr>
        </p:nvSpPr>
        <p:spPr/>
        <p:txBody>
          <a:bodyPr/>
          <a:lstStyle/>
          <a:p>
            <a:fld id="{297C4DAF-CEEA-412A-8833-B1D311F510E0}" type="datetime1">
              <a:rPr lang="en-US" smtClean="0"/>
              <a:t>1/27/2016</a:t>
            </a:fld>
            <a:endParaRPr lang="en-US"/>
          </a:p>
        </p:txBody>
      </p:sp>
      <p:sp>
        <p:nvSpPr>
          <p:cNvPr id="4" name="Footer Placeholder 3"/>
          <p:cNvSpPr>
            <a:spLocks noGrp="1"/>
          </p:cNvSpPr>
          <p:nvPr>
            <p:ph type="ftr" sz="quarter" idx="11"/>
          </p:nvPr>
        </p:nvSpPr>
        <p:spPr/>
        <p:txBody>
          <a:bodyPr/>
          <a:lstStyle/>
          <a:p>
            <a:r>
              <a:rPr lang="en-US" dirty="0" smtClean="0"/>
              <a:t> </a:t>
            </a:r>
            <a:r>
              <a:rPr lang="en-US" dirty="0" err="1" smtClean="0"/>
              <a:t>B.Ramamurthy</a:t>
            </a:r>
            <a:r>
              <a:rPr lang="en-US" dirty="0" smtClean="0"/>
              <a:t> 2016</a:t>
            </a:r>
            <a:endParaRPr lang="en-US" dirty="0"/>
          </a:p>
        </p:txBody>
      </p:sp>
      <p:sp>
        <p:nvSpPr>
          <p:cNvPr id="5" name="Slide Number Placeholder 4"/>
          <p:cNvSpPr>
            <a:spLocks noGrp="1"/>
          </p:cNvSpPr>
          <p:nvPr>
            <p:ph type="sldNum" sz="quarter" idx="12"/>
          </p:nvPr>
        </p:nvSpPr>
        <p:spPr/>
        <p:txBody>
          <a:bodyPr/>
          <a:lstStyle/>
          <a:p>
            <a:fld id="{4AF8B1B1-CB45-4744-AB3D-4FBF7AA79167}" type="slidenum">
              <a:rPr lang="en-US" smtClean="0">
                <a:solidFill>
                  <a:srgbClr val="8CADAE">
                    <a:shade val="75000"/>
                  </a:srgbClr>
                </a:solidFill>
              </a:rPr>
              <a:pPr/>
              <a:t>1</a:t>
            </a:fld>
            <a:endParaRPr lang="en-US">
              <a:solidFill>
                <a:srgbClr val="8CADAE">
                  <a:shade val="75000"/>
                </a:srgbClr>
              </a:solidFill>
            </a:endParaRPr>
          </a:p>
        </p:txBody>
      </p:sp>
      <p:sp>
        <p:nvSpPr>
          <p:cNvPr id="7" name="Title 6"/>
          <p:cNvSpPr>
            <a:spLocks noGrp="1"/>
          </p:cNvSpPr>
          <p:nvPr>
            <p:ph type="ctrTitle"/>
          </p:nvPr>
        </p:nvSpPr>
        <p:spPr/>
        <p:txBody>
          <a:bodyPr/>
          <a:lstStyle/>
          <a:p>
            <a:r>
              <a:rPr lang="en-US" dirty="0" smtClean="0"/>
              <a:t>Data-Intensive Computing</a:t>
            </a:r>
            <a:endParaRPr lang="en-US" dirty="0"/>
          </a:p>
        </p:txBody>
      </p:sp>
    </p:spTree>
    <p:extLst>
      <p:ext uri="{BB962C8B-B14F-4D97-AF65-F5344CB8AC3E}">
        <p14:creationId xmlns:p14="http://schemas.microsoft.com/office/powerpoint/2010/main" val="24983774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Intelligence is a set of discoveries made by federating/processing information collected from diverse sources.</a:t>
            </a:r>
          </a:p>
          <a:p>
            <a:r>
              <a:rPr lang="en-US" dirty="0" smtClean="0"/>
              <a:t>Information is a cleansed form of raw data.</a:t>
            </a:r>
          </a:p>
          <a:p>
            <a:r>
              <a:rPr lang="en-US" dirty="0" smtClean="0"/>
              <a:t>For statistically significant information we need reasonable amount of data.</a:t>
            </a:r>
          </a:p>
          <a:p>
            <a:r>
              <a:rPr lang="en-US" dirty="0" smtClean="0"/>
              <a:t>For gathering good intelligence we need large amount of information.</a:t>
            </a:r>
          </a:p>
          <a:p>
            <a:r>
              <a:rPr lang="en-US" dirty="0" smtClean="0"/>
              <a:t>As pointed out by Jim Grey in the Fourth Paradigm book enormous amount of data is generated by the millions of experiments and applications.</a:t>
            </a:r>
          </a:p>
          <a:p>
            <a:r>
              <a:rPr lang="en-US" dirty="0" smtClean="0"/>
              <a:t>Thus intelligence applications are invariably data-heavy, data-driven and data-intensive.</a:t>
            </a:r>
          </a:p>
          <a:p>
            <a:r>
              <a:rPr lang="en-US" dirty="0"/>
              <a:t>D</a:t>
            </a:r>
            <a:r>
              <a:rPr lang="en-US" dirty="0" smtClean="0"/>
              <a:t>ata is gathered from the web (public  or private, covert or overt), generated by large number of domain applications.</a:t>
            </a:r>
          </a:p>
          <a:p>
            <a:pPr marL="0" indent="0">
              <a:buNone/>
            </a:pPr>
            <a:endParaRPr lang="en-US" dirty="0" smtClean="0"/>
          </a:p>
          <a:p>
            <a:endParaRPr lang="en-US" dirty="0"/>
          </a:p>
        </p:txBody>
      </p:sp>
      <p:sp>
        <p:nvSpPr>
          <p:cNvPr id="4" name="Date Placeholder 3"/>
          <p:cNvSpPr>
            <a:spLocks noGrp="1"/>
          </p:cNvSpPr>
          <p:nvPr>
            <p:ph type="dt" sz="half" idx="10"/>
          </p:nvPr>
        </p:nvSpPr>
        <p:spPr/>
        <p:txBody>
          <a:bodyPr/>
          <a:lstStyle/>
          <a:p>
            <a:fld id="{56ADBC66-8AA9-46E3-A92C-E0F6FE05E6EF}" type="datetime1">
              <a:rPr lang="en-US" smtClean="0"/>
              <a:t>1/27/2016</a:t>
            </a:fld>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10</a:t>
            </a:fld>
            <a:endParaRPr lang="en-US"/>
          </a:p>
        </p:txBody>
      </p:sp>
      <p:sp>
        <p:nvSpPr>
          <p:cNvPr id="2" name="Title 1"/>
          <p:cNvSpPr>
            <a:spLocks noGrp="1"/>
          </p:cNvSpPr>
          <p:nvPr>
            <p:ph type="title"/>
          </p:nvPr>
        </p:nvSpPr>
        <p:spPr/>
        <p:txBody>
          <a:bodyPr/>
          <a:lstStyle/>
          <a:p>
            <a:r>
              <a:rPr lang="en-US" dirty="0" smtClean="0"/>
              <a:t>Intelligence and Scale of Data</a:t>
            </a:r>
            <a:endParaRPr lang="en-US" dirty="0"/>
          </a:p>
        </p:txBody>
      </p:sp>
    </p:spTree>
    <p:extLst>
      <p:ext uri="{BB962C8B-B14F-4D97-AF65-F5344CB8AC3E}">
        <p14:creationId xmlns:p14="http://schemas.microsoft.com/office/powerpoint/2010/main" val="6357562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5" name="Rectangle 2"/>
          <p:cNvSpPr>
            <a:spLocks noGrp="1" noChangeArrowheads="1"/>
          </p:cNvSpPr>
          <p:nvPr>
            <p:ph type="title"/>
          </p:nvPr>
        </p:nvSpPr>
        <p:spPr/>
        <p:txBody>
          <a:bodyPr>
            <a:normAutofit fontScale="90000"/>
          </a:bodyPr>
          <a:lstStyle/>
          <a:p>
            <a:pPr eaLnBrk="1" hangingPunct="1"/>
            <a:r>
              <a:rPr lang="en-US" sz="4000" dirty="0"/>
              <a:t> Intelligence (or origins of Big-data computing?)</a:t>
            </a:r>
            <a:br>
              <a:rPr lang="en-US" sz="4000" dirty="0"/>
            </a:br>
            <a:endParaRPr lang="en-US" sz="4000" dirty="0"/>
          </a:p>
        </p:txBody>
      </p:sp>
      <p:sp>
        <p:nvSpPr>
          <p:cNvPr id="51206" name="Rectangle 3" descr="Rectangle: Click to edit Master text styles&#10;Second level&#10;Third level&#10;Fourth level&#10;Fifth level"/>
          <p:cNvSpPr>
            <a:spLocks noGrp="1" noChangeArrowheads="1"/>
          </p:cNvSpPr>
          <p:nvPr>
            <p:ph type="body" sz="half" idx="1"/>
          </p:nvPr>
        </p:nvSpPr>
        <p:spPr>
          <a:xfrm>
            <a:off x="2362200" y="1905000"/>
            <a:ext cx="8001000" cy="1981200"/>
          </a:xfrm>
        </p:spPr>
        <p:txBody>
          <a:bodyPr>
            <a:normAutofit/>
          </a:bodyPr>
          <a:lstStyle/>
          <a:p>
            <a:pPr eaLnBrk="1" hangingPunct="1">
              <a:lnSpc>
                <a:spcPct val="80000"/>
              </a:lnSpc>
            </a:pPr>
            <a:r>
              <a:rPr lang="en-US" sz="2400" dirty="0"/>
              <a:t>Search for Extra Terrestrial Intelligence (</a:t>
            </a:r>
            <a:r>
              <a:rPr lang="en-US" sz="2400" dirty="0" err="1"/>
              <a:t>seti@home</a:t>
            </a:r>
            <a:r>
              <a:rPr lang="en-US" sz="2400" dirty="0"/>
              <a:t> project)</a:t>
            </a:r>
            <a:endParaRPr lang="en-US" dirty="0" smtClean="0"/>
          </a:p>
          <a:p>
            <a:pPr>
              <a:lnSpc>
                <a:spcPct val="80000"/>
              </a:lnSpc>
            </a:pPr>
            <a:r>
              <a:rPr lang="en-US" dirty="0" smtClean="0"/>
              <a:t>The Wow signal </a:t>
            </a:r>
            <a:r>
              <a:rPr lang="en-US" dirty="0" smtClean="0">
                <a:hlinkClick r:id="rId2"/>
              </a:rPr>
              <a:t>http://www.bigear.org/wow.htm</a:t>
            </a:r>
            <a:endParaRPr lang="en-US" dirty="0" smtClean="0"/>
          </a:p>
          <a:p>
            <a:pPr lvl="1">
              <a:lnSpc>
                <a:spcPct val="80000"/>
              </a:lnSpc>
              <a:buNone/>
            </a:pPr>
            <a:endParaRPr lang="en-US" sz="1800" dirty="0"/>
          </a:p>
        </p:txBody>
      </p:sp>
      <p:pic>
        <p:nvPicPr>
          <p:cNvPr id="51207" name="Picture 5" descr="wowsignal">
            <a:hlinkClick r:id="rId3"/>
          </p:cNvPr>
          <p:cNvPicPr>
            <a:picLocks noGrp="1" noChangeAspect="1" noChangeArrowheads="1"/>
          </p:cNvPicPr>
          <p:nvPr>
            <p:ph sz="half" idx="2"/>
          </p:nvPr>
        </p:nvPicPr>
        <p:blipFill>
          <a:blip r:embed="rId4" cstate="print"/>
          <a:srcRect/>
          <a:stretch>
            <a:fillRect/>
          </a:stretch>
        </p:blipFill>
        <p:spPr>
          <a:xfrm>
            <a:off x="3962400" y="3962400"/>
            <a:ext cx="4191000" cy="2451100"/>
          </a:xfrm>
        </p:spPr>
      </p:pic>
      <p:sp>
        <p:nvSpPr>
          <p:cNvPr id="51202" name="Date Placeholder 4"/>
          <p:cNvSpPr>
            <a:spLocks noGrp="1"/>
          </p:cNvSpPr>
          <p:nvPr>
            <p:ph type="dt" sz="half"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fld id="{A42968BA-C10B-4970-8F0F-3CC09BAA41D7}" type="datetime1">
              <a:rPr lang="en-US" smtClean="0"/>
              <a:t>1/27/2016</a:t>
            </a:fld>
            <a:endParaRPr lang="en-US" smtClean="0"/>
          </a:p>
        </p:txBody>
      </p:sp>
      <p:sp>
        <p:nvSpPr>
          <p:cNvPr id="7" name="Slide Number Placeholder 6"/>
          <p:cNvSpPr>
            <a:spLocks noGrp="1"/>
          </p:cNvSpPr>
          <p:nvPr>
            <p:ph type="sldNum" sz="quarter" idx="12"/>
          </p:nvPr>
        </p:nvSpPr>
        <p:spPr/>
        <p:txBody>
          <a:bodyPr/>
          <a:lstStyle/>
          <a:p>
            <a:pPr>
              <a:defRPr/>
            </a:pPr>
            <a:fld id="{2BF1AFF3-13E4-495D-8F5B-FFEAF623721A}" type="slidenum">
              <a:rPr lang="en-US"/>
              <a:pPr>
                <a:defRPr/>
              </a:pPr>
              <a:t>11</a:t>
            </a:fld>
            <a:endParaRPr lang="en-US"/>
          </a:p>
        </p:txBody>
      </p:sp>
    </p:spTree>
    <p:extLst>
      <p:ext uri="{BB962C8B-B14F-4D97-AF65-F5344CB8AC3E}">
        <p14:creationId xmlns:p14="http://schemas.microsoft.com/office/powerpoint/2010/main" val="9906308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000" dirty="0"/>
              <a:t>Google search: How is different from regular search in existence before it? </a:t>
            </a:r>
          </a:p>
          <a:p>
            <a:pPr lvl="1"/>
            <a:r>
              <a:rPr lang="en-US" sz="2000" dirty="0"/>
              <a:t>It took advantage of the fact the hyperlinks within web pages form an underlying structure that can be mined to determine the importance of various pages.</a:t>
            </a:r>
          </a:p>
          <a:p>
            <a:r>
              <a:rPr lang="en-US" sz="2000" dirty="0"/>
              <a:t>Restaurant and Menu suggestions: instead of “Where would you like to go?” “Would you like to go to </a:t>
            </a:r>
            <a:r>
              <a:rPr lang="en-US" sz="2000" dirty="0" err="1"/>
              <a:t>CityGrille</a:t>
            </a:r>
            <a:r>
              <a:rPr lang="en-US" sz="2000" dirty="0"/>
              <a:t>”? </a:t>
            </a:r>
          </a:p>
          <a:p>
            <a:pPr lvl="1"/>
            <a:r>
              <a:rPr lang="en-US" sz="2000" dirty="0"/>
              <a:t>Learning capacity from previous data of habits, profiles, and other information gathered over time.</a:t>
            </a:r>
          </a:p>
          <a:p>
            <a:r>
              <a:rPr lang="en-US" sz="2000" dirty="0"/>
              <a:t>Collaborative and interconnected world inference capable: </a:t>
            </a:r>
            <a:r>
              <a:rPr lang="en-US" sz="2000" dirty="0" err="1"/>
              <a:t>facebook</a:t>
            </a:r>
            <a:r>
              <a:rPr lang="en-US" sz="2000" dirty="0"/>
              <a:t> friend suggestion</a:t>
            </a:r>
          </a:p>
          <a:p>
            <a:r>
              <a:rPr lang="en-US" sz="2000" dirty="0"/>
              <a:t>Large scale data requiring indexing </a:t>
            </a:r>
          </a:p>
          <a:p>
            <a:r>
              <a:rPr lang="en-US" sz="2000" dirty="0"/>
              <a:t>…Do you know amazon is going to ship things before you order? </a:t>
            </a:r>
            <a:r>
              <a:rPr lang="en-US" sz="2000" dirty="0">
                <a:hlinkClick r:id="rId2"/>
              </a:rPr>
              <a:t>Here</a:t>
            </a:r>
            <a:endParaRPr lang="en-US" sz="2000" dirty="0"/>
          </a:p>
          <a:p>
            <a:endParaRPr lang="en-US" sz="2000" dirty="0"/>
          </a:p>
          <a:p>
            <a:endParaRPr lang="en-US" sz="2000" dirty="0"/>
          </a:p>
          <a:p>
            <a:endParaRPr lang="en-US" sz="2000" dirty="0"/>
          </a:p>
        </p:txBody>
      </p:sp>
      <p:sp>
        <p:nvSpPr>
          <p:cNvPr id="4" name="Date Placeholder 3"/>
          <p:cNvSpPr>
            <a:spLocks noGrp="1"/>
          </p:cNvSpPr>
          <p:nvPr>
            <p:ph type="dt" sz="half" idx="10"/>
          </p:nvPr>
        </p:nvSpPr>
        <p:spPr/>
        <p:txBody>
          <a:bodyPr/>
          <a:lstStyle/>
          <a:p>
            <a:fld id="{0ACD7D51-966D-4908-9705-ADC0525AEA0B}" type="datetime1">
              <a:rPr lang="en-US" smtClean="0"/>
              <a:t>1/27/2016</a:t>
            </a:fld>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12</a:t>
            </a:fld>
            <a:endParaRPr lang="en-US"/>
          </a:p>
        </p:txBody>
      </p:sp>
      <p:sp>
        <p:nvSpPr>
          <p:cNvPr id="2" name="Title 1"/>
          <p:cNvSpPr>
            <a:spLocks noGrp="1"/>
          </p:cNvSpPr>
          <p:nvPr>
            <p:ph type="title"/>
          </p:nvPr>
        </p:nvSpPr>
        <p:spPr/>
        <p:txBody>
          <a:bodyPr>
            <a:normAutofit/>
          </a:bodyPr>
          <a:lstStyle/>
          <a:p>
            <a:r>
              <a:rPr lang="en-US" dirty="0" smtClean="0"/>
              <a:t>Characteristics of intelligent applications</a:t>
            </a:r>
            <a:endParaRPr lang="en-US" dirty="0"/>
          </a:p>
        </p:txBody>
      </p:sp>
    </p:spTree>
    <p:extLst>
      <p:ext uri="{BB962C8B-B14F-4D97-AF65-F5344CB8AC3E}">
        <p14:creationId xmlns:p14="http://schemas.microsoft.com/office/powerpoint/2010/main" val="16150854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23311B5-C93C-4D55-A00F-10D196BB8C77}" type="datetime1">
              <a:rPr lang="en-US" smtClean="0"/>
              <a:t>1/27/2016</a:t>
            </a:fld>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13</a:t>
            </a:fld>
            <a:endParaRPr lang="en-US"/>
          </a:p>
        </p:txBody>
      </p:sp>
      <p:sp>
        <p:nvSpPr>
          <p:cNvPr id="2" name="Title 1"/>
          <p:cNvSpPr>
            <a:spLocks noGrp="1"/>
          </p:cNvSpPr>
          <p:nvPr>
            <p:ph type="title" idx="4294967295"/>
          </p:nvPr>
        </p:nvSpPr>
        <p:spPr>
          <a:xfrm>
            <a:off x="1524000" y="274638"/>
            <a:ext cx="7467600" cy="1143000"/>
          </a:xfrm>
        </p:spPr>
        <p:txBody>
          <a:bodyPr>
            <a:normAutofit/>
          </a:bodyPr>
          <a:lstStyle/>
          <a:p>
            <a:r>
              <a:rPr lang="en-US" dirty="0" smtClean="0"/>
              <a:t>Data-intensive application characteristics</a:t>
            </a:r>
            <a:endParaRPr lang="en-US" dirty="0"/>
          </a:p>
        </p:txBody>
      </p:sp>
      <p:sp>
        <p:nvSpPr>
          <p:cNvPr id="6" name="Rectangle 5"/>
          <p:cNvSpPr/>
          <p:nvPr/>
        </p:nvSpPr>
        <p:spPr>
          <a:xfrm>
            <a:off x="2438400" y="4876800"/>
            <a:ext cx="1524000" cy="9144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AggregatedContent</a:t>
            </a:r>
            <a:r>
              <a:rPr lang="en-US" dirty="0"/>
              <a:t> (Raw data)</a:t>
            </a:r>
          </a:p>
        </p:txBody>
      </p:sp>
      <p:sp>
        <p:nvSpPr>
          <p:cNvPr id="8" name="Rectangle 7"/>
          <p:cNvSpPr/>
          <p:nvPr/>
        </p:nvSpPr>
        <p:spPr>
          <a:xfrm>
            <a:off x="3886200" y="2743200"/>
            <a:ext cx="15240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Algorithms (thinking)</a:t>
            </a:r>
          </a:p>
        </p:txBody>
      </p:sp>
      <p:sp>
        <p:nvSpPr>
          <p:cNvPr id="9" name="Rectangle 8"/>
          <p:cNvSpPr/>
          <p:nvPr/>
        </p:nvSpPr>
        <p:spPr>
          <a:xfrm>
            <a:off x="5486400" y="4876800"/>
            <a:ext cx="1752600" cy="9144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Reference</a:t>
            </a:r>
          </a:p>
          <a:p>
            <a:pPr algn="ctr"/>
            <a:r>
              <a:rPr lang="en-US" dirty="0"/>
              <a:t>Structures</a:t>
            </a:r>
          </a:p>
          <a:p>
            <a:pPr algn="ctr"/>
            <a:r>
              <a:rPr lang="en-US" dirty="0"/>
              <a:t>(knowledge)</a:t>
            </a:r>
          </a:p>
        </p:txBody>
      </p:sp>
      <p:sp>
        <p:nvSpPr>
          <p:cNvPr id="10" name="Rectangle 9"/>
          <p:cNvSpPr/>
          <p:nvPr/>
        </p:nvSpPr>
        <p:spPr>
          <a:xfrm>
            <a:off x="7239000" y="3733800"/>
            <a:ext cx="1981200" cy="9906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Data structures (infrastructure)</a:t>
            </a:r>
          </a:p>
        </p:txBody>
      </p:sp>
      <p:cxnSp>
        <p:nvCxnSpPr>
          <p:cNvPr id="12" name="Straight Arrow Connector 11"/>
          <p:cNvCxnSpPr>
            <a:stCxn id="6" idx="0"/>
            <a:endCxn id="8" idx="2"/>
          </p:cNvCxnSpPr>
          <p:nvPr/>
        </p:nvCxnSpPr>
        <p:spPr>
          <a:xfrm rot="5400000" flipH="1" flipV="1">
            <a:off x="3314700" y="3543300"/>
            <a:ext cx="1219200" cy="14478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8" idx="2"/>
            <a:endCxn id="9" idx="0"/>
          </p:cNvCxnSpPr>
          <p:nvPr/>
        </p:nvCxnSpPr>
        <p:spPr>
          <a:xfrm>
            <a:off x="4648200" y="3657600"/>
            <a:ext cx="1714500" cy="12192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6" idx="3"/>
            <a:endCxn id="9" idx="1"/>
          </p:cNvCxnSpPr>
          <p:nvPr/>
        </p:nvCxnSpPr>
        <p:spPr>
          <a:xfrm>
            <a:off x="3962400" y="5334000"/>
            <a:ext cx="1524000"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6" idx="3"/>
            <a:endCxn id="10" idx="1"/>
          </p:cNvCxnSpPr>
          <p:nvPr/>
        </p:nvCxnSpPr>
        <p:spPr>
          <a:xfrm flipV="1">
            <a:off x="3962400" y="4229100"/>
            <a:ext cx="3276600" cy="11049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8" idx="2"/>
            <a:endCxn id="10" idx="1"/>
          </p:cNvCxnSpPr>
          <p:nvPr/>
        </p:nvCxnSpPr>
        <p:spPr>
          <a:xfrm rot="16200000" flipH="1">
            <a:off x="5657850" y="2647950"/>
            <a:ext cx="571500" cy="25908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6096000" y="1905000"/>
            <a:ext cx="1600200" cy="76200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Models</a:t>
            </a:r>
          </a:p>
        </p:txBody>
      </p:sp>
      <p:cxnSp>
        <p:nvCxnSpPr>
          <p:cNvPr id="15" name="Straight Arrow Connector 14"/>
          <p:cNvCxnSpPr>
            <a:stCxn id="8" idx="3"/>
            <a:endCxn id="11" idx="2"/>
          </p:cNvCxnSpPr>
          <p:nvPr/>
        </p:nvCxnSpPr>
        <p:spPr>
          <a:xfrm flipV="1">
            <a:off x="5410200" y="2667000"/>
            <a:ext cx="14859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12438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b="1" dirty="0" smtClean="0"/>
              <a:t>Aggregated content</a:t>
            </a:r>
            <a:r>
              <a:rPr lang="en-US" dirty="0" smtClean="0"/>
              <a:t>: large amount of data pertinent to the specific application; each piece of information is typically connected to many other pieces. Ex: DBs</a:t>
            </a:r>
          </a:p>
          <a:p>
            <a:r>
              <a:rPr lang="en-US" b="1" dirty="0" smtClean="0"/>
              <a:t>Reference structures</a:t>
            </a:r>
            <a:r>
              <a:rPr lang="en-US" dirty="0" smtClean="0"/>
              <a:t>: Structures that provide one or more structural and semantic interpretations of the content. Reference structure about specific domain of knowledge come in three flavors: dictionaries, knowledge bases, and </a:t>
            </a:r>
            <a:r>
              <a:rPr lang="en-US" dirty="0" err="1" smtClean="0"/>
              <a:t>ontologies</a:t>
            </a:r>
            <a:endParaRPr lang="en-US" dirty="0" smtClean="0"/>
          </a:p>
          <a:p>
            <a:r>
              <a:rPr lang="en-US" b="1" dirty="0" smtClean="0"/>
              <a:t>Algorithms</a:t>
            </a:r>
            <a:r>
              <a:rPr lang="en-US" dirty="0" smtClean="0"/>
              <a:t>: modules that allows the application to harness the information which is hidden in the data. Applied on aggregated content and some times require reference structure Ex: </a:t>
            </a:r>
            <a:r>
              <a:rPr lang="en-US" dirty="0" err="1" smtClean="0"/>
              <a:t>MapReduce</a:t>
            </a:r>
            <a:endParaRPr lang="en-US" dirty="0" smtClean="0"/>
          </a:p>
          <a:p>
            <a:r>
              <a:rPr lang="en-US" b="1" dirty="0" smtClean="0"/>
              <a:t>Data Structures</a:t>
            </a:r>
            <a:r>
              <a:rPr lang="en-US" dirty="0" smtClean="0"/>
              <a:t>: newer data structures to leverage the scale and the WORM characteristics; ex: MS Azure, Apache </a:t>
            </a:r>
            <a:r>
              <a:rPr lang="en-US" dirty="0" err="1" smtClean="0"/>
              <a:t>Hadoop</a:t>
            </a:r>
            <a:r>
              <a:rPr lang="en-US" dirty="0" smtClean="0"/>
              <a:t>, Google </a:t>
            </a:r>
            <a:r>
              <a:rPr lang="en-US" dirty="0" err="1" smtClean="0"/>
              <a:t>BigTable</a:t>
            </a:r>
            <a:endParaRPr lang="en-US" dirty="0"/>
          </a:p>
        </p:txBody>
      </p:sp>
      <p:sp>
        <p:nvSpPr>
          <p:cNvPr id="4" name="Date Placeholder 3"/>
          <p:cNvSpPr>
            <a:spLocks noGrp="1"/>
          </p:cNvSpPr>
          <p:nvPr>
            <p:ph type="dt" sz="half" idx="10"/>
          </p:nvPr>
        </p:nvSpPr>
        <p:spPr/>
        <p:txBody>
          <a:bodyPr/>
          <a:lstStyle/>
          <a:p>
            <a:fld id="{850639B6-A3AD-4A76-BE40-FD62E4628B07}" type="datetime1">
              <a:rPr lang="en-US" smtClean="0"/>
              <a:t>1/27/2016</a:t>
            </a:fld>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14</a:t>
            </a:fld>
            <a:endParaRPr lang="en-US"/>
          </a:p>
        </p:txBody>
      </p:sp>
      <p:sp>
        <p:nvSpPr>
          <p:cNvPr id="2" name="Title 1"/>
          <p:cNvSpPr>
            <a:spLocks noGrp="1"/>
          </p:cNvSpPr>
          <p:nvPr>
            <p:ph type="title"/>
          </p:nvPr>
        </p:nvSpPr>
        <p:spPr/>
        <p:txBody>
          <a:bodyPr/>
          <a:lstStyle/>
          <a:p>
            <a:r>
              <a:rPr lang="en-US" dirty="0" smtClean="0"/>
              <a:t>Basic Elements</a:t>
            </a:r>
            <a:endParaRPr lang="en-US" dirty="0"/>
          </a:p>
        </p:txBody>
      </p:sp>
    </p:spTree>
    <p:extLst>
      <p:ext uri="{BB962C8B-B14F-4D97-AF65-F5344CB8AC3E}">
        <p14:creationId xmlns:p14="http://schemas.microsoft.com/office/powerpoint/2010/main" val="29181460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Search engines</a:t>
            </a:r>
          </a:p>
          <a:p>
            <a:r>
              <a:rPr lang="en-US" dirty="0" smtClean="0"/>
              <a:t>Recommendation systems: </a:t>
            </a:r>
          </a:p>
          <a:p>
            <a:pPr lvl="1"/>
            <a:r>
              <a:rPr lang="en-US" dirty="0" err="1" smtClean="0"/>
              <a:t>CineMatch</a:t>
            </a:r>
            <a:r>
              <a:rPr lang="en-US" dirty="0" smtClean="0"/>
              <a:t> of Netflix Inc. movie recommendations</a:t>
            </a:r>
          </a:p>
          <a:p>
            <a:pPr lvl="1"/>
            <a:r>
              <a:rPr lang="en-US" dirty="0" smtClean="0"/>
              <a:t>Amazon.com: book/product recommendations</a:t>
            </a:r>
          </a:p>
          <a:p>
            <a:r>
              <a:rPr lang="en-US" dirty="0" smtClean="0"/>
              <a:t>Biological systems: high throughput sequences (HTS)</a:t>
            </a:r>
          </a:p>
          <a:p>
            <a:pPr lvl="1"/>
            <a:r>
              <a:rPr lang="en-US" dirty="0" smtClean="0"/>
              <a:t>Analysis: disease-gene match</a:t>
            </a:r>
          </a:p>
          <a:p>
            <a:pPr lvl="1"/>
            <a:r>
              <a:rPr lang="en-US" dirty="0" smtClean="0"/>
              <a:t>Query/search for gene sequences</a:t>
            </a:r>
          </a:p>
          <a:p>
            <a:r>
              <a:rPr lang="en-US" dirty="0" smtClean="0"/>
              <a:t>Space exploration</a:t>
            </a:r>
          </a:p>
          <a:p>
            <a:r>
              <a:rPr lang="en-US" dirty="0" smtClean="0"/>
              <a:t>Financial analysis</a:t>
            </a:r>
          </a:p>
        </p:txBody>
      </p:sp>
      <p:sp>
        <p:nvSpPr>
          <p:cNvPr id="4" name="Date Placeholder 3"/>
          <p:cNvSpPr>
            <a:spLocks noGrp="1"/>
          </p:cNvSpPr>
          <p:nvPr>
            <p:ph type="dt" sz="half" idx="10"/>
          </p:nvPr>
        </p:nvSpPr>
        <p:spPr/>
        <p:txBody>
          <a:bodyPr/>
          <a:lstStyle/>
          <a:p>
            <a:fld id="{7D87B50C-DBE7-4090-8DE4-2FF87D282CF7}" type="datetime1">
              <a:rPr lang="en-US" smtClean="0"/>
              <a:t>1/27/2016</a:t>
            </a:fld>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15</a:t>
            </a:fld>
            <a:endParaRPr lang="en-US"/>
          </a:p>
        </p:txBody>
      </p:sp>
      <p:sp>
        <p:nvSpPr>
          <p:cNvPr id="2" name="Title 1"/>
          <p:cNvSpPr>
            <a:spLocks noGrp="1"/>
          </p:cNvSpPr>
          <p:nvPr>
            <p:ph type="title"/>
          </p:nvPr>
        </p:nvSpPr>
        <p:spPr/>
        <p:txBody>
          <a:bodyPr>
            <a:normAutofit/>
          </a:bodyPr>
          <a:lstStyle/>
          <a:p>
            <a:r>
              <a:rPr lang="en-US" dirty="0" smtClean="0"/>
              <a:t>Examples of data-intensive applications</a:t>
            </a:r>
            <a:endParaRPr lang="en-US" dirty="0"/>
          </a:p>
        </p:txBody>
      </p:sp>
    </p:spTree>
    <p:extLst>
      <p:ext uri="{BB962C8B-B14F-4D97-AF65-F5344CB8AC3E}">
        <p14:creationId xmlns:p14="http://schemas.microsoft.com/office/powerpoint/2010/main" val="7749062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1600200"/>
            <a:ext cx="7772400" cy="4873752"/>
          </a:xfrm>
        </p:spPr>
        <p:txBody>
          <a:bodyPr>
            <a:normAutofit fontScale="92500" lnSpcReduction="10000"/>
          </a:bodyPr>
          <a:lstStyle/>
          <a:p>
            <a:r>
              <a:rPr lang="en-US" dirty="0" smtClean="0"/>
              <a:t>Social networking sites</a:t>
            </a:r>
          </a:p>
          <a:p>
            <a:r>
              <a:rPr lang="en-US" dirty="0" err="1" smtClean="0"/>
              <a:t>Mashups</a:t>
            </a:r>
            <a:r>
              <a:rPr lang="en-US" dirty="0" smtClean="0"/>
              <a:t> : applications that draw upon content retrieved from external sources to create entirely new innovative services.</a:t>
            </a:r>
          </a:p>
          <a:p>
            <a:r>
              <a:rPr lang="en-US" dirty="0" smtClean="0"/>
              <a:t>Portals</a:t>
            </a:r>
          </a:p>
          <a:p>
            <a:r>
              <a:rPr lang="en-US" dirty="0" smtClean="0"/>
              <a:t>Wikis: content aggregators; linked data; excellent data and fertile ground for applying concepts discussed in the text</a:t>
            </a:r>
          </a:p>
          <a:p>
            <a:r>
              <a:rPr lang="en-US" dirty="0" smtClean="0"/>
              <a:t>Media-sharing sites</a:t>
            </a:r>
          </a:p>
          <a:p>
            <a:r>
              <a:rPr lang="en-US" dirty="0" smtClean="0"/>
              <a:t>Online gaming</a:t>
            </a:r>
          </a:p>
          <a:p>
            <a:r>
              <a:rPr lang="en-US" dirty="0" smtClean="0"/>
              <a:t>Biological analysis</a:t>
            </a:r>
          </a:p>
          <a:p>
            <a:r>
              <a:rPr lang="en-US" dirty="0" smtClean="0"/>
              <a:t>Space exploration</a:t>
            </a:r>
          </a:p>
          <a:p>
            <a:pPr>
              <a:buNone/>
            </a:pPr>
            <a:endParaRPr lang="en-US" dirty="0" smtClean="0"/>
          </a:p>
          <a:p>
            <a:endParaRPr lang="en-US" dirty="0"/>
          </a:p>
        </p:txBody>
      </p:sp>
      <p:sp>
        <p:nvSpPr>
          <p:cNvPr id="4" name="Date Placeholder 3"/>
          <p:cNvSpPr>
            <a:spLocks noGrp="1"/>
          </p:cNvSpPr>
          <p:nvPr>
            <p:ph type="dt" sz="half" idx="10"/>
          </p:nvPr>
        </p:nvSpPr>
        <p:spPr/>
        <p:txBody>
          <a:bodyPr/>
          <a:lstStyle/>
          <a:p>
            <a:fld id="{C4F85B8C-0FDD-412A-A7DF-B09E7DAD5E5D}" type="datetime1">
              <a:rPr lang="en-US" smtClean="0"/>
              <a:t>1/27/2016</a:t>
            </a:fld>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16</a:t>
            </a:fld>
            <a:endParaRPr lang="en-US"/>
          </a:p>
        </p:txBody>
      </p:sp>
      <p:sp>
        <p:nvSpPr>
          <p:cNvPr id="2" name="Title 1"/>
          <p:cNvSpPr>
            <a:spLocks noGrp="1"/>
          </p:cNvSpPr>
          <p:nvPr>
            <p:ph type="title"/>
          </p:nvPr>
        </p:nvSpPr>
        <p:spPr>
          <a:xfrm>
            <a:off x="1981200" y="381000"/>
            <a:ext cx="7467600" cy="1143000"/>
          </a:xfrm>
        </p:spPr>
        <p:txBody>
          <a:bodyPr>
            <a:normAutofit/>
          </a:bodyPr>
          <a:lstStyle/>
          <a:p>
            <a:r>
              <a:rPr lang="en-US" dirty="0" smtClean="0"/>
              <a:t>More intelligent data-intensive applications</a:t>
            </a:r>
            <a:endParaRPr lang="en-US" dirty="0"/>
          </a:p>
        </p:txBody>
      </p:sp>
    </p:spTree>
    <p:extLst>
      <p:ext uri="{BB962C8B-B14F-4D97-AF65-F5344CB8AC3E}">
        <p14:creationId xmlns:p14="http://schemas.microsoft.com/office/powerpoint/2010/main" val="42295963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Statistical inference </a:t>
            </a:r>
          </a:p>
          <a:p>
            <a:r>
              <a:rPr lang="en-US" dirty="0" smtClean="0"/>
              <a:t>Machine learning is the capability of the software system to generalize based on past experience and the use of these generalization to provide answers to questions related old, new and future data.</a:t>
            </a:r>
          </a:p>
          <a:p>
            <a:r>
              <a:rPr lang="en-US" dirty="0" smtClean="0"/>
              <a:t>Data mining</a:t>
            </a:r>
          </a:p>
          <a:p>
            <a:r>
              <a:rPr lang="en-US" dirty="0" smtClean="0"/>
              <a:t>Soft </a:t>
            </a:r>
            <a:r>
              <a:rPr lang="en-US" dirty="0" smtClean="0"/>
              <a:t>computing</a:t>
            </a:r>
          </a:p>
          <a:p>
            <a:r>
              <a:rPr lang="en-US" dirty="0" smtClean="0"/>
              <a:t>Deep learning</a:t>
            </a:r>
            <a:endParaRPr lang="en-US" dirty="0"/>
          </a:p>
          <a:p>
            <a:r>
              <a:rPr lang="en-US" dirty="0" smtClean="0"/>
              <a:t>We </a:t>
            </a:r>
            <a:r>
              <a:rPr lang="en-US" dirty="0" smtClean="0"/>
              <a:t>also need algorithms that are specially designed for the emerging storage models and data characteristics.</a:t>
            </a:r>
            <a:endParaRPr lang="en-US" dirty="0"/>
          </a:p>
        </p:txBody>
      </p:sp>
      <p:sp>
        <p:nvSpPr>
          <p:cNvPr id="4" name="Date Placeholder 3"/>
          <p:cNvSpPr>
            <a:spLocks noGrp="1"/>
          </p:cNvSpPr>
          <p:nvPr>
            <p:ph type="dt" sz="half" idx="10"/>
          </p:nvPr>
        </p:nvSpPr>
        <p:spPr/>
        <p:txBody>
          <a:bodyPr/>
          <a:lstStyle/>
          <a:p>
            <a:fld id="{AA8CB783-DCDD-4C2B-BA95-9DB8D20B6C23}" type="datetime1">
              <a:rPr lang="en-US" smtClean="0"/>
              <a:t>1/27/2016</a:t>
            </a:fld>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17</a:t>
            </a:fld>
            <a:endParaRPr lang="en-US"/>
          </a:p>
        </p:txBody>
      </p:sp>
      <p:sp>
        <p:nvSpPr>
          <p:cNvPr id="2" name="Title 1"/>
          <p:cNvSpPr>
            <a:spLocks noGrp="1"/>
          </p:cNvSpPr>
          <p:nvPr>
            <p:ph type="title"/>
          </p:nvPr>
        </p:nvSpPr>
        <p:spPr/>
        <p:txBody>
          <a:bodyPr/>
          <a:lstStyle/>
          <a:p>
            <a:r>
              <a:rPr lang="en-US" dirty="0" smtClean="0"/>
              <a:t>Algorithms</a:t>
            </a:r>
            <a:endParaRPr lang="en-US" dirty="0"/>
          </a:p>
        </p:txBody>
      </p:sp>
    </p:spTree>
    <p:extLst>
      <p:ext uri="{BB962C8B-B14F-4D97-AF65-F5344CB8AC3E}">
        <p14:creationId xmlns:p14="http://schemas.microsoft.com/office/powerpoint/2010/main" val="13558032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5625" y="1527175"/>
            <a:ext cx="8504238" cy="4572000"/>
          </a:xfrm>
        </p:spPr>
        <p:txBody>
          <a:bodyPr rtlCol="0">
            <a:normAutofit/>
          </a:bodyPr>
          <a:lstStyle/>
          <a:p>
            <a:pPr>
              <a:buFont typeface="Arial" pitchFamily="34" charset="0"/>
              <a:buChar char="•"/>
              <a:defRPr/>
            </a:pPr>
            <a:r>
              <a:rPr lang="en-US" sz="1800" dirty="0">
                <a:latin typeface="Maiandra GD" pitchFamily="34" charset="0"/>
              </a:rPr>
              <a:t>Internet introduced a new challenge in the form web logs, web crawler’s data: large scale “peta scale”</a:t>
            </a:r>
          </a:p>
          <a:p>
            <a:pPr>
              <a:buFont typeface="Arial" pitchFamily="34" charset="0"/>
              <a:buChar char="•"/>
              <a:defRPr/>
            </a:pPr>
            <a:r>
              <a:rPr lang="en-US" sz="1800" dirty="0">
                <a:latin typeface="Maiandra GD" pitchFamily="34" charset="0"/>
              </a:rPr>
              <a:t>But observe that this type of data has an uniquely different characteristic than your transactional or the “customer order” data, or “bank account data” : </a:t>
            </a:r>
          </a:p>
          <a:p>
            <a:pPr>
              <a:buFont typeface="Arial" pitchFamily="34" charset="0"/>
              <a:buChar char="•"/>
              <a:defRPr/>
            </a:pPr>
            <a:r>
              <a:rPr lang="en-US" sz="1800" dirty="0">
                <a:latin typeface="Maiandra GD" pitchFamily="34" charset="0"/>
              </a:rPr>
              <a:t> The data type  is “write once read many (WORM)” ; </a:t>
            </a:r>
          </a:p>
          <a:p>
            <a:pPr lvl="1">
              <a:buFont typeface="Arial" pitchFamily="34" charset="0"/>
              <a:buChar char="•"/>
              <a:defRPr/>
            </a:pPr>
            <a:r>
              <a:rPr lang="en-US" sz="1800" b="1" dirty="0">
                <a:solidFill>
                  <a:schemeClr val="tx1"/>
                </a:solidFill>
                <a:latin typeface="Maiandra GD" pitchFamily="34" charset="0"/>
              </a:rPr>
              <a:t>Privacy protected healthcare and patient information; </a:t>
            </a:r>
          </a:p>
          <a:p>
            <a:pPr lvl="1">
              <a:buFont typeface="Arial" pitchFamily="34" charset="0"/>
              <a:buChar char="•"/>
              <a:defRPr/>
            </a:pPr>
            <a:r>
              <a:rPr lang="en-US" sz="1800" b="1" dirty="0">
                <a:solidFill>
                  <a:schemeClr val="tx1"/>
                </a:solidFill>
                <a:latin typeface="Maiandra GD" pitchFamily="34" charset="0"/>
              </a:rPr>
              <a:t>Historical financial data; </a:t>
            </a:r>
          </a:p>
          <a:p>
            <a:pPr lvl="1">
              <a:buFont typeface="Arial" pitchFamily="34" charset="0"/>
              <a:buChar char="•"/>
              <a:defRPr/>
            </a:pPr>
            <a:r>
              <a:rPr lang="en-US" sz="1800" b="1" dirty="0">
                <a:solidFill>
                  <a:schemeClr val="tx1"/>
                </a:solidFill>
                <a:latin typeface="Maiandra GD" pitchFamily="34" charset="0"/>
              </a:rPr>
              <a:t>Other historical data </a:t>
            </a:r>
          </a:p>
          <a:p>
            <a:pPr marL="400050">
              <a:defRPr/>
            </a:pPr>
            <a:r>
              <a:rPr lang="en-US" sz="1800" dirty="0">
                <a:latin typeface="Maiandra GD" pitchFamily="34" charset="0"/>
              </a:rPr>
              <a:t>Relational file system and tables are insufficient.</a:t>
            </a:r>
          </a:p>
          <a:p>
            <a:pPr>
              <a:buFont typeface="Arial" pitchFamily="34" charset="0"/>
              <a:buChar char="•"/>
              <a:defRPr/>
            </a:pPr>
            <a:r>
              <a:rPr lang="en-US" sz="1800" dirty="0">
                <a:latin typeface="Maiandra GD" pitchFamily="34" charset="0"/>
              </a:rPr>
              <a:t>Large &lt;key, value&gt; stores (files) and storage management system.</a:t>
            </a:r>
          </a:p>
          <a:p>
            <a:pPr>
              <a:buFont typeface="Arial" pitchFamily="34" charset="0"/>
              <a:buChar char="•"/>
              <a:defRPr/>
            </a:pPr>
            <a:r>
              <a:rPr lang="en-US" sz="1800" dirty="0">
                <a:latin typeface="Maiandra GD" pitchFamily="34" charset="0"/>
              </a:rPr>
              <a:t>Built-in features for fault-tolerance, load balancing, data-transfer  and aggregation,…</a:t>
            </a:r>
          </a:p>
          <a:p>
            <a:pPr>
              <a:buFont typeface="Arial" pitchFamily="34" charset="0"/>
              <a:buChar char="•"/>
              <a:defRPr/>
            </a:pPr>
            <a:r>
              <a:rPr lang="en-US" sz="1800" dirty="0">
                <a:latin typeface="Maiandra GD" pitchFamily="34" charset="0"/>
              </a:rPr>
              <a:t>Clusters of distributed nodes for storage and computing.</a:t>
            </a:r>
          </a:p>
          <a:p>
            <a:pPr>
              <a:buFont typeface="Arial" pitchFamily="34" charset="0"/>
              <a:buChar char="•"/>
              <a:defRPr/>
            </a:pPr>
            <a:r>
              <a:rPr lang="en-US" sz="1800" dirty="0">
                <a:latin typeface="Maiandra GD" pitchFamily="34" charset="0"/>
              </a:rPr>
              <a:t>Computing is inherently parallel</a:t>
            </a:r>
          </a:p>
        </p:txBody>
      </p:sp>
      <p:sp>
        <p:nvSpPr>
          <p:cNvPr id="6" name="Date Placeholder 5"/>
          <p:cNvSpPr>
            <a:spLocks noGrp="1"/>
          </p:cNvSpPr>
          <p:nvPr>
            <p:ph type="dt" sz="half" idx="10"/>
          </p:nvPr>
        </p:nvSpPr>
        <p:spPr>
          <a:xfrm>
            <a:off x="7887348" y="6356351"/>
            <a:ext cx="2085975" cy="365125"/>
          </a:xfrm>
          <a:prstGeom prst="rect">
            <a:avLst/>
          </a:prstGeom>
        </p:spPr>
        <p:txBody>
          <a:bodyPr/>
          <a:lstStyle/>
          <a:p>
            <a:pPr>
              <a:defRPr/>
            </a:pPr>
            <a:fld id="{2FAD6164-8879-4965-9339-1C8058B323D0}" type="datetime1">
              <a:rPr lang="en-US" smtClean="0"/>
              <a:t>1/27/2016</a:t>
            </a:fld>
            <a:endParaRPr lang="en-US"/>
          </a:p>
        </p:txBody>
      </p:sp>
      <p:sp>
        <p:nvSpPr>
          <p:cNvPr id="5" name="Slide Number Placeholder 4"/>
          <p:cNvSpPr>
            <a:spLocks noGrp="1"/>
          </p:cNvSpPr>
          <p:nvPr>
            <p:ph type="sldNum" sz="quarter" idx="12"/>
          </p:nvPr>
        </p:nvSpPr>
        <p:spPr>
          <a:xfrm>
            <a:off x="10067279" y="6356351"/>
            <a:ext cx="561975" cy="365125"/>
          </a:xfrm>
          <a:prstGeom prst="rect">
            <a:avLst/>
          </a:prstGeom>
        </p:spPr>
        <p:txBody>
          <a:bodyPr/>
          <a:lstStyle/>
          <a:p>
            <a:pPr>
              <a:defRPr/>
            </a:pPr>
            <a:fld id="{F2A3F065-3229-47AB-BA52-A7B739E41773}" type="slidenum">
              <a:rPr lang="en-US"/>
              <a:pPr>
                <a:defRPr/>
              </a:pPr>
              <a:t>18</a:t>
            </a:fld>
            <a:endParaRPr lang="en-US"/>
          </a:p>
        </p:txBody>
      </p:sp>
      <p:sp>
        <p:nvSpPr>
          <p:cNvPr id="14338" name="Title 1"/>
          <p:cNvSpPr>
            <a:spLocks noGrp="1"/>
          </p:cNvSpPr>
          <p:nvPr>
            <p:ph type="title"/>
          </p:nvPr>
        </p:nvSpPr>
        <p:spPr>
          <a:xfrm>
            <a:off x="1981200" y="0"/>
            <a:ext cx="8229600" cy="1295400"/>
          </a:xfrm>
        </p:spPr>
        <p:txBody>
          <a:bodyPr/>
          <a:lstStyle/>
          <a:p>
            <a:pPr eaLnBrk="1" hangingPunct="1">
              <a:defRPr/>
            </a:pPr>
            <a:r>
              <a:rPr lang="en-US" dirty="0" smtClean="0"/>
              <a:t>Different Type of Storage </a:t>
            </a:r>
          </a:p>
        </p:txBody>
      </p:sp>
    </p:spTree>
    <p:extLst>
      <p:ext uri="{BB962C8B-B14F-4D97-AF65-F5344CB8AC3E}">
        <p14:creationId xmlns:p14="http://schemas.microsoft.com/office/powerpoint/2010/main" val="2415333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defRPr/>
            </a:pPr>
            <a:r>
              <a:rPr lang="en-US" dirty="0" smtClean="0">
                <a:solidFill>
                  <a:schemeClr val="tx1"/>
                </a:solidFill>
                <a:latin typeface="Maiandra GD" pitchFamily="34" charset="0"/>
              </a:rPr>
              <a:t>Originated from the Google File System (GFS) is the special </a:t>
            </a:r>
            <a:r>
              <a:rPr lang="en-US" dirty="0">
                <a:solidFill>
                  <a:schemeClr val="tx1"/>
                </a:solidFill>
                <a:latin typeface="Maiandra GD" pitchFamily="34" charset="0"/>
              </a:rPr>
              <a:t>&lt;key, value&gt; </a:t>
            </a:r>
            <a:r>
              <a:rPr lang="en-US" dirty="0" smtClean="0">
                <a:solidFill>
                  <a:schemeClr val="tx1"/>
                </a:solidFill>
                <a:latin typeface="Maiandra GD" pitchFamily="34" charset="0"/>
              </a:rPr>
              <a:t>store </a:t>
            </a:r>
          </a:p>
          <a:p>
            <a:pPr>
              <a:defRPr/>
            </a:pPr>
            <a:r>
              <a:rPr lang="en-US" dirty="0" err="1" smtClean="0">
                <a:solidFill>
                  <a:schemeClr val="tx1"/>
                </a:solidFill>
                <a:latin typeface="Maiandra GD" pitchFamily="34" charset="0"/>
              </a:rPr>
              <a:t>Hadoop</a:t>
            </a:r>
            <a:r>
              <a:rPr lang="en-US" dirty="0" smtClean="0">
                <a:solidFill>
                  <a:schemeClr val="tx1"/>
                </a:solidFill>
                <a:latin typeface="Maiandra GD" pitchFamily="34" charset="0"/>
              </a:rPr>
              <a:t> </a:t>
            </a:r>
            <a:r>
              <a:rPr lang="en-US" dirty="0">
                <a:solidFill>
                  <a:schemeClr val="tx1"/>
                </a:solidFill>
                <a:latin typeface="Maiandra GD" pitchFamily="34" charset="0"/>
              </a:rPr>
              <a:t>Distributed file </a:t>
            </a:r>
            <a:r>
              <a:rPr lang="en-US" dirty="0" smtClean="0">
                <a:solidFill>
                  <a:schemeClr val="tx1"/>
                </a:solidFill>
                <a:latin typeface="Maiandra GD" pitchFamily="34" charset="0"/>
              </a:rPr>
              <a:t>system </a:t>
            </a:r>
            <a:r>
              <a:rPr lang="en-US" dirty="0">
                <a:solidFill>
                  <a:schemeClr val="tx1"/>
                </a:solidFill>
                <a:latin typeface="Maiandra GD" pitchFamily="34" charset="0"/>
              </a:rPr>
              <a:t>(</a:t>
            </a:r>
            <a:r>
              <a:rPr lang="en-US" dirty="0" smtClean="0">
                <a:solidFill>
                  <a:schemeClr val="tx1"/>
                </a:solidFill>
                <a:latin typeface="Maiandra GD" pitchFamily="34" charset="0"/>
              </a:rPr>
              <a:t>HDFS) is the open source version of this. (Currently an Apache project)</a:t>
            </a:r>
          </a:p>
          <a:p>
            <a:pPr>
              <a:defRPr/>
            </a:pPr>
            <a:r>
              <a:rPr lang="en-US" dirty="0" smtClean="0">
                <a:solidFill>
                  <a:schemeClr val="tx1"/>
                </a:solidFill>
                <a:latin typeface="Maiandra GD" pitchFamily="34" charset="0"/>
              </a:rPr>
              <a:t>Parallel processing of the data using </a:t>
            </a:r>
            <a:r>
              <a:rPr lang="en-US" dirty="0" err="1" smtClean="0">
                <a:solidFill>
                  <a:schemeClr val="tx1"/>
                </a:solidFill>
                <a:latin typeface="Maiandra GD" pitchFamily="34" charset="0"/>
              </a:rPr>
              <a:t>MapReduce</a:t>
            </a:r>
            <a:r>
              <a:rPr lang="en-US" dirty="0" smtClean="0">
                <a:solidFill>
                  <a:schemeClr val="tx1"/>
                </a:solidFill>
                <a:latin typeface="Maiandra GD" pitchFamily="34" charset="0"/>
              </a:rPr>
              <a:t> (MR) programming model</a:t>
            </a:r>
          </a:p>
          <a:p>
            <a:pPr>
              <a:defRPr/>
            </a:pPr>
            <a:r>
              <a:rPr lang="en-US" dirty="0" smtClean="0">
                <a:solidFill>
                  <a:schemeClr val="tx1"/>
                </a:solidFill>
                <a:latin typeface="Maiandra GD" pitchFamily="34" charset="0"/>
              </a:rPr>
              <a:t>Challenges</a:t>
            </a:r>
          </a:p>
          <a:p>
            <a:pPr marL="674370" lvl="1">
              <a:buFont typeface="Wingdings 2"/>
              <a:buChar char=""/>
              <a:defRPr/>
            </a:pPr>
            <a:r>
              <a:rPr lang="en-US" dirty="0">
                <a:solidFill>
                  <a:schemeClr val="tx1"/>
                </a:solidFill>
                <a:latin typeface="Maiandra GD" pitchFamily="34" charset="0"/>
              </a:rPr>
              <a:t>Formulation of  MR algorithms  </a:t>
            </a:r>
          </a:p>
          <a:p>
            <a:pPr marL="674370" lvl="1">
              <a:buFont typeface="Wingdings 2"/>
              <a:buChar char=""/>
              <a:defRPr/>
            </a:pPr>
            <a:r>
              <a:rPr lang="en-US" dirty="0">
                <a:solidFill>
                  <a:schemeClr val="tx1"/>
                </a:solidFill>
                <a:latin typeface="Maiandra GD" pitchFamily="34" charset="0"/>
              </a:rPr>
              <a:t>Proper use of the features of infrastructure (Ex: sort)</a:t>
            </a:r>
          </a:p>
          <a:p>
            <a:pPr marL="674370" lvl="1">
              <a:buFont typeface="Wingdings 2"/>
              <a:buChar char=""/>
              <a:defRPr/>
            </a:pPr>
            <a:r>
              <a:rPr lang="en-US" dirty="0">
                <a:solidFill>
                  <a:schemeClr val="tx1"/>
                </a:solidFill>
                <a:latin typeface="Maiandra GD" pitchFamily="34" charset="0"/>
              </a:rPr>
              <a:t>Best practices in using MR and HDFS</a:t>
            </a:r>
          </a:p>
          <a:p>
            <a:pPr>
              <a:defRPr/>
            </a:pPr>
            <a:r>
              <a:rPr lang="en-US" dirty="0" smtClean="0">
                <a:solidFill>
                  <a:schemeClr val="tx1"/>
                </a:solidFill>
                <a:latin typeface="Maiandra GD" pitchFamily="34" charset="0"/>
              </a:rPr>
              <a:t>An extensive ecosystem consisting of other components such  as column-based store (</a:t>
            </a:r>
            <a:r>
              <a:rPr lang="en-US" dirty="0" err="1" smtClean="0">
                <a:solidFill>
                  <a:schemeClr val="tx1"/>
                </a:solidFill>
                <a:latin typeface="Maiandra GD" pitchFamily="34" charset="0"/>
              </a:rPr>
              <a:t>Hbase</a:t>
            </a:r>
            <a:r>
              <a:rPr lang="en-US" dirty="0" smtClean="0">
                <a:solidFill>
                  <a:schemeClr val="tx1"/>
                </a:solidFill>
                <a:latin typeface="Maiandra GD" pitchFamily="34" charset="0"/>
              </a:rPr>
              <a:t>, </a:t>
            </a:r>
            <a:r>
              <a:rPr lang="en-US" dirty="0" err="1" smtClean="0">
                <a:solidFill>
                  <a:schemeClr val="tx1"/>
                </a:solidFill>
                <a:latin typeface="Maiandra GD" pitchFamily="34" charset="0"/>
              </a:rPr>
              <a:t>BigTable</a:t>
            </a:r>
            <a:r>
              <a:rPr lang="en-US" dirty="0" smtClean="0">
                <a:solidFill>
                  <a:schemeClr val="tx1"/>
                </a:solidFill>
                <a:latin typeface="Maiandra GD" pitchFamily="34" charset="0"/>
              </a:rPr>
              <a:t>), big data warehousing (Hive), workflow languages, etc.</a:t>
            </a:r>
          </a:p>
          <a:p>
            <a:pPr marL="0" indent="0">
              <a:buNone/>
              <a:defRPr/>
            </a:pPr>
            <a:endParaRPr lang="en-US" dirty="0" smtClean="0"/>
          </a:p>
          <a:p>
            <a:pPr>
              <a:defRPr/>
            </a:pPr>
            <a:endParaRPr lang="en-US" dirty="0"/>
          </a:p>
          <a:p>
            <a:endParaRPr lang="en-US" dirty="0"/>
          </a:p>
        </p:txBody>
      </p:sp>
      <p:sp>
        <p:nvSpPr>
          <p:cNvPr id="4" name="Date Placeholder 3"/>
          <p:cNvSpPr>
            <a:spLocks noGrp="1"/>
          </p:cNvSpPr>
          <p:nvPr>
            <p:ph type="dt" sz="half" idx="10"/>
          </p:nvPr>
        </p:nvSpPr>
        <p:spPr>
          <a:xfrm>
            <a:off x="7887348" y="6356351"/>
            <a:ext cx="2085975" cy="365125"/>
          </a:xfrm>
          <a:prstGeom prst="rect">
            <a:avLst/>
          </a:prstGeom>
        </p:spPr>
        <p:txBody>
          <a:bodyPr/>
          <a:lstStyle/>
          <a:p>
            <a:fld id="{289DACB3-0BF4-44CA-A490-63CC7DA71B25}" type="datetime1">
              <a:rPr lang="en-US" smtClean="0"/>
              <a:t>1/27/2016</a:t>
            </a:fld>
            <a:endParaRPr lang="en-US" dirty="0"/>
          </a:p>
        </p:txBody>
      </p:sp>
      <p:sp>
        <p:nvSpPr>
          <p:cNvPr id="6" name="Slide Number Placeholder 5"/>
          <p:cNvSpPr>
            <a:spLocks noGrp="1"/>
          </p:cNvSpPr>
          <p:nvPr>
            <p:ph type="sldNum" sz="quarter" idx="12"/>
          </p:nvPr>
        </p:nvSpPr>
        <p:spPr>
          <a:xfrm>
            <a:off x="10067279" y="6356351"/>
            <a:ext cx="561975" cy="365125"/>
          </a:xfrm>
          <a:prstGeom prst="rect">
            <a:avLst/>
          </a:prstGeom>
        </p:spPr>
        <p:txBody>
          <a:bodyPr/>
          <a:lstStyle/>
          <a:p>
            <a:fld id="{2E3C84E5-CE4F-4BCB-9060-5E395DEC563C}" type="slidenum">
              <a:rPr lang="en-US" smtClean="0"/>
              <a:t>19</a:t>
            </a:fld>
            <a:endParaRPr lang="en-US"/>
          </a:p>
        </p:txBody>
      </p:sp>
      <p:sp>
        <p:nvSpPr>
          <p:cNvPr id="2" name="Title 1"/>
          <p:cNvSpPr>
            <a:spLocks noGrp="1"/>
          </p:cNvSpPr>
          <p:nvPr>
            <p:ph type="title"/>
          </p:nvPr>
        </p:nvSpPr>
        <p:spPr>
          <a:xfrm>
            <a:off x="1981200" y="0"/>
            <a:ext cx="8229600" cy="1371600"/>
          </a:xfrm>
        </p:spPr>
        <p:txBody>
          <a:bodyPr/>
          <a:lstStyle/>
          <a:p>
            <a:r>
              <a:rPr lang="en-US" dirty="0" smtClean="0"/>
              <a:t>Big-data Concepts</a:t>
            </a:r>
            <a:endParaRPr lang="en-US" dirty="0"/>
          </a:p>
        </p:txBody>
      </p:sp>
    </p:spTree>
    <p:extLst>
      <p:ext uri="{BB962C8B-B14F-4D97-AF65-F5344CB8AC3E}">
        <p14:creationId xmlns:p14="http://schemas.microsoft.com/office/powerpoint/2010/main" val="8452428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The phrase was initially coined by National Science Foundation (NSF)</a:t>
            </a:r>
          </a:p>
          <a:p>
            <a:r>
              <a:rPr lang="en-US" dirty="0" smtClean="0"/>
              <a:t>What is it?</a:t>
            </a:r>
          </a:p>
          <a:p>
            <a:pPr lvl="1"/>
            <a:r>
              <a:rPr lang="en-US" dirty="0" smtClean="0"/>
              <a:t>Volume, velocity, variety, veracity (uncertainty) (Gartner, IBM)</a:t>
            </a:r>
          </a:p>
          <a:p>
            <a:r>
              <a:rPr lang="en-US" dirty="0" smtClean="0"/>
              <a:t>How is it addressed? </a:t>
            </a:r>
          </a:p>
          <a:p>
            <a:r>
              <a:rPr lang="en-US" dirty="0" smtClean="0"/>
              <a:t>Why now?  </a:t>
            </a:r>
          </a:p>
          <a:p>
            <a:r>
              <a:rPr lang="en-US" dirty="0" smtClean="0"/>
              <a:t>What do you expect to extract by processing this large data?</a:t>
            </a:r>
          </a:p>
          <a:p>
            <a:pPr lvl="1"/>
            <a:r>
              <a:rPr lang="en-US" dirty="0" smtClean="0"/>
              <a:t>Intelligence for decision making</a:t>
            </a:r>
          </a:p>
          <a:p>
            <a:r>
              <a:rPr lang="en-US" dirty="0" smtClean="0"/>
              <a:t>What is different now? </a:t>
            </a:r>
          </a:p>
          <a:p>
            <a:pPr lvl="1"/>
            <a:r>
              <a:rPr lang="en-US" dirty="0" smtClean="0"/>
              <a:t>Storage models, processing models</a:t>
            </a:r>
          </a:p>
          <a:p>
            <a:pPr lvl="1"/>
            <a:r>
              <a:rPr lang="en-US" dirty="0" smtClean="0"/>
              <a:t>Big Data, analytics and cloud infrastructures</a:t>
            </a:r>
          </a:p>
          <a:p>
            <a:r>
              <a:rPr lang="en-US" dirty="0" smtClean="0"/>
              <a:t>Summary</a:t>
            </a:r>
          </a:p>
          <a:p>
            <a:pPr lvl="1"/>
            <a:endParaRPr lang="en-US" dirty="0" smtClean="0"/>
          </a:p>
          <a:p>
            <a:endParaRPr lang="en-US" dirty="0" smtClean="0"/>
          </a:p>
          <a:p>
            <a:pPr lvl="1"/>
            <a:endParaRPr lang="en-US" dirty="0"/>
          </a:p>
        </p:txBody>
      </p:sp>
      <p:sp>
        <p:nvSpPr>
          <p:cNvPr id="4" name="Date Placeholder 3"/>
          <p:cNvSpPr>
            <a:spLocks noGrp="1"/>
          </p:cNvSpPr>
          <p:nvPr>
            <p:ph type="dt" sz="half" idx="10"/>
          </p:nvPr>
        </p:nvSpPr>
        <p:spPr/>
        <p:txBody>
          <a:bodyPr/>
          <a:lstStyle/>
          <a:p>
            <a:fld id="{E4F4037A-C590-41AF-B57C-1F6B1325A715}" type="datetime1">
              <a:rPr lang="en-US" smtClean="0"/>
              <a:t>1/27/2016</a:t>
            </a:fld>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2</a:t>
            </a:fld>
            <a:endParaRPr lang="en-US"/>
          </a:p>
        </p:txBody>
      </p:sp>
      <p:sp>
        <p:nvSpPr>
          <p:cNvPr id="2" name="Title 1"/>
          <p:cNvSpPr>
            <a:spLocks noGrp="1"/>
          </p:cNvSpPr>
          <p:nvPr>
            <p:ph type="title"/>
          </p:nvPr>
        </p:nvSpPr>
        <p:spPr/>
        <p:txBody>
          <a:bodyPr/>
          <a:lstStyle/>
          <a:p>
            <a:r>
              <a:rPr lang="en-US" dirty="0" smtClean="0"/>
              <a:t>Data-intensive computing</a:t>
            </a:r>
            <a:endParaRPr lang="en-US" dirty="0"/>
          </a:p>
        </p:txBody>
      </p:sp>
    </p:spTree>
    <p:extLst>
      <p:ext uri="{BB962C8B-B14F-4D97-AF65-F5344CB8AC3E}">
        <p14:creationId xmlns:p14="http://schemas.microsoft.com/office/powerpoint/2010/main" val="38420844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solidFill>
                  <a:schemeClr val="tx1"/>
                </a:solidFill>
              </a:rPr>
              <a:t>We have witnessed explosion in algorithmic solutions.</a:t>
            </a:r>
          </a:p>
          <a:p>
            <a:r>
              <a:rPr lang="en-US" dirty="0" smtClean="0">
                <a:solidFill>
                  <a:schemeClr val="tx1"/>
                </a:solidFill>
              </a:rPr>
              <a:t>“In pioneer days they used oxen for heavy pulling, when one couldn’t budge a log they didn’t try to grow a larger ox. We shouldn’t be trying for bigger computers, but for more systems of computers.” </a:t>
            </a:r>
            <a:r>
              <a:rPr lang="en-US" dirty="0">
                <a:solidFill>
                  <a:schemeClr val="tx1"/>
                </a:solidFill>
              </a:rPr>
              <a:t>G</a:t>
            </a:r>
            <a:r>
              <a:rPr lang="en-US" dirty="0" smtClean="0">
                <a:solidFill>
                  <a:schemeClr val="tx1"/>
                </a:solidFill>
              </a:rPr>
              <a:t>race Hopper</a:t>
            </a:r>
          </a:p>
          <a:p>
            <a:r>
              <a:rPr lang="en-US" dirty="0" smtClean="0">
                <a:solidFill>
                  <a:schemeClr val="tx1"/>
                </a:solidFill>
              </a:rPr>
              <a:t>What you cannot achieve by an algorithm can be achieved by more data.</a:t>
            </a:r>
          </a:p>
          <a:p>
            <a:r>
              <a:rPr lang="en-US" dirty="0" smtClean="0">
                <a:solidFill>
                  <a:schemeClr val="tx1"/>
                </a:solidFill>
              </a:rPr>
              <a:t>Big data if analyzed right gives you better answers: Center for disease control prediction of flu vs. prediction of flu through “search” data 2 full weeks before the onset of flu season! </a:t>
            </a:r>
            <a:r>
              <a:rPr lang="en-US" dirty="0">
                <a:hlinkClick r:id="rId2"/>
              </a:rPr>
              <a:t>http://www.google.org/flutrends</a:t>
            </a:r>
            <a:r>
              <a:rPr lang="en-US" dirty="0" smtClean="0">
                <a:hlinkClick r:id="rId2"/>
              </a:rPr>
              <a:t>/</a:t>
            </a:r>
            <a:endParaRPr lang="en-US" dirty="0" smtClean="0"/>
          </a:p>
          <a:p>
            <a:endParaRPr lang="en-US" dirty="0" smtClean="0">
              <a:solidFill>
                <a:schemeClr val="tx1"/>
              </a:solidFill>
            </a:endParaRPr>
          </a:p>
          <a:p>
            <a:pPr marL="0" indent="0">
              <a:buNone/>
            </a:pPr>
            <a:endParaRPr lang="en-US" dirty="0"/>
          </a:p>
        </p:txBody>
      </p:sp>
      <p:sp>
        <p:nvSpPr>
          <p:cNvPr id="4" name="Date Placeholder 3"/>
          <p:cNvSpPr>
            <a:spLocks noGrp="1"/>
          </p:cNvSpPr>
          <p:nvPr>
            <p:ph type="dt" sz="half" idx="10"/>
          </p:nvPr>
        </p:nvSpPr>
        <p:spPr>
          <a:xfrm>
            <a:off x="7887348" y="6356351"/>
            <a:ext cx="2085975" cy="365125"/>
          </a:xfrm>
          <a:prstGeom prst="rect">
            <a:avLst/>
          </a:prstGeom>
        </p:spPr>
        <p:txBody>
          <a:bodyPr/>
          <a:lstStyle/>
          <a:p>
            <a:fld id="{E5193A61-03A5-4E9B-9B1D-739483F1EEC6}" type="datetime1">
              <a:rPr lang="en-US" smtClean="0"/>
              <a:t>1/27/2016</a:t>
            </a:fld>
            <a:endParaRPr lang="en-US"/>
          </a:p>
        </p:txBody>
      </p:sp>
      <p:sp>
        <p:nvSpPr>
          <p:cNvPr id="6" name="Slide Number Placeholder 5"/>
          <p:cNvSpPr>
            <a:spLocks noGrp="1"/>
          </p:cNvSpPr>
          <p:nvPr>
            <p:ph type="sldNum" sz="quarter" idx="12"/>
          </p:nvPr>
        </p:nvSpPr>
        <p:spPr>
          <a:xfrm>
            <a:off x="10067279" y="6356351"/>
            <a:ext cx="561975" cy="365125"/>
          </a:xfrm>
          <a:prstGeom prst="rect">
            <a:avLst/>
          </a:prstGeom>
        </p:spPr>
        <p:txBody>
          <a:bodyPr/>
          <a:lstStyle/>
          <a:p>
            <a:fld id="{2E3C84E5-CE4F-4BCB-9060-5E395DEC563C}" type="slidenum">
              <a:rPr lang="en-US" smtClean="0"/>
              <a:t>20</a:t>
            </a:fld>
            <a:endParaRPr lang="en-US"/>
          </a:p>
        </p:txBody>
      </p:sp>
      <p:sp>
        <p:nvSpPr>
          <p:cNvPr id="2" name="Title 1"/>
          <p:cNvSpPr>
            <a:spLocks noGrp="1"/>
          </p:cNvSpPr>
          <p:nvPr>
            <p:ph type="title"/>
          </p:nvPr>
        </p:nvSpPr>
        <p:spPr/>
        <p:txBody>
          <a:bodyPr/>
          <a:lstStyle/>
          <a:p>
            <a:r>
              <a:rPr lang="en-US" dirty="0" smtClean="0"/>
              <a:t>Data &amp; Analytics</a:t>
            </a:r>
            <a:endParaRPr lang="en-US" dirty="0"/>
          </a:p>
        </p:txBody>
      </p:sp>
    </p:spTree>
    <p:extLst>
      <p:ext uri="{BB962C8B-B14F-4D97-AF65-F5344CB8AC3E}">
        <p14:creationId xmlns:p14="http://schemas.microsoft.com/office/powerpoint/2010/main" val="39768176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Content Placeholder 5"/>
          <p:cNvSpPr>
            <a:spLocks noGrp="1"/>
          </p:cNvSpPr>
          <p:nvPr>
            <p:ph idx="1"/>
          </p:nvPr>
        </p:nvSpPr>
        <p:spPr>
          <a:xfrm>
            <a:off x="2057400" y="1470819"/>
            <a:ext cx="8229600" cy="4525963"/>
          </a:xfrm>
        </p:spPr>
        <p:txBody>
          <a:bodyPr>
            <a:normAutofit fontScale="92500" lnSpcReduction="10000"/>
          </a:bodyPr>
          <a:lstStyle/>
          <a:p>
            <a:pPr eaLnBrk="1" hangingPunct="1"/>
            <a:r>
              <a:rPr lang="en-US" dirty="0" smtClean="0">
                <a:solidFill>
                  <a:schemeClr val="tx1"/>
                </a:solidFill>
                <a:latin typeface="Maiandra GD" pitchFamily="34" charset="0"/>
              </a:rPr>
              <a:t>Cloud is a facilitator for Big Data computing and is an indispensable in this context</a:t>
            </a:r>
          </a:p>
          <a:p>
            <a:pPr eaLnBrk="1" hangingPunct="1"/>
            <a:r>
              <a:rPr lang="en-US" dirty="0" smtClean="0">
                <a:solidFill>
                  <a:schemeClr val="tx1"/>
                </a:solidFill>
                <a:latin typeface="Maiandra GD" pitchFamily="34" charset="0"/>
              </a:rPr>
              <a:t>Cloud provides processor, software, operating systems, storage, monitoring, load balancing, clusters and other requirements as a service </a:t>
            </a:r>
          </a:p>
          <a:p>
            <a:pPr eaLnBrk="1" hangingPunct="1"/>
            <a:r>
              <a:rPr lang="en-US" i="1" dirty="0" smtClean="0">
                <a:solidFill>
                  <a:schemeClr val="tx1"/>
                </a:solidFill>
                <a:latin typeface="Maiandra GD" pitchFamily="34" charset="0"/>
              </a:rPr>
              <a:t>Cloud offers accessibility to  Big Data computing</a:t>
            </a:r>
          </a:p>
          <a:p>
            <a:pPr eaLnBrk="1" hangingPunct="1"/>
            <a:r>
              <a:rPr lang="en-US" dirty="0" smtClean="0">
                <a:solidFill>
                  <a:schemeClr val="tx1"/>
                </a:solidFill>
                <a:latin typeface="Maiandra GD" pitchFamily="34" charset="0"/>
              </a:rPr>
              <a:t>Cloud computing models: </a:t>
            </a:r>
          </a:p>
          <a:p>
            <a:pPr lvl="1" eaLnBrk="1" hangingPunct="1"/>
            <a:r>
              <a:rPr lang="en-US" sz="2400" dirty="0">
                <a:solidFill>
                  <a:schemeClr val="tx1"/>
                </a:solidFill>
                <a:latin typeface="Maiandra GD" pitchFamily="34" charset="0"/>
              </a:rPr>
              <a:t>platform (</a:t>
            </a:r>
            <a:r>
              <a:rPr lang="en-US" sz="2400" dirty="0" err="1">
                <a:solidFill>
                  <a:schemeClr val="tx1"/>
                </a:solidFill>
                <a:latin typeface="Maiandra GD" pitchFamily="34" charset="0"/>
              </a:rPr>
              <a:t>PaaS</a:t>
            </a:r>
            <a:r>
              <a:rPr lang="en-US" sz="2400" dirty="0">
                <a:solidFill>
                  <a:schemeClr val="tx1"/>
                </a:solidFill>
                <a:latin typeface="Maiandra GD" pitchFamily="34" charset="0"/>
              </a:rPr>
              <a:t>), Microsoft Azure</a:t>
            </a:r>
          </a:p>
          <a:p>
            <a:pPr lvl="1" eaLnBrk="1" hangingPunct="1"/>
            <a:r>
              <a:rPr lang="en-US" sz="2400" dirty="0">
                <a:solidFill>
                  <a:schemeClr val="tx1"/>
                </a:solidFill>
                <a:latin typeface="Maiandra GD" pitchFamily="34" charset="0"/>
              </a:rPr>
              <a:t>software (</a:t>
            </a:r>
            <a:r>
              <a:rPr lang="en-US" sz="2400" dirty="0" err="1">
                <a:solidFill>
                  <a:schemeClr val="tx1"/>
                </a:solidFill>
                <a:latin typeface="Maiandra GD" pitchFamily="34" charset="0"/>
              </a:rPr>
              <a:t>SaaS</a:t>
            </a:r>
            <a:r>
              <a:rPr lang="en-US" sz="2400" dirty="0">
                <a:solidFill>
                  <a:schemeClr val="tx1"/>
                </a:solidFill>
                <a:latin typeface="Maiandra GD" pitchFamily="34" charset="0"/>
              </a:rPr>
              <a:t>), Google App Engine (GAE)</a:t>
            </a:r>
          </a:p>
          <a:p>
            <a:pPr lvl="1" eaLnBrk="1" hangingPunct="1"/>
            <a:r>
              <a:rPr lang="en-US" sz="2400" dirty="0">
                <a:solidFill>
                  <a:schemeClr val="tx1"/>
                </a:solidFill>
                <a:latin typeface="Maiandra GD" pitchFamily="34" charset="0"/>
              </a:rPr>
              <a:t>infrastructure (</a:t>
            </a:r>
            <a:r>
              <a:rPr lang="en-US" sz="2400" dirty="0" err="1">
                <a:solidFill>
                  <a:schemeClr val="tx1"/>
                </a:solidFill>
                <a:latin typeface="Maiandra GD" pitchFamily="34" charset="0"/>
              </a:rPr>
              <a:t>IaaS</a:t>
            </a:r>
            <a:r>
              <a:rPr lang="en-US" sz="2400" dirty="0">
                <a:solidFill>
                  <a:schemeClr val="tx1"/>
                </a:solidFill>
                <a:latin typeface="Maiandra GD" pitchFamily="34" charset="0"/>
              </a:rPr>
              <a:t>), Amazon web services (AWS) </a:t>
            </a:r>
          </a:p>
          <a:p>
            <a:pPr lvl="1" eaLnBrk="1" hangingPunct="1"/>
            <a:r>
              <a:rPr lang="en-US" sz="2400" dirty="0">
                <a:solidFill>
                  <a:schemeClr val="tx1"/>
                </a:solidFill>
                <a:latin typeface="Maiandra GD" pitchFamily="34" charset="0"/>
              </a:rPr>
              <a:t>Services-based application programming interface (API)</a:t>
            </a:r>
          </a:p>
        </p:txBody>
      </p:sp>
      <p:sp>
        <p:nvSpPr>
          <p:cNvPr id="7" name="Date Placeholder 6"/>
          <p:cNvSpPr>
            <a:spLocks noGrp="1"/>
          </p:cNvSpPr>
          <p:nvPr>
            <p:ph type="dt" sz="half" idx="10"/>
          </p:nvPr>
        </p:nvSpPr>
        <p:spPr>
          <a:xfrm>
            <a:off x="7887348" y="6356351"/>
            <a:ext cx="2085975" cy="365125"/>
          </a:xfrm>
          <a:prstGeom prst="rect">
            <a:avLst/>
          </a:prstGeom>
        </p:spPr>
        <p:txBody>
          <a:bodyPr/>
          <a:lstStyle/>
          <a:p>
            <a:pPr>
              <a:defRPr/>
            </a:pPr>
            <a:fld id="{947EA2C8-93C2-4A10-96DA-C14CFD04A818}" type="datetime1">
              <a:rPr lang="en-US" smtClean="0"/>
              <a:t>1/27/2016</a:t>
            </a:fld>
            <a:endParaRPr lang="en-US" dirty="0"/>
          </a:p>
        </p:txBody>
      </p:sp>
      <p:sp>
        <p:nvSpPr>
          <p:cNvPr id="9" name="Slide Number Placeholder 8"/>
          <p:cNvSpPr>
            <a:spLocks noGrp="1"/>
          </p:cNvSpPr>
          <p:nvPr>
            <p:ph type="sldNum" sz="quarter" idx="12"/>
          </p:nvPr>
        </p:nvSpPr>
        <p:spPr>
          <a:xfrm>
            <a:off x="10067279" y="6356351"/>
            <a:ext cx="561975" cy="365125"/>
          </a:xfrm>
          <a:prstGeom prst="rect">
            <a:avLst/>
          </a:prstGeom>
        </p:spPr>
        <p:txBody>
          <a:bodyPr/>
          <a:lstStyle/>
          <a:p>
            <a:pPr>
              <a:defRPr/>
            </a:pPr>
            <a:fld id="{C8155349-3D61-4FD9-BDFB-FBD5E0BC9588}" type="slidenum">
              <a:rPr lang="en-US"/>
              <a:pPr>
                <a:defRPr/>
              </a:pPr>
              <a:t>21</a:t>
            </a:fld>
            <a:endParaRPr lang="en-US"/>
          </a:p>
        </p:txBody>
      </p:sp>
      <p:sp>
        <p:nvSpPr>
          <p:cNvPr id="2" name="Title 1"/>
          <p:cNvSpPr>
            <a:spLocks noGrp="1"/>
          </p:cNvSpPr>
          <p:nvPr>
            <p:ph type="title"/>
          </p:nvPr>
        </p:nvSpPr>
        <p:spPr>
          <a:xfrm>
            <a:off x="1981200" y="152400"/>
            <a:ext cx="8229600" cy="1143000"/>
          </a:xfrm>
        </p:spPr>
        <p:txBody>
          <a:bodyPr/>
          <a:lstStyle/>
          <a:p>
            <a:pPr>
              <a:defRPr/>
            </a:pPr>
            <a:r>
              <a:rPr lang="en-US" dirty="0" smtClean="0"/>
              <a:t>Cloud Computing</a:t>
            </a:r>
            <a:r>
              <a:rPr lang="en-US" sz="4400" dirty="0"/>
              <a:t> </a:t>
            </a:r>
          </a:p>
        </p:txBody>
      </p:sp>
      <p:pic>
        <p:nvPicPr>
          <p:cNvPr id="10" name="Picture 6" descr="azureflag768.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58743" y="3968427"/>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6" descr="google-app-engine.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724900" y="4425627"/>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6" descr="amazon_aws_logo.jp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468984" y="4860441"/>
            <a:ext cx="912813" cy="37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78582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1990725" y="107950"/>
            <a:ext cx="7429500" cy="1189038"/>
          </a:xfrm>
          <a:prstGeom prst="rect">
            <a:avLst/>
          </a:prstGeom>
          <a:noFill/>
          <a:ln w="9525">
            <a:noFill/>
            <a:round/>
            <a:headEnd/>
            <a:tailEnd/>
          </a:ln>
        </p:spPr>
        <p:txBody>
          <a:bodyPr anchor="ctr"/>
          <a:lstStyle/>
          <a:p>
            <a:pPr algn="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dirty="0">
                <a:solidFill>
                  <a:srgbClr val="D16349"/>
                </a:solidFill>
                <a:effectLst>
                  <a:outerShdw blurRad="38100" dist="38100" dir="2700000" algn="tl">
                    <a:srgbClr val="000000">
                      <a:alpha val="43137"/>
                    </a:srgbClr>
                  </a:outerShdw>
                </a:effectLst>
              </a:rPr>
              <a:t>Top Ten Largest Databases</a:t>
            </a:r>
          </a:p>
        </p:txBody>
      </p:sp>
      <p:sp>
        <p:nvSpPr>
          <p:cNvPr id="21507" name="Text Box 2"/>
          <p:cNvSpPr txBox="1">
            <a:spLocks noChangeArrowheads="1"/>
          </p:cNvSpPr>
          <p:nvPr/>
        </p:nvSpPr>
        <p:spPr bwMode="auto">
          <a:xfrm>
            <a:off x="1524001" y="1111251"/>
            <a:ext cx="3929063" cy="110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9pPr>
          </a:lstStyle>
          <a:p>
            <a:pPr algn="r" eaLnBrk="1" hangingPunct="1"/>
            <a:endParaRPr lang="en-US" sz="1600" b="1">
              <a:solidFill>
                <a:srgbClr val="000000"/>
              </a:solidFill>
            </a:endParaRPr>
          </a:p>
        </p:txBody>
      </p:sp>
      <p:sp>
        <p:nvSpPr>
          <p:cNvPr id="21508" name="Text Box 6"/>
          <p:cNvSpPr txBox="1">
            <a:spLocks noChangeArrowheads="1"/>
          </p:cNvSpPr>
          <p:nvPr/>
        </p:nvSpPr>
        <p:spPr bwMode="auto">
          <a:xfrm>
            <a:off x="1828800" y="64008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9pPr>
          </a:lstStyle>
          <a:p>
            <a:pPr eaLnBrk="1" hangingPunct="1"/>
            <a:endParaRPr lang="en-US" sz="1400">
              <a:solidFill>
                <a:srgbClr val="FFFFFF"/>
              </a:solidFill>
            </a:endParaRPr>
          </a:p>
        </p:txBody>
      </p:sp>
      <p:sp>
        <p:nvSpPr>
          <p:cNvPr id="21509" name="Text Box 7"/>
          <p:cNvSpPr txBox="1">
            <a:spLocks noChangeArrowheads="1"/>
          </p:cNvSpPr>
          <p:nvPr/>
        </p:nvSpPr>
        <p:spPr bwMode="auto">
          <a:xfrm>
            <a:off x="8458200" y="64008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9pPr>
          </a:lstStyle>
          <a:p>
            <a:pPr algn="r" eaLnBrk="1" hangingPunct="1"/>
            <a:endParaRPr lang="en-US" sz="1400">
              <a:solidFill>
                <a:srgbClr val="FFFFFF"/>
              </a:solidFill>
            </a:endParaRPr>
          </a:p>
        </p:txBody>
      </p:sp>
      <p:graphicFrame>
        <p:nvGraphicFramePr>
          <p:cNvPr id="10" name="Chart 9"/>
          <p:cNvGraphicFramePr/>
          <p:nvPr>
            <p:extLst/>
          </p:nvPr>
        </p:nvGraphicFramePr>
        <p:xfrm>
          <a:off x="2057400" y="1066800"/>
          <a:ext cx="80010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21511" name="Rectangle 11"/>
          <p:cNvSpPr>
            <a:spLocks noChangeArrowheads="1"/>
          </p:cNvSpPr>
          <p:nvPr/>
        </p:nvSpPr>
        <p:spPr bwMode="auto">
          <a:xfrm>
            <a:off x="1905000" y="5867401"/>
            <a:ext cx="84582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1600" dirty="0">
                <a:solidFill>
                  <a:prstClr val="black"/>
                </a:solidFill>
              </a:rPr>
              <a:t>Ref: </a:t>
            </a:r>
            <a:r>
              <a:rPr lang="en-US" sz="1600" dirty="0">
                <a:solidFill>
                  <a:prstClr val="black"/>
                </a:solidFill>
                <a:hlinkClick r:id="rId4"/>
              </a:rPr>
              <a:t>http://www.comparebusinessproducts.com/fyi/10-largest-databases-in-the-world/</a:t>
            </a:r>
            <a:endParaRPr lang="en-US" sz="1600" dirty="0">
              <a:solidFill>
                <a:prstClr val="black"/>
              </a:solidFill>
            </a:endParaRPr>
          </a:p>
          <a:p>
            <a:endParaRPr lang="en-US" sz="1400" dirty="0">
              <a:solidFill>
                <a:prstClr val="black"/>
              </a:solidFill>
            </a:endParaRPr>
          </a:p>
          <a:p>
            <a:endParaRPr lang="en-US" sz="1400" dirty="0">
              <a:solidFill>
                <a:prstClr val="black"/>
              </a:solidFill>
            </a:endParaRPr>
          </a:p>
        </p:txBody>
      </p:sp>
      <p:sp>
        <p:nvSpPr>
          <p:cNvPr id="5" name="Date Placeholder 4"/>
          <p:cNvSpPr>
            <a:spLocks noGrp="1"/>
          </p:cNvSpPr>
          <p:nvPr>
            <p:ph type="dt" sz="half" idx="10"/>
          </p:nvPr>
        </p:nvSpPr>
        <p:spPr/>
        <p:txBody>
          <a:bodyPr/>
          <a:lstStyle/>
          <a:p>
            <a:pPr>
              <a:defRPr/>
            </a:pPr>
            <a:fld id="{E1C04D55-6007-45CF-9219-90284613D732}" type="datetime1">
              <a:rPr lang="en-US" smtClean="0"/>
              <a:t>1/27/2016</a:t>
            </a:fld>
            <a:endParaRPr lang="en-US"/>
          </a:p>
        </p:txBody>
      </p:sp>
      <p:sp>
        <p:nvSpPr>
          <p:cNvPr id="7" name="Slide Number Placeholder 6"/>
          <p:cNvSpPr>
            <a:spLocks noGrp="1"/>
          </p:cNvSpPr>
          <p:nvPr>
            <p:ph type="sldNum" sz="quarter" idx="12"/>
          </p:nvPr>
        </p:nvSpPr>
        <p:spPr/>
        <p:txBody>
          <a:bodyPr/>
          <a:lstStyle/>
          <a:p>
            <a:pPr>
              <a:defRPr/>
            </a:pPr>
            <a:fld id="{2712ECD9-6EFC-47A2-8931-9ED2F5FAB316}" type="slidenum">
              <a:rPr lang="en-US"/>
              <a:pPr>
                <a:defRPr/>
              </a:pPr>
              <a:t>22</a:t>
            </a:fld>
            <a:endParaRPr lang="en-US"/>
          </a:p>
        </p:txBody>
      </p:sp>
      <p:sp>
        <p:nvSpPr>
          <p:cNvPr id="2" name="Footer Placeholder 1"/>
          <p:cNvSpPr>
            <a:spLocks noGrp="1"/>
          </p:cNvSpPr>
          <p:nvPr>
            <p:ph type="ftr" sz="quarter" idx="11"/>
          </p:nvPr>
        </p:nvSpPr>
        <p:spPr/>
        <p:txBody>
          <a:bodyPr/>
          <a:lstStyle/>
          <a:p>
            <a:r>
              <a:rPr lang="en-US" smtClean="0"/>
              <a:t> B.Ramamurthy 2016</a:t>
            </a:r>
            <a:endParaRPr lang="en-US"/>
          </a:p>
        </p:txBody>
      </p:sp>
    </p:spTree>
    <p:extLst>
      <p:ext uri="{BB962C8B-B14F-4D97-AF65-F5344CB8AC3E}">
        <p14:creationId xmlns:p14="http://schemas.microsoft.com/office/powerpoint/2010/main" val="2930419241"/>
      </p:ext>
    </p:extLst>
  </p:cSld>
  <p:clrMapOvr>
    <a:masterClrMapping/>
  </p:clrMapOvr>
  <p:transition advClick="0"/>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1752600" y="107950"/>
            <a:ext cx="6286500" cy="1189038"/>
          </a:xfrm>
          <a:prstGeom prst="rect">
            <a:avLst/>
          </a:prstGeom>
          <a:noFill/>
          <a:ln w="9525">
            <a:noFill/>
            <a:round/>
            <a:headEnd/>
            <a:tailEnd/>
          </a:ln>
        </p:spPr>
        <p:txBody>
          <a:bodyPr anchor="ctr"/>
          <a:lstStyle/>
          <a:p>
            <a:pPr algn="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2800" dirty="0">
                <a:solidFill>
                  <a:srgbClr val="D16349"/>
                </a:solidFill>
                <a:effectLst>
                  <a:outerShdw blurRad="38100" dist="38100" dir="2700000" algn="tl">
                    <a:srgbClr val="000000">
                      <a:alpha val="43137"/>
                    </a:srgbClr>
                  </a:outerShdw>
                </a:effectLst>
              </a:rPr>
              <a:t>Top Ten Largest Databases in 2007 </a:t>
            </a:r>
            <a:r>
              <a:rPr lang="en-US" sz="2800" dirty="0" err="1">
                <a:solidFill>
                  <a:srgbClr val="D16349"/>
                </a:solidFill>
                <a:effectLst>
                  <a:outerShdw blurRad="38100" dist="38100" dir="2700000" algn="tl">
                    <a:srgbClr val="000000">
                      <a:alpha val="43137"/>
                    </a:srgbClr>
                  </a:outerShdw>
                </a:effectLst>
              </a:rPr>
              <a:t>vs</a:t>
            </a:r>
            <a:r>
              <a:rPr lang="en-US" sz="2800" dirty="0">
                <a:solidFill>
                  <a:srgbClr val="D16349"/>
                </a:solidFill>
                <a:effectLst>
                  <a:outerShdw blurRad="38100" dist="38100" dir="2700000" algn="tl">
                    <a:srgbClr val="000000">
                      <a:alpha val="43137"/>
                    </a:srgbClr>
                  </a:outerShdw>
                </a:effectLst>
              </a:rPr>
              <a:t> Facebook ‘s cluster in 2010</a:t>
            </a:r>
          </a:p>
        </p:txBody>
      </p:sp>
      <p:sp>
        <p:nvSpPr>
          <p:cNvPr id="21507" name="Text Box 2"/>
          <p:cNvSpPr txBox="1">
            <a:spLocks noChangeArrowheads="1"/>
          </p:cNvSpPr>
          <p:nvPr/>
        </p:nvSpPr>
        <p:spPr bwMode="auto">
          <a:xfrm>
            <a:off x="1524001" y="1111251"/>
            <a:ext cx="3929063" cy="110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9pPr>
          </a:lstStyle>
          <a:p>
            <a:pPr algn="r" eaLnBrk="1" hangingPunct="1"/>
            <a:endParaRPr lang="en-US" sz="1600" b="1">
              <a:solidFill>
                <a:srgbClr val="000000"/>
              </a:solidFill>
            </a:endParaRPr>
          </a:p>
        </p:txBody>
      </p:sp>
      <p:sp>
        <p:nvSpPr>
          <p:cNvPr id="21508" name="Text Box 6"/>
          <p:cNvSpPr txBox="1">
            <a:spLocks noChangeArrowheads="1"/>
          </p:cNvSpPr>
          <p:nvPr/>
        </p:nvSpPr>
        <p:spPr bwMode="auto">
          <a:xfrm>
            <a:off x="1828800" y="64008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9pPr>
          </a:lstStyle>
          <a:p>
            <a:pPr eaLnBrk="1" hangingPunct="1"/>
            <a:endParaRPr lang="en-US" sz="1400">
              <a:solidFill>
                <a:srgbClr val="FFFFFF"/>
              </a:solidFill>
            </a:endParaRPr>
          </a:p>
        </p:txBody>
      </p:sp>
      <p:sp>
        <p:nvSpPr>
          <p:cNvPr id="21509" name="Text Box 7"/>
          <p:cNvSpPr txBox="1">
            <a:spLocks noChangeArrowheads="1"/>
          </p:cNvSpPr>
          <p:nvPr/>
        </p:nvSpPr>
        <p:spPr bwMode="auto">
          <a:xfrm>
            <a:off x="8458200" y="64008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9pPr>
          </a:lstStyle>
          <a:p>
            <a:pPr algn="r" eaLnBrk="1" hangingPunct="1"/>
            <a:endParaRPr lang="en-US" sz="1400">
              <a:solidFill>
                <a:srgbClr val="FFFFFF"/>
              </a:solidFill>
            </a:endParaRPr>
          </a:p>
        </p:txBody>
      </p:sp>
      <p:graphicFrame>
        <p:nvGraphicFramePr>
          <p:cNvPr id="10" name="Chart 9"/>
          <p:cNvGraphicFramePr/>
          <p:nvPr>
            <p:extLst/>
          </p:nvPr>
        </p:nvGraphicFramePr>
        <p:xfrm>
          <a:off x="2057400" y="1066800"/>
          <a:ext cx="80010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21511" name="Rectangle 11"/>
          <p:cNvSpPr>
            <a:spLocks noChangeArrowheads="1"/>
          </p:cNvSpPr>
          <p:nvPr/>
        </p:nvSpPr>
        <p:spPr bwMode="auto">
          <a:xfrm>
            <a:off x="1905000" y="5867401"/>
            <a:ext cx="84582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1600" dirty="0">
                <a:solidFill>
                  <a:prstClr val="black"/>
                </a:solidFill>
              </a:rPr>
              <a:t>Ref: </a:t>
            </a:r>
            <a:r>
              <a:rPr lang="en-US" sz="1600" dirty="0">
                <a:solidFill>
                  <a:prstClr val="black"/>
                </a:solidFill>
                <a:hlinkClick r:id="rId4"/>
              </a:rPr>
              <a:t>http://www.comparebusinessproducts.com/fyi/10-largest-databases-in-the-world</a:t>
            </a:r>
            <a:endParaRPr lang="en-US" sz="1600" dirty="0">
              <a:solidFill>
                <a:prstClr val="black"/>
              </a:solidFill>
            </a:endParaRPr>
          </a:p>
          <a:p>
            <a:endParaRPr lang="en-US" sz="1400" dirty="0">
              <a:solidFill>
                <a:prstClr val="black"/>
              </a:solidFill>
            </a:endParaRPr>
          </a:p>
          <a:p>
            <a:endParaRPr lang="en-US" sz="1400" dirty="0">
              <a:solidFill>
                <a:prstClr val="black"/>
              </a:solidFill>
            </a:endParaRPr>
          </a:p>
        </p:txBody>
      </p:sp>
      <p:sp>
        <p:nvSpPr>
          <p:cNvPr id="5" name="Date Placeholder 4"/>
          <p:cNvSpPr>
            <a:spLocks noGrp="1"/>
          </p:cNvSpPr>
          <p:nvPr>
            <p:ph type="dt" sz="half" idx="10"/>
          </p:nvPr>
        </p:nvSpPr>
        <p:spPr/>
        <p:txBody>
          <a:bodyPr/>
          <a:lstStyle/>
          <a:p>
            <a:pPr>
              <a:defRPr/>
            </a:pPr>
            <a:fld id="{8C7200E5-912D-4209-BEEC-239A02711EC0}" type="datetime1">
              <a:rPr lang="en-US" smtClean="0"/>
              <a:t>1/27/2016</a:t>
            </a:fld>
            <a:endParaRPr lang="en-US"/>
          </a:p>
        </p:txBody>
      </p:sp>
      <p:sp>
        <p:nvSpPr>
          <p:cNvPr id="7" name="Slide Number Placeholder 6"/>
          <p:cNvSpPr>
            <a:spLocks noGrp="1"/>
          </p:cNvSpPr>
          <p:nvPr>
            <p:ph type="sldNum" sz="quarter" idx="12"/>
          </p:nvPr>
        </p:nvSpPr>
        <p:spPr/>
        <p:txBody>
          <a:bodyPr/>
          <a:lstStyle/>
          <a:p>
            <a:pPr>
              <a:defRPr/>
            </a:pPr>
            <a:fld id="{2712ECD9-6EFC-47A2-8931-9ED2F5FAB316}" type="slidenum">
              <a:rPr lang="en-US"/>
              <a:pPr>
                <a:defRPr/>
              </a:pPr>
              <a:t>23</a:t>
            </a:fld>
            <a:endParaRPr lang="en-US"/>
          </a:p>
        </p:txBody>
      </p:sp>
      <p:sp>
        <p:nvSpPr>
          <p:cNvPr id="2" name="Rectangle 1"/>
          <p:cNvSpPr/>
          <p:nvPr/>
        </p:nvSpPr>
        <p:spPr>
          <a:xfrm>
            <a:off x="9039226" y="0"/>
            <a:ext cx="289108" cy="5562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TextBox 2"/>
          <p:cNvSpPr txBox="1"/>
          <p:nvPr/>
        </p:nvSpPr>
        <p:spPr>
          <a:xfrm>
            <a:off x="8915401" y="5562601"/>
            <a:ext cx="825867" cy="276999"/>
          </a:xfrm>
          <a:prstGeom prst="rect">
            <a:avLst/>
          </a:prstGeom>
          <a:noFill/>
        </p:spPr>
        <p:txBody>
          <a:bodyPr wrap="none" rtlCol="0">
            <a:spAutoFit/>
          </a:bodyPr>
          <a:lstStyle/>
          <a:p>
            <a:r>
              <a:rPr lang="en-US" sz="1200" dirty="0">
                <a:solidFill>
                  <a:prstClr val="black"/>
                </a:solidFill>
              </a:rPr>
              <a:t>Facebook</a:t>
            </a:r>
          </a:p>
        </p:txBody>
      </p:sp>
      <p:sp>
        <p:nvSpPr>
          <p:cNvPr id="4" name="TextBox 3"/>
          <p:cNvSpPr txBox="1"/>
          <p:nvPr/>
        </p:nvSpPr>
        <p:spPr>
          <a:xfrm>
            <a:off x="9420225" y="1524001"/>
            <a:ext cx="1095172" cy="461665"/>
          </a:xfrm>
          <a:prstGeom prst="rect">
            <a:avLst/>
          </a:prstGeom>
          <a:noFill/>
        </p:spPr>
        <p:txBody>
          <a:bodyPr wrap="none" rtlCol="0">
            <a:spAutoFit/>
          </a:bodyPr>
          <a:lstStyle/>
          <a:p>
            <a:r>
              <a:rPr lang="en-US" sz="1200" b="1" dirty="0">
                <a:solidFill>
                  <a:prstClr val="black"/>
                </a:solidFill>
                <a:hlinkClick r:id="rId5"/>
              </a:rPr>
              <a:t>21 </a:t>
            </a:r>
            <a:r>
              <a:rPr lang="en-US" sz="1200" b="1" dirty="0" err="1">
                <a:solidFill>
                  <a:prstClr val="black"/>
                </a:solidFill>
                <a:hlinkClick r:id="rId5"/>
              </a:rPr>
              <a:t>PetaByte</a:t>
            </a:r>
            <a:endParaRPr lang="en-US" sz="1200" b="1" dirty="0">
              <a:solidFill>
                <a:prstClr val="black"/>
              </a:solidFill>
              <a:hlinkClick r:id=""/>
            </a:endParaRPr>
          </a:p>
          <a:p>
            <a:r>
              <a:rPr lang="en-US" sz="1200" b="1" dirty="0">
                <a:solidFill>
                  <a:prstClr val="black"/>
                </a:solidFill>
                <a:hlinkClick r:id=""/>
              </a:rPr>
              <a:t>In 2010</a:t>
            </a:r>
            <a:endParaRPr lang="en-US" sz="1200" b="1" dirty="0">
              <a:solidFill>
                <a:prstClr val="black"/>
              </a:solidFill>
            </a:endParaRPr>
          </a:p>
        </p:txBody>
      </p:sp>
      <p:sp>
        <p:nvSpPr>
          <p:cNvPr id="6" name="Footer Placeholder 5"/>
          <p:cNvSpPr>
            <a:spLocks noGrp="1"/>
          </p:cNvSpPr>
          <p:nvPr>
            <p:ph type="ftr" sz="quarter" idx="11"/>
          </p:nvPr>
        </p:nvSpPr>
        <p:spPr/>
        <p:txBody>
          <a:bodyPr/>
          <a:lstStyle/>
          <a:p>
            <a:r>
              <a:rPr lang="en-US" smtClean="0"/>
              <a:t> B.Ramamurthy 2016</a:t>
            </a:r>
            <a:endParaRPr lang="en-US"/>
          </a:p>
        </p:txBody>
      </p:sp>
    </p:spTree>
    <p:extLst>
      <p:ext uri="{BB962C8B-B14F-4D97-AF65-F5344CB8AC3E}">
        <p14:creationId xmlns:p14="http://schemas.microsoft.com/office/powerpoint/2010/main" val="636131002"/>
      </p:ext>
    </p:extLst>
  </p:cSld>
  <p:clrMapOvr>
    <a:masterClrMapping/>
  </p:clrMapOvr>
  <p:transition advClick="0"/>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Strategy</a:t>
            </a:r>
            <a:endParaRPr lang="en-US" dirty="0"/>
          </a:p>
        </p:txBody>
      </p:sp>
      <p:sp>
        <p:nvSpPr>
          <p:cNvPr id="3" name="Content Placeholder 2"/>
          <p:cNvSpPr>
            <a:spLocks noGrp="1"/>
          </p:cNvSpPr>
          <p:nvPr>
            <p:ph sz="quarter" idx="1"/>
          </p:nvPr>
        </p:nvSpPr>
        <p:spPr/>
        <p:txBody>
          <a:bodyPr>
            <a:normAutofit/>
          </a:bodyPr>
          <a:lstStyle/>
          <a:p>
            <a:r>
              <a:rPr lang="en-US" sz="2400" dirty="0"/>
              <a:t>In this era of big data, what is your data strategy?</a:t>
            </a:r>
          </a:p>
          <a:p>
            <a:r>
              <a:rPr lang="en-US" sz="2400" dirty="0"/>
              <a:t>Strategy as in simple “Planning for the data challenge” </a:t>
            </a:r>
          </a:p>
          <a:p>
            <a:r>
              <a:rPr lang="en-US" sz="2400" dirty="0"/>
              <a:t>It is not only about big data: all sizes and forms of data</a:t>
            </a:r>
          </a:p>
          <a:p>
            <a:r>
              <a:rPr lang="en-US" sz="2400" dirty="0"/>
              <a:t>Data collections from customers used to be an elaborate task: surveys, and other such instruments</a:t>
            </a:r>
          </a:p>
          <a:p>
            <a:r>
              <a:rPr lang="en-US" sz="2400" dirty="0"/>
              <a:t>Nowadays data is available in abundance: thanks to the technological advances as well as the social networks</a:t>
            </a:r>
          </a:p>
          <a:p>
            <a:r>
              <a:rPr lang="en-US" sz="2400" dirty="0"/>
              <a:t>Data is also generated by many of your own business processes and applications</a:t>
            </a:r>
          </a:p>
          <a:p>
            <a:r>
              <a:rPr lang="en-US" sz="2400" dirty="0"/>
              <a:t>Data strategy means many different things: we will discuss this next</a:t>
            </a:r>
          </a:p>
          <a:p>
            <a:pPr marL="0" indent="0">
              <a:buNone/>
            </a:pPr>
            <a:endParaRPr lang="en-US" sz="2400" dirty="0"/>
          </a:p>
        </p:txBody>
      </p:sp>
      <p:sp>
        <p:nvSpPr>
          <p:cNvPr id="4" name="Date Placeholder 3"/>
          <p:cNvSpPr>
            <a:spLocks noGrp="1"/>
          </p:cNvSpPr>
          <p:nvPr>
            <p:ph type="dt" sz="half" idx="10"/>
          </p:nvPr>
        </p:nvSpPr>
        <p:spPr/>
        <p:txBody>
          <a:bodyPr/>
          <a:lstStyle/>
          <a:p>
            <a:fld id="{DF6814B1-584C-43BB-B70C-133F5E64BF73}"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 B.Ramamurthy 2016</a:t>
            </a:r>
            <a:endParaRPr lang="en-US"/>
          </a:p>
        </p:txBody>
      </p:sp>
      <p:sp>
        <p:nvSpPr>
          <p:cNvPr id="6" name="Slide Number Placeholder 5"/>
          <p:cNvSpPr>
            <a:spLocks noGrp="1"/>
          </p:cNvSpPr>
          <p:nvPr>
            <p:ph type="sldNum" sz="quarter" idx="12"/>
          </p:nvPr>
        </p:nvSpPr>
        <p:spPr/>
        <p:txBody>
          <a:bodyPr/>
          <a:lstStyle/>
          <a:p>
            <a:fld id="{4AF8B1B1-CB45-4744-AB3D-4FBF7AA79167}" type="slidenum">
              <a:rPr lang="en-US" smtClean="0">
                <a:solidFill>
                  <a:srgbClr val="8CADAE">
                    <a:shade val="75000"/>
                  </a:srgbClr>
                </a:solidFill>
              </a:rPr>
              <a:pPr/>
              <a:t>24</a:t>
            </a:fld>
            <a:endParaRPr lang="en-US">
              <a:solidFill>
                <a:srgbClr val="8CADAE">
                  <a:shade val="75000"/>
                </a:srgbClr>
              </a:solidFill>
            </a:endParaRPr>
          </a:p>
        </p:txBody>
      </p:sp>
    </p:spTree>
    <p:extLst>
      <p:ext uri="{BB962C8B-B14F-4D97-AF65-F5344CB8AC3E}">
        <p14:creationId xmlns:p14="http://schemas.microsoft.com/office/powerpoint/2010/main" val="29171302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Components of a data Strategy</a:t>
            </a:r>
            <a:r>
              <a:rPr lang="en-US" baseline="30000" dirty="0" smtClean="0"/>
              <a:t>1</a:t>
            </a:r>
            <a:endParaRPr lang="en-US" baseline="30000" dirty="0"/>
          </a:p>
        </p:txBody>
      </p:sp>
      <p:sp>
        <p:nvSpPr>
          <p:cNvPr id="3" name="Content Placeholder 2"/>
          <p:cNvSpPr>
            <a:spLocks noGrp="1"/>
          </p:cNvSpPr>
          <p:nvPr>
            <p:ph sz="quarter" idx="1"/>
          </p:nvPr>
        </p:nvSpPr>
        <p:spPr/>
        <p:txBody>
          <a:bodyPr>
            <a:normAutofit fontScale="85000" lnSpcReduction="20000"/>
          </a:bodyPr>
          <a:lstStyle/>
          <a:p>
            <a:r>
              <a:rPr lang="en-US" dirty="0" smtClean="0"/>
              <a:t>Data integration</a:t>
            </a:r>
          </a:p>
          <a:p>
            <a:r>
              <a:rPr lang="en-US" dirty="0" smtClean="0"/>
              <a:t>Meta data</a:t>
            </a:r>
          </a:p>
          <a:p>
            <a:r>
              <a:rPr lang="en-US" dirty="0" smtClean="0"/>
              <a:t>Data modeling</a:t>
            </a:r>
          </a:p>
          <a:p>
            <a:r>
              <a:rPr lang="en-US" dirty="0" smtClean="0"/>
              <a:t>Organizational roles and responsibilities</a:t>
            </a:r>
          </a:p>
          <a:p>
            <a:r>
              <a:rPr lang="en-US" dirty="0" smtClean="0"/>
              <a:t>Performance and metrics</a:t>
            </a:r>
          </a:p>
          <a:p>
            <a:r>
              <a:rPr lang="en-US" dirty="0" smtClean="0"/>
              <a:t>Security and privacy</a:t>
            </a:r>
          </a:p>
          <a:p>
            <a:r>
              <a:rPr lang="en-US" dirty="0" smtClean="0"/>
              <a:t>Structured data management</a:t>
            </a:r>
          </a:p>
          <a:p>
            <a:r>
              <a:rPr lang="en-US" dirty="0" smtClean="0"/>
              <a:t>Unstructured data management</a:t>
            </a:r>
          </a:p>
          <a:p>
            <a:r>
              <a:rPr lang="en-US" dirty="0" smtClean="0"/>
              <a:t>Business intelligence</a:t>
            </a:r>
          </a:p>
          <a:p>
            <a:r>
              <a:rPr lang="en-US" dirty="0" smtClean="0"/>
              <a:t>Data analysis and visualization</a:t>
            </a:r>
          </a:p>
          <a:p>
            <a:r>
              <a:rPr lang="en-US" dirty="0" smtClean="0"/>
              <a:t>Tapping into social data</a:t>
            </a:r>
          </a:p>
          <a:p>
            <a:pPr marL="0" indent="0">
              <a:buNone/>
            </a:pPr>
            <a:r>
              <a:rPr lang="en-US" dirty="0" smtClean="0"/>
              <a:t>This course will provide training in emerging technologies, tools, environments and APIs available for developing and implementing one or more of these components.</a:t>
            </a:r>
            <a:endParaRPr lang="en-US" dirty="0"/>
          </a:p>
        </p:txBody>
      </p:sp>
      <p:sp>
        <p:nvSpPr>
          <p:cNvPr id="4" name="Date Placeholder 3"/>
          <p:cNvSpPr>
            <a:spLocks noGrp="1"/>
          </p:cNvSpPr>
          <p:nvPr>
            <p:ph type="dt" sz="half" idx="10"/>
          </p:nvPr>
        </p:nvSpPr>
        <p:spPr/>
        <p:txBody>
          <a:bodyPr/>
          <a:lstStyle/>
          <a:p>
            <a:fld id="{08775DB4-4F39-4E57-8B02-77B52B635F4C}"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 B.Ramamurthy 2016</a:t>
            </a:r>
            <a:endParaRPr lang="en-US"/>
          </a:p>
        </p:txBody>
      </p:sp>
      <p:sp>
        <p:nvSpPr>
          <p:cNvPr id="6" name="Slide Number Placeholder 5"/>
          <p:cNvSpPr>
            <a:spLocks noGrp="1"/>
          </p:cNvSpPr>
          <p:nvPr>
            <p:ph type="sldNum" sz="quarter" idx="12"/>
          </p:nvPr>
        </p:nvSpPr>
        <p:spPr/>
        <p:txBody>
          <a:bodyPr/>
          <a:lstStyle/>
          <a:p>
            <a:fld id="{4AF8B1B1-CB45-4744-AB3D-4FBF7AA79167}" type="slidenum">
              <a:rPr lang="en-US" smtClean="0">
                <a:solidFill>
                  <a:srgbClr val="8CADAE">
                    <a:shade val="75000"/>
                  </a:srgbClr>
                </a:solidFill>
              </a:rPr>
              <a:pPr/>
              <a:t>25</a:t>
            </a:fld>
            <a:endParaRPr lang="en-US">
              <a:solidFill>
                <a:srgbClr val="8CADAE">
                  <a:shade val="75000"/>
                </a:srgbClr>
              </a:solidFill>
            </a:endParaRPr>
          </a:p>
        </p:txBody>
      </p:sp>
    </p:spTree>
    <p:extLst>
      <p:ext uri="{BB962C8B-B14F-4D97-AF65-F5344CB8AC3E}">
        <p14:creationId xmlns:p14="http://schemas.microsoft.com/office/powerpoint/2010/main" val="30195108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Strategy for newer kinds of data</a:t>
            </a:r>
            <a:endParaRPr lang="en-US" dirty="0"/>
          </a:p>
        </p:txBody>
      </p:sp>
      <p:sp>
        <p:nvSpPr>
          <p:cNvPr id="3" name="Date Placeholder 2"/>
          <p:cNvSpPr>
            <a:spLocks noGrp="1"/>
          </p:cNvSpPr>
          <p:nvPr>
            <p:ph type="dt" sz="half" idx="10"/>
          </p:nvPr>
        </p:nvSpPr>
        <p:spPr/>
        <p:txBody>
          <a:bodyPr/>
          <a:lstStyle/>
          <a:p>
            <a:fld id="{03611DDC-05B4-4434-9035-D96EF11E65B1}" type="datetime1">
              <a:rPr lang="en-US" smtClean="0"/>
              <a:t>1/27/2016</a:t>
            </a:fld>
            <a:endParaRPr lang="en-US"/>
          </a:p>
        </p:txBody>
      </p:sp>
      <p:sp>
        <p:nvSpPr>
          <p:cNvPr id="4" name="Footer Placeholder 3"/>
          <p:cNvSpPr>
            <a:spLocks noGrp="1"/>
          </p:cNvSpPr>
          <p:nvPr>
            <p:ph type="ftr" sz="quarter" idx="11"/>
          </p:nvPr>
        </p:nvSpPr>
        <p:spPr/>
        <p:txBody>
          <a:bodyPr/>
          <a:lstStyle/>
          <a:p>
            <a:r>
              <a:rPr lang="en-US" smtClean="0"/>
              <a:t> B.Ramamurthy 2016</a:t>
            </a:r>
            <a:endParaRPr lang="en-US"/>
          </a:p>
        </p:txBody>
      </p:sp>
      <p:sp>
        <p:nvSpPr>
          <p:cNvPr id="5" name="Slide Number Placeholder 4"/>
          <p:cNvSpPr>
            <a:spLocks noGrp="1"/>
          </p:cNvSpPr>
          <p:nvPr>
            <p:ph type="sldNum" sz="quarter" idx="12"/>
          </p:nvPr>
        </p:nvSpPr>
        <p:spPr/>
        <p:txBody>
          <a:bodyPr/>
          <a:lstStyle/>
          <a:p>
            <a:fld id="{4AF8B1B1-CB45-4744-AB3D-4FBF7AA79167}" type="slidenum">
              <a:rPr lang="en-US" smtClean="0">
                <a:solidFill>
                  <a:srgbClr val="8CADAE">
                    <a:shade val="75000"/>
                  </a:srgbClr>
                </a:solidFill>
              </a:rPr>
              <a:pPr/>
              <a:t>26</a:t>
            </a:fld>
            <a:endParaRPr lang="en-US">
              <a:solidFill>
                <a:srgbClr val="8CADAE">
                  <a:shade val="75000"/>
                </a:srgbClr>
              </a:solidFill>
            </a:endParaRPr>
          </a:p>
        </p:txBody>
      </p:sp>
      <p:sp>
        <p:nvSpPr>
          <p:cNvPr id="6" name="Content Placeholder 5"/>
          <p:cNvSpPr>
            <a:spLocks noGrp="1"/>
          </p:cNvSpPr>
          <p:nvPr>
            <p:ph sz="quarter" idx="1"/>
          </p:nvPr>
        </p:nvSpPr>
        <p:spPr/>
        <p:txBody>
          <a:bodyPr/>
          <a:lstStyle/>
          <a:p>
            <a:r>
              <a:rPr lang="en-US" dirty="0" smtClean="0"/>
              <a:t>How will you collect data? Aggregate data? What are your sources? (</a:t>
            </a:r>
            <a:r>
              <a:rPr lang="en-US" dirty="0" err="1" smtClean="0"/>
              <a:t>Eg</a:t>
            </a:r>
            <a:r>
              <a:rPr lang="en-US" dirty="0" smtClean="0"/>
              <a:t>. Social media)</a:t>
            </a:r>
          </a:p>
          <a:p>
            <a:r>
              <a:rPr lang="en-US" dirty="0" smtClean="0"/>
              <a:t>How will you store them? And Where? </a:t>
            </a:r>
          </a:p>
          <a:p>
            <a:r>
              <a:rPr lang="en-US" dirty="0" smtClean="0"/>
              <a:t>How will you use the data? Analyze them? Analytics? Data mining? Pattern recognition?</a:t>
            </a:r>
          </a:p>
          <a:p>
            <a:r>
              <a:rPr lang="en-US" dirty="0" smtClean="0"/>
              <a:t>How will you present or report the data to the stakeholders and decision makers? visualization?</a:t>
            </a:r>
          </a:p>
          <a:p>
            <a:r>
              <a:rPr lang="en-US" dirty="0" smtClean="0"/>
              <a:t>Archive the data for provenance and accountability.</a:t>
            </a:r>
            <a:endParaRPr lang="en-US" dirty="0"/>
          </a:p>
        </p:txBody>
      </p:sp>
    </p:spTree>
    <p:extLst>
      <p:ext uri="{BB962C8B-B14F-4D97-AF65-F5344CB8AC3E}">
        <p14:creationId xmlns:p14="http://schemas.microsoft.com/office/powerpoint/2010/main" val="1396379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Tools for Analytics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Elaborate tools with nifty visualizations; expensive licensing fees: Ex: Tableau, Tom Sawyer</a:t>
            </a:r>
          </a:p>
          <a:p>
            <a:r>
              <a:rPr lang="en-US" dirty="0" smtClean="0"/>
              <a:t>Software that you can buy for data analytics: </a:t>
            </a:r>
            <a:r>
              <a:rPr lang="en-US" dirty="0" err="1" smtClean="0"/>
              <a:t>Brilig</a:t>
            </a:r>
            <a:r>
              <a:rPr lang="en-US" dirty="0" smtClean="0"/>
              <a:t>, small, affordable but short-lived</a:t>
            </a:r>
          </a:p>
          <a:p>
            <a:r>
              <a:rPr lang="en-US" dirty="0" smtClean="0"/>
              <a:t>Open sources tools: </a:t>
            </a:r>
            <a:r>
              <a:rPr lang="en-US" dirty="0" err="1" smtClean="0"/>
              <a:t>Gephi</a:t>
            </a:r>
            <a:r>
              <a:rPr lang="en-US" dirty="0" smtClean="0"/>
              <a:t>, sporadic support</a:t>
            </a:r>
          </a:p>
          <a:p>
            <a:r>
              <a:rPr lang="en-US" dirty="0" smtClean="0"/>
              <a:t>Open source, freeware with excellent community involvement: R system</a:t>
            </a:r>
          </a:p>
          <a:p>
            <a:r>
              <a:rPr lang="en-US" dirty="0" smtClean="0"/>
              <a:t>Some desirable characteristics of the tools: simple, quick to apply, intuitive, useful, flat learning curve</a:t>
            </a:r>
          </a:p>
          <a:p>
            <a:r>
              <a:rPr lang="en-US" dirty="0" smtClean="0"/>
              <a:t>A demo to prove this point: </a:t>
            </a:r>
            <a:r>
              <a:rPr lang="en-US" sz="1900" b="1" dirty="0">
                <a:solidFill>
                  <a:srgbClr val="FF0000"/>
                </a:solidFill>
              </a:rPr>
              <a:t>data </a:t>
            </a:r>
            <a:r>
              <a:rPr lang="en-US" sz="1900" b="1" dirty="0">
                <a:solidFill>
                  <a:srgbClr val="FF0000"/>
                </a:solidFill>
                <a:sym typeface="Wingdings" panose="05000000000000000000" pitchFamily="2" charset="2"/>
              </a:rPr>
              <a:t> actions /decisions</a:t>
            </a:r>
            <a:endParaRPr lang="en-US" sz="1900" b="1" dirty="0">
              <a:solidFill>
                <a:srgbClr val="FF0000"/>
              </a:solidFill>
            </a:endParaRPr>
          </a:p>
        </p:txBody>
      </p:sp>
      <p:sp>
        <p:nvSpPr>
          <p:cNvPr id="4" name="Date Placeholder 3"/>
          <p:cNvSpPr>
            <a:spLocks noGrp="1"/>
          </p:cNvSpPr>
          <p:nvPr>
            <p:ph type="dt" sz="half" idx="10"/>
          </p:nvPr>
        </p:nvSpPr>
        <p:spPr/>
        <p:txBody>
          <a:bodyPr/>
          <a:lstStyle/>
          <a:p>
            <a:fld id="{B5F4CD34-48AD-4B2F-89AD-710A2F783A9E}"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 B.Ramamurthy 2016</a:t>
            </a:r>
            <a:endParaRPr lang="en-US"/>
          </a:p>
        </p:txBody>
      </p:sp>
      <p:sp>
        <p:nvSpPr>
          <p:cNvPr id="6" name="Slide Number Placeholder 5"/>
          <p:cNvSpPr>
            <a:spLocks noGrp="1"/>
          </p:cNvSpPr>
          <p:nvPr>
            <p:ph type="sldNum" sz="quarter" idx="12"/>
          </p:nvPr>
        </p:nvSpPr>
        <p:spPr/>
        <p:txBody>
          <a:bodyPr/>
          <a:lstStyle/>
          <a:p>
            <a:fld id="{4AF8B1B1-CB45-4744-AB3D-4FBF7AA79167}" type="slidenum">
              <a:rPr lang="en-US" smtClean="0">
                <a:solidFill>
                  <a:srgbClr val="8CADAE">
                    <a:shade val="75000"/>
                  </a:srgbClr>
                </a:solidFill>
              </a:rPr>
              <a:pPr/>
              <a:t>27</a:t>
            </a:fld>
            <a:endParaRPr lang="en-US">
              <a:solidFill>
                <a:srgbClr val="8CADAE">
                  <a:shade val="75000"/>
                </a:srgbClr>
              </a:solidFill>
            </a:endParaRPr>
          </a:p>
        </p:txBody>
      </p:sp>
    </p:spTree>
    <p:extLst>
      <p:ext uri="{BB962C8B-B14F-4D97-AF65-F5344CB8AC3E}">
        <p14:creationId xmlns:p14="http://schemas.microsoft.com/office/powerpoint/2010/main" val="22349952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87A4714-3FFE-4CA2-9307-C16A7366A44E}" type="datetime1">
              <a:rPr lang="en-US" smtClean="0"/>
              <a:t>1/27/2016</a:t>
            </a:fld>
            <a:endParaRPr lang="en-US"/>
          </a:p>
        </p:txBody>
      </p:sp>
      <p:sp>
        <p:nvSpPr>
          <p:cNvPr id="4" name="Footer Placeholder 3"/>
          <p:cNvSpPr>
            <a:spLocks noGrp="1"/>
          </p:cNvSpPr>
          <p:nvPr>
            <p:ph type="ftr" sz="quarter" idx="11"/>
          </p:nvPr>
        </p:nvSpPr>
        <p:spPr/>
        <p:txBody>
          <a:bodyPr/>
          <a:lstStyle/>
          <a:p>
            <a:r>
              <a:rPr lang="en-US" smtClean="0"/>
              <a:t> B.Ramamurthy 2016</a:t>
            </a:r>
            <a:endParaRPr lang="en-US"/>
          </a:p>
        </p:txBody>
      </p:sp>
      <p:sp>
        <p:nvSpPr>
          <p:cNvPr id="5" name="Slide Number Placeholder 4"/>
          <p:cNvSpPr>
            <a:spLocks noGrp="1"/>
          </p:cNvSpPr>
          <p:nvPr>
            <p:ph type="sldNum" sz="quarter" idx="12"/>
          </p:nvPr>
        </p:nvSpPr>
        <p:spPr/>
        <p:txBody>
          <a:bodyPr/>
          <a:lstStyle/>
          <a:p>
            <a:fld id="{4AF8B1B1-CB45-4744-AB3D-4FBF7AA79167}" type="slidenum">
              <a:rPr lang="en-US" smtClean="0"/>
              <a:pPr/>
              <a:t>28</a:t>
            </a:fld>
            <a:endParaRPr lang="en-US"/>
          </a:p>
        </p:txBody>
      </p:sp>
      <p:sp>
        <p:nvSpPr>
          <p:cNvPr id="2" name="Title 1"/>
          <p:cNvSpPr>
            <a:spLocks noGrp="1"/>
          </p:cNvSpPr>
          <p:nvPr>
            <p:ph type="title" idx="4294967295"/>
          </p:nvPr>
        </p:nvSpPr>
        <p:spPr>
          <a:xfrm>
            <a:off x="1524000" y="228601"/>
            <a:ext cx="8534400" cy="758825"/>
          </a:xfrm>
        </p:spPr>
        <p:txBody>
          <a:bodyPr/>
          <a:lstStyle/>
          <a:p>
            <a:r>
              <a:rPr lang="en-US" dirty="0" smtClean="0"/>
              <a:t>Demo: Exam1 Grade: </a:t>
            </a:r>
            <a:r>
              <a:rPr lang="en-US" dirty="0"/>
              <a:t>T</a:t>
            </a:r>
            <a:r>
              <a:rPr lang="en-US" dirty="0" smtClean="0"/>
              <a:t>raditional reporting 1</a:t>
            </a:r>
            <a:endParaRPr 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1" y="2133600"/>
            <a:ext cx="5356133"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2209801" y="6019800"/>
            <a:ext cx="6736139" cy="369332"/>
          </a:xfrm>
          <a:prstGeom prst="rect">
            <a:avLst/>
          </a:prstGeom>
          <a:noFill/>
        </p:spPr>
        <p:txBody>
          <a:bodyPr wrap="none" rtlCol="0">
            <a:spAutoFit/>
          </a:bodyPr>
          <a:lstStyle/>
          <a:p>
            <a:r>
              <a:rPr lang="en-US" dirty="0">
                <a:solidFill>
                  <a:prstClr val="black"/>
                </a:solidFill>
              </a:rPr>
              <a:t>Question 1..5, total, mean, median, mode; mean ver1, mean ver2</a:t>
            </a:r>
          </a:p>
        </p:txBody>
      </p:sp>
    </p:spTree>
    <p:extLst>
      <p:ext uri="{BB962C8B-B14F-4D97-AF65-F5344CB8AC3E}">
        <p14:creationId xmlns:p14="http://schemas.microsoft.com/office/powerpoint/2010/main" val="8160895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Traditional approach 2: points vs #students</a:t>
            </a:r>
            <a:endParaRPr lang="en-US" dirty="0"/>
          </a:p>
        </p:txBody>
      </p:sp>
      <p:sp>
        <p:nvSpPr>
          <p:cNvPr id="2" name="Date Placeholder 1"/>
          <p:cNvSpPr>
            <a:spLocks noGrp="1"/>
          </p:cNvSpPr>
          <p:nvPr>
            <p:ph type="dt" sz="half" idx="10"/>
          </p:nvPr>
        </p:nvSpPr>
        <p:spPr/>
        <p:txBody>
          <a:bodyPr/>
          <a:lstStyle/>
          <a:p>
            <a:fld id="{DBE10DCA-841C-4BF1-8C9F-A28FCA6D9C9F}" type="datetime1">
              <a:rPr lang="en-US" smtClean="0"/>
              <a:t>1/27/2016</a:t>
            </a:fld>
            <a:endParaRPr lang="en-US"/>
          </a:p>
        </p:txBody>
      </p:sp>
      <p:sp>
        <p:nvSpPr>
          <p:cNvPr id="3" name="Footer Placeholder 2"/>
          <p:cNvSpPr>
            <a:spLocks noGrp="1"/>
          </p:cNvSpPr>
          <p:nvPr>
            <p:ph type="ftr" sz="quarter" idx="11"/>
          </p:nvPr>
        </p:nvSpPr>
        <p:spPr/>
        <p:txBody>
          <a:bodyPr/>
          <a:lstStyle/>
          <a:p>
            <a:r>
              <a:rPr lang="en-US" smtClean="0"/>
              <a:t> B.Ramamurthy 2016</a:t>
            </a:r>
            <a:endParaRPr lang="en-US"/>
          </a:p>
        </p:txBody>
      </p:sp>
      <p:sp>
        <p:nvSpPr>
          <p:cNvPr id="4" name="Slide Number Placeholder 3"/>
          <p:cNvSpPr>
            <a:spLocks noGrp="1"/>
          </p:cNvSpPr>
          <p:nvPr>
            <p:ph type="sldNum" sz="quarter" idx="12"/>
          </p:nvPr>
        </p:nvSpPr>
        <p:spPr/>
        <p:txBody>
          <a:bodyPr/>
          <a:lstStyle/>
          <a:p>
            <a:fld id="{4AF8B1B1-CB45-4744-AB3D-4FBF7AA79167}" type="slidenum">
              <a:rPr lang="en-US" smtClean="0">
                <a:solidFill>
                  <a:srgbClr val="8CADAE">
                    <a:shade val="75000"/>
                  </a:srgbClr>
                </a:solidFill>
              </a:rPr>
              <a:pPr/>
              <a:t>29</a:t>
            </a:fld>
            <a:endParaRPr lang="en-US">
              <a:solidFill>
                <a:srgbClr val="8CADAE">
                  <a:shade val="75000"/>
                </a:srgbClr>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5525" y="1752601"/>
            <a:ext cx="7600950" cy="4162425"/>
          </a:xfrm>
          <a:prstGeom prst="rect">
            <a:avLst/>
          </a:prstGeom>
        </p:spPr>
      </p:pic>
      <p:sp>
        <p:nvSpPr>
          <p:cNvPr id="7" name="TextBox 6"/>
          <p:cNvSpPr txBox="1"/>
          <p:nvPr/>
        </p:nvSpPr>
        <p:spPr>
          <a:xfrm>
            <a:off x="2519880" y="5925911"/>
            <a:ext cx="3095719" cy="369332"/>
          </a:xfrm>
          <a:prstGeom prst="rect">
            <a:avLst/>
          </a:prstGeom>
          <a:noFill/>
        </p:spPr>
        <p:txBody>
          <a:bodyPr wrap="none" rtlCol="0">
            <a:spAutoFit/>
          </a:bodyPr>
          <a:lstStyle/>
          <a:p>
            <a:r>
              <a:rPr lang="en-US" dirty="0">
                <a:solidFill>
                  <a:prstClr val="black"/>
                </a:solidFill>
              </a:rPr>
              <a:t>Distribution of exam1 points</a:t>
            </a:r>
          </a:p>
        </p:txBody>
      </p:sp>
    </p:spTree>
    <p:extLst>
      <p:ext uri="{BB962C8B-B14F-4D97-AF65-F5344CB8AC3E}">
        <p14:creationId xmlns:p14="http://schemas.microsoft.com/office/powerpoint/2010/main" val="3483731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US" dirty="0"/>
          </a:p>
        </p:txBody>
      </p:sp>
      <p:sp>
        <p:nvSpPr>
          <p:cNvPr id="3" name="Date Placeholder 2"/>
          <p:cNvSpPr>
            <a:spLocks noGrp="1"/>
          </p:cNvSpPr>
          <p:nvPr>
            <p:ph type="dt" sz="half" idx="10"/>
          </p:nvPr>
        </p:nvSpPr>
        <p:spPr/>
        <p:txBody>
          <a:bodyPr/>
          <a:lstStyle/>
          <a:p>
            <a:fld id="{F69CE702-44AD-45E4-81A1-DA44C9EA9D97}" type="datetime1">
              <a:rPr lang="en-US" smtClean="0"/>
              <a:t>1/27/2016</a:t>
            </a:fld>
            <a:endParaRPr lang="en-US"/>
          </a:p>
        </p:txBody>
      </p:sp>
      <p:sp>
        <p:nvSpPr>
          <p:cNvPr id="4" name="Footer Placeholder 3"/>
          <p:cNvSpPr>
            <a:spLocks noGrp="1"/>
          </p:cNvSpPr>
          <p:nvPr>
            <p:ph type="ftr" sz="quarter" idx="11"/>
          </p:nvPr>
        </p:nvSpPr>
        <p:spPr/>
        <p:txBody>
          <a:bodyPr/>
          <a:lstStyle/>
          <a:p>
            <a:r>
              <a:rPr lang="en-US" smtClean="0"/>
              <a:t> B.Ramamurthy 2016</a:t>
            </a:r>
            <a:endParaRPr lang="en-US"/>
          </a:p>
        </p:txBody>
      </p:sp>
      <p:sp>
        <p:nvSpPr>
          <p:cNvPr id="5" name="Slide Number Placeholder 4"/>
          <p:cNvSpPr>
            <a:spLocks noGrp="1"/>
          </p:cNvSpPr>
          <p:nvPr>
            <p:ph type="sldNum" sz="quarter" idx="12"/>
          </p:nvPr>
        </p:nvSpPr>
        <p:spPr/>
        <p:txBody>
          <a:bodyPr/>
          <a:lstStyle/>
          <a:p>
            <a:fld id="{4AF8B1B1-CB45-4744-AB3D-4FBF7AA79167}" type="slidenum">
              <a:rPr lang="en-US" smtClean="0">
                <a:solidFill>
                  <a:srgbClr val="8CADAE">
                    <a:shade val="75000"/>
                  </a:srgbClr>
                </a:solidFill>
              </a:rPr>
              <a:pPr/>
              <a:t>3</a:t>
            </a:fld>
            <a:endParaRPr lang="en-US">
              <a:solidFill>
                <a:srgbClr val="8CADAE">
                  <a:shade val="75000"/>
                </a:srgbClr>
              </a:solidFill>
            </a:endParaRPr>
          </a:p>
        </p:txBody>
      </p:sp>
      <p:sp>
        <p:nvSpPr>
          <p:cNvPr id="6" name="Content Placeholder 5"/>
          <p:cNvSpPr>
            <a:spLocks noGrp="1"/>
          </p:cNvSpPr>
          <p:nvPr>
            <p:ph sz="quarter" idx="1"/>
          </p:nvPr>
        </p:nvSpPr>
        <p:spPr/>
        <p:txBody>
          <a:bodyPr>
            <a:normAutofit/>
          </a:bodyPr>
          <a:lstStyle/>
          <a:p>
            <a:r>
              <a:rPr lang="en-US" dirty="0" smtClean="0"/>
              <a:t>Tremendous advances have taken place in statistical methods and tools, machine learning and data mining approaches, and internet based dissemination tools for analysis and visualization.</a:t>
            </a:r>
          </a:p>
          <a:p>
            <a:r>
              <a:rPr lang="en-US" dirty="0" smtClean="0"/>
              <a:t>Many tools are open source and freely available for anybody to use.</a:t>
            </a:r>
          </a:p>
          <a:p>
            <a:r>
              <a:rPr lang="en-US" dirty="0" smtClean="0"/>
              <a:t>Is there an easy entry-point into learning these technologies?</a:t>
            </a:r>
          </a:p>
          <a:p>
            <a:r>
              <a:rPr lang="en-US" dirty="0" smtClean="0"/>
              <a:t>Can we make these tools easily accessible to the students, researchers and decision makers similar to how “office” productivity software is used?</a:t>
            </a:r>
            <a:endParaRPr lang="en-US" dirty="0"/>
          </a:p>
        </p:txBody>
      </p:sp>
    </p:spTree>
    <p:extLst>
      <p:ext uri="{BB962C8B-B14F-4D97-AF65-F5344CB8AC3E}">
        <p14:creationId xmlns:p14="http://schemas.microsoft.com/office/powerpoint/2010/main" val="4662477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 questions analyzed..</a:t>
            </a:r>
            <a:endParaRPr lang="en-US" dirty="0"/>
          </a:p>
        </p:txBody>
      </p:sp>
      <p:sp>
        <p:nvSpPr>
          <p:cNvPr id="3" name="Date Placeholder 2"/>
          <p:cNvSpPr>
            <a:spLocks noGrp="1"/>
          </p:cNvSpPr>
          <p:nvPr>
            <p:ph type="dt" sz="half" idx="10"/>
          </p:nvPr>
        </p:nvSpPr>
        <p:spPr/>
        <p:txBody>
          <a:bodyPr/>
          <a:lstStyle/>
          <a:p>
            <a:fld id="{0E3A75B5-42E8-44D8-8960-B131E674D0F0}" type="datetime1">
              <a:rPr lang="en-US" smtClean="0"/>
              <a:t>1/27/2016</a:t>
            </a:fld>
            <a:endParaRPr lang="en-US"/>
          </a:p>
        </p:txBody>
      </p:sp>
      <p:sp>
        <p:nvSpPr>
          <p:cNvPr id="4" name="Footer Placeholder 3"/>
          <p:cNvSpPr>
            <a:spLocks noGrp="1"/>
          </p:cNvSpPr>
          <p:nvPr>
            <p:ph type="ftr" sz="quarter" idx="11"/>
          </p:nvPr>
        </p:nvSpPr>
        <p:spPr/>
        <p:txBody>
          <a:bodyPr/>
          <a:lstStyle/>
          <a:p>
            <a:r>
              <a:rPr lang="en-US" smtClean="0"/>
              <a:t> B.Ramamurthy 2016</a:t>
            </a:r>
            <a:endParaRPr lang="en-US"/>
          </a:p>
        </p:txBody>
      </p:sp>
      <p:sp>
        <p:nvSpPr>
          <p:cNvPr id="5" name="Slide Number Placeholder 4"/>
          <p:cNvSpPr>
            <a:spLocks noGrp="1"/>
          </p:cNvSpPr>
          <p:nvPr>
            <p:ph type="sldNum" sz="quarter" idx="12"/>
          </p:nvPr>
        </p:nvSpPr>
        <p:spPr/>
        <p:txBody>
          <a:bodyPr/>
          <a:lstStyle/>
          <a:p>
            <a:fld id="{4AF8B1B1-CB45-4744-AB3D-4FBF7AA79167}" type="slidenum">
              <a:rPr lang="en-US" smtClean="0">
                <a:solidFill>
                  <a:srgbClr val="8CADAE">
                    <a:shade val="75000"/>
                  </a:srgbClr>
                </a:solidFill>
              </a:rPr>
              <a:pPr/>
              <a:t>30</a:t>
            </a:fld>
            <a:endParaRPr lang="en-US">
              <a:solidFill>
                <a:srgbClr val="8CADAE">
                  <a:shade val="75000"/>
                </a:srgbClr>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5525" y="1347788"/>
            <a:ext cx="7600950" cy="4162425"/>
          </a:xfrm>
          <a:prstGeom prst="rect">
            <a:avLst/>
          </a:prstGeom>
        </p:spPr>
      </p:pic>
    </p:spTree>
    <p:extLst>
      <p:ext uri="{BB962C8B-B14F-4D97-AF65-F5344CB8AC3E}">
        <p14:creationId xmlns:p14="http://schemas.microsoft.com/office/powerpoint/2010/main" val="22351654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Interpretation and action/decisions</a:t>
            </a:r>
            <a:endParaRPr lang="en-US" dirty="0"/>
          </a:p>
        </p:txBody>
      </p:sp>
      <p:sp>
        <p:nvSpPr>
          <p:cNvPr id="3" name="Date Placeholder 2"/>
          <p:cNvSpPr>
            <a:spLocks noGrp="1"/>
          </p:cNvSpPr>
          <p:nvPr>
            <p:ph type="dt" sz="half" idx="10"/>
          </p:nvPr>
        </p:nvSpPr>
        <p:spPr/>
        <p:txBody>
          <a:bodyPr/>
          <a:lstStyle/>
          <a:p>
            <a:fld id="{4D414DEA-AA2B-4745-BECD-730D7CC6C880}" type="datetime1">
              <a:rPr lang="en-US" smtClean="0"/>
              <a:t>1/27/2016</a:t>
            </a:fld>
            <a:endParaRPr lang="en-US"/>
          </a:p>
        </p:txBody>
      </p:sp>
      <p:sp>
        <p:nvSpPr>
          <p:cNvPr id="4" name="Footer Placeholder 3"/>
          <p:cNvSpPr>
            <a:spLocks noGrp="1"/>
          </p:cNvSpPr>
          <p:nvPr>
            <p:ph type="ftr" sz="quarter" idx="11"/>
          </p:nvPr>
        </p:nvSpPr>
        <p:spPr/>
        <p:txBody>
          <a:bodyPr/>
          <a:lstStyle/>
          <a:p>
            <a:r>
              <a:rPr lang="en-US" smtClean="0"/>
              <a:t> B.Ramamurthy 2016</a:t>
            </a:r>
            <a:endParaRPr lang="en-US"/>
          </a:p>
        </p:txBody>
      </p:sp>
      <p:sp>
        <p:nvSpPr>
          <p:cNvPr id="5" name="Slide Number Placeholder 4"/>
          <p:cNvSpPr>
            <a:spLocks noGrp="1"/>
          </p:cNvSpPr>
          <p:nvPr>
            <p:ph type="sldNum" sz="quarter" idx="12"/>
          </p:nvPr>
        </p:nvSpPr>
        <p:spPr/>
        <p:txBody>
          <a:bodyPr/>
          <a:lstStyle/>
          <a:p>
            <a:fld id="{4AF8B1B1-CB45-4744-AB3D-4FBF7AA79167}" type="slidenum">
              <a:rPr lang="en-US" smtClean="0">
                <a:solidFill>
                  <a:srgbClr val="8CADAE">
                    <a:shade val="75000"/>
                  </a:srgbClr>
                </a:solidFill>
              </a:rPr>
              <a:pPr/>
              <a:t>31</a:t>
            </a:fld>
            <a:endParaRPr lang="en-US">
              <a:solidFill>
                <a:srgbClr val="8CADAE">
                  <a:shade val="75000"/>
                </a:srgbClr>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2600" y="1380445"/>
            <a:ext cx="8809798" cy="4824413"/>
          </a:xfrm>
          <a:prstGeom prst="rect">
            <a:avLst/>
          </a:prstGeom>
        </p:spPr>
      </p:pic>
    </p:spTree>
    <p:extLst>
      <p:ext uri="{BB962C8B-B14F-4D97-AF65-F5344CB8AC3E}">
        <p14:creationId xmlns:p14="http://schemas.microsoft.com/office/powerpoint/2010/main" val="17446913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R-code</a:t>
            </a:r>
            <a:endParaRPr lang="en-US" dirty="0"/>
          </a:p>
        </p:txBody>
      </p:sp>
      <p:sp>
        <p:nvSpPr>
          <p:cNvPr id="3" name="Date Placeholder 2"/>
          <p:cNvSpPr>
            <a:spLocks noGrp="1"/>
          </p:cNvSpPr>
          <p:nvPr>
            <p:ph type="dt" sz="half" idx="10"/>
          </p:nvPr>
        </p:nvSpPr>
        <p:spPr/>
        <p:txBody>
          <a:bodyPr/>
          <a:lstStyle/>
          <a:p>
            <a:fld id="{67D45FE7-6E63-406D-82D5-14E7E7B2C1C6}" type="datetime1">
              <a:rPr lang="en-US" smtClean="0"/>
              <a:t>1/27/2016</a:t>
            </a:fld>
            <a:endParaRPr lang="en-US"/>
          </a:p>
        </p:txBody>
      </p:sp>
      <p:sp>
        <p:nvSpPr>
          <p:cNvPr id="4" name="Footer Placeholder 3"/>
          <p:cNvSpPr>
            <a:spLocks noGrp="1"/>
          </p:cNvSpPr>
          <p:nvPr>
            <p:ph type="ftr" sz="quarter" idx="11"/>
          </p:nvPr>
        </p:nvSpPr>
        <p:spPr/>
        <p:txBody>
          <a:bodyPr/>
          <a:lstStyle/>
          <a:p>
            <a:r>
              <a:rPr lang="en-US" smtClean="0"/>
              <a:t> B.Ramamurthy 2016</a:t>
            </a:r>
            <a:endParaRPr lang="en-US"/>
          </a:p>
        </p:txBody>
      </p:sp>
      <p:sp>
        <p:nvSpPr>
          <p:cNvPr id="5" name="Slide Number Placeholder 4"/>
          <p:cNvSpPr>
            <a:spLocks noGrp="1"/>
          </p:cNvSpPr>
          <p:nvPr>
            <p:ph type="sldNum" sz="quarter" idx="12"/>
          </p:nvPr>
        </p:nvSpPr>
        <p:spPr/>
        <p:txBody>
          <a:bodyPr/>
          <a:lstStyle/>
          <a:p>
            <a:fld id="{4AF8B1B1-CB45-4744-AB3D-4FBF7AA79167}" type="slidenum">
              <a:rPr lang="en-US" smtClean="0">
                <a:solidFill>
                  <a:srgbClr val="8CADAE">
                    <a:shade val="75000"/>
                  </a:srgbClr>
                </a:solidFill>
              </a:rPr>
              <a:pPr/>
              <a:t>32</a:t>
            </a:fld>
            <a:endParaRPr lang="en-US">
              <a:solidFill>
                <a:srgbClr val="8CADAE">
                  <a:shade val="75000"/>
                </a:srgbClr>
              </a:solidFill>
            </a:endParaRPr>
          </a:p>
        </p:txBody>
      </p:sp>
      <p:sp>
        <p:nvSpPr>
          <p:cNvPr id="6" name="Content Placeholder 5"/>
          <p:cNvSpPr>
            <a:spLocks noGrp="1"/>
          </p:cNvSpPr>
          <p:nvPr>
            <p:ph sz="quarter" idx="1"/>
          </p:nvPr>
        </p:nvSpPr>
        <p:spPr/>
        <p:txBody>
          <a:bodyPr>
            <a:normAutofit fontScale="62500" lnSpcReduction="20000"/>
          </a:bodyPr>
          <a:lstStyle/>
          <a:p>
            <a:pPr marL="0" indent="0">
              <a:buNone/>
            </a:pPr>
            <a:r>
              <a:rPr lang="en-US" dirty="0"/>
              <a:t>data2&lt;-read.csv(</a:t>
            </a:r>
            <a:r>
              <a:rPr lang="en-US" dirty="0" err="1"/>
              <a:t>file.choose</a:t>
            </a:r>
            <a:r>
              <a:rPr lang="en-US" dirty="0"/>
              <a:t>())</a:t>
            </a:r>
          </a:p>
          <a:p>
            <a:pPr marL="0" indent="0">
              <a:buNone/>
            </a:pPr>
            <a:endParaRPr lang="en-US" dirty="0"/>
          </a:p>
          <a:p>
            <a:pPr marL="0" indent="0">
              <a:buNone/>
            </a:pPr>
            <a:r>
              <a:rPr lang="en-US" dirty="0"/>
              <a:t>exam1&lt;-data2$midterm</a:t>
            </a:r>
          </a:p>
          <a:p>
            <a:pPr marL="0" indent="0">
              <a:buNone/>
            </a:pPr>
            <a:r>
              <a:rPr lang="en-US" dirty="0" err="1"/>
              <a:t>hist</a:t>
            </a:r>
            <a:r>
              <a:rPr lang="en-US" dirty="0"/>
              <a:t>(exam1, col=rainbow(8))</a:t>
            </a:r>
          </a:p>
          <a:p>
            <a:pPr marL="0" indent="0">
              <a:buNone/>
            </a:pPr>
            <a:r>
              <a:rPr lang="en-US" dirty="0"/>
              <a:t>boxplot(data2, col=rainbow(6))</a:t>
            </a:r>
          </a:p>
          <a:p>
            <a:pPr marL="0" indent="0">
              <a:buNone/>
            </a:pPr>
            <a:endParaRPr lang="en-US" dirty="0"/>
          </a:p>
          <a:p>
            <a:pPr marL="0" indent="0">
              <a:buNone/>
            </a:pPr>
            <a:r>
              <a:rPr lang="en-US" dirty="0"/>
              <a:t>boxplot(data2,col=c("</a:t>
            </a:r>
            <a:r>
              <a:rPr lang="en-US" dirty="0" err="1"/>
              <a:t>orange","green","blue","grey","yellow</a:t>
            </a:r>
            <a:r>
              <a:rPr lang="en-US" dirty="0"/>
              <a:t>", "sienna"))</a:t>
            </a:r>
          </a:p>
          <a:p>
            <a:pPr marL="0" indent="0">
              <a:buNone/>
            </a:pPr>
            <a:r>
              <a:rPr lang="en-US" dirty="0" err="1"/>
              <a:t>fn</a:t>
            </a:r>
            <a:r>
              <a:rPr lang="en-US" dirty="0"/>
              <a:t>&lt;-boxplot(data2,col=c("</a:t>
            </a:r>
            <a:r>
              <a:rPr lang="en-US" dirty="0" err="1"/>
              <a:t>orange","green","blue","grey","yellow</a:t>
            </a:r>
            <a:r>
              <a:rPr lang="en-US" dirty="0"/>
              <a:t>", "pink"))$</a:t>
            </a:r>
            <a:r>
              <a:rPr lang="en-US" dirty="0" smtClean="0"/>
              <a:t>stats</a:t>
            </a:r>
          </a:p>
          <a:p>
            <a:pPr marL="0" indent="0">
              <a:buNone/>
            </a:pPr>
            <a:endParaRPr lang="en-US" dirty="0"/>
          </a:p>
          <a:p>
            <a:pPr marL="0" indent="0">
              <a:buNone/>
            </a:pPr>
            <a:r>
              <a:rPr lang="en-US" dirty="0"/>
              <a:t>text(5.55, </a:t>
            </a:r>
            <a:r>
              <a:rPr lang="en-US" dirty="0" err="1"/>
              <a:t>fn</a:t>
            </a:r>
            <a:r>
              <a:rPr lang="en-US" dirty="0"/>
              <a:t>[1,6], paste("Minimum =", </a:t>
            </a:r>
            <a:r>
              <a:rPr lang="en-US" dirty="0" err="1"/>
              <a:t>fn</a:t>
            </a:r>
            <a:r>
              <a:rPr lang="en-US" dirty="0"/>
              <a:t>[1,6]), </a:t>
            </a:r>
            <a:r>
              <a:rPr lang="en-US" dirty="0" err="1"/>
              <a:t>adj</a:t>
            </a:r>
            <a:r>
              <a:rPr lang="en-US" dirty="0"/>
              <a:t>=0, </a:t>
            </a:r>
            <a:r>
              <a:rPr lang="en-US" dirty="0" err="1"/>
              <a:t>cex</a:t>
            </a:r>
            <a:r>
              <a:rPr lang="en-US" dirty="0"/>
              <a:t>=.7)</a:t>
            </a:r>
          </a:p>
          <a:p>
            <a:pPr marL="0" indent="0">
              <a:buNone/>
            </a:pPr>
            <a:r>
              <a:rPr lang="en-US" dirty="0"/>
              <a:t>text(5.55, </a:t>
            </a:r>
            <a:r>
              <a:rPr lang="en-US" dirty="0" err="1"/>
              <a:t>fn</a:t>
            </a:r>
            <a:r>
              <a:rPr lang="en-US" dirty="0"/>
              <a:t>[2,6], paste("</a:t>
            </a:r>
            <a:r>
              <a:rPr lang="en-US" dirty="0" err="1"/>
              <a:t>LQuartile</a:t>
            </a:r>
            <a:r>
              <a:rPr lang="en-US" dirty="0"/>
              <a:t> =", </a:t>
            </a:r>
            <a:r>
              <a:rPr lang="en-US" dirty="0" err="1"/>
              <a:t>fn</a:t>
            </a:r>
            <a:r>
              <a:rPr lang="en-US" dirty="0"/>
              <a:t>[2,6]), </a:t>
            </a:r>
            <a:r>
              <a:rPr lang="en-US" dirty="0" err="1"/>
              <a:t>adj</a:t>
            </a:r>
            <a:r>
              <a:rPr lang="en-US" dirty="0"/>
              <a:t>=0, </a:t>
            </a:r>
            <a:r>
              <a:rPr lang="en-US" dirty="0" err="1"/>
              <a:t>cex</a:t>
            </a:r>
            <a:r>
              <a:rPr lang="en-US" dirty="0"/>
              <a:t>=.7)</a:t>
            </a:r>
          </a:p>
          <a:p>
            <a:pPr marL="0" indent="0">
              <a:buNone/>
            </a:pPr>
            <a:r>
              <a:rPr lang="en-US" dirty="0"/>
              <a:t>text(5.0, </a:t>
            </a:r>
            <a:r>
              <a:rPr lang="en-US" dirty="0" err="1"/>
              <a:t>fn</a:t>
            </a:r>
            <a:r>
              <a:rPr lang="en-US" dirty="0"/>
              <a:t>[3,6], paste("Median =", </a:t>
            </a:r>
            <a:r>
              <a:rPr lang="en-US" dirty="0" err="1"/>
              <a:t>fn</a:t>
            </a:r>
            <a:r>
              <a:rPr lang="en-US" dirty="0"/>
              <a:t>[3,6]), </a:t>
            </a:r>
            <a:r>
              <a:rPr lang="en-US" dirty="0" err="1"/>
              <a:t>adj</a:t>
            </a:r>
            <a:r>
              <a:rPr lang="en-US" dirty="0"/>
              <a:t>=0, </a:t>
            </a:r>
            <a:r>
              <a:rPr lang="en-US" dirty="0" err="1"/>
              <a:t>cex</a:t>
            </a:r>
            <a:r>
              <a:rPr lang="en-US" dirty="0"/>
              <a:t>=.7)</a:t>
            </a:r>
          </a:p>
          <a:p>
            <a:pPr marL="0" indent="0">
              <a:buNone/>
            </a:pPr>
            <a:r>
              <a:rPr lang="en-US" dirty="0"/>
              <a:t>text(5.55, </a:t>
            </a:r>
            <a:r>
              <a:rPr lang="en-US" dirty="0" err="1"/>
              <a:t>fn</a:t>
            </a:r>
            <a:r>
              <a:rPr lang="en-US" dirty="0"/>
              <a:t>[4,6], paste("</a:t>
            </a:r>
            <a:r>
              <a:rPr lang="en-US" dirty="0" err="1"/>
              <a:t>UQuartile</a:t>
            </a:r>
            <a:r>
              <a:rPr lang="en-US" dirty="0"/>
              <a:t> =", </a:t>
            </a:r>
            <a:r>
              <a:rPr lang="en-US" dirty="0" err="1"/>
              <a:t>fn</a:t>
            </a:r>
            <a:r>
              <a:rPr lang="en-US" dirty="0"/>
              <a:t>[4,6]), </a:t>
            </a:r>
            <a:r>
              <a:rPr lang="en-US" dirty="0" err="1"/>
              <a:t>adj</a:t>
            </a:r>
            <a:r>
              <a:rPr lang="en-US" dirty="0"/>
              <a:t>=0, </a:t>
            </a:r>
            <a:r>
              <a:rPr lang="en-US" dirty="0" err="1"/>
              <a:t>cex</a:t>
            </a:r>
            <a:r>
              <a:rPr lang="en-US" dirty="0"/>
              <a:t>=.7)</a:t>
            </a:r>
          </a:p>
          <a:p>
            <a:pPr marL="0" indent="0">
              <a:buNone/>
            </a:pPr>
            <a:r>
              <a:rPr lang="en-US" dirty="0"/>
              <a:t>text(5.55, </a:t>
            </a:r>
            <a:r>
              <a:rPr lang="en-US" dirty="0" err="1"/>
              <a:t>fn</a:t>
            </a:r>
            <a:r>
              <a:rPr lang="en-US" dirty="0"/>
              <a:t>[5,6], paste("Maximum  =", </a:t>
            </a:r>
            <a:r>
              <a:rPr lang="en-US" dirty="0" err="1"/>
              <a:t>fn</a:t>
            </a:r>
            <a:r>
              <a:rPr lang="en-US" dirty="0"/>
              <a:t>[5,6]), </a:t>
            </a:r>
            <a:r>
              <a:rPr lang="en-US" dirty="0" err="1"/>
              <a:t>adj</a:t>
            </a:r>
            <a:r>
              <a:rPr lang="en-US" dirty="0"/>
              <a:t>=0, </a:t>
            </a:r>
            <a:r>
              <a:rPr lang="en-US" dirty="0" err="1"/>
              <a:t>cex</a:t>
            </a:r>
            <a:r>
              <a:rPr lang="en-US" dirty="0"/>
              <a:t>=.7) </a:t>
            </a:r>
          </a:p>
          <a:p>
            <a:pPr marL="0" indent="0">
              <a:buNone/>
            </a:pPr>
            <a:endParaRPr lang="en-US" dirty="0"/>
          </a:p>
          <a:p>
            <a:pPr marL="0" indent="0">
              <a:buNone/>
            </a:pPr>
            <a:r>
              <a:rPr lang="en-US" dirty="0"/>
              <a:t>grid(</a:t>
            </a:r>
            <a:r>
              <a:rPr lang="en-US" dirty="0" err="1"/>
              <a:t>nx</a:t>
            </a:r>
            <a:r>
              <a:rPr lang="en-US" dirty="0"/>
              <a:t>=NA, </a:t>
            </a:r>
            <a:r>
              <a:rPr lang="en-US" dirty="0" err="1"/>
              <a:t>ny</a:t>
            </a:r>
            <a:r>
              <a:rPr lang="en-US" dirty="0"/>
              <a:t>=NULL)</a:t>
            </a:r>
          </a:p>
        </p:txBody>
      </p:sp>
    </p:spTree>
    <p:extLst>
      <p:ext uri="{BB962C8B-B14F-4D97-AF65-F5344CB8AC3E}">
        <p14:creationId xmlns:p14="http://schemas.microsoft.com/office/powerpoint/2010/main" val="22334098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 Details</a:t>
            </a:r>
            <a:endParaRPr lang="en-US" dirty="0"/>
          </a:p>
        </p:txBody>
      </p:sp>
      <p:sp>
        <p:nvSpPr>
          <p:cNvPr id="3" name="Content Placeholder 2"/>
          <p:cNvSpPr>
            <a:spLocks noGrp="1"/>
          </p:cNvSpPr>
          <p:nvPr>
            <p:ph sz="quarter" idx="1"/>
          </p:nvPr>
        </p:nvSpPr>
        <p:spPr/>
        <p:txBody>
          <a:bodyPr>
            <a:normAutofit/>
          </a:bodyPr>
          <a:lstStyle/>
          <a:p>
            <a:r>
              <a:rPr lang="en-US" dirty="0" smtClean="0"/>
              <a:t>Grade data stored in excel file and common input format</a:t>
            </a:r>
          </a:p>
          <a:p>
            <a:r>
              <a:rPr lang="en-US" dirty="0" smtClean="0"/>
              <a:t>Converted this file to csv</a:t>
            </a:r>
          </a:p>
          <a:p>
            <a:r>
              <a:rPr lang="en-US" dirty="0" smtClean="0"/>
              <a:t>Start a R Studio project</a:t>
            </a:r>
          </a:p>
          <a:p>
            <a:r>
              <a:rPr lang="en-US" dirty="0" smtClean="0"/>
              <a:t>Read in the csv data (using a file chooser option) into data2</a:t>
            </a:r>
          </a:p>
          <a:p>
            <a:r>
              <a:rPr lang="en-US" dirty="0" smtClean="0"/>
              <a:t>boxplot(data2)</a:t>
            </a:r>
          </a:p>
          <a:p>
            <a:r>
              <a:rPr lang="en-US" dirty="0" smtClean="0"/>
              <a:t>That is it.</a:t>
            </a:r>
          </a:p>
          <a:p>
            <a:r>
              <a:rPr lang="en-US" dirty="0" smtClean="0"/>
              <a:t>You can now add legends, colors, and labels to make it presentable.</a:t>
            </a:r>
          </a:p>
          <a:p>
            <a:r>
              <a:rPr lang="en-US" dirty="0" smtClean="0"/>
              <a:t>Export the plot as a image or pdf to report the results</a:t>
            </a:r>
          </a:p>
          <a:p>
            <a:endParaRPr lang="en-US" dirty="0" smtClean="0"/>
          </a:p>
          <a:p>
            <a:endParaRPr lang="en-US" dirty="0"/>
          </a:p>
        </p:txBody>
      </p:sp>
      <p:sp>
        <p:nvSpPr>
          <p:cNvPr id="4" name="Date Placeholder 3"/>
          <p:cNvSpPr>
            <a:spLocks noGrp="1"/>
          </p:cNvSpPr>
          <p:nvPr>
            <p:ph type="dt" sz="half" idx="10"/>
          </p:nvPr>
        </p:nvSpPr>
        <p:spPr/>
        <p:txBody>
          <a:bodyPr/>
          <a:lstStyle/>
          <a:p>
            <a:fld id="{0FD4C576-701E-424D-8D3C-0CC9A220EBA1}"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 B.Ramamurthy 2016</a:t>
            </a:r>
            <a:endParaRPr lang="en-US"/>
          </a:p>
        </p:txBody>
      </p:sp>
      <p:sp>
        <p:nvSpPr>
          <p:cNvPr id="6" name="Slide Number Placeholder 5"/>
          <p:cNvSpPr>
            <a:spLocks noGrp="1"/>
          </p:cNvSpPr>
          <p:nvPr>
            <p:ph type="sldNum" sz="quarter" idx="12"/>
          </p:nvPr>
        </p:nvSpPr>
        <p:spPr/>
        <p:txBody>
          <a:bodyPr/>
          <a:lstStyle/>
          <a:p>
            <a:fld id="{4AF8B1B1-CB45-4744-AB3D-4FBF7AA79167}" type="slidenum">
              <a:rPr lang="en-US" smtClean="0">
                <a:solidFill>
                  <a:srgbClr val="8CADAE">
                    <a:shade val="75000"/>
                  </a:srgbClr>
                </a:solidFill>
              </a:rPr>
              <a:pPr/>
              <a:t>33</a:t>
            </a:fld>
            <a:endParaRPr lang="en-US">
              <a:solidFill>
                <a:srgbClr val="8CADAE">
                  <a:shade val="75000"/>
                </a:srgbClr>
              </a:solidFill>
            </a:endParaRPr>
          </a:p>
        </p:txBody>
      </p:sp>
    </p:spTree>
    <p:extLst>
      <p:ext uri="{BB962C8B-B14F-4D97-AF65-F5344CB8AC3E}">
        <p14:creationId xmlns:p14="http://schemas.microsoft.com/office/powerpoint/2010/main" val="38661240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Today’s Topic: Exploratory data analysis (EDA)</a:t>
            </a:r>
            <a:endParaRPr lang="en-US" dirty="0"/>
          </a:p>
        </p:txBody>
      </p:sp>
      <p:sp>
        <p:nvSpPr>
          <p:cNvPr id="3" name="Content Placeholder 2"/>
          <p:cNvSpPr>
            <a:spLocks noGrp="1"/>
          </p:cNvSpPr>
          <p:nvPr>
            <p:ph sz="quarter" idx="1"/>
          </p:nvPr>
        </p:nvSpPr>
        <p:spPr/>
        <p:txBody>
          <a:bodyPr>
            <a:normAutofit/>
          </a:bodyPr>
          <a:lstStyle/>
          <a:p>
            <a:r>
              <a:rPr lang="en-US" dirty="0" smtClean="0"/>
              <a:t>The R Programming language</a:t>
            </a:r>
          </a:p>
          <a:p>
            <a:r>
              <a:rPr lang="en-US" dirty="0" smtClean="0"/>
              <a:t>The R project for statistical computing</a:t>
            </a:r>
          </a:p>
          <a:p>
            <a:r>
              <a:rPr lang="en-US" dirty="0" smtClean="0"/>
              <a:t>R Studio integrated development environment (IDE)</a:t>
            </a:r>
          </a:p>
          <a:p>
            <a:r>
              <a:rPr lang="en-US" dirty="0" smtClean="0"/>
              <a:t>Data analysis with R: charts, plots, maps, packages</a:t>
            </a:r>
          </a:p>
          <a:p>
            <a:r>
              <a:rPr lang="en-US" dirty="0" smtClean="0"/>
              <a:t>Also look at the CRAN: Comprehensive R Archive Network</a:t>
            </a:r>
          </a:p>
          <a:p>
            <a:r>
              <a:rPr lang="en-US" dirty="0"/>
              <a:t>Understanding your data</a:t>
            </a:r>
          </a:p>
          <a:p>
            <a:r>
              <a:rPr lang="en-US" dirty="0"/>
              <a:t>Basic statistical </a:t>
            </a:r>
            <a:r>
              <a:rPr lang="en-US" dirty="0" smtClean="0"/>
              <a:t>analysis</a:t>
            </a:r>
          </a:p>
          <a:p>
            <a:r>
              <a:rPr lang="en-US" dirty="0" smtClean="0"/>
              <a:t>Chapter 1 : What is Data Science? </a:t>
            </a:r>
            <a:endParaRPr lang="en-US" dirty="0"/>
          </a:p>
          <a:p>
            <a:r>
              <a:rPr lang="en-US" dirty="0" smtClean="0"/>
              <a:t>Chapter 2: Exploratory Data Analysis and Data Science Process </a:t>
            </a:r>
            <a:endParaRPr lang="en-US" dirty="0"/>
          </a:p>
        </p:txBody>
      </p:sp>
      <p:sp>
        <p:nvSpPr>
          <p:cNvPr id="4" name="Date Placeholder 3"/>
          <p:cNvSpPr>
            <a:spLocks noGrp="1"/>
          </p:cNvSpPr>
          <p:nvPr>
            <p:ph type="dt" sz="half" idx="10"/>
          </p:nvPr>
        </p:nvSpPr>
        <p:spPr/>
        <p:txBody>
          <a:bodyPr/>
          <a:lstStyle/>
          <a:p>
            <a:fld id="{80F2D185-63A8-4199-B1A9-32C41D64B84E}"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 B.Ramamurthy 2016</a:t>
            </a:r>
            <a:endParaRPr lang="en-US"/>
          </a:p>
        </p:txBody>
      </p:sp>
      <p:sp>
        <p:nvSpPr>
          <p:cNvPr id="6" name="Slide Number Placeholder 5"/>
          <p:cNvSpPr>
            <a:spLocks noGrp="1"/>
          </p:cNvSpPr>
          <p:nvPr>
            <p:ph type="sldNum" sz="quarter" idx="12"/>
          </p:nvPr>
        </p:nvSpPr>
        <p:spPr/>
        <p:txBody>
          <a:bodyPr/>
          <a:lstStyle/>
          <a:p>
            <a:fld id="{4AF8B1B1-CB45-4744-AB3D-4FBF7AA79167}" type="slidenum">
              <a:rPr lang="en-US" smtClean="0">
                <a:solidFill>
                  <a:srgbClr val="8CADAE">
                    <a:shade val="75000"/>
                  </a:srgbClr>
                </a:solidFill>
              </a:rPr>
              <a:pPr/>
              <a:t>34</a:t>
            </a:fld>
            <a:endParaRPr lang="en-US">
              <a:solidFill>
                <a:srgbClr val="8CADAE">
                  <a:shade val="75000"/>
                </a:srgbClr>
              </a:solidFill>
            </a:endParaRPr>
          </a:p>
        </p:txBody>
      </p:sp>
    </p:spTree>
    <p:extLst>
      <p:ext uri="{BB962C8B-B14F-4D97-AF65-F5344CB8AC3E}">
        <p14:creationId xmlns:p14="http://schemas.microsoft.com/office/powerpoint/2010/main" val="381288995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R is a software package for statistical computing.</a:t>
            </a:r>
          </a:p>
          <a:p>
            <a:r>
              <a:rPr lang="en-US" dirty="0" smtClean="0"/>
              <a:t>R is an interpreted language</a:t>
            </a:r>
          </a:p>
          <a:p>
            <a:r>
              <a:rPr lang="en-US" dirty="0" smtClean="0"/>
              <a:t>It is open source with high level of contribution from the community</a:t>
            </a:r>
          </a:p>
          <a:p>
            <a:r>
              <a:rPr lang="en-US" dirty="0" smtClean="0"/>
              <a:t>“R </a:t>
            </a:r>
            <a:r>
              <a:rPr lang="en-US" dirty="0"/>
              <a:t>is very good at plotting graphics, analyzing data, and fitting statistical models </a:t>
            </a:r>
            <a:r>
              <a:rPr lang="en-US" dirty="0" smtClean="0"/>
              <a:t>using data </a:t>
            </a:r>
            <a:r>
              <a:rPr lang="en-US" dirty="0"/>
              <a:t>that fits in the computer’s memory</a:t>
            </a:r>
            <a:r>
              <a:rPr lang="en-US" dirty="0" smtClean="0"/>
              <a:t>.” </a:t>
            </a:r>
          </a:p>
          <a:p>
            <a:r>
              <a:rPr lang="en-US" dirty="0" smtClean="0"/>
              <a:t>“It’s </a:t>
            </a:r>
            <a:r>
              <a:rPr lang="en-US" dirty="0"/>
              <a:t>not as good at storing data in </a:t>
            </a:r>
            <a:r>
              <a:rPr lang="en-US" dirty="0" smtClean="0"/>
              <a:t>complicated structures</a:t>
            </a:r>
            <a:r>
              <a:rPr lang="en-US" dirty="0"/>
              <a:t>, efficiently querying data, or working with data that doesn’t fit </a:t>
            </a:r>
            <a:r>
              <a:rPr lang="en-US" dirty="0" smtClean="0"/>
              <a:t>in the </a:t>
            </a:r>
            <a:r>
              <a:rPr lang="en-US" dirty="0"/>
              <a:t>computer’s memory</a:t>
            </a:r>
            <a:r>
              <a:rPr lang="en-US" dirty="0" smtClean="0"/>
              <a:t>.”</a:t>
            </a:r>
          </a:p>
          <a:p>
            <a:endParaRPr lang="en-US" dirty="0"/>
          </a:p>
        </p:txBody>
      </p:sp>
      <p:sp>
        <p:nvSpPr>
          <p:cNvPr id="2" name="Title 1"/>
          <p:cNvSpPr>
            <a:spLocks noGrp="1"/>
          </p:cNvSpPr>
          <p:nvPr>
            <p:ph type="title"/>
          </p:nvPr>
        </p:nvSpPr>
        <p:spPr/>
        <p:txBody>
          <a:bodyPr/>
          <a:lstStyle/>
          <a:p>
            <a:r>
              <a:rPr lang="en-US" dirty="0" smtClean="0"/>
              <a:t>R Language</a:t>
            </a:r>
            <a:endParaRPr lang="en-US" dirty="0"/>
          </a:p>
        </p:txBody>
      </p:sp>
      <p:sp>
        <p:nvSpPr>
          <p:cNvPr id="4" name="Date Placeholder 3"/>
          <p:cNvSpPr>
            <a:spLocks noGrp="1"/>
          </p:cNvSpPr>
          <p:nvPr>
            <p:ph type="dt" sz="half" idx="10"/>
          </p:nvPr>
        </p:nvSpPr>
        <p:spPr/>
        <p:txBody>
          <a:bodyPr/>
          <a:lstStyle/>
          <a:p>
            <a:fld id="{6AED219F-4C89-4E73-8930-A583B50105A4}"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 B.Ramamurthy 2016</a:t>
            </a:r>
            <a:endParaRPr lang="en-US"/>
          </a:p>
        </p:txBody>
      </p:sp>
      <p:sp>
        <p:nvSpPr>
          <p:cNvPr id="6" name="Slide Number Placeholder 5"/>
          <p:cNvSpPr>
            <a:spLocks noGrp="1"/>
          </p:cNvSpPr>
          <p:nvPr>
            <p:ph type="sldNum" sz="quarter" idx="12"/>
          </p:nvPr>
        </p:nvSpPr>
        <p:spPr/>
        <p:txBody>
          <a:bodyPr/>
          <a:lstStyle/>
          <a:p>
            <a:fld id="{DAAE5338-B0DD-47E6-8F41-8A553EEC7D5F}" type="slidenum">
              <a:rPr lang="en-US" smtClean="0">
                <a:solidFill>
                  <a:srgbClr val="8CADAE">
                    <a:shade val="75000"/>
                  </a:srgbClr>
                </a:solidFill>
              </a:rPr>
              <a:pPr/>
              <a:t>35</a:t>
            </a:fld>
            <a:endParaRPr lang="en-US">
              <a:solidFill>
                <a:srgbClr val="8CADAE">
                  <a:shade val="75000"/>
                </a:srgbClr>
              </a:solidFill>
            </a:endParaRPr>
          </a:p>
        </p:txBody>
      </p:sp>
    </p:spTree>
    <p:extLst>
      <p:ext uri="{BB962C8B-B14F-4D97-AF65-F5344CB8AC3E}">
        <p14:creationId xmlns:p14="http://schemas.microsoft.com/office/powerpoint/2010/main" val="39100320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R Programming Language</a:t>
            </a:r>
            <a:r>
              <a:rPr lang="en-US" baseline="30000" dirty="0" smtClean="0"/>
              <a:t>3,4</a:t>
            </a:r>
            <a:endParaRPr lang="en-US" baseline="30000" dirty="0"/>
          </a:p>
        </p:txBody>
      </p:sp>
      <p:sp>
        <p:nvSpPr>
          <p:cNvPr id="4" name="Content Placeholder 3"/>
          <p:cNvSpPr>
            <a:spLocks noGrp="1"/>
          </p:cNvSpPr>
          <p:nvPr>
            <p:ph sz="quarter" idx="1"/>
          </p:nvPr>
        </p:nvSpPr>
        <p:spPr/>
        <p:txBody>
          <a:bodyPr>
            <a:normAutofit/>
          </a:bodyPr>
          <a:lstStyle/>
          <a:p>
            <a:r>
              <a:rPr lang="en-US" dirty="0" smtClean="0"/>
              <a:t>R is popular language for statistical analysis of data, visualization and reporting.</a:t>
            </a:r>
          </a:p>
          <a:p>
            <a:r>
              <a:rPr lang="en-US" dirty="0" smtClean="0"/>
              <a:t>It is a complete “programming” language.</a:t>
            </a:r>
          </a:p>
          <a:p>
            <a:r>
              <a:rPr lang="en-US" dirty="0" smtClean="0"/>
              <a:t>R is a free software: Gnu General Public Licensing (GPL)</a:t>
            </a:r>
          </a:p>
          <a:p>
            <a:r>
              <a:rPr lang="en-US" dirty="0" smtClean="0"/>
              <a:t>R Studio is a powerful IDE for R.</a:t>
            </a:r>
          </a:p>
          <a:p>
            <a:r>
              <a:rPr lang="en-US" dirty="0" smtClean="0"/>
              <a:t>R is not a tool for data acquisition/collection/data entry. This is a major point on which it differs from Excel and other data input applications.</a:t>
            </a:r>
            <a:endParaRPr lang="en-US" dirty="0"/>
          </a:p>
        </p:txBody>
      </p:sp>
      <p:sp>
        <p:nvSpPr>
          <p:cNvPr id="3" name="Date Placeholder 2"/>
          <p:cNvSpPr>
            <a:spLocks noGrp="1"/>
          </p:cNvSpPr>
          <p:nvPr>
            <p:ph type="dt" sz="half" idx="10"/>
          </p:nvPr>
        </p:nvSpPr>
        <p:spPr/>
        <p:txBody>
          <a:bodyPr/>
          <a:lstStyle/>
          <a:p>
            <a:fld id="{44261B76-711C-4A81-949C-FF2E9C8422E8}"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 B.Ramamurthy 2016</a:t>
            </a:r>
            <a:endParaRPr lang="en-US"/>
          </a:p>
        </p:txBody>
      </p:sp>
      <p:sp>
        <p:nvSpPr>
          <p:cNvPr id="6" name="Slide Number Placeholder 5"/>
          <p:cNvSpPr>
            <a:spLocks noGrp="1"/>
          </p:cNvSpPr>
          <p:nvPr>
            <p:ph type="sldNum" sz="quarter" idx="12"/>
          </p:nvPr>
        </p:nvSpPr>
        <p:spPr/>
        <p:txBody>
          <a:bodyPr/>
          <a:lstStyle/>
          <a:p>
            <a:fld id="{4AF8B1B1-CB45-4744-AB3D-4FBF7AA79167}" type="slidenum">
              <a:rPr lang="en-US" smtClean="0">
                <a:solidFill>
                  <a:srgbClr val="8CADAE">
                    <a:shade val="75000"/>
                  </a:srgbClr>
                </a:solidFill>
              </a:rPr>
              <a:pPr/>
              <a:t>36</a:t>
            </a:fld>
            <a:endParaRPr lang="en-US">
              <a:solidFill>
                <a:srgbClr val="8CADAE">
                  <a:shade val="75000"/>
                </a:srgbClr>
              </a:solidFill>
            </a:endParaRPr>
          </a:p>
        </p:txBody>
      </p:sp>
    </p:spTree>
    <p:extLst>
      <p:ext uri="{BB962C8B-B14F-4D97-AF65-F5344CB8AC3E}">
        <p14:creationId xmlns:p14="http://schemas.microsoft.com/office/powerpoint/2010/main" val="213000696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There are many packages available for statistical analysis such as SAS and SPSS but they are expensive (user license based) and are proprietary.</a:t>
            </a:r>
          </a:p>
          <a:p>
            <a:r>
              <a:rPr lang="en-US" dirty="0" smtClean="0"/>
              <a:t>R is open source and it can pretty much do what SAS can do but free.</a:t>
            </a:r>
          </a:p>
          <a:p>
            <a:r>
              <a:rPr lang="en-US" dirty="0" smtClean="0"/>
              <a:t>R is considered one of the best statistical tools in the world.</a:t>
            </a:r>
          </a:p>
          <a:p>
            <a:r>
              <a:rPr lang="en-US" dirty="0" smtClean="0"/>
              <a:t>People </a:t>
            </a:r>
            <a:r>
              <a:rPr lang="en-US" dirty="0"/>
              <a:t>can submit their own </a:t>
            </a:r>
            <a:r>
              <a:rPr lang="en-US" dirty="0" smtClean="0"/>
              <a:t>R packages/libraries</a:t>
            </a:r>
            <a:r>
              <a:rPr lang="en-US" dirty="0"/>
              <a:t>, </a:t>
            </a:r>
            <a:r>
              <a:rPr lang="en-US" dirty="0" smtClean="0"/>
              <a:t>using </a:t>
            </a:r>
            <a:r>
              <a:rPr lang="en-US" dirty="0"/>
              <a:t>latest cutting edge </a:t>
            </a:r>
            <a:r>
              <a:rPr lang="en-US" dirty="0" smtClean="0"/>
              <a:t>techniques.</a:t>
            </a:r>
          </a:p>
          <a:p>
            <a:r>
              <a:rPr lang="en-US" dirty="0" smtClean="0"/>
              <a:t>To </a:t>
            </a:r>
            <a:r>
              <a:rPr lang="en-US" dirty="0"/>
              <a:t>date R has got almost </a:t>
            </a:r>
            <a:r>
              <a:rPr lang="en-US" dirty="0" smtClean="0"/>
              <a:t>5,000 </a:t>
            </a:r>
            <a:r>
              <a:rPr lang="en-US" dirty="0"/>
              <a:t>packages in the CRAN (Comprehensive R Archive Network – The site which maintains the R project) repository</a:t>
            </a:r>
            <a:r>
              <a:rPr lang="en-US" dirty="0" smtClean="0"/>
              <a:t>.</a:t>
            </a:r>
          </a:p>
          <a:p>
            <a:r>
              <a:rPr lang="en-US" dirty="0" smtClean="0"/>
              <a:t>R is great for exploratory data analysis (EDA): for understanding the nature of your data and quickly create useful visualization</a:t>
            </a:r>
          </a:p>
        </p:txBody>
      </p:sp>
      <p:sp>
        <p:nvSpPr>
          <p:cNvPr id="3" name="Date Placeholder 2"/>
          <p:cNvSpPr>
            <a:spLocks noGrp="1"/>
          </p:cNvSpPr>
          <p:nvPr>
            <p:ph type="dt" sz="half" idx="10"/>
          </p:nvPr>
        </p:nvSpPr>
        <p:spPr/>
        <p:txBody>
          <a:bodyPr/>
          <a:lstStyle/>
          <a:p>
            <a:fld id="{0D0ECA64-9C96-4E74-8207-759EABBD5552}" type="datetime1">
              <a:rPr lang="en-US" smtClean="0"/>
              <a:t>1/27/2016</a:t>
            </a:fld>
            <a:endParaRPr lang="en-US"/>
          </a:p>
        </p:txBody>
      </p:sp>
      <p:sp>
        <p:nvSpPr>
          <p:cNvPr id="4" name="Footer Placeholder 3"/>
          <p:cNvSpPr>
            <a:spLocks noGrp="1"/>
          </p:cNvSpPr>
          <p:nvPr>
            <p:ph type="ftr" sz="quarter" idx="11"/>
          </p:nvPr>
        </p:nvSpPr>
        <p:spPr/>
        <p:txBody>
          <a:bodyPr/>
          <a:lstStyle/>
          <a:p>
            <a:r>
              <a:rPr lang="en-US" smtClean="0"/>
              <a:t> B.Ramamurthy 2016</a:t>
            </a:r>
            <a:endParaRPr lang="en-US"/>
          </a:p>
        </p:txBody>
      </p:sp>
      <p:sp>
        <p:nvSpPr>
          <p:cNvPr id="5" name="Slide Number Placeholder 4"/>
          <p:cNvSpPr>
            <a:spLocks noGrp="1"/>
          </p:cNvSpPr>
          <p:nvPr>
            <p:ph type="sldNum" sz="quarter" idx="12"/>
          </p:nvPr>
        </p:nvSpPr>
        <p:spPr/>
        <p:txBody>
          <a:bodyPr/>
          <a:lstStyle/>
          <a:p>
            <a:fld id="{DAAE5338-B0DD-47E6-8F41-8A553EEC7D5F}" type="slidenum">
              <a:rPr lang="en-US" smtClean="0">
                <a:solidFill>
                  <a:srgbClr val="8CADAE">
                    <a:shade val="75000"/>
                  </a:srgbClr>
                </a:solidFill>
              </a:rPr>
              <a:pPr/>
              <a:t>37</a:t>
            </a:fld>
            <a:endParaRPr lang="en-US">
              <a:solidFill>
                <a:srgbClr val="8CADAE">
                  <a:shade val="75000"/>
                </a:srgbClr>
              </a:solidFill>
            </a:endParaRPr>
          </a:p>
        </p:txBody>
      </p:sp>
      <p:sp>
        <p:nvSpPr>
          <p:cNvPr id="6" name="Title 5"/>
          <p:cNvSpPr>
            <a:spLocks noGrp="1"/>
          </p:cNvSpPr>
          <p:nvPr>
            <p:ph type="title"/>
          </p:nvPr>
        </p:nvSpPr>
        <p:spPr/>
        <p:txBody>
          <a:bodyPr/>
          <a:lstStyle/>
          <a:p>
            <a:r>
              <a:rPr lang="en-US" dirty="0" smtClean="0"/>
              <a:t>Why R?</a:t>
            </a:r>
            <a:endParaRPr lang="en-US" dirty="0"/>
          </a:p>
        </p:txBody>
      </p:sp>
    </p:spTree>
    <p:extLst>
      <p:ext uri="{BB962C8B-B14F-4D97-AF65-F5344CB8AC3E}">
        <p14:creationId xmlns:p14="http://schemas.microsoft.com/office/powerpoint/2010/main" val="35871626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An R package is a set of related functions</a:t>
            </a:r>
          </a:p>
          <a:p>
            <a:r>
              <a:rPr lang="en-US" dirty="0" smtClean="0"/>
              <a:t>To use a package you need to load it into R</a:t>
            </a:r>
          </a:p>
          <a:p>
            <a:r>
              <a:rPr lang="en-US" dirty="0" smtClean="0"/>
              <a:t>R offers a large number of packages for various vertical and horizontal domains: </a:t>
            </a:r>
          </a:p>
          <a:p>
            <a:r>
              <a:rPr lang="en-US" dirty="0" smtClean="0"/>
              <a:t>Horizontal: display graphics, statistical packages, machine learning </a:t>
            </a:r>
          </a:p>
          <a:p>
            <a:r>
              <a:rPr lang="en-US" dirty="0" smtClean="0"/>
              <a:t>Verticals: wide variety of industries: analyzing stock market data, modeling credit risks, social sciences, automobile data</a:t>
            </a:r>
          </a:p>
        </p:txBody>
      </p:sp>
      <p:sp>
        <p:nvSpPr>
          <p:cNvPr id="2" name="Title 1"/>
          <p:cNvSpPr>
            <a:spLocks noGrp="1"/>
          </p:cNvSpPr>
          <p:nvPr>
            <p:ph type="title"/>
          </p:nvPr>
        </p:nvSpPr>
        <p:spPr/>
        <p:txBody>
          <a:bodyPr/>
          <a:lstStyle/>
          <a:p>
            <a:r>
              <a:rPr lang="en-US" dirty="0" smtClean="0"/>
              <a:t>R Packages</a:t>
            </a:r>
            <a:endParaRPr lang="en-US" dirty="0"/>
          </a:p>
        </p:txBody>
      </p:sp>
      <p:sp>
        <p:nvSpPr>
          <p:cNvPr id="4" name="Date Placeholder 3"/>
          <p:cNvSpPr>
            <a:spLocks noGrp="1"/>
          </p:cNvSpPr>
          <p:nvPr>
            <p:ph type="dt" sz="half" idx="10"/>
          </p:nvPr>
        </p:nvSpPr>
        <p:spPr/>
        <p:txBody>
          <a:bodyPr/>
          <a:lstStyle/>
          <a:p>
            <a:fld id="{55D588BF-B2F9-4D19-8C1C-D28F5C9B4345}"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 B.Ramamurthy 2016</a:t>
            </a:r>
            <a:endParaRPr lang="en-US"/>
          </a:p>
        </p:txBody>
      </p:sp>
      <p:sp>
        <p:nvSpPr>
          <p:cNvPr id="6" name="Slide Number Placeholder 5"/>
          <p:cNvSpPr>
            <a:spLocks noGrp="1"/>
          </p:cNvSpPr>
          <p:nvPr>
            <p:ph type="sldNum" sz="quarter" idx="12"/>
          </p:nvPr>
        </p:nvSpPr>
        <p:spPr/>
        <p:txBody>
          <a:bodyPr/>
          <a:lstStyle/>
          <a:p>
            <a:fld id="{DAAE5338-B0DD-47E6-8F41-8A553EEC7D5F}" type="slidenum">
              <a:rPr lang="en-US" smtClean="0">
                <a:solidFill>
                  <a:srgbClr val="8CADAE">
                    <a:shade val="75000"/>
                  </a:srgbClr>
                </a:solidFill>
              </a:rPr>
              <a:pPr/>
              <a:t>38</a:t>
            </a:fld>
            <a:endParaRPr lang="en-US">
              <a:solidFill>
                <a:srgbClr val="8CADAE">
                  <a:shade val="75000"/>
                </a:srgbClr>
              </a:solidFill>
            </a:endParaRPr>
          </a:p>
        </p:txBody>
      </p:sp>
    </p:spTree>
    <p:extLst>
      <p:ext uri="{BB962C8B-B14F-4D97-AF65-F5344CB8AC3E}">
        <p14:creationId xmlns:p14="http://schemas.microsoft.com/office/powerpoint/2010/main" val="10164727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A package is a collection of functions and data files bundled together.</a:t>
            </a:r>
          </a:p>
          <a:p>
            <a:r>
              <a:rPr lang="en-US" dirty="0" smtClean="0"/>
              <a:t>In order to use the components of a package it needs to be installed in the local library of the R environment.</a:t>
            </a:r>
          </a:p>
          <a:p>
            <a:r>
              <a:rPr lang="en-US" dirty="0" smtClean="0"/>
              <a:t>Loading packages</a:t>
            </a:r>
          </a:p>
          <a:p>
            <a:r>
              <a:rPr lang="en-US" dirty="0" smtClean="0"/>
              <a:t>Custom packages</a:t>
            </a:r>
          </a:p>
          <a:p>
            <a:r>
              <a:rPr lang="en-US" dirty="0" smtClean="0"/>
              <a:t>Building packages</a:t>
            </a:r>
          </a:p>
          <a:p>
            <a:r>
              <a:rPr lang="en-US" dirty="0" smtClean="0"/>
              <a:t>Activity: explore what R packages are available, if any, for your </a:t>
            </a:r>
            <a:r>
              <a:rPr lang="en-US" dirty="0"/>
              <a:t>domain</a:t>
            </a:r>
            <a:br>
              <a:rPr lang="en-US" dirty="0"/>
            </a:br>
            <a:r>
              <a:rPr lang="en-US" sz="1900" dirty="0">
                <a:hlinkClick r:id="rId2"/>
              </a:rPr>
              <a:t>http://cran.r-project.org/web/packages/available_packages_by_name.html</a:t>
            </a:r>
            <a:endParaRPr lang="en-US" sz="1900" dirty="0"/>
          </a:p>
          <a:p>
            <a:r>
              <a:rPr lang="en-US" dirty="0" smtClean="0"/>
              <a:t>Later on,  </a:t>
            </a:r>
            <a:r>
              <a:rPr lang="en-US" dirty="0"/>
              <a:t>t</a:t>
            </a:r>
            <a:r>
              <a:rPr lang="en-US" dirty="0" smtClean="0"/>
              <a:t>ry to create a custom package for your business domain.</a:t>
            </a:r>
          </a:p>
        </p:txBody>
      </p:sp>
      <p:sp>
        <p:nvSpPr>
          <p:cNvPr id="3" name="Date Placeholder 2"/>
          <p:cNvSpPr>
            <a:spLocks noGrp="1"/>
          </p:cNvSpPr>
          <p:nvPr>
            <p:ph type="dt" sz="half" idx="10"/>
          </p:nvPr>
        </p:nvSpPr>
        <p:spPr/>
        <p:txBody>
          <a:bodyPr/>
          <a:lstStyle/>
          <a:p>
            <a:fld id="{EC7255DC-5CFB-42FF-A5CB-C832DA4A185F}" type="datetime1">
              <a:rPr lang="en-US" smtClean="0"/>
              <a:t>1/27/2016</a:t>
            </a:fld>
            <a:endParaRPr lang="en-US"/>
          </a:p>
        </p:txBody>
      </p:sp>
      <p:sp>
        <p:nvSpPr>
          <p:cNvPr id="4" name="Footer Placeholder 3"/>
          <p:cNvSpPr>
            <a:spLocks noGrp="1"/>
          </p:cNvSpPr>
          <p:nvPr>
            <p:ph type="ftr" sz="quarter" idx="11"/>
          </p:nvPr>
        </p:nvSpPr>
        <p:spPr/>
        <p:txBody>
          <a:bodyPr/>
          <a:lstStyle/>
          <a:p>
            <a:r>
              <a:rPr lang="en-US" smtClean="0"/>
              <a:t> B.Ramamurthy 2016</a:t>
            </a:r>
            <a:endParaRPr lang="en-US"/>
          </a:p>
        </p:txBody>
      </p:sp>
      <p:sp>
        <p:nvSpPr>
          <p:cNvPr id="5" name="Slide Number Placeholder 4"/>
          <p:cNvSpPr>
            <a:spLocks noGrp="1"/>
          </p:cNvSpPr>
          <p:nvPr>
            <p:ph type="sldNum" sz="quarter" idx="12"/>
          </p:nvPr>
        </p:nvSpPr>
        <p:spPr/>
        <p:txBody>
          <a:bodyPr/>
          <a:lstStyle/>
          <a:p>
            <a:fld id="{DAAE5338-B0DD-47E6-8F41-8A553EEC7D5F}" type="slidenum">
              <a:rPr lang="en-US" smtClean="0">
                <a:solidFill>
                  <a:srgbClr val="8CADAE">
                    <a:shade val="75000"/>
                  </a:srgbClr>
                </a:solidFill>
              </a:rPr>
              <a:pPr/>
              <a:t>39</a:t>
            </a:fld>
            <a:endParaRPr lang="en-US">
              <a:solidFill>
                <a:srgbClr val="8CADAE">
                  <a:shade val="75000"/>
                </a:srgbClr>
              </a:solidFill>
            </a:endParaRPr>
          </a:p>
        </p:txBody>
      </p:sp>
      <p:sp>
        <p:nvSpPr>
          <p:cNvPr id="6" name="Title 5"/>
          <p:cNvSpPr>
            <a:spLocks noGrp="1"/>
          </p:cNvSpPr>
          <p:nvPr>
            <p:ph type="title"/>
          </p:nvPr>
        </p:nvSpPr>
        <p:spPr/>
        <p:txBody>
          <a:bodyPr/>
          <a:lstStyle/>
          <a:p>
            <a:r>
              <a:rPr lang="en-US" dirty="0" smtClean="0"/>
              <a:t>R Packages</a:t>
            </a:r>
            <a:endParaRPr lang="en-US" dirty="0"/>
          </a:p>
        </p:txBody>
      </p:sp>
    </p:spTree>
    <p:extLst>
      <p:ext uri="{BB962C8B-B14F-4D97-AF65-F5344CB8AC3E}">
        <p14:creationId xmlns:p14="http://schemas.microsoft.com/office/powerpoint/2010/main" val="3042592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 Level Goals for the course</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Understand foundations of data analytics so that you can </a:t>
            </a:r>
            <a:r>
              <a:rPr lang="en-US" b="1" dirty="0" smtClean="0"/>
              <a:t>interpret and communicate results and make informed decisions </a:t>
            </a:r>
          </a:p>
          <a:p>
            <a:r>
              <a:rPr lang="en-US" dirty="0" smtClean="0"/>
              <a:t>Study and learn to apply common </a:t>
            </a:r>
            <a:r>
              <a:rPr lang="en-US" b="1" dirty="0" smtClean="0"/>
              <a:t>statistical methods</a:t>
            </a:r>
            <a:r>
              <a:rPr lang="en-US" dirty="0" smtClean="0"/>
              <a:t> and </a:t>
            </a:r>
            <a:r>
              <a:rPr lang="en-US" b="1" dirty="0" smtClean="0"/>
              <a:t> machine learning algorithms </a:t>
            </a:r>
            <a:r>
              <a:rPr lang="en-US" dirty="0" smtClean="0"/>
              <a:t>to solve business problems</a:t>
            </a:r>
          </a:p>
          <a:p>
            <a:r>
              <a:rPr lang="en-US" dirty="0" smtClean="0"/>
              <a:t>Learn to work with popular </a:t>
            </a:r>
            <a:r>
              <a:rPr lang="en-US" b="1" dirty="0" smtClean="0"/>
              <a:t>tools</a:t>
            </a:r>
            <a:r>
              <a:rPr lang="en-US" dirty="0" smtClean="0"/>
              <a:t> to analyze and visualize data; more importantly </a:t>
            </a:r>
            <a:r>
              <a:rPr lang="en-US" dirty="0"/>
              <a:t>encourage consistency across </a:t>
            </a:r>
            <a:r>
              <a:rPr lang="en-US" dirty="0" smtClean="0"/>
              <a:t>departments on analytics/tools used</a:t>
            </a:r>
          </a:p>
          <a:p>
            <a:r>
              <a:rPr lang="en-US" b="1" dirty="0" smtClean="0"/>
              <a:t>Working with cloud</a:t>
            </a:r>
            <a:r>
              <a:rPr lang="en-US" dirty="0" smtClean="0"/>
              <a:t> for data storage and for deployment of applications </a:t>
            </a:r>
          </a:p>
          <a:p>
            <a:r>
              <a:rPr lang="en-US" dirty="0" smtClean="0"/>
              <a:t>Learn methods for mastering and applying emerging concepts and technologies for </a:t>
            </a:r>
            <a:r>
              <a:rPr lang="en-US" b="1" dirty="0" smtClean="0"/>
              <a:t>continuous data-driven improvements to your research/work/business processes</a:t>
            </a:r>
          </a:p>
          <a:p>
            <a:r>
              <a:rPr lang="en-US" b="1" dirty="0" smtClean="0"/>
              <a:t>Transform complex analytics into routine processes</a:t>
            </a:r>
          </a:p>
          <a:p>
            <a:pPr marL="0" indent="0">
              <a:buNone/>
            </a:pPr>
            <a:endParaRPr lang="en-US" dirty="0" smtClean="0"/>
          </a:p>
          <a:p>
            <a:endParaRPr lang="en-US" dirty="0" smtClean="0"/>
          </a:p>
          <a:p>
            <a:pPr marL="0" indent="0">
              <a:buNone/>
            </a:pPr>
            <a:endParaRPr lang="en-US" dirty="0" smtClean="0"/>
          </a:p>
          <a:p>
            <a:endParaRPr lang="en-US" dirty="0"/>
          </a:p>
        </p:txBody>
      </p:sp>
      <p:sp>
        <p:nvSpPr>
          <p:cNvPr id="4" name="Date Placeholder 3"/>
          <p:cNvSpPr>
            <a:spLocks noGrp="1"/>
          </p:cNvSpPr>
          <p:nvPr>
            <p:ph type="dt" sz="half" idx="10"/>
          </p:nvPr>
        </p:nvSpPr>
        <p:spPr/>
        <p:txBody>
          <a:bodyPr/>
          <a:lstStyle/>
          <a:p>
            <a:fld id="{B82F5FF7-E5A9-448F-BA3F-12F6009BD4E6}"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 B.Ramamurthy 2016</a:t>
            </a:r>
            <a:endParaRPr lang="en-US"/>
          </a:p>
        </p:txBody>
      </p:sp>
      <p:sp>
        <p:nvSpPr>
          <p:cNvPr id="6" name="Slide Number Placeholder 5"/>
          <p:cNvSpPr>
            <a:spLocks noGrp="1"/>
          </p:cNvSpPr>
          <p:nvPr>
            <p:ph type="sldNum" sz="quarter" idx="12"/>
          </p:nvPr>
        </p:nvSpPr>
        <p:spPr/>
        <p:txBody>
          <a:bodyPr/>
          <a:lstStyle/>
          <a:p>
            <a:fld id="{4AF8B1B1-CB45-4744-AB3D-4FBF7AA79167}" type="slidenum">
              <a:rPr lang="en-US" smtClean="0">
                <a:solidFill>
                  <a:srgbClr val="8CADAE">
                    <a:shade val="75000"/>
                  </a:srgbClr>
                </a:solidFill>
              </a:rPr>
              <a:pPr/>
              <a:t>4</a:t>
            </a:fld>
            <a:endParaRPr lang="en-US">
              <a:solidFill>
                <a:srgbClr val="8CADAE">
                  <a:shade val="75000"/>
                </a:srgbClr>
              </a:solidFill>
            </a:endParaRPr>
          </a:p>
        </p:txBody>
      </p:sp>
    </p:spTree>
    <p:extLst>
      <p:ext uri="{BB962C8B-B14F-4D97-AF65-F5344CB8AC3E}">
        <p14:creationId xmlns:p14="http://schemas.microsoft.com/office/powerpoint/2010/main" val="204034235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Library</a:t>
            </a:r>
            <a:r>
              <a:rPr lang="en-US" dirty="0" smtClean="0">
                <a:sym typeface="Wingdings" pitchFamily="2" charset="2"/>
              </a:rPr>
              <a:t> Package Class</a:t>
            </a:r>
          </a:p>
          <a:p>
            <a:pPr marL="109728" indent="0">
              <a:buNone/>
            </a:pPr>
            <a:endParaRPr lang="en-US" dirty="0" smtClean="0">
              <a:sym typeface="Wingdings" pitchFamily="2" charset="2"/>
            </a:endParaRPr>
          </a:p>
          <a:p>
            <a:pPr marL="566928" indent="-457200"/>
            <a:r>
              <a:rPr lang="en-US" dirty="0" smtClean="0">
                <a:sym typeface="Wingdings" pitchFamily="2" charset="2"/>
              </a:rPr>
              <a:t>R also provides many data sets for exploring its features</a:t>
            </a:r>
          </a:p>
        </p:txBody>
      </p:sp>
      <p:sp>
        <p:nvSpPr>
          <p:cNvPr id="2" name="Title 1"/>
          <p:cNvSpPr>
            <a:spLocks noGrp="1"/>
          </p:cNvSpPr>
          <p:nvPr>
            <p:ph type="title"/>
          </p:nvPr>
        </p:nvSpPr>
        <p:spPr/>
        <p:txBody>
          <a:bodyPr/>
          <a:lstStyle/>
          <a:p>
            <a:r>
              <a:rPr lang="en-US" dirty="0" smtClean="0"/>
              <a:t>Library</a:t>
            </a:r>
            <a:endParaRPr lang="en-US" dirty="0"/>
          </a:p>
        </p:txBody>
      </p:sp>
      <p:sp>
        <p:nvSpPr>
          <p:cNvPr id="4" name="Date Placeholder 3"/>
          <p:cNvSpPr>
            <a:spLocks noGrp="1"/>
          </p:cNvSpPr>
          <p:nvPr>
            <p:ph type="dt" sz="half" idx="10"/>
          </p:nvPr>
        </p:nvSpPr>
        <p:spPr/>
        <p:txBody>
          <a:bodyPr/>
          <a:lstStyle/>
          <a:p>
            <a:fld id="{F674CBE9-E057-4B26-8E31-099154E15723}"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 B.Ramamurthy 2016</a:t>
            </a:r>
            <a:endParaRPr lang="en-US"/>
          </a:p>
        </p:txBody>
      </p:sp>
      <p:sp>
        <p:nvSpPr>
          <p:cNvPr id="6" name="Slide Number Placeholder 5"/>
          <p:cNvSpPr>
            <a:spLocks noGrp="1"/>
          </p:cNvSpPr>
          <p:nvPr>
            <p:ph type="sldNum" sz="quarter" idx="12"/>
          </p:nvPr>
        </p:nvSpPr>
        <p:spPr/>
        <p:txBody>
          <a:bodyPr/>
          <a:lstStyle/>
          <a:p>
            <a:fld id="{DAAE5338-B0DD-47E6-8F41-8A553EEC7D5F}" type="slidenum">
              <a:rPr lang="en-US" smtClean="0">
                <a:solidFill>
                  <a:srgbClr val="8CADAE">
                    <a:shade val="75000"/>
                  </a:srgbClr>
                </a:solidFill>
              </a:rPr>
              <a:pPr/>
              <a:t>40</a:t>
            </a:fld>
            <a:endParaRPr lang="en-US">
              <a:solidFill>
                <a:srgbClr val="8CADAE">
                  <a:shade val="75000"/>
                </a:srgbClr>
              </a:solidFill>
            </a:endParaRPr>
          </a:p>
        </p:txBody>
      </p:sp>
    </p:spTree>
    <p:extLst>
      <p:ext uri="{BB962C8B-B14F-4D97-AF65-F5344CB8AC3E}">
        <p14:creationId xmlns:p14="http://schemas.microsoft.com/office/powerpoint/2010/main" val="64548379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R Basics, fundamentals</a:t>
            </a:r>
          </a:p>
          <a:p>
            <a:r>
              <a:rPr lang="en-US" dirty="0" smtClean="0"/>
              <a:t>The R language</a:t>
            </a:r>
          </a:p>
          <a:p>
            <a:r>
              <a:rPr lang="en-US" dirty="0" smtClean="0"/>
              <a:t>Working with data</a:t>
            </a:r>
          </a:p>
          <a:p>
            <a:r>
              <a:rPr lang="en-US" dirty="0" smtClean="0"/>
              <a:t>Statistics with R language</a:t>
            </a:r>
          </a:p>
          <a:p>
            <a:r>
              <a:rPr lang="en-US" dirty="0"/>
              <a:t>R syntax</a:t>
            </a:r>
          </a:p>
          <a:p>
            <a:r>
              <a:rPr lang="en-US" dirty="0"/>
              <a:t>R Control structures</a:t>
            </a:r>
          </a:p>
          <a:p>
            <a:r>
              <a:rPr lang="en-US" dirty="0"/>
              <a:t>R Objects</a:t>
            </a:r>
          </a:p>
          <a:p>
            <a:r>
              <a:rPr lang="en-US" dirty="0"/>
              <a:t>R formulas</a:t>
            </a:r>
          </a:p>
          <a:p>
            <a:r>
              <a:rPr lang="en-US" dirty="0"/>
              <a:t>Install and use packages</a:t>
            </a:r>
          </a:p>
          <a:p>
            <a:r>
              <a:rPr lang="en-US" dirty="0"/>
              <a:t>Quick overview and tutorial</a:t>
            </a:r>
          </a:p>
          <a:p>
            <a:pPr marL="0" indent="0">
              <a:buNone/>
            </a:pPr>
            <a:endParaRPr lang="en-US" dirty="0" smtClean="0"/>
          </a:p>
          <a:p>
            <a:endParaRPr lang="en-US" dirty="0"/>
          </a:p>
        </p:txBody>
      </p:sp>
      <p:sp>
        <p:nvSpPr>
          <p:cNvPr id="3" name="Date Placeholder 2"/>
          <p:cNvSpPr>
            <a:spLocks noGrp="1"/>
          </p:cNvSpPr>
          <p:nvPr>
            <p:ph type="dt" sz="half" idx="10"/>
          </p:nvPr>
        </p:nvSpPr>
        <p:spPr/>
        <p:txBody>
          <a:bodyPr/>
          <a:lstStyle/>
          <a:p>
            <a:fld id="{A845BDB7-5DB2-462E-8727-FCCF42312A1A}" type="datetime1">
              <a:rPr lang="en-US" smtClean="0"/>
              <a:t>1/27/2016</a:t>
            </a:fld>
            <a:endParaRPr lang="en-US"/>
          </a:p>
        </p:txBody>
      </p:sp>
      <p:sp>
        <p:nvSpPr>
          <p:cNvPr id="4" name="Footer Placeholder 3"/>
          <p:cNvSpPr>
            <a:spLocks noGrp="1"/>
          </p:cNvSpPr>
          <p:nvPr>
            <p:ph type="ftr" sz="quarter" idx="11"/>
          </p:nvPr>
        </p:nvSpPr>
        <p:spPr/>
        <p:txBody>
          <a:bodyPr/>
          <a:lstStyle/>
          <a:p>
            <a:r>
              <a:rPr lang="en-US" smtClean="0"/>
              <a:t> B.Ramamurthy 2016</a:t>
            </a:r>
            <a:endParaRPr lang="en-US"/>
          </a:p>
        </p:txBody>
      </p:sp>
      <p:sp>
        <p:nvSpPr>
          <p:cNvPr id="5" name="Slide Number Placeholder 4"/>
          <p:cNvSpPr>
            <a:spLocks noGrp="1"/>
          </p:cNvSpPr>
          <p:nvPr>
            <p:ph type="sldNum" sz="quarter" idx="12"/>
          </p:nvPr>
        </p:nvSpPr>
        <p:spPr/>
        <p:txBody>
          <a:bodyPr/>
          <a:lstStyle/>
          <a:p>
            <a:fld id="{DAAE5338-B0DD-47E6-8F41-8A553EEC7D5F}" type="slidenum">
              <a:rPr lang="en-US" smtClean="0">
                <a:solidFill>
                  <a:srgbClr val="8CADAE">
                    <a:shade val="75000"/>
                  </a:srgbClr>
                </a:solidFill>
              </a:rPr>
              <a:pPr/>
              <a:t>41</a:t>
            </a:fld>
            <a:endParaRPr lang="en-US">
              <a:solidFill>
                <a:srgbClr val="8CADAE">
                  <a:shade val="75000"/>
                </a:srgbClr>
              </a:solidFill>
            </a:endParaRPr>
          </a:p>
        </p:txBody>
      </p:sp>
      <p:sp>
        <p:nvSpPr>
          <p:cNvPr id="6" name="Title 5"/>
          <p:cNvSpPr>
            <a:spLocks noGrp="1"/>
          </p:cNvSpPr>
          <p:nvPr>
            <p:ph type="title"/>
          </p:nvPr>
        </p:nvSpPr>
        <p:spPr/>
        <p:txBody>
          <a:bodyPr/>
          <a:lstStyle/>
          <a:p>
            <a:r>
              <a:rPr lang="en-US" dirty="0" smtClean="0"/>
              <a:t>Learning  R</a:t>
            </a:r>
            <a:endParaRPr lang="en-US" dirty="0"/>
          </a:p>
        </p:txBody>
      </p:sp>
    </p:spTree>
    <p:extLst>
      <p:ext uri="{BB962C8B-B14F-4D97-AF65-F5344CB8AC3E}">
        <p14:creationId xmlns:p14="http://schemas.microsoft.com/office/powerpoint/2010/main" val="108600569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 Studio</a:t>
            </a:r>
            <a:endParaRPr lang="en-US" dirty="0"/>
          </a:p>
        </p:txBody>
      </p:sp>
      <p:sp>
        <p:nvSpPr>
          <p:cNvPr id="3" name="Content Placeholder 2"/>
          <p:cNvSpPr>
            <a:spLocks noGrp="1"/>
          </p:cNvSpPr>
          <p:nvPr>
            <p:ph sz="quarter" idx="1"/>
          </p:nvPr>
        </p:nvSpPr>
        <p:spPr/>
        <p:txBody>
          <a:bodyPr/>
          <a:lstStyle/>
          <a:p>
            <a:r>
              <a:rPr lang="en-US" dirty="0" smtClean="0"/>
              <a:t>Lets examine the R studio environment</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1" y="2057400"/>
            <a:ext cx="7836537"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ate Placeholder 3"/>
          <p:cNvSpPr>
            <a:spLocks noGrp="1"/>
          </p:cNvSpPr>
          <p:nvPr>
            <p:ph type="dt" sz="half" idx="10"/>
          </p:nvPr>
        </p:nvSpPr>
        <p:spPr/>
        <p:txBody>
          <a:bodyPr/>
          <a:lstStyle/>
          <a:p>
            <a:fld id="{F0F13AE1-554A-43DF-8233-B98B264546BE}"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 B.Ramamurthy 2016</a:t>
            </a:r>
            <a:endParaRPr lang="en-US"/>
          </a:p>
        </p:txBody>
      </p:sp>
      <p:sp>
        <p:nvSpPr>
          <p:cNvPr id="6" name="Slide Number Placeholder 5"/>
          <p:cNvSpPr>
            <a:spLocks noGrp="1"/>
          </p:cNvSpPr>
          <p:nvPr>
            <p:ph type="sldNum" sz="quarter" idx="12"/>
          </p:nvPr>
        </p:nvSpPr>
        <p:spPr/>
        <p:txBody>
          <a:bodyPr/>
          <a:lstStyle/>
          <a:p>
            <a:fld id="{4AF8B1B1-CB45-4744-AB3D-4FBF7AA79167}" type="slidenum">
              <a:rPr lang="en-US" smtClean="0">
                <a:solidFill>
                  <a:srgbClr val="8CADAE">
                    <a:shade val="75000"/>
                  </a:srgbClr>
                </a:solidFill>
              </a:rPr>
              <a:pPr/>
              <a:t>42</a:t>
            </a:fld>
            <a:endParaRPr lang="en-US">
              <a:solidFill>
                <a:srgbClr val="8CADAE">
                  <a:shade val="75000"/>
                </a:srgbClr>
              </a:solidFill>
            </a:endParaRPr>
          </a:p>
        </p:txBody>
      </p:sp>
    </p:spTree>
    <p:extLst>
      <p:ext uri="{BB962C8B-B14F-4D97-AF65-F5344CB8AC3E}">
        <p14:creationId xmlns:p14="http://schemas.microsoft.com/office/powerpoint/2010/main" val="130526360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Input Data sources</a:t>
            </a:r>
            <a:endParaRPr lang="en-US" dirty="0"/>
          </a:p>
        </p:txBody>
      </p:sp>
      <p:sp>
        <p:nvSpPr>
          <p:cNvPr id="3" name="Content Placeholder 2"/>
          <p:cNvSpPr>
            <a:spLocks noGrp="1"/>
          </p:cNvSpPr>
          <p:nvPr>
            <p:ph sz="quarter" idx="1"/>
          </p:nvPr>
        </p:nvSpPr>
        <p:spPr/>
        <p:txBody>
          <a:bodyPr>
            <a:normAutofit/>
          </a:bodyPr>
          <a:lstStyle/>
          <a:p>
            <a:r>
              <a:rPr lang="en-US" dirty="0" smtClean="0"/>
              <a:t>Data for the analytics can be from many different sources: simple .csv file, relational database, xml based web documents, sources on the cloud (</a:t>
            </a:r>
            <a:r>
              <a:rPr lang="en-US" dirty="0" err="1" smtClean="0"/>
              <a:t>dropbox</a:t>
            </a:r>
            <a:r>
              <a:rPr lang="en-US" dirty="0" smtClean="0"/>
              <a:t>, storage drives).</a:t>
            </a:r>
          </a:p>
          <a:p>
            <a:r>
              <a:rPr lang="en-US" dirty="0" smtClean="0"/>
              <a:t>Today we will examine how to input data into R from: csv file and by scraping the web files.</a:t>
            </a:r>
          </a:p>
          <a:p>
            <a:r>
              <a:rPr lang="en-US" dirty="0" smtClean="0"/>
              <a:t>This will allow you to input any web data and excel data you have into R for processing and analytics.</a:t>
            </a:r>
          </a:p>
          <a:p>
            <a:r>
              <a:rPr lang="en-US" dirty="0" smtClean="0"/>
              <a:t>We will discuss ODBC and cloud sources in a </a:t>
            </a:r>
            <a:r>
              <a:rPr lang="en-US" smtClean="0"/>
              <a:t>later </a:t>
            </a:r>
            <a:r>
              <a:rPr lang="en-US" smtClean="0"/>
              <a:t>lecture</a:t>
            </a:r>
            <a:r>
              <a:rPr lang="en-US" smtClean="0"/>
              <a:t>.</a:t>
            </a:r>
            <a:endParaRPr lang="en-US" dirty="0"/>
          </a:p>
        </p:txBody>
      </p:sp>
      <p:sp>
        <p:nvSpPr>
          <p:cNvPr id="4" name="Date Placeholder 3"/>
          <p:cNvSpPr>
            <a:spLocks noGrp="1"/>
          </p:cNvSpPr>
          <p:nvPr>
            <p:ph type="dt" sz="half" idx="10"/>
          </p:nvPr>
        </p:nvSpPr>
        <p:spPr/>
        <p:txBody>
          <a:bodyPr/>
          <a:lstStyle/>
          <a:p>
            <a:fld id="{D0FF9E5E-7D1C-4949-89B1-460C84D12483}"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 B.Ramamurthy 2016</a:t>
            </a:r>
            <a:endParaRPr lang="en-US"/>
          </a:p>
        </p:txBody>
      </p:sp>
      <p:sp>
        <p:nvSpPr>
          <p:cNvPr id="6" name="Slide Number Placeholder 5"/>
          <p:cNvSpPr>
            <a:spLocks noGrp="1"/>
          </p:cNvSpPr>
          <p:nvPr>
            <p:ph type="sldNum" sz="quarter" idx="12"/>
          </p:nvPr>
        </p:nvSpPr>
        <p:spPr/>
        <p:txBody>
          <a:bodyPr/>
          <a:lstStyle/>
          <a:p>
            <a:fld id="{4AF8B1B1-CB45-4744-AB3D-4FBF7AA79167}" type="slidenum">
              <a:rPr lang="en-US" smtClean="0">
                <a:solidFill>
                  <a:srgbClr val="8CADAE">
                    <a:shade val="75000"/>
                  </a:srgbClr>
                </a:solidFill>
              </a:rPr>
              <a:pPr/>
              <a:t>43</a:t>
            </a:fld>
            <a:endParaRPr lang="en-US">
              <a:solidFill>
                <a:srgbClr val="8CADAE">
                  <a:shade val="75000"/>
                </a:srgbClr>
              </a:solidFill>
            </a:endParaRPr>
          </a:p>
        </p:txBody>
      </p:sp>
    </p:spTree>
    <p:extLst>
      <p:ext uri="{BB962C8B-B14F-4D97-AF65-F5344CB8AC3E}">
        <p14:creationId xmlns:p14="http://schemas.microsoft.com/office/powerpoint/2010/main" val="144675103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of </a:t>
            </a:r>
            <a:r>
              <a:rPr lang="en-US" dirty="0" err="1" smtClean="0"/>
              <a:t>RStudio</a:t>
            </a:r>
            <a:endParaRPr lang="en-US" dirty="0"/>
          </a:p>
        </p:txBody>
      </p:sp>
      <p:sp>
        <p:nvSpPr>
          <p:cNvPr id="3" name="Content Placeholder 2"/>
          <p:cNvSpPr>
            <a:spLocks noGrp="1"/>
          </p:cNvSpPr>
          <p:nvPr>
            <p:ph sz="quarter" idx="1"/>
          </p:nvPr>
        </p:nvSpPr>
        <p:spPr/>
        <p:txBody>
          <a:bodyPr>
            <a:normAutofit fontScale="92500" lnSpcReduction="10000"/>
          </a:bodyPr>
          <a:lstStyle/>
          <a:p>
            <a:pPr>
              <a:buFont typeface="Wingdings" panose="05000000000000000000" pitchFamily="2" charset="2"/>
              <a:buChar char="q"/>
            </a:pPr>
            <a:r>
              <a:rPr lang="en-US" dirty="0" smtClean="0"/>
              <a:t>Regions of </a:t>
            </a:r>
            <a:r>
              <a:rPr lang="en-US" dirty="0" err="1" smtClean="0"/>
              <a:t>RStudio</a:t>
            </a:r>
            <a:r>
              <a:rPr lang="en-US" dirty="0" smtClean="0"/>
              <a:t>: (</a:t>
            </a:r>
            <a:r>
              <a:rPr lang="en-US" dirty="0" err="1" smtClean="0"/>
              <a:t>i</a:t>
            </a:r>
            <a:r>
              <a:rPr lang="en-US" dirty="0" smtClean="0"/>
              <a:t>) console, (ii) data, (iii) script, (iv) plots and packages</a:t>
            </a:r>
          </a:p>
          <a:p>
            <a:pPr>
              <a:buFont typeface="Wingdings" panose="05000000000000000000" pitchFamily="2" charset="2"/>
              <a:buChar char="q"/>
            </a:pPr>
            <a:r>
              <a:rPr lang="en-US" dirty="0"/>
              <a:t> </a:t>
            </a:r>
            <a:r>
              <a:rPr lang="en-US" dirty="0" smtClean="0"/>
              <a:t>Primary feature: Project is a collection of files: data, graphs, R script: lets create a new project</a:t>
            </a:r>
          </a:p>
          <a:p>
            <a:pPr>
              <a:buFont typeface="Wingdings" panose="05000000000000000000" pitchFamily="2" charset="2"/>
              <a:buChar char="q"/>
            </a:pPr>
            <a:r>
              <a:rPr lang="en-US" dirty="0" smtClean="0"/>
              <a:t>R allows all the basic arithmetic: +, - , variables</a:t>
            </a:r>
          </a:p>
          <a:p>
            <a:pPr>
              <a:buFont typeface="Wingdings" panose="05000000000000000000" pitchFamily="2" charset="2"/>
              <a:buChar char="q"/>
            </a:pPr>
            <a:r>
              <a:rPr lang="en-US" dirty="0" smtClean="0"/>
              <a:t>Vectors: collection of same type of elements; very important data element</a:t>
            </a:r>
          </a:p>
          <a:p>
            <a:pPr lvl="1">
              <a:buFont typeface="Wingdings" panose="05000000000000000000" pitchFamily="2" charset="2"/>
              <a:buChar char="q"/>
            </a:pPr>
            <a:r>
              <a:rPr lang="en-US" dirty="0" smtClean="0"/>
              <a:t>Creating a vector; changing a vector; factoring a vector</a:t>
            </a:r>
          </a:p>
          <a:p>
            <a:pPr lvl="1">
              <a:buFont typeface="Wingdings" panose="05000000000000000000" pitchFamily="2" charset="2"/>
              <a:buChar char="q"/>
            </a:pPr>
            <a:r>
              <a:rPr lang="en-US" dirty="0"/>
              <a:t>x</a:t>
            </a:r>
            <a:r>
              <a:rPr lang="en-US" dirty="0" smtClean="0"/>
              <a:t>&lt;- c(1,4,9,19)</a:t>
            </a:r>
          </a:p>
          <a:p>
            <a:pPr>
              <a:buFont typeface="Wingdings" panose="05000000000000000000" pitchFamily="2" charset="2"/>
              <a:buChar char="q"/>
            </a:pPr>
            <a:r>
              <a:rPr lang="en-US" dirty="0" smtClean="0"/>
              <a:t>Calling a function: mean (x)</a:t>
            </a:r>
          </a:p>
          <a:p>
            <a:pPr>
              <a:buFont typeface="Wingdings" panose="05000000000000000000" pitchFamily="2" charset="2"/>
              <a:buChar char="q"/>
            </a:pPr>
            <a:r>
              <a:rPr lang="en-US" dirty="0" smtClean="0"/>
              <a:t>Missing data: NA (not available), NULL(absence of anything)</a:t>
            </a:r>
          </a:p>
          <a:p>
            <a:pPr lvl="1">
              <a:buFont typeface="Wingdings" panose="05000000000000000000" pitchFamily="2" charset="2"/>
              <a:buChar char="q"/>
            </a:pPr>
            <a:r>
              <a:rPr lang="en-US" dirty="0"/>
              <a:t>z</a:t>
            </a:r>
            <a:r>
              <a:rPr lang="en-US" dirty="0" smtClean="0"/>
              <a:t>&lt;- c(8, NA, 19)</a:t>
            </a:r>
          </a:p>
          <a:p>
            <a:pPr lvl="1">
              <a:buFont typeface="Wingdings" panose="05000000000000000000" pitchFamily="2" charset="2"/>
              <a:buChar char="q"/>
            </a:pPr>
            <a:r>
              <a:rPr lang="en-US" dirty="0"/>
              <a:t>z</a:t>
            </a:r>
            <a:r>
              <a:rPr lang="en-US" dirty="0" smtClean="0"/>
              <a:t> &lt;- c(8,NULL, 18)</a:t>
            </a:r>
          </a:p>
          <a:p>
            <a:pPr lvl="1">
              <a:buFont typeface="Wingdings" panose="05000000000000000000" pitchFamily="2" charset="2"/>
              <a:buChar char="q"/>
            </a:pPr>
            <a:r>
              <a:rPr lang="en-US" smtClean="0"/>
              <a:t>znew&lt;-</a:t>
            </a:r>
            <a:r>
              <a:rPr lang="en-US" dirty="0" err="1" smtClean="0"/>
              <a:t>na.omit</a:t>
            </a:r>
            <a:r>
              <a:rPr lang="en-US" dirty="0" smtClean="0"/>
              <a:t>(z)</a:t>
            </a:r>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a:p>
        </p:txBody>
      </p:sp>
      <p:sp>
        <p:nvSpPr>
          <p:cNvPr id="4" name="Date Placeholder 3"/>
          <p:cNvSpPr>
            <a:spLocks noGrp="1"/>
          </p:cNvSpPr>
          <p:nvPr>
            <p:ph type="dt" sz="half" idx="10"/>
          </p:nvPr>
        </p:nvSpPr>
        <p:spPr/>
        <p:txBody>
          <a:bodyPr/>
          <a:lstStyle/>
          <a:p>
            <a:fld id="{6E5ADE32-EA21-4C37-AEC2-79C99C590795}"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 B.Ramamurthy 2016</a:t>
            </a:r>
            <a:endParaRPr lang="en-US"/>
          </a:p>
        </p:txBody>
      </p:sp>
      <p:sp>
        <p:nvSpPr>
          <p:cNvPr id="6" name="Slide Number Placeholder 5"/>
          <p:cNvSpPr>
            <a:spLocks noGrp="1"/>
          </p:cNvSpPr>
          <p:nvPr>
            <p:ph type="sldNum" sz="quarter" idx="12"/>
          </p:nvPr>
        </p:nvSpPr>
        <p:spPr/>
        <p:txBody>
          <a:bodyPr/>
          <a:lstStyle/>
          <a:p>
            <a:fld id="{4AF8B1B1-CB45-4744-AB3D-4FBF7AA79167}" type="slidenum">
              <a:rPr lang="en-US" smtClean="0">
                <a:solidFill>
                  <a:srgbClr val="8CADAE">
                    <a:shade val="75000"/>
                  </a:srgbClr>
                </a:solidFill>
              </a:rPr>
              <a:pPr/>
              <a:t>44</a:t>
            </a:fld>
            <a:endParaRPr lang="en-US">
              <a:solidFill>
                <a:srgbClr val="8CADAE">
                  <a:shade val="75000"/>
                </a:srgbClr>
              </a:solidFill>
            </a:endParaRPr>
          </a:p>
        </p:txBody>
      </p:sp>
    </p:spTree>
    <p:extLst>
      <p:ext uri="{BB962C8B-B14F-4D97-AF65-F5344CB8AC3E}">
        <p14:creationId xmlns:p14="http://schemas.microsoft.com/office/powerpoint/2010/main" val="24167346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(contd.)</a:t>
            </a:r>
            <a:endParaRPr lang="en-US" dirty="0"/>
          </a:p>
        </p:txBody>
      </p:sp>
      <p:sp>
        <p:nvSpPr>
          <p:cNvPr id="3" name="Content Placeholder 2"/>
          <p:cNvSpPr>
            <a:spLocks noGrp="1"/>
          </p:cNvSpPr>
          <p:nvPr>
            <p:ph sz="quarter" idx="1"/>
          </p:nvPr>
        </p:nvSpPr>
        <p:spPr/>
        <p:txBody>
          <a:bodyPr>
            <a:normAutofit/>
          </a:bodyPr>
          <a:lstStyle/>
          <a:p>
            <a:pPr marL="0" indent="0">
              <a:buNone/>
            </a:pPr>
            <a:endParaRPr lang="en-US" dirty="0" smtClean="0"/>
          </a:p>
          <a:p>
            <a:pPr>
              <a:buFont typeface="Wingdings" panose="05000000000000000000" pitchFamily="2" charset="2"/>
              <a:buChar char="q"/>
            </a:pPr>
            <a:r>
              <a:rPr lang="en-US" dirty="0" smtClean="0"/>
              <a:t>Ingesting (reading) data into R</a:t>
            </a:r>
          </a:p>
          <a:p>
            <a:pPr lvl="1">
              <a:buFont typeface="Wingdings" panose="05000000000000000000" pitchFamily="2" charset="2"/>
              <a:buChar char="q"/>
            </a:pPr>
            <a:r>
              <a:rPr lang="en-US" dirty="0" smtClean="0"/>
              <a:t>Reading csv</a:t>
            </a:r>
          </a:p>
          <a:p>
            <a:pPr lvl="1">
              <a:buFont typeface="Wingdings" panose="05000000000000000000" pitchFamily="2" charset="2"/>
              <a:buChar char="q"/>
            </a:pPr>
            <a:r>
              <a:rPr lang="en-US" dirty="0" smtClean="0"/>
              <a:t>Reading from the web</a:t>
            </a:r>
          </a:p>
          <a:p>
            <a:pPr lvl="1">
              <a:buFont typeface="Wingdings" panose="05000000000000000000" pitchFamily="2" charset="2"/>
              <a:buChar char="q"/>
            </a:pPr>
            <a:r>
              <a:rPr lang="en-US" dirty="0" smtClean="0"/>
              <a:t>We will spend some time here to plan your data collection strategy</a:t>
            </a:r>
          </a:p>
          <a:p>
            <a:pPr>
              <a:buFont typeface="Wingdings" panose="05000000000000000000" pitchFamily="2" charset="2"/>
              <a:buChar char="q"/>
            </a:pPr>
            <a:r>
              <a:rPr lang="en-US" dirty="0" smtClean="0"/>
              <a:t>Data included with R</a:t>
            </a:r>
          </a:p>
          <a:p>
            <a:pPr lvl="1">
              <a:buFont typeface="Wingdings" panose="05000000000000000000" pitchFamily="2" charset="2"/>
              <a:buChar char="q"/>
            </a:pPr>
            <a:r>
              <a:rPr lang="en-US" dirty="0" smtClean="0"/>
              <a:t>Lot of historical data (old data is easy to publicize/declassify)</a:t>
            </a:r>
          </a:p>
          <a:p>
            <a:pPr>
              <a:buFont typeface="Wingdings" panose="05000000000000000000" pitchFamily="2" charset="2"/>
              <a:buChar char="q"/>
            </a:pPr>
            <a:r>
              <a:rPr lang="en-US" dirty="0" smtClean="0"/>
              <a:t>Simple commands to work with data sets</a:t>
            </a:r>
          </a:p>
          <a:p>
            <a:pPr lvl="1">
              <a:buFont typeface="Wingdings" panose="05000000000000000000" pitchFamily="2" charset="2"/>
              <a:buChar char="q"/>
            </a:pPr>
            <a:r>
              <a:rPr lang="en-US" dirty="0"/>
              <a:t>s</a:t>
            </a:r>
            <a:r>
              <a:rPr lang="en-US" dirty="0" smtClean="0"/>
              <a:t>ummary(data)</a:t>
            </a:r>
          </a:p>
          <a:p>
            <a:pPr lvl="1">
              <a:buFont typeface="Wingdings" panose="05000000000000000000" pitchFamily="2" charset="2"/>
              <a:buChar char="q"/>
            </a:pPr>
            <a:r>
              <a:rPr lang="en-US" dirty="0"/>
              <a:t>h</a:t>
            </a:r>
            <a:r>
              <a:rPr lang="en-US" dirty="0" smtClean="0"/>
              <a:t>ead(data)</a:t>
            </a:r>
          </a:p>
        </p:txBody>
      </p:sp>
      <p:sp>
        <p:nvSpPr>
          <p:cNvPr id="4" name="Date Placeholder 3"/>
          <p:cNvSpPr>
            <a:spLocks noGrp="1"/>
          </p:cNvSpPr>
          <p:nvPr>
            <p:ph type="dt" sz="half" idx="10"/>
          </p:nvPr>
        </p:nvSpPr>
        <p:spPr/>
        <p:txBody>
          <a:bodyPr/>
          <a:lstStyle/>
          <a:p>
            <a:fld id="{3BD5875D-2BDC-4AF7-A46D-EE2D29124703}"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 B.Ramamurthy 2016</a:t>
            </a:r>
            <a:endParaRPr lang="en-US"/>
          </a:p>
        </p:txBody>
      </p:sp>
      <p:sp>
        <p:nvSpPr>
          <p:cNvPr id="6" name="Slide Number Placeholder 5"/>
          <p:cNvSpPr>
            <a:spLocks noGrp="1"/>
          </p:cNvSpPr>
          <p:nvPr>
            <p:ph type="sldNum" sz="quarter" idx="12"/>
          </p:nvPr>
        </p:nvSpPr>
        <p:spPr/>
        <p:txBody>
          <a:bodyPr/>
          <a:lstStyle/>
          <a:p>
            <a:fld id="{4AF8B1B1-CB45-4744-AB3D-4FBF7AA79167}" type="slidenum">
              <a:rPr lang="en-US" smtClean="0">
                <a:solidFill>
                  <a:srgbClr val="8CADAE">
                    <a:shade val="75000"/>
                  </a:srgbClr>
                </a:solidFill>
              </a:rPr>
              <a:pPr/>
              <a:t>45</a:t>
            </a:fld>
            <a:endParaRPr lang="en-US">
              <a:solidFill>
                <a:srgbClr val="8CADAE">
                  <a:shade val="75000"/>
                </a:srgbClr>
              </a:solidFill>
            </a:endParaRPr>
          </a:p>
        </p:txBody>
      </p:sp>
    </p:spTree>
    <p:extLst>
      <p:ext uri="{BB962C8B-B14F-4D97-AF65-F5344CB8AC3E}">
        <p14:creationId xmlns:p14="http://schemas.microsoft.com/office/powerpoint/2010/main" val="368891545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normAutofit/>
          </a:bodyPr>
          <a:lstStyle/>
          <a:p>
            <a:pPr marL="0" indent="0">
              <a:buNone/>
            </a:pPr>
            <a:r>
              <a:rPr lang="en-US" sz="2000" dirty="0"/>
              <a:t>[1] S. Adelman, L. Moss, M. </a:t>
            </a:r>
            <a:r>
              <a:rPr lang="en-US" sz="2000" dirty="0" err="1"/>
              <a:t>Abai</a:t>
            </a:r>
            <a:r>
              <a:rPr lang="en-US" sz="2000" dirty="0"/>
              <a:t>. </a:t>
            </a:r>
            <a:r>
              <a:rPr lang="en-US" sz="2000" i="1" dirty="0"/>
              <a:t>Data Strategy. Addison-Wesley, 2005.</a:t>
            </a:r>
          </a:p>
          <a:p>
            <a:pPr marL="0" indent="0">
              <a:buNone/>
            </a:pPr>
            <a:r>
              <a:rPr lang="en-US" sz="2000" dirty="0"/>
              <a:t>[2] T. Davenport. A Predictive Analytics Primer. Sept2, 2014, Harvard Business Review. </a:t>
            </a:r>
            <a:r>
              <a:rPr lang="en-US" sz="2000" dirty="0">
                <a:hlinkClick r:id="rId2"/>
              </a:rPr>
              <a:t>http://blogs.hbr.org/2014/09/a-predictive-analytics-primer/</a:t>
            </a:r>
            <a:endParaRPr lang="en-US" sz="2000" dirty="0"/>
          </a:p>
          <a:p>
            <a:pPr marL="0" indent="0">
              <a:buNone/>
            </a:pPr>
            <a:r>
              <a:rPr lang="en-US" sz="2000" dirty="0"/>
              <a:t>[3] The R project, </a:t>
            </a:r>
            <a:r>
              <a:rPr lang="en-US" sz="2000" dirty="0">
                <a:hlinkClick r:id="rId3"/>
              </a:rPr>
              <a:t>http://www.r-project.org/</a:t>
            </a:r>
            <a:endParaRPr lang="en-US" sz="2000" dirty="0"/>
          </a:p>
          <a:p>
            <a:pPr marL="0" indent="0">
              <a:buNone/>
            </a:pPr>
            <a:r>
              <a:rPr lang="en-US" sz="2000" dirty="0"/>
              <a:t>[4] J.P. Lander. R for Everyone: Advanced Analytics and graphics. Addison Wesley. 2014.</a:t>
            </a:r>
          </a:p>
          <a:p>
            <a:pPr marL="0" indent="0">
              <a:buNone/>
            </a:pPr>
            <a:r>
              <a:rPr lang="en-US" sz="2000" dirty="0"/>
              <a:t>[5] M. </a:t>
            </a:r>
            <a:r>
              <a:rPr lang="en-US" sz="2000" dirty="0" err="1"/>
              <a:t>NemSchoff</a:t>
            </a:r>
            <a:r>
              <a:rPr lang="en-US" sz="2000" dirty="0"/>
              <a:t>. A quick guide to structured and unstructured data. In Smart Data Collective, June 28, 2014.</a:t>
            </a:r>
          </a:p>
        </p:txBody>
      </p:sp>
      <p:sp>
        <p:nvSpPr>
          <p:cNvPr id="4" name="Date Placeholder 3"/>
          <p:cNvSpPr>
            <a:spLocks noGrp="1"/>
          </p:cNvSpPr>
          <p:nvPr>
            <p:ph type="dt" sz="half" idx="10"/>
          </p:nvPr>
        </p:nvSpPr>
        <p:spPr/>
        <p:txBody>
          <a:bodyPr/>
          <a:lstStyle/>
          <a:p>
            <a:fld id="{3BA3029E-73AC-4E34-A48B-411A540D37CB}"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 B.Ramamurthy 2016</a:t>
            </a:r>
            <a:endParaRPr lang="en-US"/>
          </a:p>
        </p:txBody>
      </p:sp>
      <p:sp>
        <p:nvSpPr>
          <p:cNvPr id="6" name="Slide Number Placeholder 5"/>
          <p:cNvSpPr>
            <a:spLocks noGrp="1"/>
          </p:cNvSpPr>
          <p:nvPr>
            <p:ph type="sldNum" sz="quarter" idx="12"/>
          </p:nvPr>
        </p:nvSpPr>
        <p:spPr/>
        <p:txBody>
          <a:bodyPr/>
          <a:lstStyle/>
          <a:p>
            <a:fld id="{4AF8B1B1-CB45-4744-AB3D-4FBF7AA79167}" type="slidenum">
              <a:rPr lang="en-US" smtClean="0">
                <a:solidFill>
                  <a:srgbClr val="8CADAE">
                    <a:shade val="75000"/>
                  </a:srgbClr>
                </a:solidFill>
              </a:rPr>
              <a:pPr/>
              <a:t>46</a:t>
            </a:fld>
            <a:endParaRPr lang="en-US">
              <a:solidFill>
                <a:srgbClr val="8CADAE">
                  <a:shade val="75000"/>
                </a:srgbClr>
              </a:solidFill>
            </a:endParaRPr>
          </a:p>
        </p:txBody>
      </p:sp>
    </p:spTree>
    <p:extLst>
      <p:ext uri="{BB962C8B-B14F-4D97-AF65-F5344CB8AC3E}">
        <p14:creationId xmlns:p14="http://schemas.microsoft.com/office/powerpoint/2010/main" val="52750318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Date Placeholder 2"/>
          <p:cNvSpPr>
            <a:spLocks noGrp="1"/>
          </p:cNvSpPr>
          <p:nvPr>
            <p:ph type="dt" sz="half" idx="10"/>
          </p:nvPr>
        </p:nvSpPr>
        <p:spPr/>
        <p:txBody>
          <a:bodyPr/>
          <a:lstStyle/>
          <a:p>
            <a:fld id="{C7476CDB-0156-4F5F-A91E-AA3671AA1176}" type="datetime1">
              <a:rPr lang="en-US" smtClean="0"/>
              <a:t>1/27/2016</a:t>
            </a:fld>
            <a:endParaRPr lang="en-US"/>
          </a:p>
        </p:txBody>
      </p:sp>
      <p:sp>
        <p:nvSpPr>
          <p:cNvPr id="4" name="Footer Placeholder 3"/>
          <p:cNvSpPr>
            <a:spLocks noGrp="1"/>
          </p:cNvSpPr>
          <p:nvPr>
            <p:ph type="ftr" sz="quarter" idx="11"/>
          </p:nvPr>
        </p:nvSpPr>
        <p:spPr/>
        <p:txBody>
          <a:bodyPr/>
          <a:lstStyle/>
          <a:p>
            <a:r>
              <a:rPr lang="en-US" smtClean="0"/>
              <a:t> B.Ramamurthy 2016</a:t>
            </a:r>
            <a:endParaRPr lang="en-US"/>
          </a:p>
        </p:txBody>
      </p:sp>
      <p:sp>
        <p:nvSpPr>
          <p:cNvPr id="5" name="Slide Number Placeholder 4"/>
          <p:cNvSpPr>
            <a:spLocks noGrp="1"/>
          </p:cNvSpPr>
          <p:nvPr>
            <p:ph type="sldNum" sz="quarter" idx="12"/>
          </p:nvPr>
        </p:nvSpPr>
        <p:spPr/>
        <p:txBody>
          <a:bodyPr/>
          <a:lstStyle/>
          <a:p>
            <a:fld id="{4AF8B1B1-CB45-4744-AB3D-4FBF7AA79167}" type="slidenum">
              <a:rPr lang="en-US" smtClean="0">
                <a:solidFill>
                  <a:srgbClr val="8CADAE">
                    <a:shade val="75000"/>
                  </a:srgbClr>
                </a:solidFill>
              </a:rPr>
              <a:pPr/>
              <a:t>47</a:t>
            </a:fld>
            <a:endParaRPr lang="en-US">
              <a:solidFill>
                <a:srgbClr val="8CADAE">
                  <a:shade val="75000"/>
                </a:srgbClr>
              </a:solidFill>
            </a:endParaRPr>
          </a:p>
        </p:txBody>
      </p:sp>
      <p:sp>
        <p:nvSpPr>
          <p:cNvPr id="6" name="Content Placeholder 5"/>
          <p:cNvSpPr>
            <a:spLocks noGrp="1"/>
          </p:cNvSpPr>
          <p:nvPr>
            <p:ph sz="quarter" idx="1"/>
          </p:nvPr>
        </p:nvSpPr>
        <p:spPr/>
        <p:txBody>
          <a:bodyPr/>
          <a:lstStyle/>
          <a:p>
            <a:r>
              <a:rPr lang="en-US" dirty="0"/>
              <a:t>We are entering a watershed moment in the internet era.</a:t>
            </a:r>
          </a:p>
          <a:p>
            <a:r>
              <a:rPr lang="en-US" dirty="0"/>
              <a:t>This involves in its core and center, big data analytics and tools that provide intelligence in a timely manner to support decision making.</a:t>
            </a:r>
          </a:p>
          <a:p>
            <a:r>
              <a:rPr lang="en-US" dirty="0"/>
              <a:t>Newer storage models, processing models, and approaches have emerged.</a:t>
            </a:r>
          </a:p>
          <a:p>
            <a:r>
              <a:rPr lang="en-US" dirty="0"/>
              <a:t>We will learn about these and develop software using these newer approaches to data.</a:t>
            </a:r>
          </a:p>
        </p:txBody>
      </p:sp>
    </p:spTree>
    <p:extLst>
      <p:ext uri="{BB962C8B-B14F-4D97-AF65-F5344CB8AC3E}">
        <p14:creationId xmlns:p14="http://schemas.microsoft.com/office/powerpoint/2010/main" val="2269755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Newer kinds of Data</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New kinds of data from different sources (see p.23 of Data Science book) : tweets, geo location, emails, blogs</a:t>
            </a:r>
          </a:p>
          <a:p>
            <a:r>
              <a:rPr lang="en-US" dirty="0" smtClean="0"/>
              <a:t>Two major types: structured and unstructured data</a:t>
            </a:r>
          </a:p>
          <a:p>
            <a:r>
              <a:rPr lang="en-US" dirty="0" smtClean="0"/>
              <a:t>Structured data: data collected and stored according to well defined schema;  Realtime stock quotes</a:t>
            </a:r>
          </a:p>
          <a:p>
            <a:r>
              <a:rPr lang="en-US" dirty="0" smtClean="0"/>
              <a:t>Unstructured data: messages from social media, news, talks, books, letters, manuscripts, court documents..</a:t>
            </a:r>
          </a:p>
          <a:p>
            <a:r>
              <a:rPr lang="en-US" dirty="0" smtClean="0"/>
              <a:t>“Regardless </a:t>
            </a:r>
            <a:r>
              <a:rPr lang="en-US" dirty="0"/>
              <a:t>of their differences, they work in tandem in any effective big data operation. Companies wishing to make the most of their data should use tools that utilize the benefits of both</a:t>
            </a:r>
            <a:r>
              <a:rPr lang="en-US" dirty="0" smtClean="0"/>
              <a:t>.”</a:t>
            </a:r>
            <a:r>
              <a:rPr lang="en-US" baseline="30000" dirty="0" smtClean="0"/>
              <a:t>5</a:t>
            </a:r>
          </a:p>
          <a:p>
            <a:r>
              <a:rPr lang="en-US" dirty="0" smtClean="0"/>
              <a:t>We will discuss methods for analyzing both structured and unstructured data</a:t>
            </a:r>
          </a:p>
          <a:p>
            <a:endParaRPr lang="en-US" dirty="0" smtClean="0"/>
          </a:p>
          <a:p>
            <a:endParaRPr lang="en-US" dirty="0"/>
          </a:p>
        </p:txBody>
      </p:sp>
      <p:sp>
        <p:nvSpPr>
          <p:cNvPr id="4" name="Date Placeholder 3"/>
          <p:cNvSpPr>
            <a:spLocks noGrp="1"/>
          </p:cNvSpPr>
          <p:nvPr>
            <p:ph type="dt" sz="half" idx="10"/>
          </p:nvPr>
        </p:nvSpPr>
        <p:spPr/>
        <p:txBody>
          <a:bodyPr/>
          <a:lstStyle/>
          <a:p>
            <a:fld id="{7441D4F7-631F-4FE9-B46D-15E56610F0B2}"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 B.Ramamurthy 2016</a:t>
            </a:r>
            <a:endParaRPr lang="en-US"/>
          </a:p>
        </p:txBody>
      </p:sp>
      <p:sp>
        <p:nvSpPr>
          <p:cNvPr id="6" name="Slide Number Placeholder 5"/>
          <p:cNvSpPr>
            <a:spLocks noGrp="1"/>
          </p:cNvSpPr>
          <p:nvPr>
            <p:ph type="sldNum" sz="quarter" idx="12"/>
          </p:nvPr>
        </p:nvSpPr>
        <p:spPr/>
        <p:txBody>
          <a:bodyPr/>
          <a:lstStyle/>
          <a:p>
            <a:fld id="{4AF8B1B1-CB45-4744-AB3D-4FBF7AA79167}" type="slidenum">
              <a:rPr lang="en-US" smtClean="0">
                <a:solidFill>
                  <a:srgbClr val="8CADAE">
                    <a:shade val="75000"/>
                  </a:srgbClr>
                </a:solidFill>
              </a:rPr>
              <a:pPr/>
              <a:t>5</a:t>
            </a:fld>
            <a:endParaRPr lang="en-US">
              <a:solidFill>
                <a:srgbClr val="8CADAE">
                  <a:shade val="75000"/>
                </a:srgbClr>
              </a:solidFill>
            </a:endParaRPr>
          </a:p>
        </p:txBody>
      </p:sp>
    </p:spTree>
    <p:extLst>
      <p:ext uri="{BB962C8B-B14F-4D97-AF65-F5344CB8AC3E}">
        <p14:creationId xmlns:p14="http://schemas.microsoft.com/office/powerpoint/2010/main" val="13702594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Content Placeholder 2"/>
          <p:cNvSpPr>
            <a:spLocks noGrp="1"/>
          </p:cNvSpPr>
          <p:nvPr>
            <p:ph idx="1"/>
          </p:nvPr>
        </p:nvSpPr>
        <p:spPr>
          <a:xfrm>
            <a:off x="1825625" y="1527175"/>
            <a:ext cx="8504238" cy="4572000"/>
          </a:xfrm>
        </p:spPr>
        <p:txBody>
          <a:bodyPr>
            <a:normAutofit lnSpcReduction="10000"/>
          </a:bodyPr>
          <a:lstStyle/>
          <a:p>
            <a:r>
              <a:rPr lang="en-US" sz="2400" dirty="0">
                <a:latin typeface="Maiandra GD" pitchFamily="34" charset="0"/>
              </a:rPr>
              <a:t>Bioinformatics data: from about 3.3 billion base pairs in a human genome to huge number of sequences of proteins and the analysis of their behaviors</a:t>
            </a:r>
          </a:p>
          <a:p>
            <a:r>
              <a:rPr lang="en-US" sz="2400" dirty="0">
                <a:latin typeface="Maiandra GD" pitchFamily="34" charset="0"/>
              </a:rPr>
              <a:t>The internet: web logs, </a:t>
            </a:r>
            <a:r>
              <a:rPr lang="en-US" sz="2400" dirty="0" err="1">
                <a:latin typeface="Maiandra GD" pitchFamily="34" charset="0"/>
              </a:rPr>
              <a:t>facebook</a:t>
            </a:r>
            <a:r>
              <a:rPr lang="en-US" sz="2400" dirty="0">
                <a:latin typeface="Maiandra GD" pitchFamily="34" charset="0"/>
              </a:rPr>
              <a:t>, twitter, maps, blogs, etc.: Analytics …</a:t>
            </a:r>
          </a:p>
          <a:p>
            <a:r>
              <a:rPr lang="en-US" sz="2400" dirty="0">
                <a:latin typeface="Maiandra GD" pitchFamily="34" charset="0"/>
              </a:rPr>
              <a:t>Financial applications: that analyze volumes of data for trends and other deeper knowledge</a:t>
            </a:r>
          </a:p>
          <a:p>
            <a:r>
              <a:rPr lang="en-US" sz="2400" dirty="0">
                <a:latin typeface="Maiandra GD" pitchFamily="34" charset="0"/>
              </a:rPr>
              <a:t>Health Care: huge amount of patient data, drug and treatment data</a:t>
            </a:r>
          </a:p>
          <a:p>
            <a:r>
              <a:rPr lang="en-US" sz="2400" dirty="0">
                <a:latin typeface="Maiandra GD" pitchFamily="34" charset="0"/>
              </a:rPr>
              <a:t>The universe:  The Hubble ultra deep telescope  shows 100s of galaxies each with billions of stars: Sloan Digital Sky Survey: http://www.sdss.org/</a:t>
            </a:r>
          </a:p>
          <a:p>
            <a:endParaRPr lang="en-US" sz="2400" dirty="0"/>
          </a:p>
        </p:txBody>
      </p:sp>
      <p:sp>
        <p:nvSpPr>
          <p:cNvPr id="4" name="Date Placeholder 3"/>
          <p:cNvSpPr>
            <a:spLocks noGrp="1"/>
          </p:cNvSpPr>
          <p:nvPr>
            <p:ph type="dt" sz="half" idx="10"/>
          </p:nvPr>
        </p:nvSpPr>
        <p:spPr>
          <a:xfrm>
            <a:off x="7887348" y="6356351"/>
            <a:ext cx="2085975" cy="365125"/>
          </a:xfrm>
          <a:prstGeom prst="rect">
            <a:avLst/>
          </a:prstGeom>
        </p:spPr>
        <p:txBody>
          <a:bodyPr/>
          <a:lstStyle/>
          <a:p>
            <a:pPr>
              <a:defRPr/>
            </a:pPr>
            <a:fld id="{0CCB2842-95BB-423A-BF57-582C669D27D4}" type="datetime1">
              <a:rPr lang="en-US" smtClean="0"/>
              <a:t>1/27/2016</a:t>
            </a:fld>
            <a:endParaRPr lang="en-US"/>
          </a:p>
        </p:txBody>
      </p:sp>
      <p:sp>
        <p:nvSpPr>
          <p:cNvPr id="5" name="Slide Number Placeholder 4"/>
          <p:cNvSpPr>
            <a:spLocks noGrp="1"/>
          </p:cNvSpPr>
          <p:nvPr>
            <p:ph type="sldNum" sz="quarter" idx="12"/>
          </p:nvPr>
        </p:nvSpPr>
        <p:spPr>
          <a:xfrm>
            <a:off x="10067279" y="6356351"/>
            <a:ext cx="561975" cy="365125"/>
          </a:xfrm>
          <a:prstGeom prst="rect">
            <a:avLst/>
          </a:prstGeom>
        </p:spPr>
        <p:txBody>
          <a:bodyPr/>
          <a:lstStyle/>
          <a:p>
            <a:pPr>
              <a:defRPr/>
            </a:pPr>
            <a:fld id="{AAD59926-2617-4435-B539-82CA2F2CB733}" type="slidenum">
              <a:rPr lang="en-US" smtClean="0"/>
              <a:pPr>
                <a:defRPr/>
              </a:pPr>
              <a:t>6</a:t>
            </a:fld>
            <a:endParaRPr lang="en-US"/>
          </a:p>
        </p:txBody>
      </p:sp>
      <p:sp>
        <p:nvSpPr>
          <p:cNvPr id="2" name="Title 1"/>
          <p:cNvSpPr>
            <a:spLocks noGrp="1"/>
          </p:cNvSpPr>
          <p:nvPr>
            <p:ph type="title"/>
          </p:nvPr>
        </p:nvSpPr>
        <p:spPr/>
        <p:txBody>
          <a:bodyPr>
            <a:normAutofit/>
          </a:bodyPr>
          <a:lstStyle/>
          <a:p>
            <a:pPr>
              <a:defRPr/>
            </a:pPr>
            <a:r>
              <a:rPr lang="en-US" dirty="0" smtClean="0"/>
              <a:t>Data Deluge: smallest to largest</a:t>
            </a:r>
            <a:endParaRPr lang="en-US" dirty="0"/>
          </a:p>
        </p:txBody>
      </p:sp>
    </p:spTree>
    <p:extLst>
      <p:ext uri="{BB962C8B-B14F-4D97-AF65-F5344CB8AC3E}">
        <p14:creationId xmlns:p14="http://schemas.microsoft.com/office/powerpoint/2010/main" val="19011174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Big-data Problem Solving Approaches </a:t>
            </a:r>
            <a:endParaRPr lang="en-US" dirty="0"/>
          </a:p>
        </p:txBody>
      </p:sp>
      <p:sp>
        <p:nvSpPr>
          <p:cNvPr id="3" name="Content Placeholder 2"/>
          <p:cNvSpPr>
            <a:spLocks noGrp="1"/>
          </p:cNvSpPr>
          <p:nvPr>
            <p:ph sz="quarter" idx="1"/>
          </p:nvPr>
        </p:nvSpPr>
        <p:spPr/>
        <p:txBody>
          <a:bodyPr>
            <a:normAutofit/>
          </a:bodyPr>
          <a:lstStyle/>
          <a:p>
            <a:r>
              <a:rPr lang="en-US" sz="2400" dirty="0"/>
              <a:t>Algorithmic: after all we have working towards this for ever: scalable/</a:t>
            </a:r>
            <a:r>
              <a:rPr lang="en-US" sz="2400" dirty="0" err="1"/>
              <a:t>tracktable</a:t>
            </a:r>
            <a:endParaRPr lang="en-US" sz="2400" dirty="0"/>
          </a:p>
          <a:p>
            <a:r>
              <a:rPr lang="en-US" sz="2400" dirty="0"/>
              <a:t>High Performance computing (HPC: multi-core) CCR has machines that are: 16 CPU , 32 core machine with 128GB RAM: </a:t>
            </a:r>
            <a:r>
              <a:rPr lang="en-US" sz="2400" dirty="0" err="1"/>
              <a:t>openmp</a:t>
            </a:r>
            <a:r>
              <a:rPr lang="en-US" sz="2400" dirty="0"/>
              <a:t>, MPI, etc.</a:t>
            </a:r>
          </a:p>
          <a:p>
            <a:r>
              <a:rPr lang="en-US" sz="2400" dirty="0"/>
              <a:t>GPGPU programming: general purpose graphics processor (NVIDIA)</a:t>
            </a:r>
          </a:p>
          <a:p>
            <a:r>
              <a:rPr lang="en-US" sz="2400" dirty="0"/>
              <a:t>Statistical packages like R running on parallel threads on powerful machines</a:t>
            </a:r>
          </a:p>
          <a:p>
            <a:r>
              <a:rPr lang="en-US" sz="2400" dirty="0"/>
              <a:t>Machine learning algorithms on super computers</a:t>
            </a:r>
          </a:p>
          <a:p>
            <a:r>
              <a:rPr lang="en-US" sz="2400" dirty="0"/>
              <a:t>Hadoop MapReduce like parallel processing. </a:t>
            </a:r>
          </a:p>
          <a:p>
            <a:r>
              <a:rPr lang="en-US" sz="2400" dirty="0"/>
              <a:t>Spark like approaches providing in-memory computing models</a:t>
            </a:r>
          </a:p>
          <a:p>
            <a:pPr lvl="1"/>
            <a:endParaRPr lang="en-US" sz="2400" dirty="0"/>
          </a:p>
          <a:p>
            <a:endParaRPr lang="en-US" dirty="0"/>
          </a:p>
        </p:txBody>
      </p:sp>
    </p:spTree>
    <p:extLst>
      <p:ext uri="{BB962C8B-B14F-4D97-AF65-F5344CB8AC3E}">
        <p14:creationId xmlns:p14="http://schemas.microsoft.com/office/powerpoint/2010/main" val="28023134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p:cNvSpPr>
            <a:spLocks noGrp="1"/>
          </p:cNvSpPr>
          <p:nvPr>
            <p:ph type="title" idx="4294967295"/>
          </p:nvPr>
        </p:nvSpPr>
        <p:spPr>
          <a:xfrm>
            <a:off x="2895600" y="0"/>
            <a:ext cx="7772400" cy="1143000"/>
          </a:xfrm>
        </p:spPr>
        <p:txBody>
          <a:bodyPr anchor="b"/>
          <a:lstStyle/>
          <a:p>
            <a:pPr>
              <a:defRPr/>
            </a:pPr>
            <a:r>
              <a:rPr lang="en-US" smtClean="0">
                <a:solidFill>
                  <a:schemeClr val="accent3">
                    <a:shade val="75000"/>
                  </a:schemeClr>
                </a:solidFill>
              </a:rPr>
              <a:t>Processing Granularity</a:t>
            </a:r>
          </a:p>
        </p:txBody>
      </p:sp>
      <p:graphicFrame>
        <p:nvGraphicFramePr>
          <p:cNvPr id="12" name="Content Placeholder 11"/>
          <p:cNvGraphicFramePr>
            <a:graphicFrameLocks noGrp="1"/>
          </p:cNvGraphicFramePr>
          <p:nvPr>
            <p:ph sz="quarter" idx="4294967295"/>
            <p:extLst/>
          </p:nvPr>
        </p:nvGraphicFramePr>
        <p:xfrm>
          <a:off x="2895600" y="1447800"/>
          <a:ext cx="77724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Slide Number Placeholder 12"/>
          <p:cNvSpPr>
            <a:spLocks noGrp="1"/>
          </p:cNvSpPr>
          <p:nvPr>
            <p:ph type="sldNum" sz="quarter" idx="4294967295"/>
          </p:nvPr>
        </p:nvSpPr>
        <p:spPr>
          <a:xfrm>
            <a:off x="10210800" y="1027114"/>
            <a:ext cx="457200" cy="441325"/>
          </a:xfrm>
        </p:spPr>
        <p:txBody>
          <a:bodyPr/>
          <a:lstStyle/>
          <a:p>
            <a:pPr>
              <a:defRPr/>
            </a:pPr>
            <a:fld id="{C5E4EC5D-14A6-4270-ABBB-A4EC0138E566}" type="slidenum">
              <a:rPr lang="en-US" smtClean="0"/>
              <a:pPr>
                <a:defRPr/>
              </a:pPr>
              <a:t>8</a:t>
            </a:fld>
            <a:endParaRPr lang="en-US"/>
          </a:p>
        </p:txBody>
      </p:sp>
      <p:sp>
        <p:nvSpPr>
          <p:cNvPr id="15" name="Date Placeholder 14"/>
          <p:cNvSpPr>
            <a:spLocks noGrp="1"/>
          </p:cNvSpPr>
          <p:nvPr>
            <p:ph type="dt" sz="quarter" idx="4294967295"/>
          </p:nvPr>
        </p:nvSpPr>
        <p:spPr>
          <a:xfrm>
            <a:off x="8656638" y="1081089"/>
            <a:ext cx="2011362" cy="384175"/>
          </a:xfrm>
        </p:spPr>
        <p:txBody>
          <a:bodyPr/>
          <a:lstStyle/>
          <a:p>
            <a:pPr>
              <a:defRPr/>
            </a:pPr>
            <a:fld id="{2DD6E457-39A3-4A9C-B6A9-E0941A7831A3}" type="datetime1">
              <a:rPr lang="en-US"/>
              <a:pPr>
                <a:defRPr/>
              </a:pPr>
              <a:t>1/27/2016</a:t>
            </a:fld>
            <a:endParaRPr lang="en-US"/>
          </a:p>
        </p:txBody>
      </p:sp>
      <p:sp>
        <p:nvSpPr>
          <p:cNvPr id="16" name="Footer Placeholder 15"/>
          <p:cNvSpPr>
            <a:spLocks noGrp="1"/>
          </p:cNvSpPr>
          <p:nvPr>
            <p:ph type="ftr" sz="quarter" idx="4294967295"/>
          </p:nvPr>
        </p:nvSpPr>
        <p:spPr>
          <a:xfrm>
            <a:off x="7467600" y="3736976"/>
            <a:ext cx="3200400" cy="366713"/>
          </a:xfrm>
        </p:spPr>
        <p:txBody>
          <a:bodyPr/>
          <a:lstStyle/>
          <a:p>
            <a:pPr>
              <a:defRPr/>
            </a:pPr>
            <a:r>
              <a:rPr lang="de-DE"/>
              <a:t>Bina Ramamurthy 2011</a:t>
            </a:r>
            <a:endParaRPr lang="en-US"/>
          </a:p>
        </p:txBody>
      </p:sp>
      <p:cxnSp>
        <p:nvCxnSpPr>
          <p:cNvPr id="17" name="Straight Arrow Connector 16"/>
          <p:cNvCxnSpPr/>
          <p:nvPr/>
        </p:nvCxnSpPr>
        <p:spPr>
          <a:xfrm rot="5400000" flipH="1" flipV="1">
            <a:off x="-113506" y="3466306"/>
            <a:ext cx="3733800" cy="1588"/>
          </a:xfrm>
          <a:prstGeom prst="straightConnector1">
            <a:avLst/>
          </a:prstGeom>
          <a:ln w="25400">
            <a:headEnd type="triangle"/>
            <a:tailEnd type="none"/>
          </a:ln>
        </p:spPr>
        <p:style>
          <a:lnRef idx="1">
            <a:schemeClr val="accent1"/>
          </a:lnRef>
          <a:fillRef idx="0">
            <a:schemeClr val="accent1"/>
          </a:fillRef>
          <a:effectRef idx="0">
            <a:schemeClr val="accent1"/>
          </a:effectRef>
          <a:fontRef idx="minor">
            <a:schemeClr val="tx1"/>
          </a:fontRef>
        </p:style>
      </p:cxnSp>
      <p:sp>
        <p:nvSpPr>
          <p:cNvPr id="20485" name="TextBox 17"/>
          <p:cNvSpPr txBox="1">
            <a:spLocks noChangeArrowheads="1"/>
          </p:cNvSpPr>
          <p:nvPr/>
        </p:nvSpPr>
        <p:spPr bwMode="auto">
          <a:xfrm>
            <a:off x="1828801" y="1676400"/>
            <a:ext cx="28007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Pipelined Instruction level</a:t>
            </a:r>
          </a:p>
        </p:txBody>
      </p:sp>
      <p:sp>
        <p:nvSpPr>
          <p:cNvPr id="20486" name="TextBox 18"/>
          <p:cNvSpPr txBox="1">
            <a:spLocks noChangeArrowheads="1"/>
          </p:cNvSpPr>
          <p:nvPr/>
        </p:nvSpPr>
        <p:spPr bwMode="auto">
          <a:xfrm>
            <a:off x="1828801" y="2362200"/>
            <a:ext cx="265553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Concurrent Thread level</a:t>
            </a:r>
          </a:p>
        </p:txBody>
      </p:sp>
      <p:sp>
        <p:nvSpPr>
          <p:cNvPr id="20487" name="TextBox 19"/>
          <p:cNvSpPr txBox="1">
            <a:spLocks noChangeArrowheads="1"/>
          </p:cNvSpPr>
          <p:nvPr/>
        </p:nvSpPr>
        <p:spPr bwMode="auto">
          <a:xfrm>
            <a:off x="1828800" y="2971800"/>
            <a:ext cx="222368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Service Object level</a:t>
            </a:r>
          </a:p>
        </p:txBody>
      </p:sp>
      <p:sp>
        <p:nvSpPr>
          <p:cNvPr id="20488" name="TextBox 20"/>
          <p:cNvSpPr txBox="1">
            <a:spLocks noChangeArrowheads="1"/>
          </p:cNvSpPr>
          <p:nvPr/>
        </p:nvSpPr>
        <p:spPr bwMode="auto">
          <a:xfrm>
            <a:off x="1828801" y="3581400"/>
            <a:ext cx="198002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Indexed File level</a:t>
            </a:r>
          </a:p>
        </p:txBody>
      </p:sp>
      <p:sp>
        <p:nvSpPr>
          <p:cNvPr id="20489" name="TextBox 21"/>
          <p:cNvSpPr txBox="1">
            <a:spLocks noChangeArrowheads="1"/>
          </p:cNvSpPr>
          <p:nvPr/>
        </p:nvSpPr>
        <p:spPr bwMode="auto">
          <a:xfrm>
            <a:off x="1828801" y="4267200"/>
            <a:ext cx="192873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Mega Block level</a:t>
            </a:r>
          </a:p>
        </p:txBody>
      </p:sp>
      <p:sp>
        <p:nvSpPr>
          <p:cNvPr id="20490" name="TextBox 22"/>
          <p:cNvSpPr txBox="1">
            <a:spLocks noChangeArrowheads="1"/>
          </p:cNvSpPr>
          <p:nvPr/>
        </p:nvSpPr>
        <p:spPr bwMode="auto">
          <a:xfrm>
            <a:off x="1828800" y="4876800"/>
            <a:ext cx="228363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Virtual System Level</a:t>
            </a:r>
          </a:p>
        </p:txBody>
      </p:sp>
      <p:sp>
        <p:nvSpPr>
          <p:cNvPr id="20491" name="TextBox 23"/>
          <p:cNvSpPr txBox="1">
            <a:spLocks noChangeArrowheads="1"/>
          </p:cNvSpPr>
          <p:nvPr/>
        </p:nvSpPr>
        <p:spPr bwMode="auto">
          <a:xfrm>
            <a:off x="1752601" y="1295400"/>
            <a:ext cx="181331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solidFill>
                  <a:srgbClr val="FF0000"/>
                </a:solidFill>
              </a:rPr>
              <a:t>Data size: small</a:t>
            </a:r>
          </a:p>
        </p:txBody>
      </p:sp>
      <p:sp>
        <p:nvSpPr>
          <p:cNvPr id="20492" name="TextBox 24"/>
          <p:cNvSpPr txBox="1">
            <a:spLocks noChangeArrowheads="1"/>
          </p:cNvSpPr>
          <p:nvPr/>
        </p:nvSpPr>
        <p:spPr bwMode="auto">
          <a:xfrm>
            <a:off x="1752601" y="5334000"/>
            <a:ext cx="178766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solidFill>
                  <a:srgbClr val="FF0000"/>
                </a:solidFill>
              </a:rPr>
              <a:t>Data size: large</a:t>
            </a:r>
          </a:p>
        </p:txBody>
      </p:sp>
      <p:sp>
        <p:nvSpPr>
          <p:cNvPr id="18" name="5-Point Star 17"/>
          <p:cNvSpPr/>
          <p:nvPr/>
        </p:nvSpPr>
        <p:spPr>
          <a:xfrm>
            <a:off x="9677400" y="762000"/>
            <a:ext cx="381000" cy="3810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87668503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nvPr>
        </p:nvGraphicFramePr>
        <p:xfrm>
          <a:off x="2362200" y="1447800"/>
          <a:ext cx="749808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Date Placeholder 10"/>
          <p:cNvSpPr>
            <a:spLocks noGrp="1"/>
          </p:cNvSpPr>
          <p:nvPr>
            <p:ph type="dt" sz="half" idx="10"/>
          </p:nvPr>
        </p:nvSpPr>
        <p:spPr>
          <a:xfrm>
            <a:off x="7887348" y="6356351"/>
            <a:ext cx="2085975" cy="365125"/>
          </a:xfrm>
          <a:prstGeom prst="rect">
            <a:avLst/>
          </a:prstGeom>
        </p:spPr>
        <p:txBody>
          <a:bodyPr/>
          <a:lstStyle/>
          <a:p>
            <a:pPr>
              <a:defRPr/>
            </a:pPr>
            <a:fld id="{A88C0AFC-CD18-490E-BB37-35238CEDEE93}" type="datetime1">
              <a:rPr lang="en-US" smtClean="0"/>
              <a:t>1/27/2016</a:t>
            </a:fld>
            <a:endParaRPr lang="en-US" dirty="0"/>
          </a:p>
        </p:txBody>
      </p:sp>
      <p:sp>
        <p:nvSpPr>
          <p:cNvPr id="13" name="Slide Number Placeholder 12"/>
          <p:cNvSpPr>
            <a:spLocks noGrp="1"/>
          </p:cNvSpPr>
          <p:nvPr>
            <p:ph type="sldNum" sz="quarter" idx="12"/>
          </p:nvPr>
        </p:nvSpPr>
        <p:spPr>
          <a:xfrm>
            <a:off x="10067279" y="6356351"/>
            <a:ext cx="561975" cy="365125"/>
          </a:xfrm>
          <a:prstGeom prst="rect">
            <a:avLst/>
          </a:prstGeom>
        </p:spPr>
        <p:txBody>
          <a:bodyPr/>
          <a:lstStyle/>
          <a:p>
            <a:pPr>
              <a:defRPr/>
            </a:pPr>
            <a:fld id="{2CFC6613-4938-4A76-AC94-E280416272FA}" type="slidenum">
              <a:rPr lang="en-US"/>
              <a:pPr>
                <a:defRPr/>
              </a:pPr>
              <a:t>9</a:t>
            </a:fld>
            <a:endParaRPr lang="en-US" dirty="0"/>
          </a:p>
        </p:txBody>
      </p:sp>
      <p:sp>
        <p:nvSpPr>
          <p:cNvPr id="2" name="Title 1"/>
          <p:cNvSpPr>
            <a:spLocks noGrp="1"/>
          </p:cNvSpPr>
          <p:nvPr>
            <p:ph type="title"/>
          </p:nvPr>
        </p:nvSpPr>
        <p:spPr/>
        <p:txBody>
          <a:bodyPr>
            <a:normAutofit/>
          </a:bodyPr>
          <a:lstStyle/>
          <a:p>
            <a:pPr>
              <a:defRPr/>
            </a:pPr>
            <a:r>
              <a:rPr lang="en-US" dirty="0" smtClean="0">
                <a:solidFill>
                  <a:schemeClr val="tx2">
                    <a:satMod val="130000"/>
                  </a:schemeClr>
                </a:solidFill>
              </a:rPr>
              <a:t>A Golden Era in Computing</a:t>
            </a:r>
            <a:endParaRPr lang="en-US" dirty="0">
              <a:solidFill>
                <a:schemeClr val="tx2">
                  <a:satMod val="130000"/>
                </a:schemeClr>
              </a:solidFill>
            </a:endParaRPr>
          </a:p>
        </p:txBody>
      </p:sp>
      <p:sp>
        <p:nvSpPr>
          <p:cNvPr id="10" name="Explosion 1 9"/>
          <p:cNvSpPr/>
          <p:nvPr/>
        </p:nvSpPr>
        <p:spPr>
          <a:xfrm>
            <a:off x="3390900" y="3276601"/>
            <a:ext cx="990600" cy="815975"/>
          </a:xfrm>
          <a:prstGeom prst="irregularSeal1">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b="1" dirty="0">
              <a:solidFill>
                <a:prstClr val="white"/>
              </a:solidFill>
            </a:endParaRPr>
          </a:p>
        </p:txBody>
      </p:sp>
      <p:sp>
        <p:nvSpPr>
          <p:cNvPr id="3" name="Explosion 2 2"/>
          <p:cNvSpPr/>
          <p:nvPr/>
        </p:nvSpPr>
        <p:spPr>
          <a:xfrm>
            <a:off x="4350657" y="1832429"/>
            <a:ext cx="914400" cy="762000"/>
          </a:xfrm>
          <a:prstGeom prst="irregularSeal2">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45498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ahom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ahom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50</TotalTime>
  <Words>3440</Words>
  <Application>Microsoft Office PowerPoint</Application>
  <PresentationFormat>Widescreen</PresentationFormat>
  <Paragraphs>480</Paragraphs>
  <Slides>47</Slides>
  <Notes>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47</vt:i4>
      </vt:variant>
    </vt:vector>
  </HeadingPairs>
  <TitlesOfParts>
    <vt:vector size="56" baseType="lpstr">
      <vt:lpstr>Arial</vt:lpstr>
      <vt:lpstr>Calibri</vt:lpstr>
      <vt:lpstr>Georgia</vt:lpstr>
      <vt:lpstr>Maiandra GD</vt:lpstr>
      <vt:lpstr>Palatino Linotype</vt:lpstr>
      <vt:lpstr>Times New Roman</vt:lpstr>
      <vt:lpstr>Wingdings</vt:lpstr>
      <vt:lpstr>Wingdings 2</vt:lpstr>
      <vt:lpstr>Civic</vt:lpstr>
      <vt:lpstr>Data-Intensive Computing</vt:lpstr>
      <vt:lpstr>Data-intensive computing</vt:lpstr>
      <vt:lpstr>Motivation</vt:lpstr>
      <vt:lpstr>High Level Goals for the course</vt:lpstr>
      <vt:lpstr>Newer kinds of Data</vt:lpstr>
      <vt:lpstr>Data Deluge: smallest to largest</vt:lpstr>
      <vt:lpstr>Big-data Problem Solving Approaches </vt:lpstr>
      <vt:lpstr>Processing Granularity</vt:lpstr>
      <vt:lpstr>A Golden Era in Computing</vt:lpstr>
      <vt:lpstr>Intelligence and Scale of Data</vt:lpstr>
      <vt:lpstr> Intelligence (or origins of Big-data computing?) </vt:lpstr>
      <vt:lpstr>Characteristics of intelligent applications</vt:lpstr>
      <vt:lpstr>Data-intensive application characteristics</vt:lpstr>
      <vt:lpstr>Basic Elements</vt:lpstr>
      <vt:lpstr>Examples of data-intensive applications</vt:lpstr>
      <vt:lpstr>More intelligent data-intensive applications</vt:lpstr>
      <vt:lpstr>Algorithms</vt:lpstr>
      <vt:lpstr>Different Type of Storage </vt:lpstr>
      <vt:lpstr>Big-data Concepts</vt:lpstr>
      <vt:lpstr>Data &amp; Analytics</vt:lpstr>
      <vt:lpstr>Cloud Computing </vt:lpstr>
      <vt:lpstr>PowerPoint Presentation</vt:lpstr>
      <vt:lpstr>PowerPoint Presentation</vt:lpstr>
      <vt:lpstr>Data Strategy</vt:lpstr>
      <vt:lpstr>Components of a data Strategy1</vt:lpstr>
      <vt:lpstr>Data Strategy for newer kinds of data</vt:lpstr>
      <vt:lpstr>Tools for Analytics</vt:lpstr>
      <vt:lpstr>Demo: Exam1 Grade: Traditional reporting 1</vt:lpstr>
      <vt:lpstr>Traditional approach 2: points vs #students</vt:lpstr>
      <vt:lpstr>Individual questions analyzed..</vt:lpstr>
      <vt:lpstr>Interpretation and action/decisions</vt:lpstr>
      <vt:lpstr>R-code</vt:lpstr>
      <vt:lpstr>Demo Details</vt:lpstr>
      <vt:lpstr>Today’s Topic: Exploratory data analysis (EDA)</vt:lpstr>
      <vt:lpstr>R Language</vt:lpstr>
      <vt:lpstr> R Programming Language3,4</vt:lpstr>
      <vt:lpstr>Why R?</vt:lpstr>
      <vt:lpstr>R Packages</vt:lpstr>
      <vt:lpstr>R Packages</vt:lpstr>
      <vt:lpstr>Library</vt:lpstr>
      <vt:lpstr>Learning  R</vt:lpstr>
      <vt:lpstr>R Studio</vt:lpstr>
      <vt:lpstr>Input Data sources</vt:lpstr>
      <vt:lpstr>Features of RStudio</vt:lpstr>
      <vt:lpstr>Features (contd.)</vt:lpstr>
      <vt:lpstr>References</vt:lpstr>
      <vt:lpstr>Summary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Data-Intensive Computing</dc:title>
  <dc:creator>bina</dc:creator>
  <cp:lastModifiedBy>bina</cp:lastModifiedBy>
  <cp:revision>6</cp:revision>
  <dcterms:created xsi:type="dcterms:W3CDTF">2016-01-27T12:29:30Z</dcterms:created>
  <dcterms:modified xsi:type="dcterms:W3CDTF">2016-01-27T20:57:30Z</dcterms:modified>
</cp:coreProperties>
</file>