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75CE6B-1D15-4D03-A5C0-40865F308084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DE708-1536-4962-A5BE-39842A603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31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17214B5-617D-4351-A33F-7AF210DC586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244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98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243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0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45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189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344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0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27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26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40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46821-48EE-491A-A2FA-DE221C2EBC9A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CCC7F-55CB-4FAC-A6E1-3FD69C1A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90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alculator.s3.amazonaws.com/calc5.html" TargetMode="External"/><Relationship Id="rId2" Type="http://schemas.openxmlformats.org/officeDocument/2006/relationships/hyperlink" Target="http://aws.amazon.com/fre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cse.buffalo.edu/~bina/DataIntensive" TargetMode="External"/><Relationship Id="rId5" Type="http://schemas.openxmlformats.org/officeDocument/2006/relationships/hyperlink" Target="http://www.cse.buffalo.edu/~bina" TargetMode="External"/><Relationship Id="rId4" Type="http://schemas.openxmlformats.org/officeDocument/2006/relationships/hyperlink" Target="http://code.google.com/appengine/docs/whatisgoogleappengine.htm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77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72" Type="http://schemas.openxmlformats.org/officeDocument/2006/relationships/tags" Target="../tags/tag172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notesSlide" Target="../notesSlides/notesSlide1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googleFinalVersionFixed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MR-PageRank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774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References &amp; useful links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Amazon AWS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http://aws.amazon.com/free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2"/>
              </a:rPr>
              <a:t>/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AWS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Cost Calculator: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http://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3"/>
              </a:rPr>
              <a:t>calculator.s3.amazonaws.com/calc5.html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Google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App Engine (GAE): </a:t>
            </a:r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http://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4"/>
              </a:rPr>
              <a:t>code.google.com/appengine/docs/whatisgoogleappengine.html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For miscellaneous information: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hlinkClick r:id="rId5"/>
              </a:rPr>
              <a:t>http://www.cse.buffalo.edu/~bina</a:t>
            </a: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hlinkClick r:id="rId6"/>
              </a:rPr>
              <a:t>http://www.cse.buffalo.edu/~bina/DataIntensive</a:t>
            </a: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292BC7-0C16-46A9-A29A-7B972BADADA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MTH463, Bina 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1DCB96-9F59-49D8-8B1E-F94B3A27724D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rapezoid 146"/>
          <p:cNvSpPr/>
          <p:nvPr>
            <p:custDataLst>
              <p:tags r:id="rId2"/>
            </p:custDataLst>
          </p:nvPr>
        </p:nvSpPr>
        <p:spPr>
          <a:xfrm rot="5400000">
            <a:off x="5791200" y="4419600"/>
            <a:ext cx="1524000" cy="1828800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Count</a:t>
            </a:r>
          </a:p>
        </p:txBody>
      </p:sp>
      <p:sp>
        <p:nvSpPr>
          <p:cNvPr id="146" name="Trapezoid 145"/>
          <p:cNvSpPr/>
          <p:nvPr>
            <p:custDataLst>
              <p:tags r:id="rId3"/>
            </p:custDataLst>
          </p:nvPr>
        </p:nvSpPr>
        <p:spPr>
          <a:xfrm rot="5400000">
            <a:off x="5829300" y="2628900"/>
            <a:ext cx="1447800" cy="1828800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Count</a:t>
            </a:r>
          </a:p>
        </p:txBody>
      </p:sp>
      <p:sp>
        <p:nvSpPr>
          <p:cNvPr id="145" name="Trapezoid 144"/>
          <p:cNvSpPr/>
          <p:nvPr>
            <p:custDataLst>
              <p:tags r:id="rId4"/>
            </p:custDataLst>
          </p:nvPr>
        </p:nvSpPr>
        <p:spPr>
          <a:xfrm rot="5400000">
            <a:off x="5867400" y="838200"/>
            <a:ext cx="1371600" cy="1828800"/>
          </a:xfrm>
          <a:prstGeom prst="trapezoid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Count</a:t>
            </a:r>
          </a:p>
        </p:txBody>
      </p:sp>
      <p:sp>
        <p:nvSpPr>
          <p:cNvPr id="4" name="Rectangle 3"/>
          <p:cNvSpPr/>
          <p:nvPr>
            <p:custDataLst>
              <p:tags r:id="rId5"/>
            </p:custDataLst>
          </p:nvPr>
        </p:nvSpPr>
        <p:spPr>
          <a:xfrm>
            <a:off x="457200" y="304800"/>
            <a:ext cx="2209800" cy="152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/>
          <p:cNvSpPr/>
          <p:nvPr>
            <p:custDataLst>
              <p:tags r:id="rId6"/>
            </p:custDataLst>
          </p:nvPr>
        </p:nvSpPr>
        <p:spPr>
          <a:xfrm>
            <a:off x="1752600" y="762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5"/>
          <p:cNvSpPr/>
          <p:nvPr>
            <p:custDataLst>
              <p:tags r:id="rId7"/>
            </p:custDataLst>
          </p:nvPr>
        </p:nvSpPr>
        <p:spPr>
          <a:xfrm>
            <a:off x="1143000" y="1371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ounded Rectangle 6"/>
          <p:cNvSpPr/>
          <p:nvPr>
            <p:custDataLst>
              <p:tags r:id="rId8"/>
            </p:custDataLst>
          </p:nvPr>
        </p:nvSpPr>
        <p:spPr>
          <a:xfrm>
            <a:off x="1828800" y="1143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ounded Rectangle 7"/>
          <p:cNvSpPr/>
          <p:nvPr>
            <p:custDataLst>
              <p:tags r:id="rId9"/>
            </p:custDataLst>
          </p:nvPr>
        </p:nvSpPr>
        <p:spPr>
          <a:xfrm>
            <a:off x="609600" y="838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>
            <p:custDataLst>
              <p:tags r:id="rId10"/>
            </p:custDataLst>
          </p:nvPr>
        </p:nvSpPr>
        <p:spPr>
          <a:xfrm>
            <a:off x="2057400" y="1600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ounded Rectangle 9"/>
          <p:cNvSpPr/>
          <p:nvPr>
            <p:custDataLst>
              <p:tags r:id="rId11"/>
            </p:custDataLst>
          </p:nvPr>
        </p:nvSpPr>
        <p:spPr>
          <a:xfrm>
            <a:off x="2209800" y="1219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ounded Rectangle 11"/>
          <p:cNvSpPr/>
          <p:nvPr>
            <p:custDataLst>
              <p:tags r:id="rId12"/>
            </p:custDataLst>
          </p:nvPr>
        </p:nvSpPr>
        <p:spPr>
          <a:xfrm>
            <a:off x="1447800" y="1143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ounded Rectangle 12"/>
          <p:cNvSpPr/>
          <p:nvPr>
            <p:custDataLst>
              <p:tags r:id="rId13"/>
            </p:custDataLst>
          </p:nvPr>
        </p:nvSpPr>
        <p:spPr>
          <a:xfrm>
            <a:off x="1447800" y="609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ounded Rectangle 13"/>
          <p:cNvSpPr/>
          <p:nvPr>
            <p:custDataLst>
              <p:tags r:id="rId14"/>
            </p:custDataLst>
          </p:nvPr>
        </p:nvSpPr>
        <p:spPr>
          <a:xfrm>
            <a:off x="609600" y="1600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ounded Rectangle 14"/>
          <p:cNvSpPr/>
          <p:nvPr>
            <p:custDataLst>
              <p:tags r:id="rId15"/>
            </p:custDataLst>
          </p:nvPr>
        </p:nvSpPr>
        <p:spPr>
          <a:xfrm>
            <a:off x="1143000" y="457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ounded Rectangle 15"/>
          <p:cNvSpPr/>
          <p:nvPr>
            <p:custDataLst>
              <p:tags r:id="rId16"/>
            </p:custDataLst>
          </p:nvPr>
        </p:nvSpPr>
        <p:spPr>
          <a:xfrm>
            <a:off x="1676400" y="381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ounded Rectangle 16"/>
          <p:cNvSpPr/>
          <p:nvPr>
            <p:custDataLst>
              <p:tags r:id="rId17"/>
            </p:custDataLst>
          </p:nvPr>
        </p:nvSpPr>
        <p:spPr>
          <a:xfrm>
            <a:off x="762000" y="1143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ounded Rectangle 17"/>
          <p:cNvSpPr/>
          <p:nvPr>
            <p:custDataLst>
              <p:tags r:id="rId18"/>
            </p:custDataLst>
          </p:nvPr>
        </p:nvSpPr>
        <p:spPr>
          <a:xfrm>
            <a:off x="990600" y="1143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" name="Rounded Rectangle 18"/>
          <p:cNvSpPr/>
          <p:nvPr>
            <p:custDataLst>
              <p:tags r:id="rId19"/>
            </p:custDataLst>
          </p:nvPr>
        </p:nvSpPr>
        <p:spPr>
          <a:xfrm>
            <a:off x="990600" y="6858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ounded Rectangle 19"/>
          <p:cNvSpPr/>
          <p:nvPr>
            <p:custDataLst>
              <p:tags r:id="rId20"/>
            </p:custDataLst>
          </p:nvPr>
        </p:nvSpPr>
        <p:spPr>
          <a:xfrm>
            <a:off x="1981200" y="381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ounded Rectangle 20"/>
          <p:cNvSpPr/>
          <p:nvPr>
            <p:custDataLst>
              <p:tags r:id="rId21"/>
            </p:custDataLst>
          </p:nvPr>
        </p:nvSpPr>
        <p:spPr>
          <a:xfrm>
            <a:off x="1447800" y="1600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ounded Rectangle 21"/>
          <p:cNvSpPr/>
          <p:nvPr>
            <p:custDataLst>
              <p:tags r:id="rId22"/>
            </p:custDataLst>
          </p:nvPr>
        </p:nvSpPr>
        <p:spPr>
          <a:xfrm>
            <a:off x="2438400" y="76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ounded Rectangle 22"/>
          <p:cNvSpPr/>
          <p:nvPr>
            <p:custDataLst>
              <p:tags r:id="rId23"/>
            </p:custDataLst>
          </p:nvPr>
        </p:nvSpPr>
        <p:spPr>
          <a:xfrm>
            <a:off x="685800" y="533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ounded Rectangle 23"/>
          <p:cNvSpPr/>
          <p:nvPr>
            <p:custDataLst>
              <p:tags r:id="rId24"/>
            </p:custDataLst>
          </p:nvPr>
        </p:nvSpPr>
        <p:spPr>
          <a:xfrm>
            <a:off x="1600200" y="1371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ounded Rectangle 24"/>
          <p:cNvSpPr/>
          <p:nvPr>
            <p:custDataLst>
              <p:tags r:id="rId25"/>
            </p:custDataLst>
          </p:nvPr>
        </p:nvSpPr>
        <p:spPr>
          <a:xfrm>
            <a:off x="1981200" y="1371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ounded Rectangle 25"/>
          <p:cNvSpPr/>
          <p:nvPr>
            <p:custDataLst>
              <p:tags r:id="rId26"/>
            </p:custDataLst>
          </p:nvPr>
        </p:nvSpPr>
        <p:spPr>
          <a:xfrm>
            <a:off x="533400" y="1295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ounded Rectangle 26"/>
          <p:cNvSpPr/>
          <p:nvPr>
            <p:custDataLst>
              <p:tags r:id="rId27"/>
            </p:custDataLst>
          </p:nvPr>
        </p:nvSpPr>
        <p:spPr>
          <a:xfrm>
            <a:off x="1295400" y="914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Rounded Rectangle 27"/>
          <p:cNvSpPr/>
          <p:nvPr>
            <p:custDataLst>
              <p:tags r:id="rId28"/>
            </p:custDataLst>
          </p:nvPr>
        </p:nvSpPr>
        <p:spPr>
          <a:xfrm>
            <a:off x="2057400" y="838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ounded Rectangle 28"/>
          <p:cNvSpPr/>
          <p:nvPr>
            <p:custDataLst>
              <p:tags r:id="rId29"/>
            </p:custDataLst>
          </p:nvPr>
        </p:nvSpPr>
        <p:spPr>
          <a:xfrm>
            <a:off x="2209800" y="533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ounded Rectangle 29"/>
          <p:cNvSpPr/>
          <p:nvPr>
            <p:custDataLst>
              <p:tags r:id="rId30"/>
            </p:custDataLst>
          </p:nvPr>
        </p:nvSpPr>
        <p:spPr>
          <a:xfrm>
            <a:off x="2209800" y="990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6" name="Rectangle 35"/>
          <p:cNvSpPr/>
          <p:nvPr>
            <p:custDataLst>
              <p:tags r:id="rId31"/>
            </p:custDataLst>
          </p:nvPr>
        </p:nvSpPr>
        <p:spPr>
          <a:xfrm>
            <a:off x="457200" y="1905000"/>
            <a:ext cx="2209800" cy="152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" name="Rounded Rectangle 36"/>
          <p:cNvSpPr/>
          <p:nvPr>
            <p:custDataLst>
              <p:tags r:id="rId32"/>
            </p:custDataLst>
          </p:nvPr>
        </p:nvSpPr>
        <p:spPr>
          <a:xfrm>
            <a:off x="1752600" y="2362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Rounded Rectangle 37"/>
          <p:cNvSpPr/>
          <p:nvPr>
            <p:custDataLst>
              <p:tags r:id="rId33"/>
            </p:custDataLst>
          </p:nvPr>
        </p:nvSpPr>
        <p:spPr>
          <a:xfrm>
            <a:off x="1143000" y="2971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Rounded Rectangle 38"/>
          <p:cNvSpPr/>
          <p:nvPr>
            <p:custDataLst>
              <p:tags r:id="rId34"/>
            </p:custDataLst>
          </p:nvPr>
        </p:nvSpPr>
        <p:spPr>
          <a:xfrm>
            <a:off x="1828800" y="2743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Rounded Rectangle 39"/>
          <p:cNvSpPr/>
          <p:nvPr>
            <p:custDataLst>
              <p:tags r:id="rId35"/>
            </p:custDataLst>
          </p:nvPr>
        </p:nvSpPr>
        <p:spPr>
          <a:xfrm>
            <a:off x="609600" y="2438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1" name="Rounded Rectangle 40"/>
          <p:cNvSpPr/>
          <p:nvPr>
            <p:custDataLst>
              <p:tags r:id="rId36"/>
            </p:custDataLst>
          </p:nvPr>
        </p:nvSpPr>
        <p:spPr>
          <a:xfrm>
            <a:off x="2057400" y="3200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3" name="Rounded Rectangle 42"/>
          <p:cNvSpPr/>
          <p:nvPr>
            <p:custDataLst>
              <p:tags r:id="rId37"/>
            </p:custDataLst>
          </p:nvPr>
        </p:nvSpPr>
        <p:spPr>
          <a:xfrm>
            <a:off x="2362200" y="2819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4" name="Rounded Rectangle 43"/>
          <p:cNvSpPr/>
          <p:nvPr>
            <p:custDataLst>
              <p:tags r:id="rId38"/>
            </p:custDataLst>
          </p:nvPr>
        </p:nvSpPr>
        <p:spPr>
          <a:xfrm>
            <a:off x="1447800" y="2743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ounded Rectangle 44"/>
          <p:cNvSpPr/>
          <p:nvPr>
            <p:custDataLst>
              <p:tags r:id="rId39"/>
            </p:custDataLst>
          </p:nvPr>
        </p:nvSpPr>
        <p:spPr>
          <a:xfrm>
            <a:off x="1447800" y="2209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ounded Rectangle 45"/>
          <p:cNvSpPr/>
          <p:nvPr>
            <p:custDataLst>
              <p:tags r:id="rId40"/>
            </p:custDataLst>
          </p:nvPr>
        </p:nvSpPr>
        <p:spPr>
          <a:xfrm>
            <a:off x="609600" y="3200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ounded Rectangle 46"/>
          <p:cNvSpPr/>
          <p:nvPr>
            <p:custDataLst>
              <p:tags r:id="rId41"/>
            </p:custDataLst>
          </p:nvPr>
        </p:nvSpPr>
        <p:spPr>
          <a:xfrm>
            <a:off x="1143000" y="2057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8" name="Rounded Rectangle 47"/>
          <p:cNvSpPr/>
          <p:nvPr>
            <p:custDataLst>
              <p:tags r:id="rId42"/>
            </p:custDataLst>
          </p:nvPr>
        </p:nvSpPr>
        <p:spPr>
          <a:xfrm>
            <a:off x="1676400" y="1981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Rounded Rectangle 48"/>
          <p:cNvSpPr/>
          <p:nvPr>
            <p:custDataLst>
              <p:tags r:id="rId43"/>
            </p:custDataLst>
          </p:nvPr>
        </p:nvSpPr>
        <p:spPr>
          <a:xfrm>
            <a:off x="762000" y="2743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0" name="Rounded Rectangle 49"/>
          <p:cNvSpPr/>
          <p:nvPr>
            <p:custDataLst>
              <p:tags r:id="rId44"/>
            </p:custDataLst>
          </p:nvPr>
        </p:nvSpPr>
        <p:spPr>
          <a:xfrm>
            <a:off x="990600" y="2743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" name="Rounded Rectangle 50"/>
          <p:cNvSpPr/>
          <p:nvPr>
            <p:custDataLst>
              <p:tags r:id="rId45"/>
            </p:custDataLst>
          </p:nvPr>
        </p:nvSpPr>
        <p:spPr>
          <a:xfrm>
            <a:off x="990600" y="2286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" name="Rounded Rectangle 51"/>
          <p:cNvSpPr/>
          <p:nvPr>
            <p:custDataLst>
              <p:tags r:id="rId46"/>
            </p:custDataLst>
          </p:nvPr>
        </p:nvSpPr>
        <p:spPr>
          <a:xfrm>
            <a:off x="1981200" y="1981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3" name="Rounded Rectangle 52"/>
          <p:cNvSpPr/>
          <p:nvPr>
            <p:custDataLst>
              <p:tags r:id="rId47"/>
            </p:custDataLst>
          </p:nvPr>
        </p:nvSpPr>
        <p:spPr>
          <a:xfrm>
            <a:off x="1447800" y="3200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4" name="Rounded Rectangle 53"/>
          <p:cNvSpPr/>
          <p:nvPr>
            <p:custDataLst>
              <p:tags r:id="rId48"/>
            </p:custDataLst>
          </p:nvPr>
        </p:nvSpPr>
        <p:spPr>
          <a:xfrm>
            <a:off x="2438400" y="2362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ounded Rectangle 54"/>
          <p:cNvSpPr/>
          <p:nvPr>
            <p:custDataLst>
              <p:tags r:id="rId49"/>
            </p:custDataLst>
          </p:nvPr>
        </p:nvSpPr>
        <p:spPr>
          <a:xfrm>
            <a:off x="685800" y="2133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Rounded Rectangle 55"/>
          <p:cNvSpPr/>
          <p:nvPr>
            <p:custDataLst>
              <p:tags r:id="rId50"/>
            </p:custDataLst>
          </p:nvPr>
        </p:nvSpPr>
        <p:spPr>
          <a:xfrm>
            <a:off x="1600200" y="2971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7" name="Rounded Rectangle 56"/>
          <p:cNvSpPr/>
          <p:nvPr>
            <p:custDataLst>
              <p:tags r:id="rId51"/>
            </p:custDataLst>
          </p:nvPr>
        </p:nvSpPr>
        <p:spPr>
          <a:xfrm>
            <a:off x="1981200" y="2971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Rounded Rectangle 57"/>
          <p:cNvSpPr/>
          <p:nvPr>
            <p:custDataLst>
              <p:tags r:id="rId52"/>
            </p:custDataLst>
          </p:nvPr>
        </p:nvSpPr>
        <p:spPr>
          <a:xfrm>
            <a:off x="533400" y="2895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Rounded Rectangle 58"/>
          <p:cNvSpPr/>
          <p:nvPr>
            <p:custDataLst>
              <p:tags r:id="rId53"/>
            </p:custDataLst>
          </p:nvPr>
        </p:nvSpPr>
        <p:spPr>
          <a:xfrm>
            <a:off x="1295400" y="2514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Rounded Rectangle 59"/>
          <p:cNvSpPr/>
          <p:nvPr>
            <p:custDataLst>
              <p:tags r:id="rId54"/>
            </p:custDataLst>
          </p:nvPr>
        </p:nvSpPr>
        <p:spPr>
          <a:xfrm>
            <a:off x="2057400" y="2438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Rounded Rectangle 60"/>
          <p:cNvSpPr/>
          <p:nvPr>
            <p:custDataLst>
              <p:tags r:id="rId55"/>
            </p:custDataLst>
          </p:nvPr>
        </p:nvSpPr>
        <p:spPr>
          <a:xfrm>
            <a:off x="2209800" y="2133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3" name="Rounded Rectangle 62"/>
          <p:cNvSpPr/>
          <p:nvPr>
            <p:custDataLst>
              <p:tags r:id="rId56"/>
            </p:custDataLst>
          </p:nvPr>
        </p:nvSpPr>
        <p:spPr>
          <a:xfrm>
            <a:off x="914400" y="3124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" name="Rectangle 64"/>
          <p:cNvSpPr/>
          <p:nvPr>
            <p:custDataLst>
              <p:tags r:id="rId57"/>
            </p:custDataLst>
          </p:nvPr>
        </p:nvSpPr>
        <p:spPr>
          <a:xfrm>
            <a:off x="457200" y="3505200"/>
            <a:ext cx="2209800" cy="152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Rounded Rectangle 66"/>
          <p:cNvSpPr/>
          <p:nvPr>
            <p:custDataLst>
              <p:tags r:id="rId58"/>
            </p:custDataLst>
          </p:nvPr>
        </p:nvSpPr>
        <p:spPr>
          <a:xfrm>
            <a:off x="11430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Rounded Rectangle 67"/>
          <p:cNvSpPr/>
          <p:nvPr>
            <p:custDataLst>
              <p:tags r:id="rId59"/>
            </p:custDataLst>
          </p:nvPr>
        </p:nvSpPr>
        <p:spPr>
          <a:xfrm>
            <a:off x="1828800" y="4343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9" name="Rounded Rectangle 68"/>
          <p:cNvSpPr/>
          <p:nvPr>
            <p:custDataLst>
              <p:tags r:id="rId60"/>
            </p:custDataLst>
          </p:nvPr>
        </p:nvSpPr>
        <p:spPr>
          <a:xfrm>
            <a:off x="609600" y="4038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" name="Rounded Rectangle 69"/>
          <p:cNvSpPr/>
          <p:nvPr>
            <p:custDataLst>
              <p:tags r:id="rId61"/>
            </p:custDataLst>
          </p:nvPr>
        </p:nvSpPr>
        <p:spPr>
          <a:xfrm>
            <a:off x="2057400" y="4800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" name="Rounded Rectangle 70"/>
          <p:cNvSpPr/>
          <p:nvPr>
            <p:custDataLst>
              <p:tags r:id="rId62"/>
            </p:custDataLst>
          </p:nvPr>
        </p:nvSpPr>
        <p:spPr>
          <a:xfrm>
            <a:off x="2209800" y="4419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2" name="Rounded Rectangle 71"/>
          <p:cNvSpPr/>
          <p:nvPr>
            <p:custDataLst>
              <p:tags r:id="rId63"/>
            </p:custDataLst>
          </p:nvPr>
        </p:nvSpPr>
        <p:spPr>
          <a:xfrm>
            <a:off x="2362200" y="4572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4" name="Rounded Rectangle 73"/>
          <p:cNvSpPr/>
          <p:nvPr>
            <p:custDataLst>
              <p:tags r:id="rId64"/>
            </p:custDataLst>
          </p:nvPr>
        </p:nvSpPr>
        <p:spPr>
          <a:xfrm>
            <a:off x="1447800" y="3810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5" name="Rounded Rectangle 74"/>
          <p:cNvSpPr/>
          <p:nvPr>
            <p:custDataLst>
              <p:tags r:id="rId65"/>
            </p:custDataLst>
          </p:nvPr>
        </p:nvSpPr>
        <p:spPr>
          <a:xfrm>
            <a:off x="609600" y="4800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6" name="Rounded Rectangle 75"/>
          <p:cNvSpPr/>
          <p:nvPr>
            <p:custDataLst>
              <p:tags r:id="rId66"/>
            </p:custDataLst>
          </p:nvPr>
        </p:nvSpPr>
        <p:spPr>
          <a:xfrm>
            <a:off x="1143000" y="3657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7" name="Rounded Rectangle 76"/>
          <p:cNvSpPr/>
          <p:nvPr>
            <p:custDataLst>
              <p:tags r:id="rId67"/>
            </p:custDataLst>
          </p:nvPr>
        </p:nvSpPr>
        <p:spPr>
          <a:xfrm>
            <a:off x="1676400" y="3581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8" name="Rounded Rectangle 77"/>
          <p:cNvSpPr/>
          <p:nvPr>
            <p:custDataLst>
              <p:tags r:id="rId68"/>
            </p:custDataLst>
          </p:nvPr>
        </p:nvSpPr>
        <p:spPr>
          <a:xfrm>
            <a:off x="762000" y="4343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0" name="Rounded Rectangle 79"/>
          <p:cNvSpPr/>
          <p:nvPr>
            <p:custDataLst>
              <p:tags r:id="rId69"/>
            </p:custDataLst>
          </p:nvPr>
        </p:nvSpPr>
        <p:spPr>
          <a:xfrm>
            <a:off x="990600" y="3886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" name="Rounded Rectangle 80"/>
          <p:cNvSpPr/>
          <p:nvPr>
            <p:custDataLst>
              <p:tags r:id="rId70"/>
            </p:custDataLst>
          </p:nvPr>
        </p:nvSpPr>
        <p:spPr>
          <a:xfrm>
            <a:off x="1981200" y="3581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Rounded Rectangle 81"/>
          <p:cNvSpPr/>
          <p:nvPr>
            <p:custDataLst>
              <p:tags r:id="rId71"/>
            </p:custDataLst>
          </p:nvPr>
        </p:nvSpPr>
        <p:spPr>
          <a:xfrm>
            <a:off x="1447800" y="4800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3" name="Rounded Rectangle 82"/>
          <p:cNvSpPr/>
          <p:nvPr>
            <p:custDataLst>
              <p:tags r:id="rId72"/>
            </p:custDataLst>
          </p:nvPr>
        </p:nvSpPr>
        <p:spPr>
          <a:xfrm>
            <a:off x="2438400" y="3962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4" name="Rounded Rectangle 83"/>
          <p:cNvSpPr/>
          <p:nvPr>
            <p:custDataLst>
              <p:tags r:id="rId73"/>
            </p:custDataLst>
          </p:nvPr>
        </p:nvSpPr>
        <p:spPr>
          <a:xfrm>
            <a:off x="685800" y="3733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5" name="Rounded Rectangle 84"/>
          <p:cNvSpPr/>
          <p:nvPr>
            <p:custDataLst>
              <p:tags r:id="rId74"/>
            </p:custDataLst>
          </p:nvPr>
        </p:nvSpPr>
        <p:spPr>
          <a:xfrm>
            <a:off x="16002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6" name="Rounded Rectangle 85"/>
          <p:cNvSpPr/>
          <p:nvPr>
            <p:custDataLst>
              <p:tags r:id="rId75"/>
            </p:custDataLst>
          </p:nvPr>
        </p:nvSpPr>
        <p:spPr>
          <a:xfrm>
            <a:off x="19812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7" name="Rounded Rectangle 86"/>
          <p:cNvSpPr/>
          <p:nvPr>
            <p:custDataLst>
              <p:tags r:id="rId76"/>
            </p:custDataLst>
          </p:nvPr>
        </p:nvSpPr>
        <p:spPr>
          <a:xfrm>
            <a:off x="533400" y="4495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8" name="Rounded Rectangle 87"/>
          <p:cNvSpPr/>
          <p:nvPr>
            <p:custDataLst>
              <p:tags r:id="rId77"/>
            </p:custDataLst>
          </p:nvPr>
        </p:nvSpPr>
        <p:spPr>
          <a:xfrm>
            <a:off x="1295400" y="4114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9" name="Rounded Rectangle 88"/>
          <p:cNvSpPr/>
          <p:nvPr>
            <p:custDataLst>
              <p:tags r:id="rId78"/>
            </p:custDataLst>
          </p:nvPr>
        </p:nvSpPr>
        <p:spPr>
          <a:xfrm>
            <a:off x="2057400" y="4038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0" name="Rounded Rectangle 89"/>
          <p:cNvSpPr/>
          <p:nvPr>
            <p:custDataLst>
              <p:tags r:id="rId79"/>
            </p:custDataLst>
          </p:nvPr>
        </p:nvSpPr>
        <p:spPr>
          <a:xfrm>
            <a:off x="2209800" y="3733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1" name="Rounded Rectangle 90"/>
          <p:cNvSpPr/>
          <p:nvPr>
            <p:custDataLst>
              <p:tags r:id="rId80"/>
            </p:custDataLst>
          </p:nvPr>
        </p:nvSpPr>
        <p:spPr>
          <a:xfrm>
            <a:off x="2209800" y="4191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2" name="Rounded Rectangle 91"/>
          <p:cNvSpPr/>
          <p:nvPr>
            <p:custDataLst>
              <p:tags r:id="rId81"/>
            </p:custDataLst>
          </p:nvPr>
        </p:nvSpPr>
        <p:spPr>
          <a:xfrm>
            <a:off x="914400" y="4724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4" name="Rectangle 93"/>
          <p:cNvSpPr/>
          <p:nvPr>
            <p:custDataLst>
              <p:tags r:id="rId82"/>
            </p:custDataLst>
          </p:nvPr>
        </p:nvSpPr>
        <p:spPr>
          <a:xfrm>
            <a:off x="457200" y="5105400"/>
            <a:ext cx="2209800" cy="1524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5" name="Rounded Rectangle 94"/>
          <p:cNvSpPr/>
          <p:nvPr>
            <p:custDataLst>
              <p:tags r:id="rId83"/>
            </p:custDataLst>
          </p:nvPr>
        </p:nvSpPr>
        <p:spPr>
          <a:xfrm>
            <a:off x="1752600" y="5562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Rounded Rectangle 96"/>
          <p:cNvSpPr/>
          <p:nvPr>
            <p:custDataLst>
              <p:tags r:id="rId84"/>
            </p:custDataLst>
          </p:nvPr>
        </p:nvSpPr>
        <p:spPr>
          <a:xfrm>
            <a:off x="1828800" y="59436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Rounded Rectangle 97"/>
          <p:cNvSpPr/>
          <p:nvPr>
            <p:custDataLst>
              <p:tags r:id="rId85"/>
            </p:custDataLst>
          </p:nvPr>
        </p:nvSpPr>
        <p:spPr>
          <a:xfrm>
            <a:off x="609600" y="5638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Rounded Rectangle 98"/>
          <p:cNvSpPr/>
          <p:nvPr>
            <p:custDataLst>
              <p:tags r:id="rId86"/>
            </p:custDataLst>
          </p:nvPr>
        </p:nvSpPr>
        <p:spPr>
          <a:xfrm>
            <a:off x="2057400" y="6400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Rounded Rectangle 99"/>
          <p:cNvSpPr/>
          <p:nvPr>
            <p:custDataLst>
              <p:tags r:id="rId87"/>
            </p:custDataLst>
          </p:nvPr>
        </p:nvSpPr>
        <p:spPr>
          <a:xfrm>
            <a:off x="2209800" y="6019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Rounded Rectangle 100"/>
          <p:cNvSpPr/>
          <p:nvPr>
            <p:custDataLst>
              <p:tags r:id="rId88"/>
            </p:custDataLst>
          </p:nvPr>
        </p:nvSpPr>
        <p:spPr>
          <a:xfrm>
            <a:off x="2362200" y="6172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Rounded Rectangle 101"/>
          <p:cNvSpPr/>
          <p:nvPr>
            <p:custDataLst>
              <p:tags r:id="rId89"/>
            </p:custDataLst>
          </p:nvPr>
        </p:nvSpPr>
        <p:spPr>
          <a:xfrm>
            <a:off x="1447800" y="5943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Rounded Rectangle 102"/>
          <p:cNvSpPr/>
          <p:nvPr>
            <p:custDataLst>
              <p:tags r:id="rId90"/>
            </p:custDataLst>
          </p:nvPr>
        </p:nvSpPr>
        <p:spPr>
          <a:xfrm>
            <a:off x="1447800" y="54102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Rounded Rectangle 103"/>
          <p:cNvSpPr/>
          <p:nvPr>
            <p:custDataLst>
              <p:tags r:id="rId91"/>
            </p:custDataLst>
          </p:nvPr>
        </p:nvSpPr>
        <p:spPr>
          <a:xfrm>
            <a:off x="609600" y="6400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Rounded Rectangle 104"/>
          <p:cNvSpPr/>
          <p:nvPr>
            <p:custDataLst>
              <p:tags r:id="rId92"/>
            </p:custDataLst>
          </p:nvPr>
        </p:nvSpPr>
        <p:spPr>
          <a:xfrm>
            <a:off x="1143000" y="5257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Rounded Rectangle 105"/>
          <p:cNvSpPr/>
          <p:nvPr>
            <p:custDataLst>
              <p:tags r:id="rId93"/>
            </p:custDataLst>
          </p:nvPr>
        </p:nvSpPr>
        <p:spPr>
          <a:xfrm>
            <a:off x="1676400" y="5181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7" name="Rounded Rectangle 106"/>
          <p:cNvSpPr/>
          <p:nvPr>
            <p:custDataLst>
              <p:tags r:id="rId94"/>
            </p:custDataLst>
          </p:nvPr>
        </p:nvSpPr>
        <p:spPr>
          <a:xfrm>
            <a:off x="762000" y="59436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Rounded Rectangle 108"/>
          <p:cNvSpPr/>
          <p:nvPr>
            <p:custDataLst>
              <p:tags r:id="rId95"/>
            </p:custDataLst>
          </p:nvPr>
        </p:nvSpPr>
        <p:spPr>
          <a:xfrm>
            <a:off x="990600" y="5486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Rounded Rectangle 109"/>
          <p:cNvSpPr/>
          <p:nvPr>
            <p:custDataLst>
              <p:tags r:id="rId96"/>
            </p:custDataLst>
          </p:nvPr>
        </p:nvSpPr>
        <p:spPr>
          <a:xfrm>
            <a:off x="1981200" y="51816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Rounded Rectangle 110"/>
          <p:cNvSpPr/>
          <p:nvPr>
            <p:custDataLst>
              <p:tags r:id="rId97"/>
            </p:custDataLst>
          </p:nvPr>
        </p:nvSpPr>
        <p:spPr>
          <a:xfrm>
            <a:off x="1447800" y="6400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Rounded Rectangle 111"/>
          <p:cNvSpPr/>
          <p:nvPr>
            <p:custDataLst>
              <p:tags r:id="rId98"/>
            </p:custDataLst>
          </p:nvPr>
        </p:nvSpPr>
        <p:spPr>
          <a:xfrm>
            <a:off x="2438400" y="5562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Rounded Rectangle 112"/>
          <p:cNvSpPr/>
          <p:nvPr>
            <p:custDataLst>
              <p:tags r:id="rId99"/>
            </p:custDataLst>
          </p:nvPr>
        </p:nvSpPr>
        <p:spPr>
          <a:xfrm>
            <a:off x="685800" y="5334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Rounded Rectangle 113"/>
          <p:cNvSpPr/>
          <p:nvPr>
            <p:custDataLst>
              <p:tags r:id="rId100"/>
            </p:custDataLst>
          </p:nvPr>
        </p:nvSpPr>
        <p:spPr>
          <a:xfrm>
            <a:off x="1600200" y="6172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5" name="Rounded Rectangle 114"/>
          <p:cNvSpPr/>
          <p:nvPr>
            <p:custDataLst>
              <p:tags r:id="rId101"/>
            </p:custDataLst>
          </p:nvPr>
        </p:nvSpPr>
        <p:spPr>
          <a:xfrm>
            <a:off x="1981200" y="6172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6" name="Rounded Rectangle 115"/>
          <p:cNvSpPr/>
          <p:nvPr>
            <p:custDataLst>
              <p:tags r:id="rId102"/>
            </p:custDataLst>
          </p:nvPr>
        </p:nvSpPr>
        <p:spPr>
          <a:xfrm>
            <a:off x="533400" y="6096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" name="Rounded Rectangle 116"/>
          <p:cNvSpPr/>
          <p:nvPr>
            <p:custDataLst>
              <p:tags r:id="rId103"/>
            </p:custDataLst>
          </p:nvPr>
        </p:nvSpPr>
        <p:spPr>
          <a:xfrm>
            <a:off x="1295400" y="5715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8" name="Rounded Rectangle 117"/>
          <p:cNvSpPr/>
          <p:nvPr>
            <p:custDataLst>
              <p:tags r:id="rId104"/>
            </p:custDataLst>
          </p:nvPr>
        </p:nvSpPr>
        <p:spPr>
          <a:xfrm>
            <a:off x="2057400" y="5638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Rounded Rectangle 118"/>
          <p:cNvSpPr/>
          <p:nvPr>
            <p:custDataLst>
              <p:tags r:id="rId105"/>
            </p:custDataLst>
          </p:nvPr>
        </p:nvSpPr>
        <p:spPr>
          <a:xfrm>
            <a:off x="2209800" y="5334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Rounded Rectangle 119"/>
          <p:cNvSpPr/>
          <p:nvPr>
            <p:custDataLst>
              <p:tags r:id="rId106"/>
            </p:custDataLst>
          </p:nvPr>
        </p:nvSpPr>
        <p:spPr>
          <a:xfrm>
            <a:off x="2209800" y="5791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1" name="Rounded Rectangle 120"/>
          <p:cNvSpPr/>
          <p:nvPr>
            <p:custDataLst>
              <p:tags r:id="rId107"/>
            </p:custDataLst>
          </p:nvPr>
        </p:nvSpPr>
        <p:spPr>
          <a:xfrm>
            <a:off x="914400" y="63246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332" name="TextBox 122"/>
          <p:cNvSpPr txBox="1">
            <a:spLocks noChangeArrowheads="1"/>
          </p:cNvSpPr>
          <p:nvPr>
            <p:custDataLst>
              <p:tags r:id="rId108"/>
            </p:custDataLst>
          </p:nvPr>
        </p:nvSpPr>
        <p:spPr bwMode="auto">
          <a:xfrm>
            <a:off x="533400" y="0"/>
            <a:ext cx="19700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Large scale data splits</a:t>
            </a:r>
          </a:p>
        </p:txBody>
      </p:sp>
      <p:sp>
        <p:nvSpPr>
          <p:cNvPr id="124" name="Rounded Rectangle 123"/>
          <p:cNvSpPr/>
          <p:nvPr>
            <p:custDataLst>
              <p:tags r:id="rId109"/>
            </p:custDataLst>
          </p:nvPr>
        </p:nvSpPr>
        <p:spPr>
          <a:xfrm>
            <a:off x="3429000" y="762000"/>
            <a:ext cx="13716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Parse-hash</a:t>
            </a:r>
          </a:p>
        </p:txBody>
      </p:sp>
      <p:sp>
        <p:nvSpPr>
          <p:cNvPr id="125" name="Rounded Rectangle 124"/>
          <p:cNvSpPr/>
          <p:nvPr>
            <p:custDataLst>
              <p:tags r:id="rId110"/>
            </p:custDataLst>
          </p:nvPr>
        </p:nvSpPr>
        <p:spPr>
          <a:xfrm>
            <a:off x="3352800" y="5562600"/>
            <a:ext cx="13716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Parse-hash</a:t>
            </a:r>
          </a:p>
        </p:txBody>
      </p:sp>
      <p:sp>
        <p:nvSpPr>
          <p:cNvPr id="126" name="Rounded Rectangle 125"/>
          <p:cNvSpPr/>
          <p:nvPr>
            <p:custDataLst>
              <p:tags r:id="rId111"/>
            </p:custDataLst>
          </p:nvPr>
        </p:nvSpPr>
        <p:spPr>
          <a:xfrm>
            <a:off x="3352800" y="3962400"/>
            <a:ext cx="13716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Parse-hash</a:t>
            </a:r>
          </a:p>
        </p:txBody>
      </p:sp>
      <p:sp>
        <p:nvSpPr>
          <p:cNvPr id="127" name="Rounded Rectangle 126"/>
          <p:cNvSpPr/>
          <p:nvPr>
            <p:custDataLst>
              <p:tags r:id="rId112"/>
            </p:custDataLst>
          </p:nvPr>
        </p:nvSpPr>
        <p:spPr>
          <a:xfrm>
            <a:off x="3352800" y="2438400"/>
            <a:ext cx="1447800" cy="533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Parse-hash</a:t>
            </a:r>
          </a:p>
        </p:txBody>
      </p:sp>
      <p:cxnSp>
        <p:nvCxnSpPr>
          <p:cNvPr id="129" name="Straight Arrow Connector 128"/>
          <p:cNvCxnSpPr>
            <a:stCxn id="4" idx="3"/>
            <a:endCxn id="124" idx="1"/>
          </p:cNvCxnSpPr>
          <p:nvPr>
            <p:custDataLst>
              <p:tags r:id="rId113"/>
            </p:custDataLst>
          </p:nvPr>
        </p:nvCxnSpPr>
        <p:spPr>
          <a:xfrm flipV="1">
            <a:off x="2667000" y="1028700"/>
            <a:ext cx="7620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36" idx="3"/>
            <a:endCxn id="127" idx="1"/>
          </p:cNvCxnSpPr>
          <p:nvPr>
            <p:custDataLst>
              <p:tags r:id="rId114"/>
            </p:custDataLst>
          </p:nvPr>
        </p:nvCxnSpPr>
        <p:spPr>
          <a:xfrm>
            <a:off x="2667000" y="2667000"/>
            <a:ext cx="685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stCxn id="65" idx="3"/>
            <a:endCxn id="126" idx="1"/>
          </p:cNvCxnSpPr>
          <p:nvPr>
            <p:custDataLst>
              <p:tags r:id="rId115"/>
            </p:custDataLst>
          </p:nvPr>
        </p:nvCxnSpPr>
        <p:spPr>
          <a:xfrm flipV="1">
            <a:off x="2667000" y="4229100"/>
            <a:ext cx="685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94" idx="3"/>
            <a:endCxn id="125" idx="1"/>
          </p:cNvCxnSpPr>
          <p:nvPr>
            <p:custDataLst>
              <p:tags r:id="rId116"/>
            </p:custDataLst>
          </p:nvPr>
        </p:nvCxnSpPr>
        <p:spPr>
          <a:xfrm flipV="1">
            <a:off x="2667000" y="5829300"/>
            <a:ext cx="685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341" name="TextBox 143"/>
          <p:cNvSpPr txBox="1">
            <a:spLocks noChangeArrowheads="1"/>
          </p:cNvSpPr>
          <p:nvPr>
            <p:custDataLst>
              <p:tags r:id="rId117"/>
            </p:custDataLst>
          </p:nvPr>
        </p:nvSpPr>
        <p:spPr bwMode="auto">
          <a:xfrm>
            <a:off x="3200400" y="0"/>
            <a:ext cx="1905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Map &lt;key, 1&gt;</a:t>
            </a:r>
          </a:p>
          <a:p>
            <a:r>
              <a:rPr lang="en-US" altLang="en-US" sz="1800"/>
              <a:t>&lt;key, value&gt;pair</a:t>
            </a:r>
          </a:p>
        </p:txBody>
      </p:sp>
      <p:sp>
        <p:nvSpPr>
          <p:cNvPr id="52342" name="TextBox 147"/>
          <p:cNvSpPr txBox="1">
            <a:spLocks noChangeArrowheads="1"/>
          </p:cNvSpPr>
          <p:nvPr>
            <p:custDataLst>
              <p:tags r:id="rId118"/>
            </p:custDataLst>
          </p:nvPr>
        </p:nvSpPr>
        <p:spPr bwMode="auto">
          <a:xfrm>
            <a:off x="5867400" y="228600"/>
            <a:ext cx="2019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Reducers (say, Count)</a:t>
            </a:r>
          </a:p>
        </p:txBody>
      </p:sp>
      <p:cxnSp>
        <p:nvCxnSpPr>
          <p:cNvPr id="152" name="Straight Arrow Connector 151"/>
          <p:cNvCxnSpPr>
            <a:stCxn id="124" idx="3"/>
          </p:cNvCxnSpPr>
          <p:nvPr>
            <p:custDataLst>
              <p:tags r:id="rId119"/>
            </p:custDataLst>
          </p:nvPr>
        </p:nvCxnSpPr>
        <p:spPr>
          <a:xfrm>
            <a:off x="4800600" y="1028700"/>
            <a:ext cx="838200" cy="2628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124" idx="3"/>
            <a:endCxn id="147" idx="2"/>
          </p:cNvCxnSpPr>
          <p:nvPr>
            <p:custDataLst>
              <p:tags r:id="rId120"/>
            </p:custDataLst>
          </p:nvPr>
        </p:nvCxnSpPr>
        <p:spPr>
          <a:xfrm>
            <a:off x="4800600" y="1028700"/>
            <a:ext cx="838200" cy="430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>
            <a:stCxn id="127" idx="3"/>
            <a:endCxn id="145" idx="2"/>
          </p:cNvCxnSpPr>
          <p:nvPr>
            <p:custDataLst>
              <p:tags r:id="rId121"/>
            </p:custDataLst>
          </p:nvPr>
        </p:nvCxnSpPr>
        <p:spPr>
          <a:xfrm flipV="1">
            <a:off x="4800600" y="1752600"/>
            <a:ext cx="838200" cy="952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>
            <a:stCxn id="127" idx="3"/>
            <a:endCxn id="146" idx="2"/>
          </p:cNvCxnSpPr>
          <p:nvPr>
            <p:custDataLst>
              <p:tags r:id="rId122"/>
            </p:custDataLst>
          </p:nvPr>
        </p:nvCxnSpPr>
        <p:spPr>
          <a:xfrm>
            <a:off x="4800600" y="2705100"/>
            <a:ext cx="838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Arrow Connector 159"/>
          <p:cNvCxnSpPr>
            <a:stCxn id="127" idx="3"/>
            <a:endCxn id="147" idx="2"/>
          </p:cNvCxnSpPr>
          <p:nvPr>
            <p:custDataLst>
              <p:tags r:id="rId123"/>
            </p:custDataLst>
          </p:nvPr>
        </p:nvCxnSpPr>
        <p:spPr>
          <a:xfrm>
            <a:off x="4800600" y="2705100"/>
            <a:ext cx="838200" cy="2628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>
            <a:stCxn id="126" idx="3"/>
            <a:endCxn id="145" idx="2"/>
          </p:cNvCxnSpPr>
          <p:nvPr>
            <p:custDataLst>
              <p:tags r:id="rId124"/>
            </p:custDataLst>
          </p:nvPr>
        </p:nvCxnSpPr>
        <p:spPr>
          <a:xfrm flipV="1">
            <a:off x="4724400" y="1752600"/>
            <a:ext cx="914400" cy="2476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Arrow Connector 163"/>
          <p:cNvCxnSpPr>
            <a:stCxn id="124" idx="3"/>
            <a:endCxn id="145" idx="2"/>
          </p:cNvCxnSpPr>
          <p:nvPr>
            <p:custDataLst>
              <p:tags r:id="rId125"/>
            </p:custDataLst>
          </p:nvPr>
        </p:nvCxnSpPr>
        <p:spPr>
          <a:xfrm>
            <a:off x="4800600" y="1028700"/>
            <a:ext cx="838200" cy="723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26" idx="3"/>
            <a:endCxn id="146" idx="2"/>
          </p:cNvCxnSpPr>
          <p:nvPr>
            <p:custDataLst>
              <p:tags r:id="rId126"/>
            </p:custDataLst>
          </p:nvPr>
        </p:nvCxnSpPr>
        <p:spPr>
          <a:xfrm flipV="1">
            <a:off x="4724400" y="35433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>
            <a:stCxn id="126" idx="3"/>
            <a:endCxn id="147" idx="2"/>
          </p:cNvCxnSpPr>
          <p:nvPr>
            <p:custDataLst>
              <p:tags r:id="rId127"/>
            </p:custDataLst>
          </p:nvPr>
        </p:nvCxnSpPr>
        <p:spPr>
          <a:xfrm>
            <a:off x="4724400" y="4229100"/>
            <a:ext cx="914400" cy="1104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>
            <a:stCxn id="125" idx="3"/>
            <a:endCxn id="145" idx="2"/>
          </p:cNvCxnSpPr>
          <p:nvPr>
            <p:custDataLst>
              <p:tags r:id="rId128"/>
            </p:custDataLst>
          </p:nvPr>
        </p:nvCxnSpPr>
        <p:spPr>
          <a:xfrm flipV="1">
            <a:off x="4724400" y="1752600"/>
            <a:ext cx="914400" cy="407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>
            <a:stCxn id="125" idx="3"/>
            <a:endCxn id="146" idx="2"/>
          </p:cNvCxnSpPr>
          <p:nvPr>
            <p:custDataLst>
              <p:tags r:id="rId129"/>
            </p:custDataLst>
          </p:nvPr>
        </p:nvCxnSpPr>
        <p:spPr>
          <a:xfrm flipV="1">
            <a:off x="4724400" y="3543300"/>
            <a:ext cx="914400" cy="2286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>
            <a:stCxn id="125" idx="3"/>
            <a:endCxn id="147" idx="2"/>
          </p:cNvCxnSpPr>
          <p:nvPr>
            <p:custDataLst>
              <p:tags r:id="rId130"/>
            </p:custDataLst>
          </p:nvPr>
        </p:nvCxnSpPr>
        <p:spPr>
          <a:xfrm flipV="1">
            <a:off x="4724400" y="5334000"/>
            <a:ext cx="914400" cy="495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>
            <a:stCxn id="145" idx="0"/>
          </p:cNvCxnSpPr>
          <p:nvPr>
            <p:custDataLst>
              <p:tags r:id="rId131"/>
            </p:custDataLst>
          </p:nvPr>
        </p:nvCxnSpPr>
        <p:spPr>
          <a:xfrm flipV="1">
            <a:off x="7467600" y="17526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/>
          <p:cNvCxnSpPr>
            <a:stCxn id="146" idx="0"/>
          </p:cNvCxnSpPr>
          <p:nvPr>
            <p:custDataLst>
              <p:tags r:id="rId132"/>
            </p:custDataLst>
          </p:nvPr>
        </p:nvCxnSpPr>
        <p:spPr>
          <a:xfrm flipV="1">
            <a:off x="7467600" y="3505200"/>
            <a:ext cx="685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Arrow Connector 181"/>
          <p:cNvCxnSpPr>
            <a:stCxn id="147" idx="0"/>
          </p:cNvCxnSpPr>
          <p:nvPr>
            <p:custDataLst>
              <p:tags r:id="rId133"/>
            </p:custDataLst>
          </p:nvPr>
        </p:nvCxnSpPr>
        <p:spPr>
          <a:xfrm>
            <a:off x="7467600" y="53340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358" name="TextBox 186"/>
          <p:cNvSpPr txBox="1">
            <a:spLocks noChangeArrowheads="1"/>
          </p:cNvSpPr>
          <p:nvPr>
            <p:custDataLst>
              <p:tags r:id="rId134"/>
            </p:custDataLst>
          </p:nvPr>
        </p:nvSpPr>
        <p:spPr bwMode="auto">
          <a:xfrm>
            <a:off x="7848600" y="1752600"/>
            <a:ext cx="898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P-0000  </a:t>
            </a:r>
          </a:p>
        </p:txBody>
      </p:sp>
      <p:sp>
        <p:nvSpPr>
          <p:cNvPr id="52359" name="TextBox 187"/>
          <p:cNvSpPr txBox="1">
            <a:spLocks noChangeArrowheads="1"/>
          </p:cNvSpPr>
          <p:nvPr>
            <p:custDataLst>
              <p:tags r:id="rId135"/>
            </p:custDataLst>
          </p:nvPr>
        </p:nvSpPr>
        <p:spPr bwMode="auto">
          <a:xfrm>
            <a:off x="7924800" y="3581400"/>
            <a:ext cx="846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P-0001 </a:t>
            </a:r>
          </a:p>
        </p:txBody>
      </p:sp>
      <p:sp>
        <p:nvSpPr>
          <p:cNvPr id="52360" name="TextBox 188"/>
          <p:cNvSpPr txBox="1">
            <a:spLocks noChangeArrowheads="1"/>
          </p:cNvSpPr>
          <p:nvPr>
            <p:custDataLst>
              <p:tags r:id="rId136"/>
            </p:custDataLst>
          </p:nvPr>
        </p:nvSpPr>
        <p:spPr bwMode="auto">
          <a:xfrm>
            <a:off x="7924800" y="5410200"/>
            <a:ext cx="898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P-0002  </a:t>
            </a:r>
          </a:p>
        </p:txBody>
      </p:sp>
      <p:sp>
        <p:nvSpPr>
          <p:cNvPr id="190" name="Rounded Rectangle 189"/>
          <p:cNvSpPr/>
          <p:nvPr>
            <p:custDataLst>
              <p:tags r:id="rId137"/>
            </p:custDataLst>
          </p:nvPr>
        </p:nvSpPr>
        <p:spPr>
          <a:xfrm>
            <a:off x="2209800" y="3733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1" name="Rounded Rectangle 190"/>
          <p:cNvSpPr/>
          <p:nvPr>
            <p:custDataLst>
              <p:tags r:id="rId138"/>
            </p:custDataLst>
          </p:nvPr>
        </p:nvSpPr>
        <p:spPr>
          <a:xfrm>
            <a:off x="1981200" y="3581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2" name="Rounded Rectangle 191"/>
          <p:cNvSpPr/>
          <p:nvPr>
            <p:custDataLst>
              <p:tags r:id="rId139"/>
            </p:custDataLst>
          </p:nvPr>
        </p:nvSpPr>
        <p:spPr>
          <a:xfrm>
            <a:off x="2438400" y="39624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3" name="Rounded Rectangle 192"/>
          <p:cNvSpPr/>
          <p:nvPr>
            <p:custDataLst>
              <p:tags r:id="rId140"/>
            </p:custDataLst>
          </p:nvPr>
        </p:nvSpPr>
        <p:spPr>
          <a:xfrm>
            <a:off x="2057400" y="4038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4" name="Rounded Rectangle 193"/>
          <p:cNvSpPr/>
          <p:nvPr>
            <p:custDataLst>
              <p:tags r:id="rId141"/>
            </p:custDataLst>
          </p:nvPr>
        </p:nvSpPr>
        <p:spPr>
          <a:xfrm>
            <a:off x="2209800" y="4191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5" name="Rounded Rectangle 194"/>
          <p:cNvSpPr/>
          <p:nvPr>
            <p:custDataLst>
              <p:tags r:id="rId142"/>
            </p:custDataLst>
          </p:nvPr>
        </p:nvSpPr>
        <p:spPr>
          <a:xfrm>
            <a:off x="19812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6" name="Rounded Rectangle 195"/>
          <p:cNvSpPr/>
          <p:nvPr>
            <p:custDataLst>
              <p:tags r:id="rId143"/>
            </p:custDataLst>
          </p:nvPr>
        </p:nvSpPr>
        <p:spPr>
          <a:xfrm>
            <a:off x="16002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7" name="Rounded Rectangle 196"/>
          <p:cNvSpPr/>
          <p:nvPr>
            <p:custDataLst>
              <p:tags r:id="rId144"/>
            </p:custDataLst>
          </p:nvPr>
        </p:nvSpPr>
        <p:spPr>
          <a:xfrm>
            <a:off x="1447800" y="4800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8" name="Rounded Rectangle 197"/>
          <p:cNvSpPr/>
          <p:nvPr>
            <p:custDataLst>
              <p:tags r:id="rId145"/>
            </p:custDataLst>
          </p:nvPr>
        </p:nvSpPr>
        <p:spPr>
          <a:xfrm>
            <a:off x="1295400" y="4114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99" name="Rounded Rectangle 198"/>
          <p:cNvSpPr/>
          <p:nvPr>
            <p:custDataLst>
              <p:tags r:id="rId146"/>
            </p:custDataLst>
          </p:nvPr>
        </p:nvSpPr>
        <p:spPr>
          <a:xfrm>
            <a:off x="1143000" y="45720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0" name="Rounded Rectangle 199"/>
          <p:cNvSpPr/>
          <p:nvPr>
            <p:custDataLst>
              <p:tags r:id="rId147"/>
            </p:custDataLst>
          </p:nvPr>
        </p:nvSpPr>
        <p:spPr>
          <a:xfrm>
            <a:off x="685800" y="3733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1" name="Rounded Rectangle 200"/>
          <p:cNvSpPr/>
          <p:nvPr>
            <p:custDataLst>
              <p:tags r:id="rId148"/>
            </p:custDataLst>
          </p:nvPr>
        </p:nvSpPr>
        <p:spPr>
          <a:xfrm>
            <a:off x="533400" y="4495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2" name="Rounded Rectangle 201"/>
          <p:cNvSpPr/>
          <p:nvPr>
            <p:custDataLst>
              <p:tags r:id="rId149"/>
            </p:custDataLst>
          </p:nvPr>
        </p:nvSpPr>
        <p:spPr>
          <a:xfrm>
            <a:off x="1981200" y="3581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3" name="Rounded Rectangle 202"/>
          <p:cNvSpPr/>
          <p:nvPr>
            <p:custDataLst>
              <p:tags r:id="rId150"/>
            </p:custDataLst>
          </p:nvPr>
        </p:nvSpPr>
        <p:spPr>
          <a:xfrm>
            <a:off x="1828800" y="4343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" name="Rounded Rectangle 203"/>
          <p:cNvSpPr/>
          <p:nvPr>
            <p:custDataLst>
              <p:tags r:id="rId151"/>
            </p:custDataLst>
          </p:nvPr>
        </p:nvSpPr>
        <p:spPr>
          <a:xfrm>
            <a:off x="990600" y="3886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" name="Rounded Rectangle 204"/>
          <p:cNvSpPr/>
          <p:nvPr>
            <p:custDataLst>
              <p:tags r:id="rId152"/>
            </p:custDataLst>
          </p:nvPr>
        </p:nvSpPr>
        <p:spPr>
          <a:xfrm>
            <a:off x="914400" y="4724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6" name="Rounded Rectangle 205"/>
          <p:cNvSpPr/>
          <p:nvPr>
            <p:custDataLst>
              <p:tags r:id="rId153"/>
            </p:custDataLst>
          </p:nvPr>
        </p:nvSpPr>
        <p:spPr>
          <a:xfrm>
            <a:off x="762000" y="43434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7" name="Rounded Rectangle 206"/>
          <p:cNvSpPr/>
          <p:nvPr>
            <p:custDataLst>
              <p:tags r:id="rId154"/>
            </p:custDataLst>
          </p:nvPr>
        </p:nvSpPr>
        <p:spPr>
          <a:xfrm>
            <a:off x="1676400" y="35814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8" name="Rounded Rectangle 207"/>
          <p:cNvSpPr/>
          <p:nvPr>
            <p:custDataLst>
              <p:tags r:id="rId155"/>
            </p:custDataLst>
          </p:nvPr>
        </p:nvSpPr>
        <p:spPr>
          <a:xfrm>
            <a:off x="2209800" y="4419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9" name="Rounded Rectangle 208"/>
          <p:cNvSpPr/>
          <p:nvPr>
            <p:custDataLst>
              <p:tags r:id="rId156"/>
            </p:custDataLst>
          </p:nvPr>
        </p:nvSpPr>
        <p:spPr>
          <a:xfrm>
            <a:off x="2362200" y="4572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0" name="Rounded Rectangle 209"/>
          <p:cNvSpPr/>
          <p:nvPr>
            <p:custDataLst>
              <p:tags r:id="rId157"/>
            </p:custDataLst>
          </p:nvPr>
        </p:nvSpPr>
        <p:spPr>
          <a:xfrm>
            <a:off x="2057400" y="4800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1" name="Rounded Rectangle 210"/>
          <p:cNvSpPr/>
          <p:nvPr>
            <p:custDataLst>
              <p:tags r:id="rId158"/>
            </p:custDataLst>
          </p:nvPr>
        </p:nvSpPr>
        <p:spPr>
          <a:xfrm>
            <a:off x="609600" y="4800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2" name="Rounded Rectangle 211"/>
          <p:cNvSpPr/>
          <p:nvPr>
            <p:custDataLst>
              <p:tags r:id="rId159"/>
            </p:custDataLst>
          </p:nvPr>
        </p:nvSpPr>
        <p:spPr>
          <a:xfrm>
            <a:off x="609600" y="4038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3" name="Rounded Rectangle 212"/>
          <p:cNvSpPr/>
          <p:nvPr>
            <p:custDataLst>
              <p:tags r:id="rId160"/>
            </p:custDataLst>
          </p:nvPr>
        </p:nvSpPr>
        <p:spPr>
          <a:xfrm>
            <a:off x="1143000" y="3657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4" name="Rounded Rectangle 213"/>
          <p:cNvSpPr/>
          <p:nvPr>
            <p:custDataLst>
              <p:tags r:id="rId161"/>
            </p:custDataLst>
          </p:nvPr>
        </p:nvSpPr>
        <p:spPr>
          <a:xfrm>
            <a:off x="1447800" y="3810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5" name="Rounded Rectangle 214"/>
          <p:cNvSpPr/>
          <p:nvPr>
            <p:custDataLst>
              <p:tags r:id="rId162"/>
            </p:custDataLst>
          </p:nvPr>
        </p:nvSpPr>
        <p:spPr>
          <a:xfrm>
            <a:off x="1981200" y="3810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6" name="Rounded Rectangle 215"/>
          <p:cNvSpPr/>
          <p:nvPr>
            <p:custDataLst>
              <p:tags r:id="rId163"/>
            </p:custDataLst>
          </p:nvPr>
        </p:nvSpPr>
        <p:spPr>
          <a:xfrm>
            <a:off x="1447800" y="22098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7" name="Rounded Rectangle 216"/>
          <p:cNvSpPr/>
          <p:nvPr>
            <p:custDataLst>
              <p:tags r:id="rId164"/>
            </p:custDataLst>
          </p:nvPr>
        </p:nvSpPr>
        <p:spPr>
          <a:xfrm>
            <a:off x="2057400" y="56388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ounded Rectangle 10"/>
          <p:cNvSpPr/>
          <p:nvPr>
            <p:custDataLst>
              <p:tags r:id="rId165"/>
            </p:custDataLst>
          </p:nvPr>
        </p:nvSpPr>
        <p:spPr>
          <a:xfrm>
            <a:off x="5105400" y="3810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3" name="Rounded Rectangle 32"/>
          <p:cNvSpPr/>
          <p:nvPr>
            <p:custDataLst>
              <p:tags r:id="rId166"/>
            </p:custDataLst>
          </p:nvPr>
        </p:nvSpPr>
        <p:spPr>
          <a:xfrm>
            <a:off x="5334000" y="3048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7" name="Rounded Rectangle 166"/>
          <p:cNvSpPr/>
          <p:nvPr>
            <p:custDataLst>
              <p:tags r:id="rId167"/>
            </p:custDataLst>
          </p:nvPr>
        </p:nvSpPr>
        <p:spPr>
          <a:xfrm>
            <a:off x="5181600" y="2286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1" name="Rounded Rectangle 170"/>
          <p:cNvSpPr/>
          <p:nvPr>
            <p:custDataLst>
              <p:tags r:id="rId168"/>
            </p:custDataLst>
          </p:nvPr>
        </p:nvSpPr>
        <p:spPr>
          <a:xfrm>
            <a:off x="7848600" y="3886200"/>
            <a:ext cx="152400" cy="152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3" name="Rounded Rectangle 172"/>
          <p:cNvSpPr/>
          <p:nvPr>
            <p:custDataLst>
              <p:tags r:id="rId169"/>
            </p:custDataLst>
          </p:nvPr>
        </p:nvSpPr>
        <p:spPr>
          <a:xfrm>
            <a:off x="7924800" y="2133600"/>
            <a:ext cx="152400" cy="152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5" name="Rounded Rectangle 174"/>
          <p:cNvSpPr/>
          <p:nvPr>
            <p:custDataLst>
              <p:tags r:id="rId170"/>
            </p:custDataLst>
          </p:nvPr>
        </p:nvSpPr>
        <p:spPr>
          <a:xfrm>
            <a:off x="7924800" y="5791200"/>
            <a:ext cx="152400" cy="152400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2395" name="TextBox 176"/>
          <p:cNvSpPr txBox="1">
            <a:spLocks noChangeArrowheads="1"/>
          </p:cNvSpPr>
          <p:nvPr>
            <p:custDataLst>
              <p:tags r:id="rId171"/>
            </p:custDataLst>
          </p:nvPr>
        </p:nvSpPr>
        <p:spPr bwMode="auto">
          <a:xfrm>
            <a:off x="8001000" y="1981200"/>
            <a:ext cx="981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, count1</a:t>
            </a:r>
          </a:p>
        </p:txBody>
      </p:sp>
      <p:sp>
        <p:nvSpPr>
          <p:cNvPr id="52396" name="TextBox 177"/>
          <p:cNvSpPr txBox="1">
            <a:spLocks noChangeArrowheads="1"/>
          </p:cNvSpPr>
          <p:nvPr>
            <p:custDataLst>
              <p:tags r:id="rId172"/>
            </p:custDataLst>
          </p:nvPr>
        </p:nvSpPr>
        <p:spPr bwMode="auto">
          <a:xfrm>
            <a:off x="7924800" y="3733800"/>
            <a:ext cx="1066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 , count2</a:t>
            </a:r>
          </a:p>
        </p:txBody>
      </p:sp>
      <p:sp>
        <p:nvSpPr>
          <p:cNvPr id="52397" name="TextBox 178"/>
          <p:cNvSpPr txBox="1">
            <a:spLocks noChangeArrowheads="1"/>
          </p:cNvSpPr>
          <p:nvPr>
            <p:custDataLst>
              <p:tags r:id="rId173"/>
            </p:custDataLst>
          </p:nvPr>
        </p:nvSpPr>
        <p:spPr bwMode="auto">
          <a:xfrm>
            <a:off x="8077200" y="5638800"/>
            <a:ext cx="1295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700"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>
              <a:defRPr sz="2200">
                <a:solidFill>
                  <a:schemeClr val="tx2"/>
                </a:solidFill>
                <a:latin typeface="Georgia" pitchFamily="18" charset="0"/>
              </a:defRPr>
            </a:lvl2pPr>
            <a:lvl3pPr marL="1143000">
              <a:defRPr sz="2000">
                <a:solidFill>
                  <a:schemeClr val="tx1"/>
                </a:solidFill>
                <a:latin typeface="Georgia" pitchFamily="18" charset="0"/>
              </a:defRPr>
            </a:lvl3pPr>
            <a:lvl4pPr marL="1600200">
              <a:defRPr sz="2000">
                <a:solidFill>
                  <a:schemeClr val="tx2"/>
                </a:solidFill>
                <a:latin typeface="Georgia" pitchFamily="18" charset="0"/>
              </a:defRPr>
            </a:lvl4pPr>
            <a:lvl5pPr marL="2057400">
              <a:defRPr sz="2000"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Aft>
                <a:spcPct val="0"/>
              </a:spcAft>
              <a:buClr>
                <a:srgbClr val="8FB08C"/>
              </a:buClr>
              <a:buChar char="•"/>
              <a:defRPr sz="2000"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Aft>
                <a:spcPct val="0"/>
              </a:spcAft>
              <a:buClr>
                <a:srgbClr val="8FB08C"/>
              </a:buClr>
              <a:defRPr sz="2000"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altLang="en-US" sz="1800"/>
              <a:t>,count3</a:t>
            </a:r>
          </a:p>
        </p:txBody>
      </p:sp>
      <p:sp>
        <p:nvSpPr>
          <p:cNvPr id="32942" name="Date Placeholder 180"/>
          <p:cNvSpPr>
            <a:spLocks noGrp="1"/>
          </p:cNvSpPr>
          <p:nvPr>
            <p:ph type="dt" sz="quarter" idx="10"/>
            <p:custDataLst>
              <p:tags r:id="rId174"/>
            </p:custDataLst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F20C82-A39E-405E-8F7E-63F39E4BA519}" type="datetime1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3/7/2016</a:t>
            </a:fld>
            <a:endParaRPr lang="en-US"/>
          </a:p>
        </p:txBody>
      </p:sp>
      <p:sp>
        <p:nvSpPr>
          <p:cNvPr id="32943" name="Slide Number Placeholder 182"/>
          <p:cNvSpPr>
            <a:spLocks noGrp="1"/>
          </p:cNvSpPr>
          <p:nvPr>
            <p:ph type="sldNum" sz="quarter" idx="12"/>
            <p:custDataLst>
              <p:tags r:id="rId175"/>
            </p:custDataLst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1F47A3-3A2A-4C18-9670-7C841FB1603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  <p:sp>
        <p:nvSpPr>
          <p:cNvPr id="177" name="Footer Placeholder 176"/>
          <p:cNvSpPr>
            <a:spLocks noGrp="1"/>
          </p:cNvSpPr>
          <p:nvPr>
            <p:ph type="ftr" sz="quarter" idx="11"/>
            <p:custDataLst>
              <p:tags r:id="rId176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cse4/587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4240889"/>
      </p:ext>
    </p:extLst>
  </p:cSld>
  <p:clrMapOvr>
    <a:masterClrMapping/>
  </p:clrMapOvr>
  <p:transition advClick="0"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62812E-6 L 0.39167 -0.0777 " pathEditMode="relative" ptsTypes="AA">
                                      <p:cBhvr>
                                        <p:cTn id="6" dur="2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8.32562E-7 L 0.40833 0.18871 " pathEditMode="relative" ptsTypes="AA">
                                      <p:cBhvr>
                                        <p:cTn id="10" dur="2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8.32562E-7 L 0.56667 -0.31082 " pathEditMode="relative" ptsTypes="AA">
                                      <p:cBhvr>
                                        <p:cTn id="14" dur="20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8.32562E-7 L 0.45833 -0.32193 " pathEditMode="relative" ptsTypes="AA">
                                      <p:cBhvr>
                                        <p:cTn id="18" dur="20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5143E-6 L 0.575 0.08881 " pathEditMode="relative" ptsTypes="AA">
                                      <p:cBhvr>
                                        <p:cTn id="22" dur="2000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86309E-7 L 0.45 -0.37743 " pathEditMode="relative" ptsTypes="AA">
                                      <p:cBhvr>
                                        <p:cTn id="26" dur="20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95837E-6 L 0.425 -0.0666 " pathEditMode="relative" ptsTypes="AA">
                                      <p:cBhvr>
                                        <p:cTn id="30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86309E-7 L 0.54166 -0.19981 " pathEditMode="relative" ptsTypes="AA">
                                      <p:cBhvr>
                                        <p:cTn id="34" dur="2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284E-6 L 0.50833 -0.13321 " pathEditMode="relative" ptsTypes="AA">
                                      <p:cBhvr>
                                        <p:cTn id="38" dur="2000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284E-6 L 0.53334 -0.43293 " pathEditMode="relative" ptsTypes="AA">
                                      <p:cBhvr>
                                        <p:cTn id="42" dur="200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4.20907E-6 L 0.5 -0.17762 " pathEditMode="relative" ptsTypes="AA">
                                      <p:cBhvr>
                                        <p:cTn id="46" dur="200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8.32562E-7 L 0.575 -0.39963 " pathEditMode="relative" ptsTypes="AA">
                                      <p:cBhvr>
                                        <p:cTn id="50" dur="200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62535E-8 L 0.65833 -0.21092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0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8.32562E-7 L 0.46666 -0.08881 " pathEditMode="relative" ptsTypes="AA">
                                      <p:cBhvr>
                                        <p:cTn id="58" dur="2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71138E-6 L 0.44167 0.09991 " pathEditMode="relative" ptsTypes="AA">
                                      <p:cBhvr>
                                        <p:cTn id="62" dur="20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71138E-6 L 0.56666 0.18871 " pathEditMode="relative" ptsTypes="AA">
                                      <p:cBhvr>
                                        <p:cTn id="66" dur="2000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8.32562E-7 L 0.39167 -0.0888 " pathEditMode="relative" ptsTypes="AA">
                                      <p:cBhvr>
                                        <p:cTn id="70" dur="200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29325E-6 L 0.6 0.16652 " pathEditMode="relative" ptsTypes="AA">
                                      <p:cBhvr>
                                        <p:cTn id="74" dur="2000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86309E-7 L 0.55834 -0.21092 " pathEditMode="relative" ptsTypes="AA">
                                      <p:cBhvr>
                                        <p:cTn id="78" dur="20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-2.46068E-6 L 0.50833 -0.28862 " pathEditMode="relative" ptsTypes="AA">
                                      <p:cBhvr>
                                        <p:cTn id="82" dur="20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8.78816E-7 L 0.475 -0.41073 " pathEditMode="relative" ptsTypes="AA">
                                      <p:cBhvr>
                                        <p:cTn id="86" dur="2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32562E-7 L 0.575 -0.13321 " pathEditMode="relative" ptsTypes="AA">
                                      <p:cBhvr>
                                        <p:cTn id="90" dur="2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2812E-6 L 0.69167 -0.0444 " pathEditMode="relative" ptsTypes="AA">
                                      <p:cBhvr>
                                        <p:cTn id="94" dur="20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9.16744E-6 L 0.7 -0.37742 " pathEditMode="relative" ptsTypes="AA">
                                      <p:cBhvr>
                                        <p:cTn id="98" dur="2000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-4.99537E-6 L 0.44167 0.63275 " pathEditMode="relative" ptsTypes="AA">
                                      <p:cBhvr>
                                        <p:cTn id="102" dur="20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97687E-6 L 0.5 -0.14431 " pathEditMode="relative" ptsTypes="AA">
                                      <p:cBhvr>
                                        <p:cTn id="106" dur="20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4218E-6 L 0.475 -0.25532 " pathEditMode="relative" ptsTypes="AA">
                                      <p:cBhvr>
                                        <p:cTn id="110" dur="200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" grpId="0" animBg="1"/>
      <p:bldP spid="192" grpId="0" animBg="1"/>
      <p:bldP spid="193" grpId="0" animBg="1"/>
      <p:bldP spid="194" grpId="0" animBg="1"/>
      <p:bldP spid="195" grpId="0" animBg="1"/>
      <p:bldP spid="196" grpId="0" animBg="1"/>
      <p:bldP spid="197" grpId="0" animBg="1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hlinkClick r:id="rId2" action="ppaction://hlinkfile"/>
              </a:rPr>
              <a:t>Original algorithm </a:t>
            </a:r>
            <a:r>
              <a:rPr lang="en-US" sz="2800" dirty="0" smtClean="0"/>
              <a:t>(huge matrix and </a:t>
            </a:r>
            <a:r>
              <a:rPr lang="en-US" sz="2800" dirty="0"/>
              <a:t>E</a:t>
            </a:r>
            <a:r>
              <a:rPr lang="en-US" sz="2800" dirty="0" smtClean="0"/>
              <a:t>igen vector problem.)</a:t>
            </a:r>
          </a:p>
          <a:p>
            <a:r>
              <a:rPr lang="en-US" sz="2800" dirty="0" smtClean="0"/>
              <a:t>Larry Page and Sergei </a:t>
            </a:r>
            <a:r>
              <a:rPr lang="en-US" sz="2800" dirty="0" err="1" smtClean="0"/>
              <a:t>Brin</a:t>
            </a:r>
            <a:r>
              <a:rPr lang="en-US" sz="2800" dirty="0" smtClean="0"/>
              <a:t>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Ph.D. students)</a:t>
            </a:r>
          </a:p>
          <a:p>
            <a:r>
              <a:rPr lang="en-US" sz="2800" dirty="0" smtClean="0"/>
              <a:t>Rajeev </a:t>
            </a:r>
            <a:r>
              <a:rPr lang="en-US" sz="2800" dirty="0" err="1" smtClean="0"/>
              <a:t>Motwani</a:t>
            </a:r>
            <a:r>
              <a:rPr lang="en-US" sz="2800" dirty="0" smtClean="0"/>
              <a:t>  and Terry </a:t>
            </a:r>
            <a:r>
              <a:rPr lang="en-US" sz="2800" dirty="0" err="1" smtClean="0"/>
              <a:t>Winograd</a:t>
            </a:r>
            <a:r>
              <a:rPr lang="en-US" sz="2800" dirty="0" smtClean="0"/>
              <a:t>  (</a:t>
            </a:r>
            <a:r>
              <a:rPr lang="en-US" sz="2800" dirty="0" err="1" smtClean="0"/>
              <a:t>Standford</a:t>
            </a:r>
            <a:r>
              <a:rPr lang="en-US" sz="2800" dirty="0" smtClean="0"/>
              <a:t> Profs)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3444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Consider the world wide web with all its links.</a:t>
            </a:r>
          </a:p>
          <a:p>
            <a:r>
              <a:rPr lang="en-US" dirty="0" smtClean="0"/>
              <a:t>Now imagine a random web surfer who visits a page and clicks a link on the page</a:t>
            </a:r>
          </a:p>
          <a:p>
            <a:r>
              <a:rPr lang="en-US" dirty="0" smtClean="0"/>
              <a:t>Repeats this to infinity</a:t>
            </a:r>
          </a:p>
          <a:p>
            <a:r>
              <a:rPr lang="en-US" dirty="0" err="1" smtClean="0"/>
              <a:t>Pagerank</a:t>
            </a:r>
            <a:r>
              <a:rPr lang="en-US" dirty="0" smtClean="0"/>
              <a:t> is a measure of how frequently will a page will be encountered.</a:t>
            </a:r>
          </a:p>
          <a:p>
            <a:r>
              <a:rPr lang="en-US" dirty="0" smtClean="0"/>
              <a:t>In other words it is a probability distribution over nodes in the graph representing the likelihood that a random walk over the linked structure will arrive at a particular node.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9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 Formula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P(n)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/>
                        <a:ea typeface="Cambria Math"/>
                      </a:rPr>
                      <m:t>α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num>
                          <m:den>
                            <m:d>
                              <m:dPr>
                                <m:begChr m:val="|"/>
                                <m:endChr m:val="|"/>
                                <m:ctrlP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𝐺</m:t>
                                </m:r>
                              </m:e>
                            </m:d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+(1−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𝛼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  <m:nary>
                      <m:naryPr>
                        <m:chr m:val="∑"/>
                        <m:supHide m:val="on"/>
                        <m:ctrlPr>
                          <a:rPr lang="en-US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𝐿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𝑃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𝐶</m:t>
                            </m:r>
                            <m:d>
                              <m:dPr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𝑚</m:t>
                                </m:r>
                              </m:e>
                            </m:d>
                          </m:den>
                        </m:f>
                      </m:e>
                    </m:nary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l-GR" dirty="0" smtClean="0"/>
                  <a:t>α</a:t>
                </a:r>
                <a:r>
                  <a:rPr lang="en-US" dirty="0" smtClean="0"/>
                  <a:t> randomness factor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G is the total number of nodes in the graph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L(n) is all the pages that link to n</a:t>
                </a:r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C(m) is the number of outgoing links of the page m</a:t>
                </a:r>
              </a:p>
              <a:p>
                <a:pPr marL="0" indent="0">
                  <a:buNone/>
                </a:pPr>
                <a:r>
                  <a:rPr lang="en-US" dirty="0" smtClean="0"/>
                  <a:t>Note that PageRank is recursively defined.</a:t>
                </a:r>
              </a:p>
              <a:p>
                <a:pPr marL="0" indent="0">
                  <a:buNone/>
                </a:pPr>
                <a:r>
                  <a:rPr lang="en-US" dirty="0" smtClean="0"/>
                  <a:t>It is implemented by iterative </a:t>
                </a:r>
                <a:r>
                  <a:rPr lang="en-US" dirty="0" err="1" smtClean="0"/>
                  <a:t>MRs.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b="-2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9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PageRank: Walk Through</a:t>
            </a:r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1265111" y="1410596"/>
            <a:ext cx="2416629" cy="2442867"/>
            <a:chOff x="1219200" y="1671933"/>
            <a:chExt cx="2416629" cy="2442867"/>
          </a:xfrm>
        </p:grpSpPr>
        <p:sp>
          <p:nvSpPr>
            <p:cNvPr id="6" name="Oval 5"/>
            <p:cNvSpPr/>
            <p:nvPr/>
          </p:nvSpPr>
          <p:spPr>
            <a:xfrm>
              <a:off x="1371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n1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895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n2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3026229" y="33528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n3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219200" y="35052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n4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2209800" y="26670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n5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12" name="Straight Arrow Connector 11"/>
            <p:cNvCxnSpPr>
              <a:stCxn id="6" idx="6"/>
              <a:endCxn id="7" idx="2"/>
            </p:cNvCxnSpPr>
            <p:nvPr/>
          </p:nvCxnSpPr>
          <p:spPr>
            <a:xfrm>
              <a:off x="1981200" y="1981200"/>
              <a:ext cx="914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7" idx="4"/>
              <a:endCxn id="8" idx="0"/>
            </p:cNvCxnSpPr>
            <p:nvPr/>
          </p:nvCxnSpPr>
          <p:spPr>
            <a:xfrm>
              <a:off x="3200400" y="2286000"/>
              <a:ext cx="130629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8" idx="2"/>
              <a:endCxn id="9" idx="6"/>
            </p:cNvCxnSpPr>
            <p:nvPr/>
          </p:nvCxnSpPr>
          <p:spPr>
            <a:xfrm flipH="1">
              <a:off x="1828800" y="3657600"/>
              <a:ext cx="1197429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6" idx="4"/>
              <a:endCxn id="9" idx="0"/>
            </p:cNvCxnSpPr>
            <p:nvPr/>
          </p:nvCxnSpPr>
          <p:spPr>
            <a:xfrm flipH="1">
              <a:off x="1524000" y="2286000"/>
              <a:ext cx="152400" cy="1219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0" idx="0"/>
              <a:endCxn id="7" idx="3"/>
            </p:cNvCxnSpPr>
            <p:nvPr/>
          </p:nvCxnSpPr>
          <p:spPr>
            <a:xfrm flipV="1">
              <a:off x="2514600" y="2196726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7" idx="4"/>
              <a:endCxn id="10" idx="7"/>
            </p:cNvCxnSpPr>
            <p:nvPr/>
          </p:nvCxnSpPr>
          <p:spPr>
            <a:xfrm flipH="1">
              <a:off x="2730126" y="2286000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10" idx="1"/>
              <a:endCxn id="6" idx="5"/>
            </p:cNvCxnSpPr>
            <p:nvPr/>
          </p:nvCxnSpPr>
          <p:spPr>
            <a:xfrm flipH="1" flipV="1">
              <a:off x="1891926" y="2196726"/>
              <a:ext cx="407148" cy="5595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10" idx="5"/>
              <a:endCxn id="8" idx="1"/>
            </p:cNvCxnSpPr>
            <p:nvPr/>
          </p:nvCxnSpPr>
          <p:spPr>
            <a:xfrm>
              <a:off x="2730126" y="3187326"/>
              <a:ext cx="385377" cy="2547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9" idx="7"/>
              <a:endCxn id="10" idx="3"/>
            </p:cNvCxnSpPr>
            <p:nvPr/>
          </p:nvCxnSpPr>
          <p:spPr>
            <a:xfrm flipV="1">
              <a:off x="1739526" y="3187326"/>
              <a:ext cx="559548" cy="4071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1484442" y="1671933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026229" y="1671934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27287" y="36576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209800" y="26670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299418" y="38239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943268" y="1736466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20258" y="2160501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557779" y="3608764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27287" y="2470700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824642" y="2323786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63326" y="32766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801188" y="2382637"/>
              <a:ext cx="5886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0.066</a:t>
              </a:r>
              <a:endParaRPr lang="en-US" sz="1200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603080" y="3162887"/>
              <a:ext cx="5886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0.066</a:t>
              </a:r>
              <a:endParaRPr lang="en-US" sz="12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467209" y="2210072"/>
              <a:ext cx="5886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0.066</a:t>
              </a:r>
              <a:endParaRPr lang="en-US" sz="1200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5373694" y="1393874"/>
            <a:ext cx="2499916" cy="2442867"/>
            <a:chOff x="1219200" y="1671933"/>
            <a:chExt cx="2499916" cy="2442867"/>
          </a:xfrm>
        </p:grpSpPr>
        <p:sp>
          <p:nvSpPr>
            <p:cNvPr id="47" name="Oval 46"/>
            <p:cNvSpPr/>
            <p:nvPr/>
          </p:nvSpPr>
          <p:spPr>
            <a:xfrm>
              <a:off x="1371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n1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2895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n2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3026229" y="33528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n3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1219200" y="35052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n4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2209800" y="26670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n5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52" name="Straight Arrow Connector 51"/>
            <p:cNvCxnSpPr>
              <a:stCxn id="47" idx="6"/>
              <a:endCxn id="48" idx="2"/>
            </p:cNvCxnSpPr>
            <p:nvPr/>
          </p:nvCxnSpPr>
          <p:spPr>
            <a:xfrm>
              <a:off x="1981200" y="1981200"/>
              <a:ext cx="914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>
              <a:stCxn id="48" idx="4"/>
              <a:endCxn id="49" idx="0"/>
            </p:cNvCxnSpPr>
            <p:nvPr/>
          </p:nvCxnSpPr>
          <p:spPr>
            <a:xfrm>
              <a:off x="3200400" y="2286000"/>
              <a:ext cx="130629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>
              <a:stCxn id="49" idx="2"/>
              <a:endCxn id="50" idx="6"/>
            </p:cNvCxnSpPr>
            <p:nvPr/>
          </p:nvCxnSpPr>
          <p:spPr>
            <a:xfrm flipH="1">
              <a:off x="1828800" y="3657600"/>
              <a:ext cx="1197429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7" idx="4"/>
              <a:endCxn id="50" idx="0"/>
            </p:cNvCxnSpPr>
            <p:nvPr/>
          </p:nvCxnSpPr>
          <p:spPr>
            <a:xfrm flipH="1">
              <a:off x="1524000" y="2286000"/>
              <a:ext cx="152400" cy="1219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51" idx="0"/>
              <a:endCxn id="48" idx="3"/>
            </p:cNvCxnSpPr>
            <p:nvPr/>
          </p:nvCxnSpPr>
          <p:spPr>
            <a:xfrm flipV="1">
              <a:off x="2514600" y="2196726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48" idx="4"/>
              <a:endCxn id="51" idx="7"/>
            </p:cNvCxnSpPr>
            <p:nvPr/>
          </p:nvCxnSpPr>
          <p:spPr>
            <a:xfrm flipH="1">
              <a:off x="2730126" y="2286000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51" idx="1"/>
              <a:endCxn id="47" idx="5"/>
            </p:cNvCxnSpPr>
            <p:nvPr/>
          </p:nvCxnSpPr>
          <p:spPr>
            <a:xfrm flipH="1" flipV="1">
              <a:off x="1891926" y="2196726"/>
              <a:ext cx="407148" cy="5595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1" idx="5"/>
              <a:endCxn id="49" idx="1"/>
            </p:cNvCxnSpPr>
            <p:nvPr/>
          </p:nvCxnSpPr>
          <p:spPr>
            <a:xfrm>
              <a:off x="2730126" y="3187326"/>
              <a:ext cx="385377" cy="2547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50" idx="7"/>
              <a:endCxn id="51" idx="3"/>
            </p:cNvCxnSpPr>
            <p:nvPr/>
          </p:nvCxnSpPr>
          <p:spPr>
            <a:xfrm flipV="1">
              <a:off x="1739526" y="3187326"/>
              <a:ext cx="559548" cy="4071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1484442" y="1671933"/>
              <a:ext cx="58862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0.066</a:t>
              </a:r>
              <a:endParaRPr lang="en-US" sz="1200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026229" y="1671934"/>
              <a:ext cx="5597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0.166</a:t>
              </a:r>
              <a:endParaRPr lang="en-US" sz="12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127287" y="3657600"/>
              <a:ext cx="5597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0.166</a:t>
              </a:r>
              <a:endParaRPr lang="en-US" sz="1200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209800" y="2667000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0.3</a:t>
              </a:r>
              <a:endParaRPr lang="en-US" sz="1200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299418" y="3823900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0.3</a:t>
              </a:r>
              <a:endParaRPr lang="en-US" sz="1200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943268" y="1736466"/>
              <a:ext cx="5854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0.033</a:t>
              </a:r>
              <a:endParaRPr lang="en-US" sz="1200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320258" y="2160501"/>
              <a:ext cx="5854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0.033</a:t>
              </a:r>
              <a:endParaRPr lang="en-US" sz="1200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557779" y="3608764"/>
              <a:ext cx="55976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0.166</a:t>
              </a:r>
              <a:endParaRPr lang="en-US" sz="1200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127287" y="2470700"/>
              <a:ext cx="5918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0.083</a:t>
              </a:r>
              <a:endParaRPr lang="en-US" sz="1200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824642" y="2323786"/>
              <a:ext cx="59182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0.083</a:t>
              </a:r>
              <a:endParaRPr lang="en-US" sz="1200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663326" y="3276600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0.3</a:t>
              </a:r>
              <a:endParaRPr lang="en-US" sz="120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801188" y="2382637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2603080" y="3162887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2467209" y="2210072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</p:grpSp>
      <p:sp>
        <p:nvSpPr>
          <p:cNvPr id="75" name="Right Arrow 74"/>
          <p:cNvSpPr/>
          <p:nvPr/>
        </p:nvSpPr>
        <p:spPr>
          <a:xfrm>
            <a:off x="3962400" y="2358469"/>
            <a:ext cx="978408" cy="259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3385722" y="4111119"/>
            <a:ext cx="2471062" cy="2442867"/>
            <a:chOff x="1219200" y="1671933"/>
            <a:chExt cx="2471062" cy="2442867"/>
          </a:xfrm>
        </p:grpSpPr>
        <p:sp>
          <p:nvSpPr>
            <p:cNvPr id="77" name="Oval 76"/>
            <p:cNvSpPr/>
            <p:nvPr/>
          </p:nvSpPr>
          <p:spPr>
            <a:xfrm>
              <a:off x="1371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n1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8" name="Oval 77"/>
            <p:cNvSpPr/>
            <p:nvPr/>
          </p:nvSpPr>
          <p:spPr>
            <a:xfrm>
              <a:off x="2895600" y="16764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n2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3026229" y="33528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n3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0" name="Oval 79"/>
            <p:cNvSpPr/>
            <p:nvPr/>
          </p:nvSpPr>
          <p:spPr>
            <a:xfrm>
              <a:off x="1219200" y="35052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n4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2209800" y="2667000"/>
              <a:ext cx="609600" cy="60960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n5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  <p:cxnSp>
          <p:nvCxnSpPr>
            <p:cNvPr id="82" name="Straight Arrow Connector 81"/>
            <p:cNvCxnSpPr>
              <a:stCxn id="77" idx="6"/>
              <a:endCxn id="78" idx="2"/>
            </p:cNvCxnSpPr>
            <p:nvPr/>
          </p:nvCxnSpPr>
          <p:spPr>
            <a:xfrm>
              <a:off x="1981200" y="1981200"/>
              <a:ext cx="9144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78" idx="4"/>
              <a:endCxn id="79" idx="0"/>
            </p:cNvCxnSpPr>
            <p:nvPr/>
          </p:nvCxnSpPr>
          <p:spPr>
            <a:xfrm>
              <a:off x="3200400" y="2286000"/>
              <a:ext cx="130629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stCxn id="79" idx="2"/>
              <a:endCxn id="80" idx="6"/>
            </p:cNvCxnSpPr>
            <p:nvPr/>
          </p:nvCxnSpPr>
          <p:spPr>
            <a:xfrm flipH="1">
              <a:off x="1828800" y="3657600"/>
              <a:ext cx="1197429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>
              <a:stCxn id="77" idx="4"/>
              <a:endCxn id="80" idx="0"/>
            </p:cNvCxnSpPr>
            <p:nvPr/>
          </p:nvCxnSpPr>
          <p:spPr>
            <a:xfrm flipH="1">
              <a:off x="1524000" y="2286000"/>
              <a:ext cx="152400" cy="1219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stCxn id="81" idx="0"/>
              <a:endCxn id="78" idx="3"/>
            </p:cNvCxnSpPr>
            <p:nvPr/>
          </p:nvCxnSpPr>
          <p:spPr>
            <a:xfrm flipV="1">
              <a:off x="2514600" y="2196726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>
              <a:stCxn id="78" idx="4"/>
              <a:endCxn id="81" idx="7"/>
            </p:cNvCxnSpPr>
            <p:nvPr/>
          </p:nvCxnSpPr>
          <p:spPr>
            <a:xfrm flipH="1">
              <a:off x="2730126" y="2286000"/>
              <a:ext cx="470274" cy="47027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/>
            <p:cNvCxnSpPr>
              <a:stCxn id="81" idx="1"/>
              <a:endCxn id="77" idx="5"/>
            </p:cNvCxnSpPr>
            <p:nvPr/>
          </p:nvCxnSpPr>
          <p:spPr>
            <a:xfrm flipH="1" flipV="1">
              <a:off x="1891926" y="2196726"/>
              <a:ext cx="407148" cy="5595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>
              <a:stCxn id="81" idx="5"/>
              <a:endCxn id="79" idx="1"/>
            </p:cNvCxnSpPr>
            <p:nvPr/>
          </p:nvCxnSpPr>
          <p:spPr>
            <a:xfrm>
              <a:off x="2730126" y="3187326"/>
              <a:ext cx="385377" cy="2547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>
              <a:stCxn id="80" idx="7"/>
              <a:endCxn id="81" idx="3"/>
            </p:cNvCxnSpPr>
            <p:nvPr/>
          </p:nvCxnSpPr>
          <p:spPr>
            <a:xfrm flipV="1">
              <a:off x="1739526" y="3187326"/>
              <a:ext cx="559548" cy="4071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1484442" y="1671933"/>
              <a:ext cx="3866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</a:t>
              </a:r>
              <a:endParaRPr lang="en-US" sz="1200" dirty="0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3026229" y="1671934"/>
              <a:ext cx="55656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0.133</a:t>
              </a:r>
              <a:endParaRPr lang="en-US" sz="1200" dirty="0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127287" y="3657600"/>
              <a:ext cx="56297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0.183</a:t>
              </a:r>
              <a:endParaRPr lang="en-US" sz="1200" dirty="0"/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2209800" y="2667000"/>
              <a:ext cx="58221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0.383</a:t>
              </a:r>
              <a:endParaRPr lang="en-US" sz="1200" dirty="0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299418" y="3823900"/>
              <a:ext cx="4074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0.2</a:t>
              </a:r>
              <a:endParaRPr lang="en-US" sz="1200" dirty="0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1943268" y="1736466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1320258" y="2160501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2557779" y="3608764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3127287" y="2470700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824642" y="2323786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1663326" y="3276600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801188" y="2382637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2603080" y="3162887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2467209" y="2210072"/>
              <a:ext cx="1847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/>
            </a:p>
          </p:txBody>
        </p:sp>
      </p:grpSp>
      <p:sp>
        <p:nvSpPr>
          <p:cNvPr id="105" name="Left Arrow 104"/>
          <p:cNvSpPr/>
          <p:nvPr/>
        </p:nvSpPr>
        <p:spPr>
          <a:xfrm rot="18182671">
            <a:off x="5862451" y="3928606"/>
            <a:ext cx="748926" cy="30625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582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Mapper for 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Class Mapper</a:t>
            </a:r>
          </a:p>
          <a:p>
            <a:pPr marL="0" indent="0">
              <a:buNone/>
            </a:pPr>
            <a:r>
              <a:rPr lang="en-US" dirty="0"/>
              <a:t> method map (</a:t>
            </a:r>
            <a:r>
              <a:rPr lang="en-US" dirty="0" err="1" smtClean="0"/>
              <a:t>nid</a:t>
            </a:r>
            <a:r>
              <a:rPr lang="en-US" dirty="0" smtClean="0"/>
              <a:t> n, </a:t>
            </a:r>
            <a:r>
              <a:rPr lang="en-US" dirty="0"/>
              <a:t>Node N)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smtClean="0"/>
              <a:t>p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 smtClean="0">
                <a:sym typeface="Wingdings" pitchFamily="2" charset="2"/>
              </a:rPr>
              <a:t>N.Pagerank</a:t>
            </a:r>
            <a:r>
              <a:rPr lang="en-US" dirty="0" smtClean="0">
                <a:sym typeface="Wingdings" pitchFamily="2" charset="2"/>
              </a:rPr>
              <a:t>/|</a:t>
            </a:r>
            <a:r>
              <a:rPr lang="en-US" dirty="0" err="1" smtClean="0">
                <a:sym typeface="Wingdings" pitchFamily="2" charset="2"/>
              </a:rPr>
              <a:t>N.AdajacencyList</a:t>
            </a:r>
            <a:r>
              <a:rPr lang="en-US" dirty="0" smtClean="0">
                <a:sym typeface="Wingdings" pitchFamily="2" charset="2"/>
              </a:rPr>
              <a:t>|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emit(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n, </a:t>
            </a:r>
            <a:r>
              <a:rPr lang="en-US" dirty="0">
                <a:sym typeface="Wingdings" pitchFamily="2" charset="2"/>
              </a:rPr>
              <a:t>N)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for all m in N. </a:t>
            </a:r>
            <a:r>
              <a:rPr lang="en-US" dirty="0" err="1" smtClean="0">
                <a:sym typeface="Wingdings" pitchFamily="2" charset="2"/>
              </a:rPr>
              <a:t>AdjacencyList</a:t>
            </a:r>
            <a:endParaRPr lang="en-US" dirty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       emit(</a:t>
            </a:r>
            <a:r>
              <a:rPr lang="en-US" dirty="0" err="1">
                <a:sym typeface="Wingdings" pitchFamily="2" charset="2"/>
              </a:rPr>
              <a:t>nid</a:t>
            </a:r>
            <a:r>
              <a:rPr lang="en-US" dirty="0">
                <a:sym typeface="Wingdings" pitchFamily="2" charset="2"/>
              </a:rPr>
              <a:t> m, p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ym typeface="Wingdings" pitchFamily="2" charset="2"/>
              </a:rPr>
              <a:t>“divider”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65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Reducer for </a:t>
            </a:r>
            <a:r>
              <a:rPr lang="en-US" dirty="0" err="1" smtClean="0"/>
              <a:t>Pagerank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Class Reducer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method Reduce(</a:t>
            </a:r>
            <a:r>
              <a:rPr lang="en-US" dirty="0" err="1" smtClean="0"/>
              <a:t>nid</a:t>
            </a:r>
            <a:r>
              <a:rPr lang="en-US" dirty="0" smtClean="0"/>
              <a:t> m, [p1, p2, p3..])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node M </a:t>
            </a:r>
            <a:r>
              <a:rPr lang="en-US" dirty="0" smtClean="0">
                <a:sym typeface="Wingdings" pitchFamily="2" charset="2"/>
              </a:rPr>
              <a:t> null; s = 0;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for all p in [p1,p2, ..]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{ if p is a Node then M  p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  else s  </a:t>
            </a:r>
            <a:r>
              <a:rPr lang="en-US" dirty="0" err="1" smtClean="0">
                <a:sym typeface="Wingdings" pitchFamily="2" charset="2"/>
              </a:rPr>
              <a:t>s+p</a:t>
            </a:r>
            <a:r>
              <a:rPr lang="en-US" dirty="0" smtClean="0">
                <a:sym typeface="Wingdings" pitchFamily="2" charset="2"/>
              </a:rPr>
              <a:t> }</a:t>
            </a: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M.pagerank</a:t>
            </a:r>
            <a:r>
              <a:rPr lang="en-US" dirty="0" smtClean="0">
                <a:sym typeface="Wingdings" pitchFamily="2" charset="2"/>
              </a:rPr>
              <a:t>  </a:t>
            </a:r>
            <a:r>
              <a:rPr lang="en-US" dirty="0">
                <a:sym typeface="Wingdings" pitchFamily="2" charset="2"/>
              </a:rPr>
              <a:t>s</a:t>
            </a: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>
                <a:sym typeface="Wingdings" pitchFamily="2" charset="2"/>
              </a:rPr>
              <a:t> </a:t>
            </a:r>
            <a:r>
              <a:rPr lang="en-US" dirty="0" smtClean="0">
                <a:sym typeface="Wingdings" pitchFamily="2" charset="2"/>
              </a:rPr>
              <a:t>      emit (</a:t>
            </a:r>
            <a:r>
              <a:rPr lang="en-US" dirty="0" err="1" smtClean="0">
                <a:sym typeface="Wingdings" pitchFamily="2" charset="2"/>
              </a:rPr>
              <a:t>nid</a:t>
            </a:r>
            <a:r>
              <a:rPr lang="en-US" dirty="0" smtClean="0">
                <a:sym typeface="Wingdings" pitchFamily="2" charset="2"/>
              </a:rPr>
              <a:t> m, node M)</a:t>
            </a:r>
          </a:p>
          <a:p>
            <a:pPr marL="0" indent="0">
              <a:buNone/>
            </a:pPr>
            <a:endParaRPr lang="en-US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en-US" dirty="0" smtClean="0"/>
              <a:t>“aggregator”</a:t>
            </a:r>
          </a:p>
        </p:txBody>
      </p:sp>
    </p:spTree>
    <p:extLst>
      <p:ext uri="{BB962C8B-B14F-4D97-AF65-F5344CB8AC3E}">
        <p14:creationId xmlns:p14="http://schemas.microsoft.com/office/powerpoint/2010/main" val="3411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How to account for dangling nodes: one that has many incoming links and no outgoing links</a:t>
            </a:r>
          </a:p>
          <a:p>
            <a:pPr lvl="1"/>
            <a:r>
              <a:rPr lang="en-US" dirty="0" smtClean="0"/>
              <a:t>Simply redistributes its </a:t>
            </a:r>
            <a:r>
              <a:rPr lang="en-US" dirty="0" err="1" smtClean="0"/>
              <a:t>pagerank</a:t>
            </a:r>
            <a:r>
              <a:rPr lang="en-US" dirty="0" smtClean="0"/>
              <a:t> to all</a:t>
            </a:r>
          </a:p>
          <a:p>
            <a:pPr lvl="1"/>
            <a:r>
              <a:rPr lang="en-US" dirty="0" smtClean="0"/>
              <a:t>One iteration requires </a:t>
            </a:r>
            <a:r>
              <a:rPr lang="en-US" dirty="0" err="1" smtClean="0"/>
              <a:t>pagerank</a:t>
            </a:r>
            <a:r>
              <a:rPr lang="en-US" dirty="0" smtClean="0"/>
              <a:t> computation + redistribution of “unused” </a:t>
            </a:r>
            <a:r>
              <a:rPr lang="en-US" dirty="0" err="1" smtClean="0"/>
              <a:t>pagerank</a:t>
            </a:r>
            <a:endParaRPr lang="en-US" dirty="0" smtClean="0"/>
          </a:p>
          <a:p>
            <a:r>
              <a:rPr lang="en-US" dirty="0" err="1" smtClean="0"/>
              <a:t>Pagerank</a:t>
            </a:r>
            <a:r>
              <a:rPr lang="en-US" dirty="0" smtClean="0"/>
              <a:t> is iterated until convergence: when is convergence reached?</a:t>
            </a:r>
          </a:p>
          <a:p>
            <a:r>
              <a:rPr lang="en-US" dirty="0" smtClean="0"/>
              <a:t>Probability distribution over a large network means underflow of the value of </a:t>
            </a:r>
            <a:r>
              <a:rPr lang="en-US" dirty="0" err="1" smtClean="0"/>
              <a:t>pagerank</a:t>
            </a:r>
            <a:r>
              <a:rPr lang="en-US" dirty="0" smtClean="0"/>
              <a:t>.. Use log based computation</a:t>
            </a:r>
          </a:p>
          <a:p>
            <a:r>
              <a:rPr lang="en-US" smtClean="0"/>
              <a:t>MR: How </a:t>
            </a:r>
            <a:r>
              <a:rPr lang="en-US" dirty="0" smtClean="0"/>
              <a:t>do PRAM alg. translate to MR? how about other math algorithms?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9391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2RHiaXy0uyzi6sCkAnT6IY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OrIZlDkaoy2wQX1QQaFfQ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td62tToDFwN6cTEOs4NOy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7HKt35JZrtxbxmfeUKq4w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OGF2enr5OEsl5oiZQjTG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z0miyd92nuBDS4N0Qlym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IbgRVUT7aPpv6FFWPdVLg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JswecPsx8IFGhb2Hhf8fj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dnX8kUwlrSCKsNkHI4FCH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PqnuT7VFD0EXf8g3ux1Mh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3xIemzw4AH4wxwKQ0opLf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5vycrEA8BUp3mQMFKl8y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ocMTvIijvo7ZxY3aapM3H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SIBJjEwCnwxsrdGa8Sur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7uaU3lE4CGa8CPAHlVBYx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wUoyYAcg4ZQHB6zoAaYiU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hiARzrwyP7DeYfwvn3RlC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hVdu7Wlr0eYFC5X60LJv9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4m8jS4NUrye50FD5jAdo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giCqyg36B62yQRlO4gE6M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rw4htVr9iKCF5QGrwwQkW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3sPMJvvXK0CQQ5mgN8FsO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WbLv7CJ7fstjtCsHbVEk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x8jyLgVrOE63wds7BS42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3fZA5fJIFujMvD0doSdD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mxCJO6XJOthk8wwwxtox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ZH6OGXxL6mQTSrYlrCLWF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ubvuHSlJfdnnxVDZpZc2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teD4xb2LLQj9cUjcgEqn7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wvU3IsdLJCuzHgQCk9Htr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3oIIGdJxCZMQI8autAy0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FCd2lDkgFEbZsvkZMZ2c0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MQyIrPF7VrpmJ5vDR5clj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FIGEauOyXUGaPmtDbuAyI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oQq2MGZftNZ71eLc9x3zX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A5Meu88XZEaEaQ2NFbjnu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Fyf89eTHLLqW8ASV0Fq0U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ZbbDAoPpfle4peYlYT3iT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deIrVJbDXuBDy4XwDuRlw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I3aDWEHwWC9zXXV9t6eB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tMFUosgyqxT8wFhhMwWqy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tY6ZAu1L7UHYznY1gefnb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PrgRcjHFXbviGOoRMxEq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rx6TiLfHaaNSigykCOspe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M44icSmtQxbGoTaYUxrX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lqVxWIiabDew8hTwZzVb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HqnyPx9Ib0LHL2OZynlGk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HBSFaEUUXgXKmEUE2Ok7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VH789UZ4C5HsJLFanuNg2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J0Fa5TlwmcTwGbx1v0VTD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3TU9ZRrQk57qX7sYP6J6J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yd5uDlZMl9QQWMgVUt4wR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fdpzwbOax9ylH3ve5QxJ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A6aGITcg1cDKNQgdMsBwY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HorySoeZFk5qF6fTOiCUv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UBTde0jnWcZgpMf91N12x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7VuZGVsk1tG6uZ7fJhXiC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nbaYSEjU4OLtPFEadFh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rpHsEEgPSspBWw232rJDi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rEipumCOnfVMWLtve024b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lRT9C6beyKAvX39faUc4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F9AgAwcIBdJ5iqvkKvD9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cqOqmZP7S7gccJzlwE1P9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MRKIJP9HrWtuX9raadT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P5eLLoZY7R2QDXFDfZXaF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IHMpTmuOWF0a1FuY4LItO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s7wuvwXTvaWvnwZlvDtjU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u5tjDxtEMWuiZ2X1nIQB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PtV09hVcscv6fEToQYQ29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ewiXYIg5ZvH5i3zunFXjI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0ggks6MvsRcZepIbjdWnc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p9mQPlAb5Q7uw1GDf9iu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TiOaMcmKmkw0Q6YCgqUgM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JSGuFXM4HWzg41EzoOku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YwazFDTSzM3xp4h6HHMAf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3hQUACQwrrR5LmvUZkTb8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wIEXnsH7xTw9tTJL2g13k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jiUBMIsG4GSL7fDfoPkT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Q2MToKQEe3eL30TdCPNxO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yCTBbdhC94QU2kEsRUp4d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sA8Cwp1DeZIIKG1ZBub4U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2R4UYMxUVOK69jtzHRBwQ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cjAXrRjUT9yQyhxBqe6j4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YExHw2NjsoMbFLk1lFB0V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yjKc15rmpwLilVqJlg7zG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4mBLhpSqH4Yn6dXj0HS6Y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90G8cLgAzMK7E3GpeND0x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fxW14NKT34WWSMcgx4nDt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SEap7vyIrjTmG6cj0P81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0VmPxcAZUOmfK9baHsPGI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bHaTdYgyCTpNw0Ffgyi3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zC134mnUOMJkKEEDZCImc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PXCbvscgoEw38xSaTTaH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3bg1ACzFkNV7N3qTRVIxo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OGw6LOJObuncUqUtRzHIk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80KOJZ2fZxfYnzvtRKWvC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JA9ZYn38QFK4xvmW5JMVu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W2lYoIXLO6IhaFK1FcR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di107UFdJGVTCcWDpFpT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wryyKrxqMV1LNKUdTUEy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XPdbhlI7JD9oIJjXgNhy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MnxsNofxrNFglcMVDkvCX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KeudjroCBkSx2QEOykRcb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Iro7bk9X3rsuDiYA4O8Pc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oN9WhOMaKL6ow2Ocf3sDh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4yclQXf33m9n3BYf3lbSH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neMVLSy5mz3YIAJWXOVHI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9Zdd007roJnbXyVcnvX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j5Snw6nnX0ZCZDVyEx5e7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loLn2BxbKKFPUkPuTK3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2i0cr8fFxixD8JQzL7a0x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oyYVZDJXRLsEQwZKIkLpO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SjN1eO3bu3evXPNs3YOdT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db4NQJbpi1U9GE7XpUUGh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pkz9XfhNBAlT6BXqXj04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N98k5zUicHPLJeGMV8u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ONyv0ZWBGdCcJL0PVcdGi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chQdbgw4WgMhZlzO4zXHw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cz0tGX0WhJ1FBhFNOF4Bh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psLEf67EJBCH4gcHAz4ZZ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jKi8hLhCUdQ9yI1HTOCZ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kUirpMWemxSlpgxxZpb6o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3TcpA65vxhmmcsTWYQSsY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ud6EZyRbbm3OfR5JGEc7m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uNlf7KUXKxrloYiW7wDm5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inc2RfadfRlyJjjJr6gdC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nUs6rKwFu0QvvX35TFNwh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ZQfYCo5w5RnL0hzKNqHAn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HeOlFlcAq5eMUBRs78AXU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8JWLv9RnPHdE90agJJjur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xdmXSliyZpqI64pTQ2J3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zgsQhQoQEpyQcIpxhw4gH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aCbmk8xnkD4X6UZJsJjV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dqU6RPSgLn10E6v13ra8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afSGujLcYZPM21WbZzYoD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Pb4i2fsC6y2bgEdbkzuzp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aS3t5SsAamoZqGBchvKmS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JQLhXNepT4LN1cey9z9wo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Ngexz8hZO28T8cIOUElLt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eCFoXImacmT32u2qe67Uf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F742QlFvaCbu2CSabzCE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049dMuqeEz4wWxkVS1uHc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Ryspy3VyhART7ZSCyb4VY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KMjA1e7LPrzBG8PdpC5Pa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pvFkQgGB99zKcALmVnj5i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E3pl2fsjCghf9WKdcFRF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jnMhRcfHCSjVQCVvdr9Q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sXrOCHaEeC3WJ2yLog3V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Ve57iHrqvAb0VPQ2zyxXE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SUSSWs3TMBF21dIupsdO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KJ6JUlGvnGKelbfpLYmCO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kSNCj484KQzq98McxHcgd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iMRxfZGeruDapeWh2Bmj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FV16DzrFpymlz0LMP9owp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IljrC0FIm4NepPRMiUqBv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MZJxfgFATU2o7Vv8m7NL4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N3EVwfMdUpuz92n6ja0P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ibTPgGMhID0GbGSkJpOGZ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TxMtLgNCLfrlKt2GY5qDG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zsQHdZrA0YsFhl3NVwt6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fQVpi2rIfmW3YkC43Oba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S5bGDaaU9AXOc0LNGo9iJ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JenIbQtFVHwNXPeBpgxkc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5a7Bif7M1VJMmXjUYkqu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p2Wz5ZSLoTn9cBzyex8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ulqM9v26e6Pd3YhAB656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3bthiuhdUIHPSHzmF2N9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SYN6jpMcWvAHmRsiNuAxu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GjkT0byvlwpIiutbbSrH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falITnfiyCRGiuLpoAEra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hEyXPBjH6Mqu4ayiiaf2X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RCcZpLuQ2j0bTHaVyDZRv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gNpBR6iuc85uNVLQbydgK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uSgQ7mBB26hMmpzOUnyy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6pUeaIsrDfj8jwk0YVSA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c0zmgnEPHb0BMRWTcT9B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528</Words>
  <Application>Microsoft Office PowerPoint</Application>
  <PresentationFormat>On-screen Show (4:3)</PresentationFormat>
  <Paragraphs>124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MR-PageRank </vt:lpstr>
      <vt:lpstr>PowerPoint Presentation</vt:lpstr>
      <vt:lpstr>PageRank</vt:lpstr>
      <vt:lpstr>General idea</vt:lpstr>
      <vt:lpstr>PageRank Formula</vt:lpstr>
      <vt:lpstr>PageRank: Walk Through</vt:lpstr>
      <vt:lpstr>Mapper for PageRank</vt:lpstr>
      <vt:lpstr>Reducer for Pagerank</vt:lpstr>
      <vt:lpstr>Discussion</vt:lpstr>
      <vt:lpstr>References &amp; useful links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MR-PageRank </dc:title>
  <dc:creator>Ramamurthy, Bina</dc:creator>
  <cp:lastModifiedBy>Ramamurthy, Bina</cp:lastModifiedBy>
  <cp:revision>1</cp:revision>
  <dcterms:created xsi:type="dcterms:W3CDTF">2016-03-07T20:45:05Z</dcterms:created>
  <dcterms:modified xsi:type="dcterms:W3CDTF">2016-03-07T20:46:41Z</dcterms:modified>
</cp:coreProperties>
</file>