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86" r:id="rId3"/>
    <p:sldId id="259" r:id="rId4"/>
    <p:sldId id="287" r:id="rId5"/>
    <p:sldId id="257" r:id="rId6"/>
    <p:sldId id="258"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48"/>
      </p:cViewPr>
      <p:guideLst>
        <p:guide orient="horz" pos="2160"/>
        <p:guide pos="2880"/>
      </p:guideLst>
    </p:cSldViewPr>
  </p:slideViewPr>
  <p:notesTextViewPr>
    <p:cViewPr>
      <p:scale>
        <a:sx n="1" d="1"/>
        <a:sy n="1" d="1"/>
      </p:scale>
      <p:origin x="0" y="0"/>
    </p:cViewPr>
  </p:notesTextViewPr>
  <p:sorterViewPr>
    <p:cViewPr>
      <p:scale>
        <a:sx n="100" d="100"/>
        <a:sy n="100" d="100"/>
      </p:scale>
      <p:origin x="0" y="234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266ED9-2508-4F75-A9AC-0A42B599ECA7}" type="datetimeFigureOut">
              <a:rPr lang="en-US" smtClean="0"/>
              <a:t>4/20/2016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338915-9664-445A-8E8A-48535F489780}" type="slidenum">
              <a:rPr lang="en-US" smtClean="0"/>
              <a:t>‹#›</a:t>
            </a:fld>
            <a:endParaRPr lang="en-US"/>
          </a:p>
        </p:txBody>
      </p:sp>
    </p:spTree>
    <p:extLst>
      <p:ext uri="{BB962C8B-B14F-4D97-AF65-F5344CB8AC3E}">
        <p14:creationId xmlns:p14="http://schemas.microsoft.com/office/powerpoint/2010/main" val="2679104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E8E2B2-5320-4C5F-A2A8-CB2AB86BC3F2}" type="datetime1">
              <a:rPr lang="en-US" smtClean="0"/>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612590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DB07B1-B513-494F-A5C5-738D373B7C05}" type="datetime1">
              <a:rPr lang="en-US" smtClean="0"/>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775004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D08E82-4AF4-4093-8072-227F21997A65}" type="datetime1">
              <a:rPr lang="en-US" smtClean="0"/>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35398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BECCC8-0B79-4AF5-810B-5F5C278AC4C3}" type="datetime1">
              <a:rPr lang="en-US" smtClean="0"/>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727156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74007F-37AA-459C-A7F6-C188D8DFCEDE}" type="datetime1">
              <a:rPr lang="en-US" smtClean="0"/>
              <a:t>4/20/2016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4249502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0EF0B0-BF23-46A9-91D6-86E7EB35781A}" type="datetime1">
              <a:rPr lang="en-US" smtClean="0"/>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956413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7A1610-1E32-4D20-B65C-3BB5C1A826ED}" type="datetime1">
              <a:rPr lang="en-US" smtClean="0"/>
              <a:t>4/20/2016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36948973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A3AA25-38F5-47FB-81DB-657E1469FB25}" type="datetime1">
              <a:rPr lang="en-US" smtClean="0"/>
              <a:t>4/20/2016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694255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54A935-F3BD-4B8F-AEEC-D04A5444D0A8}" type="datetime1">
              <a:rPr lang="en-US" smtClean="0"/>
              <a:t>4/20/2016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2724960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ADBB88-4F23-45B9-8526-D32915BB1DBA}" type="datetime1">
              <a:rPr lang="en-US" smtClean="0"/>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198181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224F8-86DC-4020-BAD4-B75B59B2937C}" type="datetime1">
              <a:rPr lang="en-US" smtClean="0"/>
              <a:t>4/20/2016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a:t>
            </a:fld>
            <a:endParaRPr lang="en-US"/>
          </a:p>
        </p:txBody>
      </p:sp>
    </p:spTree>
    <p:extLst>
      <p:ext uri="{BB962C8B-B14F-4D97-AF65-F5344CB8AC3E}">
        <p14:creationId xmlns:p14="http://schemas.microsoft.com/office/powerpoint/2010/main" val="2160732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2FF6C-8E93-4604-AC79-C53488BC7004}" type="datetime1">
              <a:rPr lang="en-US" smtClean="0"/>
              <a:t>4/20/2016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81830-526E-477C-93A2-8BE508C8A9E9}" type="slidenum">
              <a:rPr lang="en-US" smtClean="0"/>
              <a:t>‹#›</a:t>
            </a:fld>
            <a:endParaRPr lang="en-US"/>
          </a:p>
        </p:txBody>
      </p:sp>
    </p:spTree>
    <p:extLst>
      <p:ext uri="{BB962C8B-B14F-4D97-AF65-F5344CB8AC3E}">
        <p14:creationId xmlns:p14="http://schemas.microsoft.com/office/powerpoint/2010/main" val="32753169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aws.amazon.com/elasticmapreduce/" TargetMode="External"/><Relationship Id="rId2" Type="http://schemas.openxmlformats.org/officeDocument/2006/relationships/hyperlink" Target="http://mrjob.readthedocs.org/en/latest/guides/quickstart.html"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aws.amazon.com/articles/2729"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pig.apache.org/docs/r0.9.1/index.html" TargetMode="External"/><Relationship Id="rId2" Type="http://schemas.openxmlformats.org/officeDocument/2006/relationships/hyperlink" Target="http://www.cloudera.com/wp-content/uploads/2010/01/IntroToPig.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Pig Data flow language </a:t>
            </a:r>
            <a:br>
              <a:rPr lang="en-US" dirty="0" smtClean="0"/>
            </a:br>
            <a:r>
              <a:rPr lang="en-US" dirty="0" smtClean="0"/>
              <a:t>(abstraction for MR jobs)</a:t>
            </a:r>
            <a:endParaRPr lang="en-US" dirty="0"/>
          </a:p>
        </p:txBody>
      </p:sp>
      <p:sp>
        <p:nvSpPr>
          <p:cNvPr id="3" name="Subtitle 2"/>
          <p:cNvSpPr>
            <a:spLocks noGrp="1"/>
          </p:cNvSpPr>
          <p:nvPr>
            <p:ph type="subTitle" idx="1"/>
          </p:nvPr>
        </p:nvSpPr>
        <p:spPr/>
        <p:txBody>
          <a:bodyPr/>
          <a:lstStyle/>
          <a:p>
            <a:r>
              <a:rPr lang="en-US" dirty="0" smtClean="0"/>
              <a:t>B. Ramamurthy</a:t>
            </a:r>
            <a:endParaRPr lang="en-US" dirty="0"/>
          </a:p>
        </p:txBody>
      </p:sp>
      <p:sp>
        <p:nvSpPr>
          <p:cNvPr id="6" name="Date Placeholder 5"/>
          <p:cNvSpPr>
            <a:spLocks noGrp="1"/>
          </p:cNvSpPr>
          <p:nvPr>
            <p:ph type="dt" sz="half" idx="10"/>
          </p:nvPr>
        </p:nvSpPr>
        <p:spPr/>
        <p:txBody>
          <a:bodyPr/>
          <a:lstStyle/>
          <a:p>
            <a:fld id="{55251BE7-65B6-4CCB-89B2-5AAAE42A19AD}"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a:t>
            </a:fld>
            <a:endParaRPr lang="en-US"/>
          </a:p>
        </p:txBody>
      </p:sp>
    </p:spTree>
    <p:extLst>
      <p:ext uri="{BB962C8B-B14F-4D97-AF65-F5344CB8AC3E}">
        <p14:creationId xmlns:p14="http://schemas.microsoft.com/office/powerpoint/2010/main" val="249348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Latin</a:t>
            </a:r>
            <a:endParaRPr lang="en-US" dirty="0"/>
          </a:p>
        </p:txBody>
      </p:sp>
      <p:sp>
        <p:nvSpPr>
          <p:cNvPr id="3" name="Content Placeholder 2"/>
          <p:cNvSpPr>
            <a:spLocks noGrp="1"/>
          </p:cNvSpPr>
          <p:nvPr>
            <p:ph idx="1"/>
          </p:nvPr>
        </p:nvSpPr>
        <p:spPr/>
        <p:txBody>
          <a:bodyPr>
            <a:normAutofit lnSpcReduction="10000"/>
          </a:bodyPr>
          <a:lstStyle/>
          <a:p>
            <a:r>
              <a:rPr lang="en-US" dirty="0" smtClean="0"/>
              <a:t>Is the language pig script is written in.</a:t>
            </a:r>
          </a:p>
          <a:p>
            <a:r>
              <a:rPr lang="en-US" dirty="0" smtClean="0"/>
              <a:t>Is a parallel data flow language</a:t>
            </a:r>
          </a:p>
          <a:p>
            <a:r>
              <a:rPr lang="en-US" dirty="0" smtClean="0"/>
              <a:t>Mathematically pig </a:t>
            </a:r>
            <a:r>
              <a:rPr lang="en-US" dirty="0" err="1" smtClean="0"/>
              <a:t>latin</a:t>
            </a:r>
            <a:r>
              <a:rPr lang="en-US" dirty="0" smtClean="0"/>
              <a:t> describes a directed acyclic graph (DAG) where edges are data flow and the nodes are operators that process data</a:t>
            </a:r>
          </a:p>
          <a:p>
            <a:r>
              <a:rPr lang="en-US" dirty="0" smtClean="0"/>
              <a:t>It is data flow not control flow language: no if statements and for loops! (traditional OO programming describes control flow not data flow.)</a:t>
            </a:r>
          </a:p>
        </p:txBody>
      </p:sp>
      <p:sp>
        <p:nvSpPr>
          <p:cNvPr id="6" name="Date Placeholder 5"/>
          <p:cNvSpPr>
            <a:spLocks noGrp="1"/>
          </p:cNvSpPr>
          <p:nvPr>
            <p:ph type="dt" sz="half" idx="10"/>
          </p:nvPr>
        </p:nvSpPr>
        <p:spPr/>
        <p:txBody>
          <a:bodyPr/>
          <a:lstStyle/>
          <a:p>
            <a:fld id="{585DD452-EFC2-47BE-B6B2-5B6BD85F14D7}"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10</a:t>
            </a:fld>
            <a:endParaRPr lang="en-US"/>
          </a:p>
        </p:txBody>
      </p:sp>
    </p:spTree>
    <p:extLst>
      <p:ext uri="{BB962C8B-B14F-4D97-AF65-F5344CB8AC3E}">
        <p14:creationId xmlns:p14="http://schemas.microsoft.com/office/powerpoint/2010/main" val="1877090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and query language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How about Pig and SQL?</a:t>
            </a:r>
          </a:p>
          <a:p>
            <a:r>
              <a:rPr lang="en-US" dirty="0" smtClean="0"/>
              <a:t>SQL describes “what” or what is the user’s question and it does NOT describes how it is to be solved.</a:t>
            </a:r>
          </a:p>
          <a:p>
            <a:r>
              <a:rPr lang="en-US" dirty="0" smtClean="0"/>
              <a:t>SQL is built around answering one question: lots of </a:t>
            </a:r>
            <a:r>
              <a:rPr lang="en-US" dirty="0" err="1" smtClean="0"/>
              <a:t>subqueries</a:t>
            </a:r>
            <a:r>
              <a:rPr lang="en-US" dirty="0" smtClean="0"/>
              <a:t> and temporary tables resulting in one thing: inverted process</a:t>
            </a:r>
          </a:p>
          <a:p>
            <a:pPr lvl="1"/>
            <a:r>
              <a:rPr lang="en-US" dirty="0" smtClean="0"/>
              <a:t>remember </a:t>
            </a:r>
            <a:r>
              <a:rPr lang="en-US" dirty="0"/>
              <a:t>from our earlier discussions if these temp table are NOT in-memory their random access is </a:t>
            </a:r>
            <a:r>
              <a:rPr lang="en-US" dirty="0" smtClean="0"/>
              <a:t>expensive</a:t>
            </a:r>
          </a:p>
          <a:p>
            <a:r>
              <a:rPr lang="en-US" dirty="0" smtClean="0"/>
              <a:t>Pig describes the data pipeline from first step to final step.</a:t>
            </a:r>
          </a:p>
          <a:p>
            <a:r>
              <a:rPr lang="en-US" dirty="0" smtClean="0"/>
              <a:t>HDFS </a:t>
            </a:r>
            <a:r>
              <a:rPr lang="en-US" dirty="0" err="1" smtClean="0"/>
              <a:t>vs</a:t>
            </a:r>
            <a:r>
              <a:rPr lang="en-US" dirty="0" smtClean="0"/>
              <a:t> RDBMS Tables </a:t>
            </a:r>
          </a:p>
          <a:p>
            <a:r>
              <a:rPr lang="en-US" dirty="0" smtClean="0"/>
              <a:t>Pig </a:t>
            </a:r>
            <a:r>
              <a:rPr lang="en-US" dirty="0" err="1" smtClean="0"/>
              <a:t>vs</a:t>
            </a:r>
            <a:r>
              <a:rPr lang="en-US" dirty="0" smtClean="0"/>
              <a:t> Hive</a:t>
            </a:r>
          </a:p>
          <a:p>
            <a:r>
              <a:rPr lang="en-US" dirty="0" smtClean="0"/>
              <a:t>Yahoo </a:t>
            </a:r>
            <a:r>
              <a:rPr lang="en-US" dirty="0" err="1" smtClean="0"/>
              <a:t>vs</a:t>
            </a:r>
            <a:r>
              <a:rPr lang="en-US" dirty="0" smtClean="0"/>
              <a:t> Facebook</a:t>
            </a:r>
          </a:p>
        </p:txBody>
      </p:sp>
      <p:sp>
        <p:nvSpPr>
          <p:cNvPr id="6" name="Date Placeholder 5"/>
          <p:cNvSpPr>
            <a:spLocks noGrp="1"/>
          </p:cNvSpPr>
          <p:nvPr>
            <p:ph type="dt" sz="half" idx="10"/>
          </p:nvPr>
        </p:nvSpPr>
        <p:spPr/>
        <p:txBody>
          <a:bodyPr/>
          <a:lstStyle/>
          <a:p>
            <a:fld id="{BD949354-DDE0-4159-924F-516EE24315FF}"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11</a:t>
            </a:fld>
            <a:endParaRPr lang="en-US"/>
          </a:p>
        </p:txBody>
      </p:sp>
    </p:spTree>
    <p:extLst>
      <p:ext uri="{BB962C8B-B14F-4D97-AF65-F5344CB8AC3E}">
        <p14:creationId xmlns:p14="http://schemas.microsoft.com/office/powerpoint/2010/main" val="2381357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(vs. Pig)</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CREATE TEMP TABLE t1 AS</a:t>
            </a:r>
          </a:p>
          <a:p>
            <a:pPr marL="0" indent="0">
              <a:buNone/>
            </a:pPr>
            <a:r>
              <a:rPr lang="en-US" sz="2400" dirty="0" smtClean="0"/>
              <a:t>SELECT customer, sum(purchase) AS </a:t>
            </a:r>
            <a:r>
              <a:rPr lang="en-US" sz="2400" dirty="0" err="1" smtClean="0"/>
              <a:t>total_purchases</a:t>
            </a:r>
            <a:endParaRPr lang="en-US" sz="2400" dirty="0" smtClean="0"/>
          </a:p>
          <a:p>
            <a:pPr marL="0" indent="0">
              <a:buNone/>
            </a:pPr>
            <a:r>
              <a:rPr lang="en-US" sz="2400" dirty="0" smtClean="0"/>
              <a:t>FROM transactions</a:t>
            </a:r>
          </a:p>
          <a:p>
            <a:pPr marL="0" indent="0">
              <a:buNone/>
            </a:pPr>
            <a:r>
              <a:rPr lang="en-US" sz="2400" dirty="0" smtClean="0"/>
              <a:t>GROUP BY customer;</a:t>
            </a:r>
          </a:p>
          <a:p>
            <a:pPr marL="0" indent="0">
              <a:buNone/>
            </a:pPr>
            <a:endParaRPr lang="en-US" sz="2400" dirty="0"/>
          </a:p>
          <a:p>
            <a:pPr marL="0" indent="0">
              <a:buNone/>
            </a:pPr>
            <a:r>
              <a:rPr lang="en-US" sz="2400" dirty="0" smtClean="0"/>
              <a:t>SELECT customer, </a:t>
            </a:r>
            <a:r>
              <a:rPr lang="en-US" sz="2400" dirty="0" err="1" smtClean="0"/>
              <a:t>total_purchases,zipcode</a:t>
            </a:r>
            <a:endParaRPr lang="en-US" sz="2400" dirty="0" smtClean="0"/>
          </a:p>
          <a:p>
            <a:pPr marL="0" indent="0">
              <a:buNone/>
            </a:pPr>
            <a:r>
              <a:rPr lang="en-US" sz="2400" dirty="0" smtClean="0"/>
              <a:t>FROM t1, </a:t>
            </a:r>
            <a:r>
              <a:rPr lang="en-US" sz="2400" dirty="0" err="1" smtClean="0"/>
              <a:t>customer_profile</a:t>
            </a:r>
            <a:endParaRPr lang="en-US" sz="2400" dirty="0" smtClean="0"/>
          </a:p>
          <a:p>
            <a:pPr marL="0" indent="0">
              <a:buNone/>
            </a:pPr>
            <a:r>
              <a:rPr lang="en-US" sz="2400" dirty="0" smtClean="0"/>
              <a:t>WHERE t1.customer = </a:t>
            </a:r>
            <a:r>
              <a:rPr lang="en-US" sz="2400" dirty="0" err="1" smtClean="0"/>
              <a:t>customer_profile.customer</a:t>
            </a:r>
            <a:r>
              <a:rPr lang="en-US" sz="2400" dirty="0" smtClean="0"/>
              <a:t>;</a:t>
            </a:r>
          </a:p>
        </p:txBody>
      </p:sp>
      <p:sp>
        <p:nvSpPr>
          <p:cNvPr id="6" name="Date Placeholder 5"/>
          <p:cNvSpPr>
            <a:spLocks noGrp="1"/>
          </p:cNvSpPr>
          <p:nvPr>
            <p:ph type="dt" sz="half" idx="10"/>
          </p:nvPr>
        </p:nvSpPr>
        <p:spPr/>
        <p:txBody>
          <a:bodyPr/>
          <a:lstStyle/>
          <a:p>
            <a:fld id="{8CB3D62F-A49A-4A7E-BEA5-3E61C335F584}"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12</a:t>
            </a:fld>
            <a:endParaRPr lang="en-US"/>
          </a:p>
        </p:txBody>
      </p:sp>
    </p:spTree>
    <p:extLst>
      <p:ext uri="{BB962C8B-B14F-4D97-AF65-F5344CB8AC3E}">
        <p14:creationId xmlns:p14="http://schemas.microsoft.com/office/powerpoint/2010/main" val="3734040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(SQL vs.) Pig</a:t>
            </a:r>
            <a:endParaRPr lang="en-US" dirty="0"/>
          </a:p>
        </p:txBody>
      </p:sp>
      <p:sp>
        <p:nvSpPr>
          <p:cNvPr id="3" name="Content Placeholder 2"/>
          <p:cNvSpPr>
            <a:spLocks noGrp="1"/>
          </p:cNvSpPr>
          <p:nvPr>
            <p:ph idx="1"/>
          </p:nvPr>
        </p:nvSpPr>
        <p:spPr>
          <a:xfrm>
            <a:off x="457200" y="1600200"/>
            <a:ext cx="8534400" cy="4525963"/>
          </a:xfrm>
        </p:spPr>
        <p:txBody>
          <a:bodyPr/>
          <a:lstStyle/>
          <a:p>
            <a:pPr marL="0" indent="0">
              <a:buNone/>
            </a:pPr>
            <a:r>
              <a:rPr lang="en-US" sz="2400" dirty="0" err="1"/>
              <a:t>t</a:t>
            </a:r>
            <a:r>
              <a:rPr lang="en-US" sz="2400" dirty="0" err="1" smtClean="0"/>
              <a:t>xns</a:t>
            </a:r>
            <a:r>
              <a:rPr lang="en-US" sz="2400" dirty="0" smtClean="0"/>
              <a:t> = load ‘transactions’ as (customer, purchase)</a:t>
            </a:r>
          </a:p>
          <a:p>
            <a:pPr marL="0" indent="0">
              <a:buNone/>
            </a:pPr>
            <a:r>
              <a:rPr lang="en-US" sz="2400" dirty="0"/>
              <a:t>g</a:t>
            </a:r>
            <a:r>
              <a:rPr lang="en-US" sz="2400" dirty="0" smtClean="0"/>
              <a:t>rouped = group </a:t>
            </a:r>
            <a:r>
              <a:rPr lang="en-US" sz="2400" dirty="0" err="1" smtClean="0"/>
              <a:t>txns</a:t>
            </a:r>
            <a:r>
              <a:rPr lang="en-US" sz="2400" dirty="0" smtClean="0"/>
              <a:t> customer;</a:t>
            </a:r>
          </a:p>
          <a:p>
            <a:pPr marL="0" indent="0">
              <a:buNone/>
            </a:pPr>
            <a:r>
              <a:rPr lang="en-US" sz="2400" dirty="0"/>
              <a:t>t</a:t>
            </a:r>
            <a:r>
              <a:rPr lang="en-US" sz="2400" dirty="0" smtClean="0"/>
              <a:t>otal = </a:t>
            </a:r>
            <a:r>
              <a:rPr lang="en-US" sz="2400" dirty="0" err="1" smtClean="0"/>
              <a:t>foreach</a:t>
            </a:r>
            <a:r>
              <a:rPr lang="en-US" sz="2400" dirty="0" smtClean="0"/>
              <a:t> grouped generate group, SUM(</a:t>
            </a:r>
            <a:r>
              <a:rPr lang="en-US" sz="2400" dirty="0" err="1" smtClean="0"/>
              <a:t>txns.purchase</a:t>
            </a:r>
            <a:r>
              <a:rPr lang="en-US" sz="2400" dirty="0" smtClean="0"/>
              <a:t>) as </a:t>
            </a:r>
            <a:r>
              <a:rPr lang="en-US" sz="2400" dirty="0" err="1" smtClean="0"/>
              <a:t>tp</a:t>
            </a:r>
            <a:r>
              <a:rPr lang="en-US" sz="2400" dirty="0" smtClean="0"/>
              <a:t>;</a:t>
            </a:r>
          </a:p>
          <a:p>
            <a:pPr marL="0" indent="0">
              <a:buNone/>
            </a:pPr>
            <a:r>
              <a:rPr lang="en-US" sz="2400" dirty="0"/>
              <a:t>p</a:t>
            </a:r>
            <a:r>
              <a:rPr lang="en-US" sz="2400" dirty="0" smtClean="0"/>
              <a:t>rofile = load ‘</a:t>
            </a:r>
            <a:r>
              <a:rPr lang="en-US" sz="2400" dirty="0" err="1" smtClean="0"/>
              <a:t>customer_profile</a:t>
            </a:r>
            <a:r>
              <a:rPr lang="en-US" sz="2400" dirty="0" smtClean="0"/>
              <a:t>’ as (customer, </a:t>
            </a:r>
            <a:r>
              <a:rPr lang="en-US" sz="2400" dirty="0" err="1" smtClean="0"/>
              <a:t>zipcode</a:t>
            </a:r>
            <a:r>
              <a:rPr lang="en-US" sz="2400" dirty="0" smtClean="0"/>
              <a:t>);</a:t>
            </a:r>
          </a:p>
          <a:p>
            <a:pPr marL="0" indent="0">
              <a:buNone/>
            </a:pPr>
            <a:r>
              <a:rPr lang="en-US" sz="2400" dirty="0"/>
              <a:t>a</a:t>
            </a:r>
            <a:r>
              <a:rPr lang="en-US" sz="2400" dirty="0" smtClean="0"/>
              <a:t>nswer = join total by group, profile by customer;</a:t>
            </a:r>
          </a:p>
          <a:p>
            <a:pPr marL="0" indent="0">
              <a:buNone/>
            </a:pPr>
            <a:r>
              <a:rPr lang="en-US" sz="2400" dirty="0"/>
              <a:t>d</a:t>
            </a:r>
            <a:r>
              <a:rPr lang="en-US" sz="2400" dirty="0" smtClean="0"/>
              <a:t>ump answer;</a:t>
            </a:r>
          </a:p>
          <a:p>
            <a:pPr marL="0" indent="0">
              <a:buNone/>
            </a:pPr>
            <a:endParaRPr lang="en-US" sz="2400" dirty="0"/>
          </a:p>
          <a:p>
            <a:pPr marL="0" indent="0">
              <a:buNone/>
            </a:pPr>
            <a:endParaRPr lang="en-US" sz="2400" dirty="0" smtClean="0"/>
          </a:p>
          <a:p>
            <a:pPr marL="0" indent="0">
              <a:buNone/>
            </a:pPr>
            <a:endParaRPr lang="en-US" sz="2400" dirty="0" smtClean="0"/>
          </a:p>
          <a:p>
            <a:pPr marL="0" indent="0">
              <a:buNone/>
            </a:pPr>
            <a:endParaRPr lang="en-US" dirty="0"/>
          </a:p>
        </p:txBody>
      </p:sp>
      <p:sp>
        <p:nvSpPr>
          <p:cNvPr id="6" name="Date Placeholder 5"/>
          <p:cNvSpPr>
            <a:spLocks noGrp="1"/>
          </p:cNvSpPr>
          <p:nvPr>
            <p:ph type="dt" sz="half" idx="10"/>
          </p:nvPr>
        </p:nvSpPr>
        <p:spPr/>
        <p:txBody>
          <a:bodyPr/>
          <a:lstStyle/>
          <a:p>
            <a:fld id="{C35792CC-43F6-48BB-9E8A-09B582F6F9AA}"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13</a:t>
            </a:fld>
            <a:endParaRPr lang="en-US"/>
          </a:p>
        </p:txBody>
      </p:sp>
    </p:spTree>
    <p:extLst>
      <p:ext uri="{BB962C8B-B14F-4D97-AF65-F5344CB8AC3E}">
        <p14:creationId xmlns:p14="http://schemas.microsoft.com/office/powerpoint/2010/main" val="4216629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and HDFS and MR</a:t>
            </a:r>
            <a:endParaRPr lang="en-US" dirty="0"/>
          </a:p>
        </p:txBody>
      </p:sp>
      <p:sp>
        <p:nvSpPr>
          <p:cNvPr id="3" name="Content Placeholder 2"/>
          <p:cNvSpPr>
            <a:spLocks noGrp="1"/>
          </p:cNvSpPr>
          <p:nvPr>
            <p:ph idx="1"/>
          </p:nvPr>
        </p:nvSpPr>
        <p:spPr/>
        <p:txBody>
          <a:bodyPr>
            <a:normAutofit fontScale="92500"/>
          </a:bodyPr>
          <a:lstStyle/>
          <a:p>
            <a:r>
              <a:rPr lang="en-US" dirty="0" smtClean="0"/>
              <a:t>Pig does not require HDFS.</a:t>
            </a:r>
          </a:p>
          <a:p>
            <a:r>
              <a:rPr lang="en-US" dirty="0" smtClean="0"/>
              <a:t>Pig can run on any file system as long as you transfer the data flow and the data appropriately.</a:t>
            </a:r>
          </a:p>
          <a:p>
            <a:pPr lvl="1"/>
            <a:r>
              <a:rPr lang="en-US" dirty="0" smtClean="0"/>
              <a:t>This is great since you can use not just file:// or hdfs:// but also other systems to be developed in the future.</a:t>
            </a:r>
          </a:p>
          <a:p>
            <a:r>
              <a:rPr lang="en-US" dirty="0" smtClean="0"/>
              <a:t>Similarly Pig Latin has several advantages over MR (see chapter 1 Programming Pig book) during the conceptual phase.. For later execution on MR</a:t>
            </a:r>
            <a:endParaRPr lang="en-US" dirty="0"/>
          </a:p>
        </p:txBody>
      </p:sp>
      <p:sp>
        <p:nvSpPr>
          <p:cNvPr id="6" name="Date Placeholder 5"/>
          <p:cNvSpPr>
            <a:spLocks noGrp="1"/>
          </p:cNvSpPr>
          <p:nvPr>
            <p:ph type="dt" sz="half" idx="10"/>
          </p:nvPr>
        </p:nvSpPr>
        <p:spPr/>
        <p:txBody>
          <a:bodyPr/>
          <a:lstStyle/>
          <a:p>
            <a:fld id="{2800B809-A93B-4BB4-A521-CE9248394498}"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14</a:t>
            </a:fld>
            <a:endParaRPr lang="en-US"/>
          </a:p>
        </p:txBody>
      </p:sp>
    </p:spTree>
    <p:extLst>
      <p:ext uri="{BB962C8B-B14F-4D97-AF65-F5344CB8AC3E}">
        <p14:creationId xmlns:p14="http://schemas.microsoft.com/office/powerpoint/2010/main" val="502735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Uses of Pig</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Traditional Extract, Transform, Load (ETL) data pipelines</a:t>
            </a:r>
          </a:p>
          <a:p>
            <a:r>
              <a:rPr lang="en-US" dirty="0" smtClean="0"/>
              <a:t>Research on raw data</a:t>
            </a:r>
          </a:p>
          <a:p>
            <a:r>
              <a:rPr lang="en-US" dirty="0" smtClean="0"/>
              <a:t>Iterative processing</a:t>
            </a:r>
          </a:p>
          <a:p>
            <a:r>
              <a:rPr lang="en-US" dirty="0" smtClean="0"/>
              <a:t>Prototyping (debugging) on small data and local system before launching a big data, multi-node MR jobs </a:t>
            </a:r>
          </a:p>
          <a:p>
            <a:r>
              <a:rPr lang="en-US" dirty="0" smtClean="0"/>
              <a:t>Good for EDA!!</a:t>
            </a:r>
          </a:p>
          <a:p>
            <a:r>
              <a:rPr lang="en-US" dirty="0" smtClean="0"/>
              <a:t>Largest use case: data pipelines: raw data , cleanse, load into data warehouse</a:t>
            </a:r>
          </a:p>
          <a:p>
            <a:r>
              <a:rPr lang="en-US" dirty="0" smtClean="0"/>
              <a:t>Ad-hoc queries from data where the scheme is unknown</a:t>
            </a:r>
          </a:p>
          <a:p>
            <a:r>
              <a:rPr lang="en-US" dirty="0" smtClean="0"/>
              <a:t>What it is not good for? For workloads that will update a few records, the will look up data in some random order, Pig is not a good choice.</a:t>
            </a:r>
          </a:p>
          <a:p>
            <a:r>
              <a:rPr lang="en-US" dirty="0" smtClean="0"/>
              <a:t>In 2009, 50% </a:t>
            </a:r>
            <a:r>
              <a:rPr lang="en-US" dirty="0" err="1" smtClean="0"/>
              <a:t>yahoo!</a:t>
            </a:r>
            <a:r>
              <a:rPr lang="en-US" dirty="0" smtClean="0"/>
              <a:t> Jobs executed were using Pig.</a:t>
            </a:r>
          </a:p>
          <a:p>
            <a:r>
              <a:rPr lang="en-US" dirty="0" smtClean="0"/>
              <a:t>Lets execute some Pig scripts on local installation and then on amazon installation.</a:t>
            </a:r>
          </a:p>
        </p:txBody>
      </p:sp>
      <p:sp>
        <p:nvSpPr>
          <p:cNvPr id="6" name="Date Placeholder 5"/>
          <p:cNvSpPr>
            <a:spLocks noGrp="1"/>
          </p:cNvSpPr>
          <p:nvPr>
            <p:ph type="dt" sz="half" idx="10"/>
          </p:nvPr>
        </p:nvSpPr>
        <p:spPr/>
        <p:txBody>
          <a:bodyPr/>
          <a:lstStyle/>
          <a:p>
            <a:fld id="{50B7C870-57CD-4378-AE9F-CDA1A53BB7C7}"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15</a:t>
            </a:fld>
            <a:endParaRPr lang="en-US"/>
          </a:p>
        </p:txBody>
      </p:sp>
    </p:spTree>
    <p:extLst>
      <p:ext uri="{BB962C8B-B14F-4D97-AF65-F5344CB8AC3E}">
        <p14:creationId xmlns:p14="http://schemas.microsoft.com/office/powerpoint/2010/main" val="2591363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0000" lnSpcReduction="20000"/>
          </a:bodyPr>
          <a:lstStyle/>
          <a:p>
            <a:pPr fontAlgn="auto">
              <a:spcAft>
                <a:spcPts val="0"/>
              </a:spcAft>
              <a:buFont typeface="Arial" pitchFamily="34" charset="0"/>
              <a:buChar char="•"/>
              <a:defRPr/>
            </a:pPr>
            <a:r>
              <a:rPr lang="en-US" b="1" dirty="0" smtClean="0"/>
              <a:t>Apache Pig</a:t>
            </a:r>
            <a:r>
              <a:rPr lang="en-US" dirty="0" smtClean="0"/>
              <a:t> is a platform for analyzing large data sets that consists of a high-level language for expressing data analysis programs, coupled with infrastructure for evaluating these programs. </a:t>
            </a:r>
          </a:p>
          <a:p>
            <a:pPr fontAlgn="auto">
              <a:spcAft>
                <a:spcPts val="0"/>
              </a:spcAft>
              <a:buFont typeface="Arial" pitchFamily="34" charset="0"/>
              <a:buChar char="•"/>
              <a:defRPr/>
            </a:pPr>
            <a:r>
              <a:rPr lang="en-US" dirty="0" smtClean="0"/>
              <a:t>Pig's infrastructure layer consists of </a:t>
            </a:r>
          </a:p>
          <a:p>
            <a:pPr lvl="1" fontAlgn="auto">
              <a:spcAft>
                <a:spcPts val="0"/>
              </a:spcAft>
              <a:buFont typeface="Arial" pitchFamily="34" charset="0"/>
              <a:buChar char="–"/>
              <a:defRPr/>
            </a:pPr>
            <a:r>
              <a:rPr lang="en-US" dirty="0" smtClean="0"/>
              <a:t>a compiler that produces sequences of Map-Reduce programs, </a:t>
            </a:r>
          </a:p>
          <a:p>
            <a:pPr lvl="1" fontAlgn="auto">
              <a:spcAft>
                <a:spcPts val="0"/>
              </a:spcAft>
              <a:buFont typeface="Arial" pitchFamily="34" charset="0"/>
              <a:buChar char="–"/>
              <a:defRPr/>
            </a:pPr>
            <a:r>
              <a:rPr lang="en-US" dirty="0" smtClean="0"/>
              <a:t>Pig's language layer currently consists of a textual language called Pig Latin, which has the following key properties: </a:t>
            </a:r>
          </a:p>
          <a:p>
            <a:pPr lvl="2" fontAlgn="auto">
              <a:spcAft>
                <a:spcPts val="0"/>
              </a:spcAft>
              <a:buFont typeface="Arial" pitchFamily="34" charset="0"/>
              <a:buChar char="•"/>
              <a:defRPr/>
            </a:pPr>
            <a:r>
              <a:rPr lang="en-US" b="1" dirty="0" smtClean="0"/>
              <a:t>Ease of programming.</a:t>
            </a:r>
            <a:r>
              <a:rPr lang="en-US" dirty="0" smtClean="0"/>
              <a:t> It is trivial to achieve parallel execution of simple, "embarrassingly parallel" data analysis tasks. Complex tasks comprised of multiple interrelated data transformations are explicitly encoded as data flow sequences, making them easy to write, understand, and maintain.</a:t>
            </a:r>
          </a:p>
          <a:p>
            <a:pPr lvl="2" fontAlgn="auto">
              <a:spcAft>
                <a:spcPts val="0"/>
              </a:spcAft>
              <a:buFont typeface="Arial" pitchFamily="34" charset="0"/>
              <a:buChar char="•"/>
              <a:defRPr/>
            </a:pPr>
            <a:r>
              <a:rPr lang="en-US" b="1" dirty="0" smtClean="0"/>
              <a:t>Optimization opportunities.</a:t>
            </a:r>
            <a:r>
              <a:rPr lang="en-US" dirty="0" smtClean="0"/>
              <a:t> The way in which tasks are encoded permits the system to optimize their execution automatically, allowing the user to focus on semantics rather than efficiency.</a:t>
            </a:r>
          </a:p>
          <a:p>
            <a:pPr lvl="2" fontAlgn="auto">
              <a:spcAft>
                <a:spcPts val="0"/>
              </a:spcAft>
              <a:buFont typeface="Arial" pitchFamily="34" charset="0"/>
              <a:buChar char="•"/>
              <a:defRPr/>
            </a:pPr>
            <a:r>
              <a:rPr lang="en-US" b="1" dirty="0" smtClean="0"/>
              <a:t>Extensibility.</a:t>
            </a:r>
            <a:r>
              <a:rPr lang="en-US" dirty="0" smtClean="0"/>
              <a:t> Users can create their own functions to do special-purpose processing.</a:t>
            </a:r>
          </a:p>
          <a:p>
            <a:pPr fontAlgn="auto">
              <a:spcAft>
                <a:spcPts val="0"/>
              </a:spcAft>
              <a:buFont typeface="Arial" pitchFamily="34" charset="0"/>
              <a:buChar char="•"/>
              <a:defRPr/>
            </a:pPr>
            <a:endParaRPr lang="en-US" dirty="0" smtClean="0"/>
          </a:p>
        </p:txBody>
      </p:sp>
      <p:sp>
        <p:nvSpPr>
          <p:cNvPr id="3074" name="Title 1"/>
          <p:cNvSpPr>
            <a:spLocks noGrp="1"/>
          </p:cNvSpPr>
          <p:nvPr>
            <p:ph type="title"/>
          </p:nvPr>
        </p:nvSpPr>
        <p:spPr/>
        <p:txBody>
          <a:bodyPr/>
          <a:lstStyle/>
          <a:p>
            <a:r>
              <a:rPr lang="en-US" smtClean="0"/>
              <a:t>Apache Pig</a:t>
            </a:r>
          </a:p>
        </p:txBody>
      </p:sp>
      <p:sp>
        <p:nvSpPr>
          <p:cNvPr id="2" name="Date Placeholder 1"/>
          <p:cNvSpPr>
            <a:spLocks noGrp="1"/>
          </p:cNvSpPr>
          <p:nvPr>
            <p:ph type="dt" sz="half" idx="10"/>
          </p:nvPr>
        </p:nvSpPr>
        <p:spPr/>
        <p:txBody>
          <a:bodyPr/>
          <a:lstStyle/>
          <a:p>
            <a:fld id="{E21ABC84-FCA5-4891-96BC-F64A8896AC07}"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16</a:t>
            </a:fld>
            <a:endParaRPr lang="en-US"/>
          </a:p>
        </p:txBody>
      </p:sp>
    </p:spTree>
    <p:extLst>
      <p:ext uri="{BB962C8B-B14F-4D97-AF65-F5344CB8AC3E}">
        <p14:creationId xmlns:p14="http://schemas.microsoft.com/office/powerpoint/2010/main" val="2695863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en-US" dirty="0" smtClean="0"/>
              <a:t>You can execute Pig Latin statements: </a:t>
            </a:r>
          </a:p>
          <a:p>
            <a:pPr lvl="1" fontAlgn="auto">
              <a:spcAft>
                <a:spcPts val="0"/>
              </a:spcAft>
              <a:buFont typeface="Arial" pitchFamily="34" charset="0"/>
              <a:buChar char="–"/>
              <a:defRPr/>
            </a:pPr>
            <a:r>
              <a:rPr lang="en-US" dirty="0" smtClean="0"/>
              <a:t>Using grunt shell or command line</a:t>
            </a:r>
          </a:p>
          <a:p>
            <a:pPr lvl="2" fontAlgn="auto">
              <a:spcAft>
                <a:spcPts val="0"/>
              </a:spcAft>
              <a:buFont typeface="Arial" pitchFamily="34" charset="0"/>
              <a:buNone/>
              <a:defRPr/>
            </a:pPr>
            <a:r>
              <a:rPr lang="en-US" dirty="0" smtClean="0"/>
              <a:t>$ pig ... - Connecting to ... </a:t>
            </a:r>
          </a:p>
          <a:p>
            <a:pPr lvl="2" fontAlgn="auto">
              <a:spcAft>
                <a:spcPts val="0"/>
              </a:spcAft>
              <a:buFont typeface="Arial" pitchFamily="34" charset="0"/>
              <a:buNone/>
              <a:defRPr/>
            </a:pPr>
            <a:r>
              <a:rPr lang="en-US" dirty="0" smtClean="0"/>
              <a:t>grunt&gt; A = load 'data'; </a:t>
            </a:r>
          </a:p>
          <a:p>
            <a:pPr lvl="2" fontAlgn="auto">
              <a:spcAft>
                <a:spcPts val="0"/>
              </a:spcAft>
              <a:buFont typeface="Arial" pitchFamily="34" charset="0"/>
              <a:buNone/>
              <a:defRPr/>
            </a:pPr>
            <a:r>
              <a:rPr lang="en-US" dirty="0" smtClean="0"/>
              <a:t>grunt&gt; B = ... ; </a:t>
            </a:r>
          </a:p>
          <a:p>
            <a:pPr lvl="1" fontAlgn="auto">
              <a:spcAft>
                <a:spcPts val="0"/>
              </a:spcAft>
              <a:buFont typeface="Arial" pitchFamily="34" charset="0"/>
              <a:buChar char="–"/>
              <a:defRPr/>
            </a:pPr>
            <a:r>
              <a:rPr lang="en-US" dirty="0" smtClean="0"/>
              <a:t>In local mode or </a:t>
            </a:r>
            <a:r>
              <a:rPr lang="en-US" dirty="0" err="1" smtClean="0"/>
              <a:t>hadoop</a:t>
            </a:r>
            <a:r>
              <a:rPr lang="en-US" dirty="0" smtClean="0"/>
              <a:t> mapreduce mode</a:t>
            </a:r>
          </a:p>
          <a:p>
            <a:pPr lvl="2" fontAlgn="auto">
              <a:spcAft>
                <a:spcPts val="0"/>
              </a:spcAft>
              <a:buFont typeface="Arial" pitchFamily="34" charset="0"/>
              <a:buNone/>
              <a:defRPr/>
            </a:pPr>
            <a:r>
              <a:rPr lang="en-US" dirty="0" smtClean="0"/>
              <a:t>$ pig myscript.pig </a:t>
            </a:r>
          </a:p>
          <a:p>
            <a:pPr lvl="2" fontAlgn="auto">
              <a:spcAft>
                <a:spcPts val="0"/>
              </a:spcAft>
              <a:buFont typeface="Arial" pitchFamily="34" charset="0"/>
              <a:buNone/>
              <a:defRPr/>
            </a:pPr>
            <a:r>
              <a:rPr lang="en-US" dirty="0" smtClean="0"/>
              <a:t>Command Line - batch, local mode </a:t>
            </a:r>
            <a:r>
              <a:rPr lang="en-US" dirty="0" err="1" smtClean="0"/>
              <a:t>mode</a:t>
            </a:r>
            <a:endParaRPr lang="en-US" dirty="0" smtClean="0"/>
          </a:p>
          <a:p>
            <a:pPr lvl="2" fontAlgn="auto">
              <a:spcAft>
                <a:spcPts val="0"/>
              </a:spcAft>
              <a:buFont typeface="Arial" pitchFamily="34" charset="0"/>
              <a:buNone/>
              <a:defRPr/>
            </a:pPr>
            <a:r>
              <a:rPr lang="en-US" dirty="0" smtClean="0"/>
              <a:t>$ pig -x local myscript.pig </a:t>
            </a:r>
          </a:p>
          <a:p>
            <a:pPr lvl="1" fontAlgn="auto">
              <a:spcAft>
                <a:spcPts val="0"/>
              </a:spcAft>
              <a:buFont typeface="Arial" pitchFamily="34" charset="0"/>
              <a:buChar char="–"/>
              <a:defRPr/>
            </a:pPr>
            <a:r>
              <a:rPr lang="en-US" dirty="0" smtClean="0"/>
              <a:t>Either interactively or in batch </a:t>
            </a:r>
          </a:p>
          <a:p>
            <a:pPr fontAlgn="auto">
              <a:spcAft>
                <a:spcPts val="0"/>
              </a:spcAft>
              <a:buFont typeface="Arial" pitchFamily="34" charset="0"/>
              <a:buChar char="•"/>
              <a:defRPr/>
            </a:pPr>
            <a:endParaRPr lang="en-US" dirty="0" smtClean="0"/>
          </a:p>
        </p:txBody>
      </p:sp>
      <p:sp>
        <p:nvSpPr>
          <p:cNvPr id="4098" name="Title 1"/>
          <p:cNvSpPr>
            <a:spLocks noGrp="1"/>
          </p:cNvSpPr>
          <p:nvPr>
            <p:ph type="title"/>
          </p:nvPr>
        </p:nvSpPr>
        <p:spPr/>
        <p:txBody>
          <a:bodyPr/>
          <a:lstStyle/>
          <a:p>
            <a:r>
              <a:rPr lang="en-US" smtClean="0"/>
              <a:t>Running Pig</a:t>
            </a:r>
          </a:p>
        </p:txBody>
      </p:sp>
      <p:sp>
        <p:nvSpPr>
          <p:cNvPr id="2" name="Date Placeholder 1"/>
          <p:cNvSpPr>
            <a:spLocks noGrp="1"/>
          </p:cNvSpPr>
          <p:nvPr>
            <p:ph type="dt" sz="half" idx="10"/>
          </p:nvPr>
        </p:nvSpPr>
        <p:spPr/>
        <p:txBody>
          <a:bodyPr/>
          <a:lstStyle/>
          <a:p>
            <a:fld id="{C3F6F263-00AE-4088-8DAB-A965957D77D5}"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17</a:t>
            </a:fld>
            <a:endParaRPr lang="en-US"/>
          </a:p>
        </p:txBody>
      </p:sp>
    </p:spTree>
    <p:extLst>
      <p:ext uri="{BB962C8B-B14F-4D97-AF65-F5344CB8AC3E}">
        <p14:creationId xmlns:p14="http://schemas.microsoft.com/office/powerpoint/2010/main" val="1482340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Content Placeholder 2"/>
          <p:cNvSpPr>
            <a:spLocks noGrp="1"/>
          </p:cNvSpPr>
          <p:nvPr>
            <p:ph idx="1"/>
          </p:nvPr>
        </p:nvSpPr>
        <p:spPr/>
        <p:txBody>
          <a:bodyPr/>
          <a:lstStyle/>
          <a:p>
            <a:r>
              <a:rPr lang="en-US" smtClean="0"/>
              <a:t>A LOAD statement reads data from the file system. </a:t>
            </a:r>
          </a:p>
          <a:p>
            <a:r>
              <a:rPr lang="en-US" smtClean="0"/>
              <a:t>A series of "transformation" statements process the data. </a:t>
            </a:r>
          </a:p>
          <a:p>
            <a:r>
              <a:rPr lang="en-US" smtClean="0"/>
              <a:t>A STORE statement writes output to the file system; or, a DUMP statement displays output to the screen.</a:t>
            </a:r>
          </a:p>
          <a:p>
            <a:endParaRPr lang="en-US" smtClean="0"/>
          </a:p>
        </p:txBody>
      </p:sp>
      <p:sp>
        <p:nvSpPr>
          <p:cNvPr id="5122" name="Title 1"/>
          <p:cNvSpPr>
            <a:spLocks noGrp="1"/>
          </p:cNvSpPr>
          <p:nvPr>
            <p:ph type="title"/>
          </p:nvPr>
        </p:nvSpPr>
        <p:spPr/>
        <p:txBody>
          <a:bodyPr/>
          <a:lstStyle/>
          <a:p>
            <a:r>
              <a:rPr lang="en-US" smtClean="0"/>
              <a:t>Program/flow organization</a:t>
            </a:r>
          </a:p>
        </p:txBody>
      </p:sp>
      <p:sp>
        <p:nvSpPr>
          <p:cNvPr id="2" name="Date Placeholder 1"/>
          <p:cNvSpPr>
            <a:spLocks noGrp="1"/>
          </p:cNvSpPr>
          <p:nvPr>
            <p:ph type="dt" sz="half" idx="10"/>
          </p:nvPr>
        </p:nvSpPr>
        <p:spPr/>
        <p:txBody>
          <a:bodyPr/>
          <a:lstStyle/>
          <a:p>
            <a:fld id="{8F4B6F12-1C0B-4853-8801-DEDCB99F93D2}" type="datetime1">
              <a:rPr lang="en-US" smtClean="0"/>
              <a:t>4/20/2016</a:t>
            </a:fld>
            <a:endParaRPr lang="en-US"/>
          </a:p>
        </p:txBody>
      </p:sp>
      <p:sp>
        <p:nvSpPr>
          <p:cNvPr id="3" name="Slide Number Placeholder 2"/>
          <p:cNvSpPr>
            <a:spLocks noGrp="1"/>
          </p:cNvSpPr>
          <p:nvPr>
            <p:ph type="sldNum" sz="quarter" idx="12"/>
          </p:nvPr>
        </p:nvSpPr>
        <p:spPr/>
        <p:txBody>
          <a:bodyPr/>
          <a:lstStyle/>
          <a:p>
            <a:fld id="{82381830-526E-477C-93A2-8BE508C8A9E9}" type="slidenum">
              <a:rPr lang="en-US" smtClean="0"/>
              <a:t>18</a:t>
            </a:fld>
            <a:endParaRPr lang="en-US"/>
          </a:p>
        </p:txBody>
      </p:sp>
    </p:spTree>
    <p:extLst>
      <p:ext uri="{BB962C8B-B14F-4D97-AF65-F5344CB8AC3E}">
        <p14:creationId xmlns:p14="http://schemas.microsoft.com/office/powerpoint/2010/main" val="27925814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305800" cy="4525963"/>
          </a:xfrm>
        </p:spPr>
        <p:txBody>
          <a:bodyPr rtlCol="0">
            <a:normAutofit fontScale="70000" lnSpcReduction="20000"/>
          </a:bodyPr>
          <a:lstStyle/>
          <a:p>
            <a:pPr fontAlgn="auto">
              <a:spcAft>
                <a:spcPts val="0"/>
              </a:spcAft>
              <a:buFont typeface="Arial" pitchFamily="34" charset="0"/>
              <a:buChar char="•"/>
              <a:defRPr/>
            </a:pPr>
            <a:r>
              <a:rPr lang="en-US" i="1" dirty="0" smtClean="0"/>
              <a:t>In general</a:t>
            </a:r>
            <a:r>
              <a:rPr lang="en-US" dirty="0" smtClean="0"/>
              <a:t>, Pig processes Pig Latin statements as follows:</a:t>
            </a:r>
          </a:p>
          <a:p>
            <a:pPr lvl="1" fontAlgn="auto">
              <a:spcAft>
                <a:spcPts val="0"/>
              </a:spcAft>
              <a:buFont typeface="Arial" pitchFamily="34" charset="0"/>
              <a:buChar char="–"/>
              <a:defRPr/>
            </a:pPr>
            <a:r>
              <a:rPr lang="en-US" dirty="0" smtClean="0"/>
              <a:t>First, Pig validates the syntax and semantics of all statements.</a:t>
            </a:r>
          </a:p>
          <a:p>
            <a:pPr lvl="1" fontAlgn="auto">
              <a:spcAft>
                <a:spcPts val="0"/>
              </a:spcAft>
              <a:buFont typeface="Arial" pitchFamily="34" charset="0"/>
              <a:buChar char="–"/>
              <a:defRPr/>
            </a:pPr>
            <a:r>
              <a:rPr lang="en-US" dirty="0" smtClean="0"/>
              <a:t>Next, if Pig encounters a DUMP or STORE, Pig will execute the statements.</a:t>
            </a:r>
          </a:p>
          <a:p>
            <a:pPr lvl="1" fontAlgn="auto">
              <a:spcAft>
                <a:spcPts val="0"/>
              </a:spcAft>
              <a:buFont typeface="Arial" pitchFamily="34" charset="0"/>
              <a:buNone/>
              <a:defRPr/>
            </a:pPr>
            <a:endParaRPr lang="en-US" dirty="0" smtClean="0"/>
          </a:p>
          <a:p>
            <a:pPr lvl="1" fontAlgn="auto">
              <a:spcAft>
                <a:spcPts val="0"/>
              </a:spcAft>
              <a:buFont typeface="Arial" pitchFamily="34" charset="0"/>
              <a:buNone/>
              <a:defRPr/>
            </a:pPr>
            <a:r>
              <a:rPr lang="en-US" dirty="0" smtClean="0"/>
              <a:t>A = LOAD 'student' USING </a:t>
            </a:r>
            <a:r>
              <a:rPr lang="en-US" dirty="0" err="1" smtClean="0"/>
              <a:t>PigStorage</a:t>
            </a:r>
            <a:r>
              <a:rPr lang="en-US" dirty="0" smtClean="0"/>
              <a:t>() AS (</a:t>
            </a:r>
            <a:r>
              <a:rPr lang="en-US" dirty="0" err="1" smtClean="0"/>
              <a:t>name:chararray</a:t>
            </a:r>
            <a:r>
              <a:rPr lang="en-US" dirty="0" smtClean="0"/>
              <a:t>, </a:t>
            </a:r>
            <a:r>
              <a:rPr lang="en-US" dirty="0" err="1" smtClean="0"/>
              <a:t>age:int</a:t>
            </a:r>
            <a:r>
              <a:rPr lang="en-US" dirty="0" smtClean="0"/>
              <a:t>, </a:t>
            </a:r>
            <a:r>
              <a:rPr lang="en-US" dirty="0" err="1" smtClean="0"/>
              <a:t>gpa:float</a:t>
            </a:r>
            <a:r>
              <a:rPr lang="en-US" dirty="0" smtClean="0"/>
              <a:t>); </a:t>
            </a:r>
          </a:p>
          <a:p>
            <a:pPr lvl="1" fontAlgn="auto">
              <a:spcAft>
                <a:spcPts val="0"/>
              </a:spcAft>
              <a:buFont typeface="Arial" pitchFamily="34" charset="0"/>
              <a:buNone/>
              <a:defRPr/>
            </a:pPr>
            <a:r>
              <a:rPr lang="en-US" dirty="0" smtClean="0"/>
              <a:t>B = FOREACH A GENERATE name; </a:t>
            </a:r>
          </a:p>
          <a:p>
            <a:pPr lvl="1" fontAlgn="auto">
              <a:spcAft>
                <a:spcPts val="0"/>
              </a:spcAft>
              <a:buFont typeface="Arial" pitchFamily="34" charset="0"/>
              <a:buNone/>
              <a:defRPr/>
            </a:pPr>
            <a:r>
              <a:rPr lang="en-US" dirty="0" smtClean="0"/>
              <a:t>DUMP B; </a:t>
            </a:r>
          </a:p>
          <a:p>
            <a:pPr lvl="1" fontAlgn="auto">
              <a:spcAft>
                <a:spcPts val="0"/>
              </a:spcAft>
              <a:buFont typeface="Arial" pitchFamily="34" charset="0"/>
              <a:buNone/>
              <a:defRPr/>
            </a:pPr>
            <a:r>
              <a:rPr lang="en-US" dirty="0" smtClean="0"/>
              <a:t>(John) </a:t>
            </a:r>
          </a:p>
          <a:p>
            <a:pPr lvl="1" fontAlgn="auto">
              <a:spcAft>
                <a:spcPts val="0"/>
              </a:spcAft>
              <a:buFont typeface="Arial" pitchFamily="34" charset="0"/>
              <a:buNone/>
              <a:defRPr/>
            </a:pPr>
            <a:r>
              <a:rPr lang="en-US" dirty="0" smtClean="0"/>
              <a:t>(Mary) </a:t>
            </a:r>
          </a:p>
          <a:p>
            <a:pPr lvl="1" fontAlgn="auto">
              <a:spcAft>
                <a:spcPts val="0"/>
              </a:spcAft>
              <a:buFont typeface="Arial" pitchFamily="34" charset="0"/>
              <a:buNone/>
              <a:defRPr/>
            </a:pPr>
            <a:r>
              <a:rPr lang="en-US" dirty="0" smtClean="0"/>
              <a:t>(Bill) </a:t>
            </a:r>
          </a:p>
          <a:p>
            <a:pPr lvl="1" fontAlgn="auto">
              <a:spcAft>
                <a:spcPts val="0"/>
              </a:spcAft>
              <a:buFont typeface="Arial" pitchFamily="34" charset="0"/>
              <a:buNone/>
              <a:defRPr/>
            </a:pPr>
            <a:r>
              <a:rPr lang="en-US" dirty="0" smtClean="0"/>
              <a:t>(Joe) </a:t>
            </a:r>
          </a:p>
          <a:p>
            <a:pPr fontAlgn="auto">
              <a:spcAft>
                <a:spcPts val="0"/>
              </a:spcAft>
              <a:buFont typeface="Arial" pitchFamily="34" charset="0"/>
              <a:buChar char="•"/>
              <a:defRPr/>
            </a:pPr>
            <a:r>
              <a:rPr lang="en-US" dirty="0" smtClean="0"/>
              <a:t>Store operator will store it in a file</a:t>
            </a:r>
          </a:p>
        </p:txBody>
      </p:sp>
      <p:sp>
        <p:nvSpPr>
          <p:cNvPr id="6146" name="Title 1"/>
          <p:cNvSpPr>
            <a:spLocks noGrp="1"/>
          </p:cNvSpPr>
          <p:nvPr>
            <p:ph type="title"/>
          </p:nvPr>
        </p:nvSpPr>
        <p:spPr/>
        <p:txBody>
          <a:bodyPr/>
          <a:lstStyle/>
          <a:p>
            <a:r>
              <a:rPr lang="en-US" smtClean="0"/>
              <a:t>Interpretation</a:t>
            </a:r>
          </a:p>
        </p:txBody>
      </p:sp>
      <p:sp>
        <p:nvSpPr>
          <p:cNvPr id="2" name="Date Placeholder 1"/>
          <p:cNvSpPr>
            <a:spLocks noGrp="1"/>
          </p:cNvSpPr>
          <p:nvPr>
            <p:ph type="dt" sz="half" idx="10"/>
          </p:nvPr>
        </p:nvSpPr>
        <p:spPr/>
        <p:txBody>
          <a:bodyPr/>
          <a:lstStyle/>
          <a:p>
            <a:fld id="{DC967681-574A-49A0-85E2-9380D18DF1AD}"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19</a:t>
            </a:fld>
            <a:endParaRPr lang="en-US"/>
          </a:p>
        </p:txBody>
      </p:sp>
    </p:spTree>
    <p:extLst>
      <p:ext uri="{BB962C8B-B14F-4D97-AF65-F5344CB8AC3E}">
        <p14:creationId xmlns:p14="http://schemas.microsoft.com/office/powerpoint/2010/main" val="710407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Abstraction layer for MR</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Raw MR is difficult to install and program (Do we know about this? Then why did I ask you do this?)</a:t>
            </a:r>
          </a:p>
          <a:p>
            <a:r>
              <a:rPr lang="en-US" dirty="0" smtClean="0"/>
              <a:t>There are many models that simplify designing MR applications:</a:t>
            </a:r>
          </a:p>
          <a:p>
            <a:pPr lvl="1"/>
            <a:r>
              <a:rPr lang="en-US" dirty="0" smtClean="0">
                <a:hlinkClick r:id="rId2"/>
              </a:rPr>
              <a:t>MRJob</a:t>
            </a:r>
            <a:r>
              <a:rPr lang="en-US" dirty="0" smtClean="0"/>
              <a:t> for python developers</a:t>
            </a:r>
          </a:p>
          <a:p>
            <a:pPr lvl="1"/>
            <a:r>
              <a:rPr lang="en-US" dirty="0" smtClean="0">
                <a:hlinkClick r:id="rId3"/>
              </a:rPr>
              <a:t>Elastic Map Reduce </a:t>
            </a:r>
            <a:r>
              <a:rPr lang="en-US" dirty="0" smtClean="0"/>
              <a:t>(EMR) from amazon </a:t>
            </a:r>
            <a:r>
              <a:rPr lang="en-US" dirty="0" err="1" smtClean="0"/>
              <a:t>aws</a:t>
            </a:r>
            <a:endParaRPr lang="en-US" dirty="0" smtClean="0"/>
          </a:p>
          <a:p>
            <a:pPr lvl="1"/>
            <a:r>
              <a:rPr lang="en-US" dirty="0" smtClean="0"/>
              <a:t>Pig from Apache via Yahoo</a:t>
            </a:r>
          </a:p>
          <a:p>
            <a:pPr lvl="1"/>
            <a:r>
              <a:rPr lang="en-US" dirty="0" smtClean="0"/>
              <a:t>Hive from Apache via Facebook</a:t>
            </a:r>
          </a:p>
          <a:p>
            <a:pPr lvl="1"/>
            <a:r>
              <a:rPr lang="en-US" dirty="0" smtClean="0"/>
              <a:t>And others</a:t>
            </a:r>
          </a:p>
          <a:p>
            <a:r>
              <a:rPr lang="en-US" dirty="0" smtClean="0"/>
              <a:t>We will look at Pig in detail. It is a data flow language, so conceptually closer to the way we solve problems…</a:t>
            </a:r>
          </a:p>
          <a:p>
            <a:pPr lvl="1"/>
            <a:endParaRPr lang="en-US" dirty="0"/>
          </a:p>
        </p:txBody>
      </p:sp>
      <p:sp>
        <p:nvSpPr>
          <p:cNvPr id="4" name="Date Placeholder 3"/>
          <p:cNvSpPr>
            <a:spLocks noGrp="1"/>
          </p:cNvSpPr>
          <p:nvPr>
            <p:ph type="dt" sz="half" idx="10"/>
          </p:nvPr>
        </p:nvSpPr>
        <p:spPr/>
        <p:txBody>
          <a:bodyPr/>
          <a:lstStyle/>
          <a:p>
            <a:fld id="{D1BECCC8-0B79-4AF5-810B-5F5C278AC4C3}"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a:t>
            </a:fld>
            <a:endParaRPr lang="en-US"/>
          </a:p>
        </p:txBody>
      </p:sp>
    </p:spTree>
    <p:extLst>
      <p:ext uri="{BB962C8B-B14F-4D97-AF65-F5344CB8AC3E}">
        <p14:creationId xmlns:p14="http://schemas.microsoft.com/office/powerpoint/2010/main" val="328844086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rtlCol="0">
            <a:normAutofit fontScale="77500" lnSpcReduction="20000"/>
          </a:bodyPr>
          <a:lstStyle/>
          <a:p>
            <a:pPr fontAlgn="auto">
              <a:spcAft>
                <a:spcPts val="0"/>
              </a:spcAft>
              <a:buFont typeface="Arial" pitchFamily="34" charset="0"/>
              <a:buNone/>
              <a:defRPr/>
            </a:pPr>
            <a:r>
              <a:rPr lang="en-US" dirty="0" smtClean="0"/>
              <a:t>A = LOAD 'input' AS (x, y, z); </a:t>
            </a:r>
          </a:p>
          <a:p>
            <a:pPr fontAlgn="auto">
              <a:spcAft>
                <a:spcPts val="0"/>
              </a:spcAft>
              <a:buFont typeface="Arial" pitchFamily="34" charset="0"/>
              <a:buNone/>
              <a:defRPr/>
            </a:pPr>
            <a:r>
              <a:rPr lang="en-US" dirty="0" smtClean="0"/>
              <a:t>B = FILTER A BY x &gt; 5; </a:t>
            </a:r>
          </a:p>
          <a:p>
            <a:pPr fontAlgn="auto">
              <a:spcAft>
                <a:spcPts val="0"/>
              </a:spcAft>
              <a:buFont typeface="Arial" pitchFamily="34" charset="0"/>
              <a:buNone/>
              <a:defRPr/>
            </a:pPr>
            <a:r>
              <a:rPr lang="en-US" dirty="0" smtClean="0"/>
              <a:t>DUMP B;  </a:t>
            </a:r>
          </a:p>
          <a:p>
            <a:pPr fontAlgn="auto">
              <a:spcAft>
                <a:spcPts val="0"/>
              </a:spcAft>
              <a:buFont typeface="Arial" pitchFamily="34" charset="0"/>
              <a:buNone/>
              <a:defRPr/>
            </a:pPr>
            <a:r>
              <a:rPr lang="en-US" dirty="0" smtClean="0"/>
              <a:t>C = FOREACH B GENERATE y, z; </a:t>
            </a:r>
          </a:p>
          <a:p>
            <a:pPr fontAlgn="auto">
              <a:spcAft>
                <a:spcPts val="0"/>
              </a:spcAft>
              <a:buFont typeface="Arial" pitchFamily="34" charset="0"/>
              <a:buNone/>
              <a:defRPr/>
            </a:pPr>
            <a:r>
              <a:rPr lang="en-US" dirty="0" smtClean="0"/>
              <a:t>STORE C INTO 'output'; </a:t>
            </a:r>
          </a:p>
          <a:p>
            <a:pPr fontAlgn="auto">
              <a:spcAft>
                <a:spcPts val="0"/>
              </a:spcAft>
              <a:buFont typeface="Arial" pitchFamily="34" charset="0"/>
              <a:buNone/>
              <a:defRPr/>
            </a:pPr>
            <a:r>
              <a:rPr lang="en-US" dirty="0" smtClean="0"/>
              <a:t>-----------------------------------------------------------------------------</a:t>
            </a:r>
          </a:p>
          <a:p>
            <a:pPr fontAlgn="auto">
              <a:spcAft>
                <a:spcPts val="0"/>
              </a:spcAft>
              <a:buFont typeface="Arial" pitchFamily="34" charset="0"/>
              <a:buNone/>
              <a:defRPr/>
            </a:pPr>
            <a:r>
              <a:rPr lang="en-US" dirty="0" smtClean="0"/>
              <a:t>A = LOAD 'input' AS (x, y, z);</a:t>
            </a:r>
          </a:p>
          <a:p>
            <a:pPr fontAlgn="auto">
              <a:spcAft>
                <a:spcPts val="0"/>
              </a:spcAft>
              <a:buFont typeface="Arial" pitchFamily="34" charset="0"/>
              <a:buNone/>
              <a:defRPr/>
            </a:pPr>
            <a:r>
              <a:rPr lang="en-US" dirty="0" smtClean="0"/>
              <a:t>B = FILTER A BY x &gt; 5;</a:t>
            </a:r>
          </a:p>
          <a:p>
            <a:pPr fontAlgn="auto">
              <a:spcAft>
                <a:spcPts val="0"/>
              </a:spcAft>
              <a:buFont typeface="Arial" pitchFamily="34" charset="0"/>
              <a:buNone/>
              <a:defRPr/>
            </a:pPr>
            <a:r>
              <a:rPr lang="en-US" dirty="0" smtClean="0"/>
              <a:t>STORE B INTO 'output1';</a:t>
            </a:r>
          </a:p>
          <a:p>
            <a:pPr fontAlgn="auto">
              <a:spcAft>
                <a:spcPts val="0"/>
              </a:spcAft>
              <a:buFont typeface="Arial" pitchFamily="34" charset="0"/>
              <a:buNone/>
              <a:defRPr/>
            </a:pPr>
            <a:r>
              <a:rPr lang="en-US" dirty="0" smtClean="0"/>
              <a:t>C = FOREACH B GENERATE y, z;</a:t>
            </a:r>
          </a:p>
          <a:p>
            <a:pPr fontAlgn="auto">
              <a:spcAft>
                <a:spcPts val="0"/>
              </a:spcAft>
              <a:buFont typeface="Arial" pitchFamily="34" charset="0"/>
              <a:buNone/>
              <a:defRPr/>
            </a:pPr>
            <a:r>
              <a:rPr lang="en-US" dirty="0" smtClean="0"/>
              <a:t>STORE C INTO 'output2'</a:t>
            </a:r>
          </a:p>
        </p:txBody>
      </p:sp>
      <p:sp>
        <p:nvSpPr>
          <p:cNvPr id="7170" name="Title 1"/>
          <p:cNvSpPr>
            <a:spLocks noGrp="1"/>
          </p:cNvSpPr>
          <p:nvPr>
            <p:ph type="title"/>
          </p:nvPr>
        </p:nvSpPr>
        <p:spPr/>
        <p:txBody>
          <a:bodyPr/>
          <a:lstStyle/>
          <a:p>
            <a:r>
              <a:rPr lang="en-US" smtClean="0"/>
              <a:t>Simple Examples</a:t>
            </a:r>
          </a:p>
        </p:txBody>
      </p:sp>
      <p:sp>
        <p:nvSpPr>
          <p:cNvPr id="2" name="Date Placeholder 1"/>
          <p:cNvSpPr>
            <a:spLocks noGrp="1"/>
          </p:cNvSpPr>
          <p:nvPr>
            <p:ph type="dt" sz="half" idx="10"/>
          </p:nvPr>
        </p:nvSpPr>
        <p:spPr/>
        <p:txBody>
          <a:bodyPr/>
          <a:lstStyle/>
          <a:p>
            <a:fld id="{434BD769-A898-4734-A08F-C68EE95F0C21}"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20</a:t>
            </a:fld>
            <a:endParaRPr lang="en-US"/>
          </a:p>
        </p:txBody>
      </p:sp>
    </p:spTree>
    <p:extLst>
      <p:ext uri="{BB962C8B-B14F-4D97-AF65-F5344CB8AC3E}">
        <p14:creationId xmlns:p14="http://schemas.microsoft.com/office/powerpoint/2010/main" val="429337570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See tutorial at </a:t>
            </a:r>
            <a:r>
              <a:rPr lang="en-US" dirty="0">
                <a:hlinkClick r:id="rId2"/>
              </a:rPr>
              <a:t>http://</a:t>
            </a:r>
            <a:r>
              <a:rPr lang="en-US" dirty="0" smtClean="0">
                <a:hlinkClick r:id="rId2"/>
              </a:rPr>
              <a:t>aws.amazon.com/articles/2729</a:t>
            </a:r>
            <a:endParaRPr lang="en-US" dirty="0" smtClean="0"/>
          </a:p>
          <a:p>
            <a:r>
              <a:rPr lang="en-US" dirty="0" smtClean="0"/>
              <a:t>This is about parsing web log for frequent external referrers, IPs, frequent terms etc.</a:t>
            </a:r>
          </a:p>
          <a:p>
            <a:r>
              <a:rPr lang="en-US" dirty="0" smtClean="0"/>
              <a:t>You place the data and pig script on s3</a:t>
            </a:r>
          </a:p>
          <a:p>
            <a:r>
              <a:rPr lang="en-US" dirty="0" smtClean="0"/>
              <a:t>Then start the pig workflow on </a:t>
            </a:r>
            <a:r>
              <a:rPr lang="en-US" dirty="0" err="1" smtClean="0"/>
              <a:t>aws</a:t>
            </a:r>
            <a:endParaRPr lang="en-US" dirty="0" smtClean="0"/>
          </a:p>
          <a:p>
            <a:r>
              <a:rPr lang="en-US" dirty="0" smtClean="0"/>
              <a:t>The output also goes back into the s3 space </a:t>
            </a:r>
            <a:endParaRPr lang="en-US" dirty="0"/>
          </a:p>
        </p:txBody>
      </p:sp>
      <p:sp>
        <p:nvSpPr>
          <p:cNvPr id="4" name="Title 3"/>
          <p:cNvSpPr>
            <a:spLocks noGrp="1"/>
          </p:cNvSpPr>
          <p:nvPr>
            <p:ph type="title"/>
          </p:nvPr>
        </p:nvSpPr>
        <p:spPr/>
        <p:txBody>
          <a:bodyPr/>
          <a:lstStyle/>
          <a:p>
            <a:r>
              <a:rPr lang="en-US" dirty="0" smtClean="0"/>
              <a:t>Lets run Pig Script on AWS</a:t>
            </a:r>
            <a:endParaRPr lang="en-US" dirty="0"/>
          </a:p>
        </p:txBody>
      </p:sp>
      <p:sp>
        <p:nvSpPr>
          <p:cNvPr id="5" name="Date Placeholder 4"/>
          <p:cNvSpPr>
            <a:spLocks noGrp="1"/>
          </p:cNvSpPr>
          <p:nvPr>
            <p:ph type="dt" sz="half" idx="10"/>
          </p:nvPr>
        </p:nvSpPr>
        <p:spPr/>
        <p:txBody>
          <a:bodyPr/>
          <a:lstStyle/>
          <a:p>
            <a:fld id="{754F4472-A2C8-4EEE-A84A-AE7B99E76971}" type="datetime1">
              <a:rPr lang="en-US" smtClean="0"/>
              <a:t>4/20/2016</a:t>
            </a:fld>
            <a:endParaRPr lang="en-US"/>
          </a:p>
        </p:txBody>
      </p:sp>
      <p:sp>
        <p:nvSpPr>
          <p:cNvPr id="6" name="Slide Number Placeholder 5"/>
          <p:cNvSpPr>
            <a:spLocks noGrp="1"/>
          </p:cNvSpPr>
          <p:nvPr>
            <p:ph type="sldNum" sz="quarter" idx="12"/>
          </p:nvPr>
        </p:nvSpPr>
        <p:spPr/>
        <p:txBody>
          <a:bodyPr/>
          <a:lstStyle/>
          <a:p>
            <a:fld id="{82381830-526E-477C-93A2-8BE508C8A9E9}" type="slidenum">
              <a:rPr lang="en-US" smtClean="0"/>
              <a:t>21</a:t>
            </a:fld>
            <a:endParaRPr lang="en-US"/>
          </a:p>
        </p:txBody>
      </p:sp>
    </p:spTree>
    <p:extLst>
      <p:ext uri="{BB962C8B-B14F-4D97-AF65-F5344CB8AC3E}">
        <p14:creationId xmlns:p14="http://schemas.microsoft.com/office/powerpoint/2010/main" val="286963484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0" y="274638"/>
            <a:ext cx="8229600" cy="1143000"/>
          </a:xfrm>
        </p:spPr>
        <p:txBody>
          <a:bodyPr/>
          <a:lstStyle/>
          <a:p>
            <a:r>
              <a:rPr lang="en-US" dirty="0" smtClean="0"/>
              <a:t>Pig Script</a:t>
            </a:r>
            <a:endParaRPr lang="en-US" dirty="0"/>
          </a:p>
        </p:txBody>
      </p:sp>
      <p:sp>
        <p:nvSpPr>
          <p:cNvPr id="7" name="Rectangle 6"/>
          <p:cNvSpPr/>
          <p:nvPr/>
        </p:nvSpPr>
        <p:spPr>
          <a:xfrm>
            <a:off x="762000" y="1371600"/>
            <a:ext cx="7696200" cy="4247317"/>
          </a:xfrm>
          <a:prstGeom prst="rect">
            <a:avLst/>
          </a:prstGeom>
        </p:spPr>
        <p:txBody>
          <a:bodyPr wrap="square">
            <a:spAutoFit/>
          </a:bodyPr>
          <a:lstStyle/>
          <a:p>
            <a:r>
              <a:rPr lang="en-US" dirty="0" smtClean="0"/>
              <a:t> </a:t>
            </a:r>
            <a:r>
              <a:rPr lang="en-US" sz="1200" dirty="0" smtClean="0"/>
              <a:t>register file:/home/hadoop/lib/pig/piggybank.jar</a:t>
            </a:r>
          </a:p>
          <a:p>
            <a:r>
              <a:rPr lang="en-US" sz="1200" dirty="0" smtClean="0"/>
              <a:t>  DEFINE EXTRACT </a:t>
            </a:r>
            <a:r>
              <a:rPr lang="en-US" sz="1200" dirty="0" err="1" smtClean="0"/>
              <a:t>org.apache.pig.piggybank.evaluation.string.EXTRACT</a:t>
            </a:r>
            <a:r>
              <a:rPr lang="en-US" sz="1200" dirty="0" smtClean="0"/>
              <a:t>();</a:t>
            </a:r>
          </a:p>
          <a:p>
            <a:r>
              <a:rPr lang="en-US" sz="1200" dirty="0" smtClean="0"/>
              <a:t>  RAW_LOGS  = LOAD '$INPUT' USING </a:t>
            </a:r>
            <a:r>
              <a:rPr lang="en-US" sz="1200" dirty="0" err="1" smtClean="0"/>
              <a:t>TextLoader</a:t>
            </a:r>
            <a:r>
              <a:rPr lang="en-US" sz="1200" dirty="0" smtClean="0"/>
              <a:t> as (</a:t>
            </a:r>
            <a:r>
              <a:rPr lang="en-US" sz="1200" dirty="0" err="1" smtClean="0"/>
              <a:t>line:chararray</a:t>
            </a:r>
            <a:r>
              <a:rPr lang="en-US" sz="1200" dirty="0" smtClean="0"/>
              <a:t>);</a:t>
            </a:r>
          </a:p>
          <a:p>
            <a:r>
              <a:rPr lang="en-US" sz="1200" dirty="0" smtClean="0"/>
              <a:t>  LOGS_BASE = </a:t>
            </a:r>
            <a:r>
              <a:rPr lang="en-US" sz="1200" dirty="0" err="1" smtClean="0"/>
              <a:t>foreach</a:t>
            </a:r>
            <a:r>
              <a:rPr lang="en-US" sz="1200" dirty="0" smtClean="0"/>
              <a:t> RAW_LOGS generate </a:t>
            </a:r>
          </a:p>
          <a:p>
            <a:r>
              <a:rPr lang="en-US" sz="1200" dirty="0" smtClean="0"/>
              <a:t>    FLATTEN (</a:t>
            </a:r>
          </a:p>
          <a:p>
            <a:r>
              <a:rPr lang="en-US" sz="1200" dirty="0" smtClean="0"/>
              <a:t>      EXTRACT (line, '^(\\S+) (\\S+) (\\S+) \\[([\\w:/]+\\s[+\\-]\\d{4})\\] "(.+?)" (\\S+) (\\S+) "([^"]*)" "([^"]*)"')</a:t>
            </a:r>
          </a:p>
          <a:p>
            <a:r>
              <a:rPr lang="en-US" sz="1200" dirty="0" smtClean="0"/>
              <a:t>    ) </a:t>
            </a:r>
          </a:p>
          <a:p>
            <a:r>
              <a:rPr lang="en-US" sz="1200" dirty="0" smtClean="0"/>
              <a:t>    as (</a:t>
            </a:r>
          </a:p>
          <a:p>
            <a:r>
              <a:rPr lang="en-US" sz="1200" dirty="0" smtClean="0"/>
              <a:t>      </a:t>
            </a:r>
            <a:r>
              <a:rPr lang="en-US" sz="1200" dirty="0" err="1" smtClean="0"/>
              <a:t>remoteAddr:chararray</a:t>
            </a:r>
            <a:r>
              <a:rPr lang="en-US" sz="1200" dirty="0" smtClean="0"/>
              <a:t>, </a:t>
            </a:r>
            <a:r>
              <a:rPr lang="en-US" sz="1200" dirty="0" err="1" smtClean="0"/>
              <a:t>remoteLogname:chararray</a:t>
            </a:r>
            <a:r>
              <a:rPr lang="en-US" sz="1200" dirty="0" smtClean="0"/>
              <a:t>, </a:t>
            </a:r>
            <a:r>
              <a:rPr lang="en-US" sz="1200" dirty="0" err="1" smtClean="0"/>
              <a:t>user:chararray</a:t>
            </a:r>
            <a:r>
              <a:rPr lang="en-US" sz="1200" dirty="0" smtClean="0"/>
              <a:t>, </a:t>
            </a:r>
            <a:r>
              <a:rPr lang="en-US" sz="1200" dirty="0" err="1" smtClean="0"/>
              <a:t>time:chararray</a:t>
            </a:r>
            <a:r>
              <a:rPr lang="en-US" sz="1200" dirty="0" smtClean="0"/>
              <a:t>, </a:t>
            </a:r>
          </a:p>
          <a:p>
            <a:r>
              <a:rPr lang="en-US" sz="1200" dirty="0" smtClean="0"/>
              <a:t>      </a:t>
            </a:r>
            <a:r>
              <a:rPr lang="en-US" sz="1200" dirty="0" err="1" smtClean="0"/>
              <a:t>request:chararray</a:t>
            </a:r>
            <a:r>
              <a:rPr lang="en-US" sz="1200" dirty="0" smtClean="0"/>
              <a:t>, </a:t>
            </a:r>
            <a:r>
              <a:rPr lang="en-US" sz="1200" dirty="0" err="1" smtClean="0"/>
              <a:t>status:int</a:t>
            </a:r>
            <a:r>
              <a:rPr lang="en-US" sz="1200" dirty="0" smtClean="0"/>
              <a:t>, </a:t>
            </a:r>
            <a:r>
              <a:rPr lang="en-US" sz="1200" dirty="0" err="1" smtClean="0"/>
              <a:t>bytes_string:chararray</a:t>
            </a:r>
            <a:r>
              <a:rPr lang="en-US" sz="1200" dirty="0" smtClean="0"/>
              <a:t>, </a:t>
            </a:r>
            <a:r>
              <a:rPr lang="en-US" sz="1200" dirty="0" err="1" smtClean="0"/>
              <a:t>referrer:chararray</a:t>
            </a:r>
            <a:r>
              <a:rPr lang="en-US" sz="1200" dirty="0" smtClean="0"/>
              <a:t>, </a:t>
            </a:r>
          </a:p>
          <a:p>
            <a:r>
              <a:rPr lang="en-US" sz="1200" dirty="0" smtClean="0"/>
              <a:t>      </a:t>
            </a:r>
            <a:r>
              <a:rPr lang="en-US" sz="1200" dirty="0" err="1" smtClean="0"/>
              <a:t>browser:chararray</a:t>
            </a:r>
            <a:endParaRPr lang="en-US" sz="1200" dirty="0" smtClean="0"/>
          </a:p>
          <a:p>
            <a:r>
              <a:rPr lang="en-US" sz="1200" dirty="0" smtClean="0"/>
              <a:t>    )</a:t>
            </a:r>
          </a:p>
          <a:p>
            <a:r>
              <a:rPr lang="en-US" sz="1200" dirty="0" smtClean="0"/>
              <a:t>  ;</a:t>
            </a:r>
          </a:p>
          <a:p>
            <a:r>
              <a:rPr lang="en-US" sz="1200" dirty="0" smtClean="0"/>
              <a:t>  REFERRER_ONLY = FOREACH LOGS_BASE GENERATE referrer;</a:t>
            </a:r>
          </a:p>
          <a:p>
            <a:r>
              <a:rPr lang="en-US" sz="1200" dirty="0" smtClean="0"/>
              <a:t>  FILTERED      = FILTER REFERRER_ONLY BY referrer matches '.*</a:t>
            </a:r>
            <a:r>
              <a:rPr lang="en-US" sz="1200" dirty="0" err="1" smtClean="0"/>
              <a:t>bing</a:t>
            </a:r>
            <a:r>
              <a:rPr lang="en-US" sz="1200" dirty="0" smtClean="0"/>
              <a:t>.*' OR referrer matches '.*</a:t>
            </a:r>
            <a:r>
              <a:rPr lang="en-US" sz="1200" dirty="0" err="1" smtClean="0"/>
              <a:t>google</a:t>
            </a:r>
            <a:r>
              <a:rPr lang="en-US" sz="1200" dirty="0" smtClean="0"/>
              <a:t>.*';</a:t>
            </a:r>
          </a:p>
          <a:p>
            <a:r>
              <a:rPr lang="en-US" sz="1200" dirty="0" smtClean="0"/>
              <a:t>  SEARCH_TERMS = FOREACH FILTERED GENERATE FLATTEN(EXTRACT(referrer, '.*[&amp;\\?]q=([^&amp;]+).*')) as </a:t>
            </a:r>
            <a:r>
              <a:rPr lang="en-US" sz="1200" dirty="0" err="1" smtClean="0"/>
              <a:t>terms:chararray</a:t>
            </a:r>
            <a:r>
              <a:rPr lang="en-US" sz="1200" dirty="0" smtClean="0"/>
              <a:t>;</a:t>
            </a:r>
          </a:p>
          <a:p>
            <a:r>
              <a:rPr lang="en-US" sz="1200" dirty="0" smtClean="0"/>
              <a:t>  SEARCH_TERMS_FILTERED = FILTER SEARCH_TERMS BY NOT $0 IS NULL;</a:t>
            </a:r>
          </a:p>
          <a:p>
            <a:r>
              <a:rPr lang="en-US" sz="1200" dirty="0" smtClean="0"/>
              <a:t>  SEARCH_TERMS_COUNT = FOREACH (GROUP SEARCH_TERMS_FILTERED BY $0) GENERATE $0, COUNT($1) as </a:t>
            </a:r>
            <a:r>
              <a:rPr lang="en-US" sz="1200" dirty="0" err="1" smtClean="0"/>
              <a:t>num</a:t>
            </a:r>
            <a:r>
              <a:rPr lang="en-US" sz="1200" dirty="0" smtClean="0"/>
              <a:t>;</a:t>
            </a:r>
          </a:p>
          <a:p>
            <a:r>
              <a:rPr lang="en-US" sz="1200" dirty="0" smtClean="0"/>
              <a:t>  SEARCH_TERMS_COUNT_SORTED = LIMIT(ORDER SEARCH_TERMS_COUNT BY </a:t>
            </a:r>
            <a:r>
              <a:rPr lang="en-US" sz="1200" dirty="0" err="1" smtClean="0"/>
              <a:t>num</a:t>
            </a:r>
            <a:r>
              <a:rPr lang="en-US" sz="1200" dirty="0" smtClean="0"/>
              <a:t> DESC) 50;</a:t>
            </a:r>
          </a:p>
          <a:p>
            <a:r>
              <a:rPr lang="en-US" sz="1200" dirty="0" smtClean="0"/>
              <a:t>  STORE SEARCH_TERMS_COUNT_SORTED into '$OUTPUT';</a:t>
            </a:r>
            <a:endParaRPr lang="en-US" sz="1200" dirty="0"/>
          </a:p>
        </p:txBody>
      </p:sp>
      <p:sp>
        <p:nvSpPr>
          <p:cNvPr id="2" name="Date Placeholder 1"/>
          <p:cNvSpPr>
            <a:spLocks noGrp="1"/>
          </p:cNvSpPr>
          <p:nvPr>
            <p:ph type="dt" sz="half" idx="10"/>
          </p:nvPr>
        </p:nvSpPr>
        <p:spPr/>
        <p:txBody>
          <a:bodyPr/>
          <a:lstStyle/>
          <a:p>
            <a:fld id="{6325449B-DEF7-4A49-8144-2FF88801A8D4}"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22</a:t>
            </a:fld>
            <a:endParaRPr lang="en-US"/>
          </a:p>
        </p:txBody>
      </p:sp>
    </p:spTree>
    <p:extLst>
      <p:ext uri="{BB962C8B-B14F-4D97-AF65-F5344CB8AC3E}">
        <p14:creationId xmlns:p14="http://schemas.microsoft.com/office/powerpoint/2010/main" val="39787270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Content Placeholder 2"/>
          <p:cNvSpPr>
            <a:spLocks noGrp="1"/>
          </p:cNvSpPr>
          <p:nvPr>
            <p:ph idx="1"/>
          </p:nvPr>
        </p:nvSpPr>
        <p:spPr/>
        <p:txBody>
          <a:bodyPr/>
          <a:lstStyle/>
          <a:p>
            <a:pPr marL="0" indent="0">
              <a:buNone/>
            </a:pPr>
            <a:endParaRPr lang="en-US" dirty="0">
              <a:hlinkClick r:id="rId2"/>
            </a:endParaRPr>
          </a:p>
          <a:p>
            <a:r>
              <a:rPr lang="en-US" dirty="0" smtClean="0">
                <a:hlinkClick r:id="rId2"/>
              </a:rPr>
              <a:t>http://www.cloudera.com/wp-content/uploads/2010/01/IntroToPig.pdf</a:t>
            </a:r>
            <a:endParaRPr lang="en-US" dirty="0" smtClean="0"/>
          </a:p>
          <a:p>
            <a:pPr marL="0" indent="0">
              <a:buNone/>
            </a:pPr>
            <a:r>
              <a:rPr lang="en-US" dirty="0" smtClean="0"/>
              <a:t> A very nice presentation from </a:t>
            </a:r>
            <a:r>
              <a:rPr lang="en-US" dirty="0" err="1" smtClean="0"/>
              <a:t>Cloudera</a:t>
            </a:r>
            <a:r>
              <a:rPr lang="en-US" dirty="0" smtClean="0"/>
              <a:t>…</a:t>
            </a:r>
          </a:p>
          <a:p>
            <a:r>
              <a:rPr lang="en-US" dirty="0" smtClean="0"/>
              <a:t>Also see Apache’s pig page:</a:t>
            </a:r>
          </a:p>
          <a:p>
            <a:r>
              <a:rPr lang="en-US" sz="2400" dirty="0">
                <a:hlinkClick r:id="rId3"/>
              </a:rPr>
              <a:t>http://</a:t>
            </a:r>
            <a:r>
              <a:rPr lang="en-US" sz="2400" dirty="0" smtClean="0">
                <a:hlinkClick r:id="rId3"/>
              </a:rPr>
              <a:t>pig.apache.org/docs/r0.9.1/index.html</a:t>
            </a:r>
            <a:endParaRPr lang="en-US" sz="2400" dirty="0" smtClean="0"/>
          </a:p>
          <a:p>
            <a:endParaRPr lang="en-US" sz="2400" dirty="0" smtClean="0"/>
          </a:p>
        </p:txBody>
      </p:sp>
      <p:sp>
        <p:nvSpPr>
          <p:cNvPr id="8194" name="Title 1"/>
          <p:cNvSpPr>
            <a:spLocks noGrp="1"/>
          </p:cNvSpPr>
          <p:nvPr>
            <p:ph type="title"/>
          </p:nvPr>
        </p:nvSpPr>
        <p:spPr/>
        <p:txBody>
          <a:bodyPr/>
          <a:lstStyle/>
          <a:p>
            <a:r>
              <a:rPr lang="en-US" smtClean="0"/>
              <a:t>More examples from </a:t>
            </a:r>
            <a:r>
              <a:rPr lang="en-US" dirty="0" err="1" smtClean="0"/>
              <a:t>Cloudera</a:t>
            </a:r>
            <a:r>
              <a:rPr lang="en-US" dirty="0" smtClean="0"/>
              <a:t> </a:t>
            </a:r>
          </a:p>
        </p:txBody>
      </p:sp>
      <p:sp>
        <p:nvSpPr>
          <p:cNvPr id="2" name="Date Placeholder 1"/>
          <p:cNvSpPr>
            <a:spLocks noGrp="1"/>
          </p:cNvSpPr>
          <p:nvPr>
            <p:ph type="dt" sz="half" idx="10"/>
          </p:nvPr>
        </p:nvSpPr>
        <p:spPr/>
        <p:txBody>
          <a:bodyPr/>
          <a:lstStyle/>
          <a:p>
            <a:fld id="{07D9CE27-1189-48F7-B78D-E1D010351AEE}" type="datetime1">
              <a:rPr lang="en-US" smtClean="0"/>
              <a:t>4/20/2016</a:t>
            </a:fld>
            <a:endParaRPr lang="en-US"/>
          </a:p>
        </p:txBody>
      </p:sp>
      <p:sp>
        <p:nvSpPr>
          <p:cNvPr id="3" name="Slide Number Placeholder 2"/>
          <p:cNvSpPr>
            <a:spLocks noGrp="1"/>
          </p:cNvSpPr>
          <p:nvPr>
            <p:ph type="sldNum" sz="quarter" idx="12"/>
          </p:nvPr>
        </p:nvSpPr>
        <p:spPr/>
        <p:txBody>
          <a:bodyPr/>
          <a:lstStyle/>
          <a:p>
            <a:fld id="{82381830-526E-477C-93A2-8BE508C8A9E9}" type="slidenum">
              <a:rPr lang="en-US" smtClean="0"/>
              <a:t>23</a:t>
            </a:fld>
            <a:endParaRPr lang="en-US"/>
          </a:p>
        </p:txBody>
      </p:sp>
    </p:spTree>
    <p:extLst>
      <p:ext uri="{BB962C8B-B14F-4D97-AF65-F5344CB8AC3E}">
        <p14:creationId xmlns:p14="http://schemas.microsoft.com/office/powerpoint/2010/main" val="70551231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Pig’s data model</a:t>
            </a:r>
            <a:endParaRPr lang="en-US" dirty="0"/>
          </a:p>
        </p:txBody>
      </p:sp>
      <p:sp>
        <p:nvSpPr>
          <p:cNvPr id="3" name="Content Placeholder 2"/>
          <p:cNvSpPr>
            <a:spLocks noGrp="1"/>
          </p:cNvSpPr>
          <p:nvPr>
            <p:ph idx="1"/>
          </p:nvPr>
        </p:nvSpPr>
        <p:spPr>
          <a:xfrm>
            <a:off x="457200" y="1295400"/>
            <a:ext cx="8229600" cy="4525963"/>
          </a:xfrm>
        </p:spPr>
        <p:txBody>
          <a:bodyPr>
            <a:noAutofit/>
          </a:bodyPr>
          <a:lstStyle/>
          <a:p>
            <a:r>
              <a:rPr lang="en-US" sz="2000" dirty="0" smtClean="0"/>
              <a:t>Scalar types: </a:t>
            </a:r>
            <a:r>
              <a:rPr lang="en-US" sz="2000" dirty="0" err="1" smtClean="0"/>
              <a:t>int</a:t>
            </a:r>
            <a:r>
              <a:rPr lang="en-US" sz="2000" dirty="0" smtClean="0"/>
              <a:t>, long, float (early versions, recently float has been dropped), double, </a:t>
            </a:r>
            <a:r>
              <a:rPr lang="en-US" sz="2000" dirty="0" err="1" smtClean="0"/>
              <a:t>chararray</a:t>
            </a:r>
            <a:r>
              <a:rPr lang="en-US" sz="2000" dirty="0" smtClean="0"/>
              <a:t>, </a:t>
            </a:r>
            <a:r>
              <a:rPr lang="en-US" sz="2000" dirty="0" err="1" smtClean="0"/>
              <a:t>bytearray</a:t>
            </a:r>
            <a:endParaRPr lang="en-US" sz="2000" dirty="0" smtClean="0"/>
          </a:p>
          <a:p>
            <a:r>
              <a:rPr lang="en-US" sz="2000" dirty="0" smtClean="0"/>
              <a:t>Complex types: Map, Tuple, Bag </a:t>
            </a:r>
          </a:p>
          <a:p>
            <a:r>
              <a:rPr lang="en-US" sz="2000" dirty="0" smtClean="0"/>
              <a:t>Map: </a:t>
            </a:r>
            <a:r>
              <a:rPr lang="en-US" sz="2000" dirty="0" err="1" smtClean="0"/>
              <a:t>chararray</a:t>
            </a:r>
            <a:r>
              <a:rPr lang="en-US" sz="2000" dirty="0" smtClean="0"/>
              <a:t> to any pig element; in fact , this &lt;key&gt; to &lt;value&gt; mapping; map constants [‘</a:t>
            </a:r>
            <a:r>
              <a:rPr lang="en-US" sz="2000" dirty="0" err="1" smtClean="0"/>
              <a:t>name’#’bob</a:t>
            </a:r>
            <a:r>
              <a:rPr lang="en-US" sz="2000" dirty="0" smtClean="0"/>
              <a:t>’, ‘age’#55] will create a map with two keys name and age, first value is </a:t>
            </a:r>
            <a:r>
              <a:rPr lang="en-US" sz="2000" dirty="0" err="1" smtClean="0"/>
              <a:t>chararray</a:t>
            </a:r>
            <a:r>
              <a:rPr lang="en-US" sz="2000" dirty="0" smtClean="0"/>
              <a:t> and the second value is an integer.</a:t>
            </a:r>
          </a:p>
          <a:p>
            <a:r>
              <a:rPr lang="en-US" sz="2000" dirty="0" smtClean="0"/>
              <a:t>Tuple: is a fixed length ordered collection of Pig data elements. Equivalent to a row in SQL. Order, can refer to elements by field position. (‘bob’, 55) is a tuple with two fields.</a:t>
            </a:r>
          </a:p>
          <a:p>
            <a:r>
              <a:rPr lang="en-US" sz="2000" dirty="0" smtClean="0"/>
              <a:t>Bag: unordered collection of tuples. Cannot reference tuple by position. </a:t>
            </a:r>
            <a:r>
              <a:rPr lang="en-US" sz="2000" dirty="0" err="1" smtClean="0"/>
              <a:t>Eg</a:t>
            </a:r>
            <a:r>
              <a:rPr lang="en-US" sz="2000" dirty="0" smtClean="0"/>
              <a:t>. {(‘bob’,55), (‘sally’,52), (‘john’, 25)} is a bog with 3 tuples; bags may become large and may spill into disk from “in-memory”</a:t>
            </a:r>
          </a:p>
          <a:p>
            <a:r>
              <a:rPr lang="en-US" sz="2000" dirty="0" smtClean="0"/>
              <a:t>Null: unknown, data missing; any data element can be null; (In Java it is Null pointers… the meaning is different in Pig)</a:t>
            </a:r>
          </a:p>
          <a:p>
            <a:endParaRPr lang="en-US" sz="2000" dirty="0"/>
          </a:p>
        </p:txBody>
      </p:sp>
      <p:sp>
        <p:nvSpPr>
          <p:cNvPr id="4" name="Date Placeholder 3"/>
          <p:cNvSpPr>
            <a:spLocks noGrp="1"/>
          </p:cNvSpPr>
          <p:nvPr>
            <p:ph type="dt" sz="half" idx="10"/>
          </p:nvPr>
        </p:nvSpPr>
        <p:spPr/>
        <p:txBody>
          <a:bodyPr/>
          <a:lstStyle/>
          <a:p>
            <a:fld id="{460E8AF7-3C6F-4AF7-9470-BBE6138B17A9}"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24</a:t>
            </a:fld>
            <a:endParaRPr lang="en-US"/>
          </a:p>
        </p:txBody>
      </p:sp>
    </p:spTree>
    <p:extLst>
      <p:ext uri="{BB962C8B-B14F-4D97-AF65-F5344CB8AC3E}">
        <p14:creationId xmlns:p14="http://schemas.microsoft.com/office/powerpoint/2010/main" val="15159792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Pig schema</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Very relaxed </a:t>
            </a:r>
            <a:r>
              <a:rPr lang="en-US" dirty="0" err="1" smtClean="0"/>
              <a:t>wrt</a:t>
            </a:r>
            <a:r>
              <a:rPr lang="en-US" dirty="0" smtClean="0"/>
              <a:t> schema.</a:t>
            </a:r>
          </a:p>
          <a:p>
            <a:r>
              <a:rPr lang="en-US" dirty="0" smtClean="0"/>
              <a:t>Scheme is defined at the time you load the data</a:t>
            </a:r>
          </a:p>
          <a:p>
            <a:r>
              <a:rPr lang="en-US" b="1" dirty="0" smtClean="0"/>
              <a:t>Runtime declaration of schemas is really nice.</a:t>
            </a:r>
          </a:p>
          <a:p>
            <a:r>
              <a:rPr lang="en-US" dirty="0" smtClean="0"/>
              <a:t>You can operate without meta data.</a:t>
            </a:r>
          </a:p>
          <a:p>
            <a:r>
              <a:rPr lang="en-US" dirty="0" smtClean="0"/>
              <a:t>On the other hand, meta data can be stored in a repository </a:t>
            </a:r>
            <a:r>
              <a:rPr lang="en-US" dirty="0" err="1" smtClean="0"/>
              <a:t>Hcatalog</a:t>
            </a:r>
            <a:r>
              <a:rPr lang="en-US" dirty="0" smtClean="0"/>
              <a:t> and used. For example JSON format… etc.</a:t>
            </a:r>
          </a:p>
          <a:p>
            <a:r>
              <a:rPr lang="en-US" dirty="0" smtClean="0"/>
              <a:t>Gently typed: between Java and Perl at two extremes</a:t>
            </a:r>
            <a:endParaRPr lang="en-US" dirty="0"/>
          </a:p>
        </p:txBody>
      </p:sp>
      <p:sp>
        <p:nvSpPr>
          <p:cNvPr id="4" name="Date Placeholder 3"/>
          <p:cNvSpPr>
            <a:spLocks noGrp="1"/>
          </p:cNvSpPr>
          <p:nvPr>
            <p:ph type="dt" sz="half" idx="10"/>
          </p:nvPr>
        </p:nvSpPr>
        <p:spPr/>
        <p:txBody>
          <a:bodyPr/>
          <a:lstStyle/>
          <a:p>
            <a:fld id="{1F2F4FA5-A345-4851-850C-399FAAAF2206}"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25</a:t>
            </a:fld>
            <a:endParaRPr lang="en-US"/>
          </a:p>
        </p:txBody>
      </p:sp>
    </p:spTree>
    <p:extLst>
      <p:ext uri="{BB962C8B-B14F-4D97-AF65-F5344CB8AC3E}">
        <p14:creationId xmlns:p14="http://schemas.microsoft.com/office/powerpoint/2010/main" val="207008612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 Definition</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err="1" smtClean="0"/>
              <a:t>divs</a:t>
            </a:r>
            <a:r>
              <a:rPr lang="en-US" dirty="0" smtClean="0"/>
              <a:t> = load ‘</a:t>
            </a:r>
            <a:r>
              <a:rPr lang="en-US" dirty="0" err="1" smtClean="0"/>
              <a:t>NYSE_dividends</a:t>
            </a:r>
            <a:r>
              <a:rPr lang="en-US" dirty="0" smtClean="0"/>
              <a:t>’ as (</a:t>
            </a:r>
            <a:r>
              <a:rPr lang="en-US" dirty="0" err="1" smtClean="0"/>
              <a:t>exchange:chararray</a:t>
            </a:r>
            <a:r>
              <a:rPr lang="en-US" dirty="0" smtClean="0"/>
              <a:t>, </a:t>
            </a:r>
            <a:r>
              <a:rPr lang="en-US" dirty="0" err="1" smtClean="0"/>
              <a:t>symbol:chararray</a:t>
            </a:r>
            <a:r>
              <a:rPr lang="en-US" dirty="0" smtClean="0"/>
              <a:t>, </a:t>
            </a:r>
            <a:r>
              <a:rPr lang="en-US" dirty="0" err="1" smtClean="0"/>
              <a:t>date:chararray</a:t>
            </a:r>
            <a:r>
              <a:rPr lang="en-US" dirty="0" smtClean="0"/>
              <a:t>, </a:t>
            </a:r>
            <a:r>
              <a:rPr lang="en-US" dirty="0" err="1" smtClean="0"/>
              <a:t>dividend:double</a:t>
            </a:r>
            <a:r>
              <a:rPr lang="en-US" dirty="0" smtClean="0"/>
              <a:t>);</a:t>
            </a:r>
          </a:p>
          <a:p>
            <a:pPr marL="0" indent="0">
              <a:buNone/>
            </a:pPr>
            <a:endParaRPr lang="en-US" dirty="0"/>
          </a:p>
          <a:p>
            <a:pPr marL="0" indent="0">
              <a:buNone/>
            </a:pPr>
            <a:r>
              <a:rPr lang="en-US" dirty="0" smtClean="0"/>
              <a:t>Or if you are lazy</a:t>
            </a:r>
          </a:p>
          <a:p>
            <a:pPr marL="0" indent="0">
              <a:buNone/>
            </a:pPr>
            <a:r>
              <a:rPr lang="en-US" dirty="0" err="1"/>
              <a:t>divs</a:t>
            </a:r>
            <a:r>
              <a:rPr lang="en-US" dirty="0"/>
              <a:t> = load ‘</a:t>
            </a:r>
            <a:r>
              <a:rPr lang="en-US" dirty="0" err="1"/>
              <a:t>NYSE_dividends</a:t>
            </a:r>
            <a:r>
              <a:rPr lang="en-US" dirty="0"/>
              <a:t>’ as (</a:t>
            </a:r>
            <a:r>
              <a:rPr lang="en-US" dirty="0" smtClean="0"/>
              <a:t>exchange, symbol, date, dividend);</a:t>
            </a:r>
          </a:p>
          <a:p>
            <a:pPr marL="0" indent="0">
              <a:buNone/>
            </a:pPr>
            <a:endParaRPr lang="en-US" dirty="0"/>
          </a:p>
          <a:p>
            <a:pPr marL="0" indent="0">
              <a:buNone/>
            </a:pPr>
            <a:r>
              <a:rPr lang="en-US" dirty="0" smtClean="0"/>
              <a:t>But what if the data input is really complex? </a:t>
            </a:r>
            <a:r>
              <a:rPr lang="en-US" dirty="0" err="1" smtClean="0"/>
              <a:t>Eg</a:t>
            </a:r>
            <a:r>
              <a:rPr lang="en-US" dirty="0" smtClean="0"/>
              <a:t>. JSON objects? </a:t>
            </a:r>
          </a:p>
          <a:p>
            <a:pPr marL="0" indent="0">
              <a:buNone/>
            </a:pPr>
            <a:r>
              <a:rPr lang="en-US" dirty="0" smtClean="0"/>
              <a:t>One can keep a scheme in the </a:t>
            </a:r>
            <a:r>
              <a:rPr lang="en-US" dirty="0" err="1" smtClean="0"/>
              <a:t>HCatalog</a:t>
            </a:r>
            <a:r>
              <a:rPr lang="en-US" dirty="0" smtClean="0"/>
              <a:t> (apache incubation), a meta data repository for facilitating reading/loading input data in other formats.</a:t>
            </a:r>
          </a:p>
          <a:p>
            <a:pPr marL="0" indent="0">
              <a:buNone/>
            </a:pPr>
            <a:r>
              <a:rPr lang="en-US" dirty="0" err="1" smtClean="0"/>
              <a:t>divs</a:t>
            </a:r>
            <a:r>
              <a:rPr lang="en-US" dirty="0" smtClean="0"/>
              <a:t> = load ‘</a:t>
            </a:r>
            <a:r>
              <a:rPr lang="en-US" dirty="0" err="1" smtClean="0"/>
              <a:t>mydata</a:t>
            </a:r>
            <a:r>
              <a:rPr lang="en-US" dirty="0" smtClean="0"/>
              <a:t>’ using </a:t>
            </a:r>
            <a:r>
              <a:rPr lang="en-US" dirty="0" err="1" smtClean="0"/>
              <a:t>HCatLoader</a:t>
            </a:r>
            <a:r>
              <a:rPr lang="en-US" dirty="0" smtClean="0"/>
              <a:t>(); </a:t>
            </a:r>
            <a:endParaRPr lang="en-US" dirty="0"/>
          </a:p>
          <a:p>
            <a:pPr marL="0" indent="0">
              <a:buNone/>
            </a:pPr>
            <a:endParaRPr lang="en-US" dirty="0"/>
          </a:p>
        </p:txBody>
      </p:sp>
      <p:sp>
        <p:nvSpPr>
          <p:cNvPr id="4" name="Date Placeholder 3"/>
          <p:cNvSpPr>
            <a:spLocks noGrp="1"/>
          </p:cNvSpPr>
          <p:nvPr>
            <p:ph type="dt" sz="half" idx="10"/>
          </p:nvPr>
        </p:nvSpPr>
        <p:spPr/>
        <p:txBody>
          <a:bodyPr/>
          <a:lstStyle/>
          <a:p>
            <a:fld id="{1805106F-29BA-439C-BB06-297352DD9659}"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26</a:t>
            </a:fld>
            <a:endParaRPr lang="en-US"/>
          </a:p>
        </p:txBody>
      </p:sp>
    </p:spTree>
    <p:extLst>
      <p:ext uri="{BB962C8B-B14F-4D97-AF65-F5344CB8AC3E}">
        <p14:creationId xmlns:p14="http://schemas.microsoft.com/office/powerpoint/2010/main" val="22503388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Latin</a:t>
            </a:r>
            <a:endParaRPr lang="en-US" dirty="0"/>
          </a:p>
        </p:txBody>
      </p:sp>
      <p:sp>
        <p:nvSpPr>
          <p:cNvPr id="3" name="Content Placeholder 2"/>
          <p:cNvSpPr>
            <a:spLocks noGrp="1"/>
          </p:cNvSpPr>
          <p:nvPr>
            <p:ph idx="1"/>
          </p:nvPr>
        </p:nvSpPr>
        <p:spPr/>
        <p:txBody>
          <a:bodyPr/>
          <a:lstStyle/>
          <a:p>
            <a:r>
              <a:rPr lang="en-US" dirty="0" smtClean="0"/>
              <a:t>Basics: keywords, relation names, field names;</a:t>
            </a:r>
          </a:p>
          <a:p>
            <a:r>
              <a:rPr lang="en-US" dirty="0" smtClean="0"/>
              <a:t>Keywords are not case sensitive but relation and fields names are! User defined functions are also case sensitive</a:t>
            </a:r>
          </a:p>
          <a:p>
            <a:r>
              <a:rPr lang="en-US" dirty="0" smtClean="0"/>
              <a:t>Comments /*  */ or single line comment – </a:t>
            </a:r>
          </a:p>
          <a:p>
            <a:r>
              <a:rPr lang="en-US" dirty="0" smtClean="0"/>
              <a:t>Each processing step results in data</a:t>
            </a:r>
          </a:p>
          <a:p>
            <a:pPr lvl="1"/>
            <a:r>
              <a:rPr lang="en-US" dirty="0" smtClean="0"/>
              <a:t>Relation name = data operation</a:t>
            </a:r>
          </a:p>
          <a:p>
            <a:pPr lvl="1"/>
            <a:r>
              <a:rPr lang="en-US" dirty="0" smtClean="0"/>
              <a:t>Field names start with alphabet</a:t>
            </a:r>
            <a:endParaRPr lang="en-US" dirty="0"/>
          </a:p>
        </p:txBody>
      </p:sp>
      <p:sp>
        <p:nvSpPr>
          <p:cNvPr id="4" name="Date Placeholder 3"/>
          <p:cNvSpPr>
            <a:spLocks noGrp="1"/>
          </p:cNvSpPr>
          <p:nvPr>
            <p:ph type="dt" sz="half" idx="10"/>
          </p:nvPr>
        </p:nvSpPr>
        <p:spPr/>
        <p:txBody>
          <a:bodyPr/>
          <a:lstStyle/>
          <a:p>
            <a:fld id="{C511D621-6292-441E-ABD1-3FCDB0F0A190}"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27</a:t>
            </a:fld>
            <a:endParaRPr lang="en-US"/>
          </a:p>
        </p:txBody>
      </p:sp>
    </p:spTree>
    <p:extLst>
      <p:ext uri="{BB962C8B-B14F-4D97-AF65-F5344CB8AC3E}">
        <p14:creationId xmlns:p14="http://schemas.microsoft.com/office/powerpoint/2010/main" val="29470951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examples</a:t>
            </a:r>
            <a:endParaRPr lang="en-US" dirty="0"/>
          </a:p>
        </p:txBody>
      </p:sp>
      <p:sp>
        <p:nvSpPr>
          <p:cNvPr id="3" name="Content Placeholder 2"/>
          <p:cNvSpPr>
            <a:spLocks noGrp="1"/>
          </p:cNvSpPr>
          <p:nvPr>
            <p:ph idx="1"/>
          </p:nvPr>
        </p:nvSpPr>
        <p:spPr>
          <a:xfrm>
            <a:off x="228600" y="1600200"/>
            <a:ext cx="8763000" cy="4525963"/>
          </a:xfrm>
        </p:spPr>
        <p:txBody>
          <a:bodyPr>
            <a:normAutofit fontScale="62500" lnSpcReduction="20000"/>
          </a:bodyPr>
          <a:lstStyle/>
          <a:p>
            <a:r>
              <a:rPr lang="en-US" dirty="0" smtClean="0"/>
              <a:t>No pig-schema</a:t>
            </a:r>
          </a:p>
          <a:p>
            <a:pPr marL="0" indent="0">
              <a:buNone/>
            </a:pPr>
            <a:r>
              <a:rPr lang="en-US" sz="2400" dirty="0" smtClean="0"/>
              <a:t>daily = load ‘</a:t>
            </a:r>
            <a:r>
              <a:rPr lang="en-US" sz="2400" dirty="0" err="1" smtClean="0"/>
              <a:t>NYSE_daily</a:t>
            </a:r>
            <a:r>
              <a:rPr lang="en-US" sz="2400" dirty="0" smtClean="0"/>
              <a:t>’;</a:t>
            </a:r>
          </a:p>
          <a:p>
            <a:pPr marL="0" indent="0">
              <a:buNone/>
            </a:pPr>
            <a:r>
              <a:rPr lang="en-US" sz="2400" dirty="0" err="1"/>
              <a:t>c</a:t>
            </a:r>
            <a:r>
              <a:rPr lang="en-US" sz="2400" dirty="0" err="1" smtClean="0"/>
              <a:t>alcs</a:t>
            </a:r>
            <a:r>
              <a:rPr lang="en-US" sz="2400" dirty="0" smtClean="0"/>
              <a:t> =  </a:t>
            </a:r>
            <a:r>
              <a:rPr lang="en-US" sz="2400" dirty="0" err="1" smtClean="0"/>
              <a:t>foreach</a:t>
            </a:r>
            <a:r>
              <a:rPr lang="en-US" sz="2400" dirty="0" smtClean="0"/>
              <a:t> daily generate $7/100.0, SUBSTRING($0,0,1), $6-$3); </a:t>
            </a:r>
          </a:p>
          <a:p>
            <a:pPr marL="0" indent="0">
              <a:buNone/>
            </a:pPr>
            <a:r>
              <a:rPr lang="en-US" sz="2400" dirty="0" smtClean="0"/>
              <a:t>Here –  is only numeric on Pig)</a:t>
            </a:r>
          </a:p>
          <a:p>
            <a:r>
              <a:rPr lang="en-US" sz="2800" dirty="0" smtClean="0"/>
              <a:t>No-schema filter</a:t>
            </a:r>
          </a:p>
          <a:p>
            <a:pPr marL="0" indent="0">
              <a:buNone/>
            </a:pPr>
            <a:r>
              <a:rPr lang="en-US" sz="2800" dirty="0" smtClean="0"/>
              <a:t>daily = load ‘</a:t>
            </a:r>
            <a:r>
              <a:rPr lang="en-US" sz="2800" dirty="0" err="1" smtClean="0"/>
              <a:t>NYSE_daily</a:t>
            </a:r>
            <a:r>
              <a:rPr lang="en-US" sz="2800" dirty="0" smtClean="0"/>
              <a:t>’;</a:t>
            </a:r>
          </a:p>
          <a:p>
            <a:pPr marL="0" indent="0">
              <a:buNone/>
            </a:pPr>
            <a:r>
              <a:rPr lang="en-US" sz="2800" dirty="0" err="1"/>
              <a:t>f</a:t>
            </a:r>
            <a:r>
              <a:rPr lang="en-US" sz="2800" dirty="0" err="1" smtClean="0"/>
              <a:t>ltrd</a:t>
            </a:r>
            <a:r>
              <a:rPr lang="en-US" sz="2800" dirty="0" smtClean="0"/>
              <a:t> = filter daily by $6 &gt; $3;</a:t>
            </a:r>
          </a:p>
          <a:p>
            <a:pPr marL="0" indent="0">
              <a:buNone/>
            </a:pPr>
            <a:r>
              <a:rPr lang="en-US" sz="2800" dirty="0" smtClean="0"/>
              <a:t>Here  &gt; is allowed for numeric, </a:t>
            </a:r>
            <a:r>
              <a:rPr lang="en-US" sz="2800" dirty="0" err="1" smtClean="0"/>
              <a:t>bytearray</a:t>
            </a:r>
            <a:r>
              <a:rPr lang="en-US" sz="2800" dirty="0" smtClean="0"/>
              <a:t> or </a:t>
            </a:r>
            <a:r>
              <a:rPr lang="en-US" sz="2800" dirty="0" err="1" smtClean="0"/>
              <a:t>chararray</a:t>
            </a:r>
            <a:r>
              <a:rPr lang="en-US" sz="2800" dirty="0" smtClean="0"/>
              <a:t>.. Pig is going to guess the type!</a:t>
            </a:r>
          </a:p>
          <a:p>
            <a:r>
              <a:rPr lang="en-US" sz="2800" dirty="0" smtClean="0"/>
              <a:t>Math (float cast)</a:t>
            </a:r>
          </a:p>
          <a:p>
            <a:pPr marL="0" indent="0">
              <a:buNone/>
            </a:pPr>
            <a:r>
              <a:rPr lang="en-US" sz="2800" dirty="0"/>
              <a:t>d</a:t>
            </a:r>
            <a:r>
              <a:rPr lang="en-US" sz="2800" dirty="0" smtClean="0"/>
              <a:t>aily = load ‘</a:t>
            </a:r>
            <a:r>
              <a:rPr lang="en-US" sz="2800" dirty="0" err="1" smtClean="0"/>
              <a:t>NYSE_daily</a:t>
            </a:r>
            <a:r>
              <a:rPr lang="en-US" sz="2800" dirty="0" smtClean="0"/>
              <a:t>’ as (exchange, symbol, date, open, </a:t>
            </a:r>
            <a:r>
              <a:rPr lang="en-US" sz="2800" dirty="0" err="1" smtClean="0"/>
              <a:t>high:float,low:float</a:t>
            </a:r>
            <a:r>
              <a:rPr lang="en-US" sz="2800" dirty="0" smtClean="0"/>
              <a:t>, close, </a:t>
            </a:r>
            <a:r>
              <a:rPr lang="en-US" sz="2800" dirty="0" err="1" smtClean="0"/>
              <a:t>volume:int</a:t>
            </a:r>
            <a:r>
              <a:rPr lang="en-US" sz="2800" dirty="0" smtClean="0"/>
              <a:t>, </a:t>
            </a:r>
            <a:r>
              <a:rPr lang="en-US" sz="2800" dirty="0" err="1" smtClean="0"/>
              <a:t>adj_close</a:t>
            </a:r>
            <a:r>
              <a:rPr lang="en-US" sz="2800" dirty="0" smtClean="0"/>
              <a:t>);</a:t>
            </a:r>
          </a:p>
          <a:p>
            <a:pPr marL="0" indent="0">
              <a:buNone/>
            </a:pPr>
            <a:r>
              <a:rPr lang="en-US" sz="2800" dirty="0"/>
              <a:t>r</a:t>
            </a:r>
            <a:r>
              <a:rPr lang="en-US" sz="2800" dirty="0" smtClean="0"/>
              <a:t>ough = </a:t>
            </a:r>
            <a:r>
              <a:rPr lang="en-US" sz="2800" dirty="0" err="1" smtClean="0"/>
              <a:t>foreach</a:t>
            </a:r>
            <a:r>
              <a:rPr lang="en-US" sz="2800" dirty="0" smtClean="0"/>
              <a:t> daily generate volume * close; -- will convert to float</a:t>
            </a:r>
          </a:p>
          <a:p>
            <a:pPr marL="0" indent="0">
              <a:buNone/>
            </a:pPr>
            <a:endParaRPr lang="en-US" sz="2800" dirty="0" smtClean="0"/>
          </a:p>
          <a:p>
            <a:pPr marL="0" indent="0">
              <a:buNone/>
            </a:pPr>
            <a:r>
              <a:rPr lang="en-US" sz="2800" dirty="0" smtClean="0"/>
              <a:t>Thus the free “typing” may result in unintended consequences.. Be aware. Pig is sometimes stupid.</a:t>
            </a:r>
          </a:p>
          <a:p>
            <a:pPr marL="0" indent="0">
              <a:buNone/>
            </a:pPr>
            <a:r>
              <a:rPr lang="en-US" sz="2800" dirty="0" smtClean="0"/>
              <a:t>For a more in-depth view look at also how “casts” are done in Pig.</a:t>
            </a:r>
          </a:p>
          <a:p>
            <a:pPr marL="0" indent="0">
              <a:buNone/>
            </a:pPr>
            <a:endParaRPr lang="en-US" sz="2800" dirty="0" smtClean="0"/>
          </a:p>
          <a:p>
            <a:endParaRPr lang="en-US" sz="2400" dirty="0"/>
          </a:p>
        </p:txBody>
      </p:sp>
      <p:sp>
        <p:nvSpPr>
          <p:cNvPr id="4" name="Date Placeholder 3"/>
          <p:cNvSpPr>
            <a:spLocks noGrp="1"/>
          </p:cNvSpPr>
          <p:nvPr>
            <p:ph type="dt" sz="half" idx="10"/>
          </p:nvPr>
        </p:nvSpPr>
        <p:spPr/>
        <p:txBody>
          <a:bodyPr/>
          <a:lstStyle/>
          <a:p>
            <a:fld id="{C9682F11-FD35-4F12-B29A-1D89AE007BB8}"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28</a:t>
            </a:fld>
            <a:endParaRPr lang="en-US"/>
          </a:p>
        </p:txBody>
      </p:sp>
    </p:spTree>
    <p:extLst>
      <p:ext uri="{BB962C8B-B14F-4D97-AF65-F5344CB8AC3E}">
        <p14:creationId xmlns:p14="http://schemas.microsoft.com/office/powerpoint/2010/main" val="36751097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Load (input method)</a:t>
            </a:r>
            <a:endParaRPr lang="en-US" dirty="0"/>
          </a:p>
        </p:txBody>
      </p:sp>
      <p:sp>
        <p:nvSpPr>
          <p:cNvPr id="3" name="Content Placeholder 2"/>
          <p:cNvSpPr>
            <a:spLocks noGrp="1"/>
          </p:cNvSpPr>
          <p:nvPr>
            <p:ph idx="1"/>
          </p:nvPr>
        </p:nvSpPr>
        <p:spPr/>
        <p:txBody>
          <a:bodyPr/>
          <a:lstStyle/>
          <a:p>
            <a:r>
              <a:rPr lang="en-US" dirty="0" smtClean="0"/>
              <a:t>Can easily interface to </a:t>
            </a:r>
            <a:r>
              <a:rPr lang="en-US" dirty="0" err="1" smtClean="0"/>
              <a:t>hbase</a:t>
            </a:r>
            <a:r>
              <a:rPr lang="en-US" dirty="0" smtClean="0"/>
              <a:t>: read from </a:t>
            </a:r>
            <a:r>
              <a:rPr lang="en-US" dirty="0" err="1" smtClean="0"/>
              <a:t>hbase</a:t>
            </a:r>
            <a:endParaRPr lang="en-US" dirty="0" smtClean="0"/>
          </a:p>
          <a:p>
            <a:r>
              <a:rPr lang="en-US" dirty="0"/>
              <a:t>u</a:t>
            </a:r>
            <a:r>
              <a:rPr lang="en-US" dirty="0" smtClean="0"/>
              <a:t>sing clause</a:t>
            </a:r>
          </a:p>
          <a:p>
            <a:pPr lvl="1"/>
            <a:r>
              <a:rPr lang="en-US" sz="2000" dirty="0" err="1" smtClean="0"/>
              <a:t>divs</a:t>
            </a:r>
            <a:r>
              <a:rPr lang="en-US" sz="2000" dirty="0" smtClean="0"/>
              <a:t> = load ‘</a:t>
            </a:r>
            <a:r>
              <a:rPr lang="en-US" sz="2000" dirty="0" err="1" smtClean="0"/>
              <a:t>NYSE_dividends</a:t>
            </a:r>
            <a:r>
              <a:rPr lang="en-US" sz="2000" dirty="0" smtClean="0"/>
              <a:t>’ using </a:t>
            </a:r>
            <a:r>
              <a:rPr lang="en-US" sz="2000" dirty="0" err="1" smtClean="0"/>
              <a:t>HBaseStorage</a:t>
            </a:r>
            <a:r>
              <a:rPr lang="en-US" sz="2000" dirty="0" smtClean="0"/>
              <a:t>(); </a:t>
            </a:r>
          </a:p>
          <a:p>
            <a:pPr lvl="1"/>
            <a:r>
              <a:rPr lang="en-US" sz="2000" dirty="0" err="1"/>
              <a:t>divs</a:t>
            </a:r>
            <a:r>
              <a:rPr lang="en-US" sz="2000" dirty="0"/>
              <a:t> = load ‘</a:t>
            </a:r>
            <a:r>
              <a:rPr lang="en-US" sz="2000" dirty="0" err="1"/>
              <a:t>NYSE_dividends</a:t>
            </a:r>
            <a:r>
              <a:rPr lang="en-US" sz="2000" dirty="0"/>
              <a:t>’ using </a:t>
            </a:r>
            <a:r>
              <a:rPr lang="en-US" sz="2000" dirty="0" err="1" smtClean="0"/>
              <a:t>PigStorage</a:t>
            </a:r>
            <a:r>
              <a:rPr lang="en-US" sz="2000" dirty="0"/>
              <a:t>(); </a:t>
            </a:r>
            <a:endParaRPr lang="en-US" sz="2000" dirty="0" smtClean="0"/>
          </a:p>
          <a:p>
            <a:pPr lvl="1"/>
            <a:r>
              <a:rPr lang="en-US" sz="2000" dirty="0" err="1"/>
              <a:t>divs</a:t>
            </a:r>
            <a:r>
              <a:rPr lang="en-US" sz="2000" dirty="0"/>
              <a:t> = load ‘</a:t>
            </a:r>
            <a:r>
              <a:rPr lang="en-US" sz="2000" dirty="0" err="1"/>
              <a:t>NYSE_dividends</a:t>
            </a:r>
            <a:r>
              <a:rPr lang="en-US" sz="2000" dirty="0"/>
              <a:t>’ using </a:t>
            </a:r>
            <a:r>
              <a:rPr lang="en-US" sz="2000" dirty="0" err="1"/>
              <a:t>PigStorage</a:t>
            </a:r>
            <a:r>
              <a:rPr lang="en-US" sz="2000" dirty="0" smtClean="0"/>
              <a:t>(,); </a:t>
            </a:r>
          </a:p>
          <a:p>
            <a:r>
              <a:rPr lang="en-US" dirty="0" smtClean="0"/>
              <a:t>as clause</a:t>
            </a:r>
          </a:p>
          <a:p>
            <a:pPr lvl="1"/>
            <a:r>
              <a:rPr lang="en-US" sz="2000" dirty="0"/>
              <a:t>daily = load ‘</a:t>
            </a:r>
            <a:r>
              <a:rPr lang="en-US" sz="2000" dirty="0" err="1"/>
              <a:t>NYSE_daily</a:t>
            </a:r>
            <a:r>
              <a:rPr lang="en-US" sz="2000" dirty="0"/>
              <a:t>’ as (exchange, symbol, date, open, </a:t>
            </a:r>
            <a:r>
              <a:rPr lang="en-US" sz="2000" dirty="0" err="1" smtClean="0"/>
              <a:t>high,low</a:t>
            </a:r>
            <a:r>
              <a:rPr lang="en-US" sz="2000" dirty="0"/>
              <a:t>,</a:t>
            </a:r>
            <a:r>
              <a:rPr lang="en-US" sz="2000" dirty="0" smtClean="0"/>
              <a:t> </a:t>
            </a:r>
            <a:r>
              <a:rPr lang="en-US" sz="2000" dirty="0"/>
              <a:t>close, </a:t>
            </a:r>
            <a:r>
              <a:rPr lang="en-US" sz="2000" dirty="0" smtClean="0"/>
              <a:t>volume);</a:t>
            </a:r>
            <a:endParaRPr lang="en-US" sz="2000" dirty="0"/>
          </a:p>
          <a:p>
            <a:endParaRPr lang="en-US" dirty="0"/>
          </a:p>
          <a:p>
            <a:endParaRPr lang="en-US" sz="2400" dirty="0"/>
          </a:p>
          <a:p>
            <a:endParaRPr lang="en-US" sz="2400" dirty="0"/>
          </a:p>
        </p:txBody>
      </p:sp>
      <p:sp>
        <p:nvSpPr>
          <p:cNvPr id="4" name="Date Placeholder 3"/>
          <p:cNvSpPr>
            <a:spLocks noGrp="1"/>
          </p:cNvSpPr>
          <p:nvPr>
            <p:ph type="dt" sz="half" idx="10"/>
          </p:nvPr>
        </p:nvSpPr>
        <p:spPr/>
        <p:txBody>
          <a:bodyPr/>
          <a:lstStyle/>
          <a:p>
            <a:fld id="{37C14646-4909-4769-8F68-35ECFAB709B2}"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29</a:t>
            </a:fld>
            <a:endParaRPr lang="en-US"/>
          </a:p>
        </p:txBody>
      </p:sp>
    </p:spTree>
    <p:extLst>
      <p:ext uri="{BB962C8B-B14F-4D97-AF65-F5344CB8AC3E}">
        <p14:creationId xmlns:p14="http://schemas.microsoft.com/office/powerpoint/2010/main" val="470123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Pig </a:t>
            </a:r>
            <a:r>
              <a:rPr lang="en-US" dirty="0" err="1" smtClean="0"/>
              <a:t>ebook</a:t>
            </a:r>
            <a:r>
              <a:rPr lang="en-US" dirty="0" smtClean="0"/>
              <a:t> is available from our library: </a:t>
            </a:r>
          </a:p>
          <a:p>
            <a:r>
              <a:rPr lang="en-US" dirty="0" smtClean="0"/>
              <a:t>Alan Gates, Programming Pig, </a:t>
            </a:r>
            <a:r>
              <a:rPr lang="en-US" dirty="0" err="1" smtClean="0"/>
              <a:t>O’reilly</a:t>
            </a:r>
            <a:r>
              <a:rPr lang="en-US" dirty="0" smtClean="0"/>
              <a:t> Media, 2011. ISBN: 9781449317683</a:t>
            </a:r>
          </a:p>
          <a:p>
            <a:endParaRPr lang="en-US" dirty="0"/>
          </a:p>
        </p:txBody>
      </p:sp>
      <p:sp>
        <p:nvSpPr>
          <p:cNvPr id="6" name="Date Placeholder 5"/>
          <p:cNvSpPr>
            <a:spLocks noGrp="1"/>
          </p:cNvSpPr>
          <p:nvPr>
            <p:ph type="dt" sz="half" idx="10"/>
          </p:nvPr>
        </p:nvSpPr>
        <p:spPr/>
        <p:txBody>
          <a:bodyPr/>
          <a:lstStyle/>
          <a:p>
            <a:fld id="{2D8AAD37-3A61-4C32-937C-CE020DC12B85}"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3</a:t>
            </a:fld>
            <a:endParaRPr lang="en-US"/>
          </a:p>
        </p:txBody>
      </p:sp>
    </p:spTree>
    <p:extLst>
      <p:ext uri="{BB962C8B-B14F-4D97-AF65-F5344CB8AC3E}">
        <p14:creationId xmlns:p14="http://schemas.microsoft.com/office/powerpoint/2010/main" val="263605028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Store &amp; dump</a:t>
            </a:r>
            <a:endParaRPr lang="en-US" dirty="0"/>
          </a:p>
        </p:txBody>
      </p:sp>
      <p:sp>
        <p:nvSpPr>
          <p:cNvPr id="3" name="Content Placeholder 2"/>
          <p:cNvSpPr>
            <a:spLocks noGrp="1"/>
          </p:cNvSpPr>
          <p:nvPr>
            <p:ph idx="1"/>
          </p:nvPr>
        </p:nvSpPr>
        <p:spPr/>
        <p:txBody>
          <a:bodyPr>
            <a:normAutofit fontScale="92500"/>
          </a:bodyPr>
          <a:lstStyle/>
          <a:p>
            <a:r>
              <a:rPr lang="en-US" dirty="0" smtClean="0"/>
              <a:t>Default is </a:t>
            </a:r>
            <a:r>
              <a:rPr lang="en-US" dirty="0" err="1" smtClean="0"/>
              <a:t>PigStorage</a:t>
            </a:r>
            <a:r>
              <a:rPr lang="en-US" dirty="0" smtClean="0"/>
              <a:t> (it writes as tab separated)</a:t>
            </a:r>
          </a:p>
          <a:p>
            <a:pPr lvl="1"/>
            <a:r>
              <a:rPr lang="en-US" dirty="0"/>
              <a:t>s</a:t>
            </a:r>
            <a:r>
              <a:rPr lang="en-US" dirty="0" smtClean="0"/>
              <a:t>tore processed into ‘/data/example/processed’;</a:t>
            </a:r>
          </a:p>
          <a:p>
            <a:pPr marL="514350" indent="-457200"/>
            <a:r>
              <a:rPr lang="en-US" dirty="0" smtClean="0"/>
              <a:t>For comma separated use:</a:t>
            </a:r>
          </a:p>
          <a:p>
            <a:pPr lvl="1"/>
            <a:r>
              <a:rPr lang="en-US" dirty="0"/>
              <a:t>store processed into ‘/data/example/processed</a:t>
            </a:r>
            <a:r>
              <a:rPr lang="en-US" dirty="0" smtClean="0"/>
              <a:t>’ using </a:t>
            </a:r>
            <a:r>
              <a:rPr lang="en-US" dirty="0" err="1" smtClean="0"/>
              <a:t>PigStorage</a:t>
            </a:r>
            <a:r>
              <a:rPr lang="en-US" dirty="0" smtClean="0"/>
              <a:t>(,);</a:t>
            </a:r>
          </a:p>
          <a:p>
            <a:r>
              <a:rPr lang="en-US" dirty="0" smtClean="0"/>
              <a:t>Can write into </a:t>
            </a:r>
            <a:r>
              <a:rPr lang="en-US" dirty="0" err="1" smtClean="0"/>
              <a:t>hbase</a:t>
            </a:r>
            <a:r>
              <a:rPr lang="en-US" dirty="0" smtClean="0"/>
              <a:t> using </a:t>
            </a:r>
            <a:r>
              <a:rPr lang="en-US" dirty="0" err="1" smtClean="0"/>
              <a:t>HBaseStorage</a:t>
            </a:r>
            <a:r>
              <a:rPr lang="en-US" dirty="0" smtClean="0"/>
              <a:t>():</a:t>
            </a:r>
          </a:p>
          <a:p>
            <a:pPr lvl="1"/>
            <a:r>
              <a:rPr lang="en-US" dirty="0"/>
              <a:t>s</a:t>
            </a:r>
            <a:r>
              <a:rPr lang="en-US" dirty="0" smtClean="0"/>
              <a:t>tore ‘processed’ using into </a:t>
            </a:r>
            <a:r>
              <a:rPr lang="en-US" dirty="0" err="1" smtClean="0"/>
              <a:t>HBaseStorage</a:t>
            </a:r>
            <a:r>
              <a:rPr lang="en-US" dirty="0" smtClean="0"/>
              <a:t>();</a:t>
            </a:r>
          </a:p>
          <a:p>
            <a:r>
              <a:rPr lang="en-US" dirty="0" smtClean="0"/>
              <a:t>Dump for interactive debugging, and prototyping</a:t>
            </a:r>
            <a:endParaRPr lang="en-US" dirty="0"/>
          </a:p>
        </p:txBody>
      </p:sp>
      <p:sp>
        <p:nvSpPr>
          <p:cNvPr id="4" name="Date Placeholder 3"/>
          <p:cNvSpPr>
            <a:spLocks noGrp="1"/>
          </p:cNvSpPr>
          <p:nvPr>
            <p:ph type="dt" sz="half" idx="10"/>
          </p:nvPr>
        </p:nvSpPr>
        <p:spPr/>
        <p:txBody>
          <a:bodyPr/>
          <a:lstStyle/>
          <a:p>
            <a:fld id="{66BC90DE-2B17-479C-8332-F1A318ADF5E3}"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30</a:t>
            </a:fld>
            <a:endParaRPr lang="en-US"/>
          </a:p>
        </p:txBody>
      </p:sp>
    </p:spTree>
    <p:extLst>
      <p:ext uri="{BB962C8B-B14F-4D97-AF65-F5344CB8AC3E}">
        <p14:creationId xmlns:p14="http://schemas.microsoft.com/office/powerpoint/2010/main" val="2004990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Relational operations</a:t>
            </a:r>
            <a:endParaRPr lang="en-US" dirty="0"/>
          </a:p>
        </p:txBody>
      </p:sp>
      <p:sp>
        <p:nvSpPr>
          <p:cNvPr id="3" name="Content Placeholder 2"/>
          <p:cNvSpPr>
            <a:spLocks noGrp="1"/>
          </p:cNvSpPr>
          <p:nvPr>
            <p:ph idx="1"/>
          </p:nvPr>
        </p:nvSpPr>
        <p:spPr/>
        <p:txBody>
          <a:bodyPr/>
          <a:lstStyle/>
          <a:p>
            <a:r>
              <a:rPr lang="en-US" dirty="0" smtClean="0"/>
              <a:t>Allow you to transform by sorting, grouping, joining, projecting and filtering</a:t>
            </a:r>
          </a:p>
          <a:p>
            <a:r>
              <a:rPr lang="en-US" b="1" dirty="0" err="1"/>
              <a:t>f</a:t>
            </a:r>
            <a:r>
              <a:rPr lang="en-US" b="1" dirty="0" err="1" smtClean="0"/>
              <a:t>oreach</a:t>
            </a:r>
            <a:r>
              <a:rPr lang="en-US" dirty="0" smtClean="0"/>
              <a:t> supports as array of expressions: simplest is constants and field references.</a:t>
            </a:r>
          </a:p>
          <a:p>
            <a:pPr marL="457200" lvl="1" indent="0">
              <a:buNone/>
            </a:pPr>
            <a:r>
              <a:rPr lang="en-US" sz="2000" dirty="0"/>
              <a:t>rough = </a:t>
            </a:r>
            <a:r>
              <a:rPr lang="en-US" sz="2000" dirty="0" err="1"/>
              <a:t>foreach</a:t>
            </a:r>
            <a:r>
              <a:rPr lang="en-US" sz="2000" dirty="0"/>
              <a:t> daily generate volume * close</a:t>
            </a:r>
            <a:r>
              <a:rPr lang="en-US" sz="2000" dirty="0" smtClean="0"/>
              <a:t>;</a:t>
            </a:r>
          </a:p>
          <a:p>
            <a:pPr marL="457200" lvl="1" indent="0">
              <a:buNone/>
            </a:pPr>
            <a:r>
              <a:rPr lang="en-US" sz="2000" dirty="0" err="1"/>
              <a:t>calcs</a:t>
            </a:r>
            <a:r>
              <a:rPr lang="en-US" sz="2000" dirty="0"/>
              <a:t> =  </a:t>
            </a:r>
            <a:r>
              <a:rPr lang="en-US" sz="2000" dirty="0" err="1"/>
              <a:t>foreach</a:t>
            </a:r>
            <a:r>
              <a:rPr lang="en-US" sz="2000" dirty="0"/>
              <a:t> daily generate $7/100.0, SUBSTRING($0,0,1), $6-$3); </a:t>
            </a:r>
            <a:endParaRPr lang="en-US" sz="2000" dirty="0" smtClean="0"/>
          </a:p>
          <a:p>
            <a:pPr marL="400050"/>
            <a:r>
              <a:rPr lang="en-US" sz="2400" b="1" dirty="0" smtClean="0"/>
              <a:t>UDF</a:t>
            </a:r>
            <a:r>
              <a:rPr lang="en-US" sz="2400" dirty="0" smtClean="0"/>
              <a:t> (User Defined Functions) can also be used in expressions</a:t>
            </a:r>
          </a:p>
          <a:p>
            <a:pPr marL="400050"/>
            <a:r>
              <a:rPr lang="en-US" sz="2400" b="1" dirty="0" smtClean="0"/>
              <a:t>Filter</a:t>
            </a:r>
            <a:r>
              <a:rPr lang="en-US" sz="2400" dirty="0" smtClean="0"/>
              <a:t> operation</a:t>
            </a:r>
          </a:p>
          <a:p>
            <a:pPr marL="57150" indent="0">
              <a:buNone/>
            </a:pPr>
            <a:r>
              <a:rPr lang="en-US" sz="2400" dirty="0" err="1" smtClean="0"/>
              <a:t>CM</a:t>
            </a:r>
            <a:r>
              <a:rPr lang="en-US" sz="2000" dirty="0" err="1" smtClean="0"/>
              <a:t>syms</a:t>
            </a:r>
            <a:r>
              <a:rPr lang="en-US" sz="2000" dirty="0" smtClean="0"/>
              <a:t> = filter </a:t>
            </a:r>
            <a:r>
              <a:rPr lang="en-US" sz="2000" dirty="0" err="1" smtClean="0"/>
              <a:t>divs</a:t>
            </a:r>
            <a:r>
              <a:rPr lang="en-US" sz="2000" dirty="0" smtClean="0"/>
              <a:t> by symbol matches ‘CM*’; </a:t>
            </a:r>
            <a:endParaRPr lang="en-US" sz="2000" dirty="0"/>
          </a:p>
          <a:p>
            <a:pPr marL="457200" lvl="1" indent="0">
              <a:buNone/>
            </a:pPr>
            <a:endParaRPr lang="en-US" sz="2000" dirty="0" smtClean="0"/>
          </a:p>
        </p:txBody>
      </p:sp>
      <p:sp>
        <p:nvSpPr>
          <p:cNvPr id="4" name="Date Placeholder 3"/>
          <p:cNvSpPr>
            <a:spLocks noGrp="1"/>
          </p:cNvSpPr>
          <p:nvPr>
            <p:ph type="dt" sz="half" idx="10"/>
          </p:nvPr>
        </p:nvSpPr>
        <p:spPr/>
        <p:txBody>
          <a:bodyPr/>
          <a:lstStyle/>
          <a:p>
            <a:fld id="{319F14DB-291A-4702-8044-24B174A99D7A}"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31</a:t>
            </a:fld>
            <a:endParaRPr lang="en-US"/>
          </a:p>
        </p:txBody>
      </p:sp>
    </p:spTree>
    <p:extLst>
      <p:ext uri="{BB962C8B-B14F-4D97-AF65-F5344CB8AC3E}">
        <p14:creationId xmlns:p14="http://schemas.microsoft.com/office/powerpoint/2010/main" val="38091260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Operations (</a:t>
            </a:r>
            <a:r>
              <a:rPr lang="en-US" dirty="0" err="1" smtClean="0"/>
              <a:t>cntd</a:t>
            </a:r>
            <a:r>
              <a:rPr lang="en-US" dirty="0" smtClean="0"/>
              <a:t>)</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Group</a:t>
            </a:r>
            <a:r>
              <a:rPr lang="en-US" dirty="0" smtClean="0"/>
              <a:t> operation collects together records with the same key.</a:t>
            </a:r>
          </a:p>
          <a:p>
            <a:pPr lvl="1"/>
            <a:r>
              <a:rPr lang="en-US" sz="2400" dirty="0" err="1"/>
              <a:t>g</a:t>
            </a:r>
            <a:r>
              <a:rPr lang="en-US" sz="2400" dirty="0" err="1" smtClean="0"/>
              <a:t>rpd</a:t>
            </a:r>
            <a:r>
              <a:rPr lang="en-US" sz="2400" dirty="0" smtClean="0"/>
              <a:t> = group daily by stock; -- output is &lt;key, bag&gt;</a:t>
            </a:r>
          </a:p>
          <a:p>
            <a:pPr lvl="1"/>
            <a:r>
              <a:rPr lang="en-US" sz="2400" dirty="0"/>
              <a:t>c</a:t>
            </a:r>
            <a:r>
              <a:rPr lang="en-US" sz="2400" dirty="0" smtClean="0"/>
              <a:t>ounts = </a:t>
            </a:r>
            <a:r>
              <a:rPr lang="en-US" sz="2400" dirty="0" err="1" smtClean="0"/>
              <a:t>foreach</a:t>
            </a:r>
            <a:r>
              <a:rPr lang="en-US" sz="2400" dirty="0" smtClean="0"/>
              <a:t> </a:t>
            </a:r>
            <a:r>
              <a:rPr lang="en-US" sz="2400" dirty="0" err="1" smtClean="0"/>
              <a:t>grpd</a:t>
            </a:r>
            <a:r>
              <a:rPr lang="en-US" sz="2400" dirty="0" smtClean="0"/>
              <a:t> generate group, COUNT(daily);</a:t>
            </a:r>
          </a:p>
          <a:p>
            <a:pPr lvl="1"/>
            <a:r>
              <a:rPr lang="en-US" sz="2400" dirty="0" smtClean="0"/>
              <a:t>Can also group by multiple keys</a:t>
            </a:r>
          </a:p>
          <a:p>
            <a:pPr lvl="1"/>
            <a:r>
              <a:rPr lang="en-US" sz="2400" dirty="0" err="1"/>
              <a:t>grpd</a:t>
            </a:r>
            <a:r>
              <a:rPr lang="en-US" sz="2400" dirty="0"/>
              <a:t> = group daily </a:t>
            </a:r>
            <a:r>
              <a:rPr lang="en-US" sz="2400" dirty="0" smtClean="0"/>
              <a:t>by (stock, exchange);</a:t>
            </a:r>
          </a:p>
          <a:p>
            <a:r>
              <a:rPr lang="en-US" dirty="0" smtClean="0"/>
              <a:t>Group forces the “reduce” phase of MR</a:t>
            </a:r>
          </a:p>
          <a:p>
            <a:r>
              <a:rPr lang="en-US" dirty="0" smtClean="0"/>
              <a:t>Pig offers mechanism for addressing data skew and unbalanced use of reducers (we will not worry about this now)</a:t>
            </a:r>
          </a:p>
          <a:p>
            <a:r>
              <a:rPr lang="en-US" dirty="0" smtClean="0"/>
              <a:t>Order by: strict ordering</a:t>
            </a:r>
          </a:p>
          <a:p>
            <a:r>
              <a:rPr lang="en-US" dirty="0" smtClean="0"/>
              <a:t>Maps, tuples, bags</a:t>
            </a:r>
          </a:p>
          <a:p>
            <a:pPr marL="457200" lvl="1" indent="0">
              <a:buNone/>
            </a:pPr>
            <a:endParaRPr lang="en-US" sz="2400" dirty="0"/>
          </a:p>
        </p:txBody>
      </p:sp>
      <p:sp>
        <p:nvSpPr>
          <p:cNvPr id="4" name="Date Placeholder 3"/>
          <p:cNvSpPr>
            <a:spLocks noGrp="1"/>
          </p:cNvSpPr>
          <p:nvPr>
            <p:ph type="dt" sz="half" idx="10"/>
          </p:nvPr>
        </p:nvSpPr>
        <p:spPr/>
        <p:txBody>
          <a:bodyPr/>
          <a:lstStyle/>
          <a:p>
            <a:fld id="{856975A4-1BB3-4186-8182-277FC753DDB6}"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32</a:t>
            </a:fld>
            <a:endParaRPr lang="en-US"/>
          </a:p>
        </p:txBody>
      </p:sp>
    </p:spTree>
    <p:extLst>
      <p:ext uri="{BB962C8B-B14F-4D97-AF65-F5344CB8AC3E}">
        <p14:creationId xmlns:p14="http://schemas.microsoft.com/office/powerpoint/2010/main" val="426943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Pig Data flow Language</a:t>
            </a:r>
            <a:endParaRPr lang="en-US" dirty="0"/>
          </a:p>
        </p:txBody>
      </p:sp>
      <p:sp>
        <p:nvSpPr>
          <p:cNvPr id="3" name="Content Placeholder 2"/>
          <p:cNvSpPr>
            <a:spLocks noGrp="1"/>
          </p:cNvSpPr>
          <p:nvPr>
            <p:ph idx="1"/>
          </p:nvPr>
        </p:nvSpPr>
        <p:spPr/>
        <p:txBody>
          <a:bodyPr/>
          <a:lstStyle/>
          <a:p>
            <a:r>
              <a:rPr lang="en-US" dirty="0" smtClean="0"/>
              <a:t>Pig data flow language describes a directed acyclic graph (DAG) where edges are data flows and nodes are operations.</a:t>
            </a:r>
          </a:p>
          <a:p>
            <a:r>
              <a:rPr lang="en-US" dirty="0" smtClean="0"/>
              <a:t>There are no if statements or for loop in pig, since procedural language and object-oriented languages describe control flow and data flow is a side-effect.</a:t>
            </a:r>
          </a:p>
          <a:p>
            <a:r>
              <a:rPr lang="en-US" dirty="0" smtClean="0"/>
              <a:t>Pig focuses on data flow.</a:t>
            </a:r>
          </a:p>
        </p:txBody>
      </p:sp>
      <p:sp>
        <p:nvSpPr>
          <p:cNvPr id="4" name="Date Placeholder 3"/>
          <p:cNvSpPr>
            <a:spLocks noGrp="1"/>
          </p:cNvSpPr>
          <p:nvPr>
            <p:ph type="dt" sz="half" idx="10"/>
          </p:nvPr>
        </p:nvSpPr>
        <p:spPr/>
        <p:txBody>
          <a:bodyPr/>
          <a:lstStyle/>
          <a:p>
            <a:fld id="{D1BECCC8-0B79-4AF5-810B-5F5C278AC4C3}"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4</a:t>
            </a:fld>
            <a:endParaRPr lang="en-US"/>
          </a:p>
        </p:txBody>
      </p:sp>
    </p:spTree>
    <p:extLst>
      <p:ext uri="{BB962C8B-B14F-4D97-AF65-F5344CB8AC3E}">
        <p14:creationId xmlns:p14="http://schemas.microsoft.com/office/powerpoint/2010/main" val="10134225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Pig?: example</a:t>
            </a:r>
            <a:endParaRPr lang="en-US" dirty="0"/>
          </a:p>
        </p:txBody>
      </p:sp>
      <p:sp>
        <p:nvSpPr>
          <p:cNvPr id="3" name="Content Placeholder 2"/>
          <p:cNvSpPr>
            <a:spLocks noGrp="1"/>
          </p:cNvSpPr>
          <p:nvPr>
            <p:ph idx="1"/>
          </p:nvPr>
        </p:nvSpPr>
        <p:spPr>
          <a:xfrm>
            <a:off x="533400" y="1219200"/>
            <a:ext cx="8229600" cy="4525963"/>
          </a:xfrm>
        </p:spPr>
        <p:txBody>
          <a:bodyPr>
            <a:normAutofit fontScale="25000" lnSpcReduction="20000"/>
          </a:bodyPr>
          <a:lstStyle/>
          <a:p>
            <a:r>
              <a:rPr lang="en-US" sz="9600" dirty="0" smtClean="0"/>
              <a:t>Pig is a scripting language that helps in designing big data solutions using high level primitives.</a:t>
            </a:r>
          </a:p>
          <a:p>
            <a:r>
              <a:rPr lang="en-US" sz="9600" dirty="0" smtClean="0"/>
              <a:t>Pig script can be executed locally; it is typically translated into MR job/task workflow and executed on Hadoop</a:t>
            </a:r>
          </a:p>
          <a:p>
            <a:r>
              <a:rPr lang="en-US" sz="9600" dirty="0" smtClean="0"/>
              <a:t>Pig itself is a MR job on Hadoop</a:t>
            </a:r>
          </a:p>
          <a:p>
            <a:r>
              <a:rPr lang="en-US" sz="9600" dirty="0" smtClean="0"/>
              <a:t>You can access local file system using pig –x local (</a:t>
            </a:r>
            <a:r>
              <a:rPr lang="en-US" sz="9600" dirty="0" err="1" smtClean="0"/>
              <a:t>eg</a:t>
            </a:r>
            <a:r>
              <a:rPr lang="en-US" sz="9600" dirty="0" smtClean="0"/>
              <a:t>. </a:t>
            </a:r>
            <a:r>
              <a:rPr lang="en-US" sz="9600" dirty="0"/>
              <a:t>f</a:t>
            </a:r>
            <a:r>
              <a:rPr lang="en-US" sz="9600" dirty="0" smtClean="0"/>
              <a:t>ile:/…) </a:t>
            </a:r>
          </a:p>
          <a:p>
            <a:r>
              <a:rPr lang="en-US" sz="9600" dirty="0" smtClean="0"/>
              <a:t>Other file system accessible are hdfs:// and s3:// from grunt&gt; of non-local pig</a:t>
            </a:r>
          </a:p>
          <a:p>
            <a:r>
              <a:rPr lang="en-US" sz="9600" dirty="0" smtClean="0"/>
              <a:t>You can transfer data into local file system from s3:</a:t>
            </a:r>
          </a:p>
          <a:p>
            <a:pPr marL="0" indent="0">
              <a:buNone/>
            </a:pPr>
            <a:r>
              <a:rPr lang="en-US" sz="9600" dirty="0"/>
              <a:t>h</a:t>
            </a:r>
            <a:r>
              <a:rPr lang="en-US" sz="9600" dirty="0" smtClean="0"/>
              <a:t>adoop </a:t>
            </a:r>
            <a:r>
              <a:rPr lang="en-US" sz="9600" dirty="0" err="1" smtClean="0"/>
              <a:t>dfs</a:t>
            </a:r>
            <a:r>
              <a:rPr lang="en-US" sz="9600" dirty="0" smtClean="0"/>
              <a:t> –</a:t>
            </a:r>
            <a:r>
              <a:rPr lang="en-US" sz="9600" dirty="0" err="1" smtClean="0"/>
              <a:t>copyToLocal</a:t>
            </a:r>
            <a:r>
              <a:rPr lang="en-US" sz="9600" dirty="0" smtClean="0"/>
              <a:t> s3n://cse487/pig1/ps5.pig /home/hadoop/pig1/ps5.pig</a:t>
            </a:r>
          </a:p>
          <a:p>
            <a:pPr marL="0" indent="0">
              <a:buNone/>
            </a:pPr>
            <a:r>
              <a:rPr lang="en-US" sz="9600" dirty="0" smtClean="0"/>
              <a:t>hadoop </a:t>
            </a:r>
            <a:r>
              <a:rPr lang="en-US" sz="9600" dirty="0" err="1" smtClean="0"/>
              <a:t>dfs</a:t>
            </a:r>
            <a:r>
              <a:rPr lang="en-US" sz="9600" dirty="0" smtClean="0"/>
              <a:t> –</a:t>
            </a:r>
            <a:r>
              <a:rPr lang="en-US" sz="9600" dirty="0" err="1" smtClean="0"/>
              <a:t>copyToLocal</a:t>
            </a:r>
            <a:r>
              <a:rPr lang="en-US" sz="9600" dirty="0" smtClean="0"/>
              <a:t> s3n://cse487/pig1/data2 /home/hadoop/pig1/data2</a:t>
            </a:r>
          </a:p>
          <a:p>
            <a:pPr marL="0" indent="0">
              <a:buNone/>
            </a:pPr>
            <a:r>
              <a:rPr lang="en-US" sz="9600" dirty="0" smtClean="0"/>
              <a:t>Then run ps5.pig in the local mode</a:t>
            </a:r>
          </a:p>
          <a:p>
            <a:pPr marL="0" indent="0">
              <a:buNone/>
            </a:pPr>
            <a:r>
              <a:rPr lang="en-US" sz="9600" dirty="0"/>
              <a:t>p</a:t>
            </a:r>
            <a:r>
              <a:rPr lang="en-US" sz="9600" dirty="0" smtClean="0"/>
              <a:t>ig –x local</a:t>
            </a:r>
          </a:p>
          <a:p>
            <a:pPr marL="0" indent="0">
              <a:buNone/>
            </a:pPr>
            <a:r>
              <a:rPr lang="en-US" sz="9600" dirty="0"/>
              <a:t>r</a:t>
            </a:r>
            <a:r>
              <a:rPr lang="en-US" sz="9600" dirty="0" smtClean="0"/>
              <a:t>un ps5.pig</a:t>
            </a:r>
          </a:p>
          <a:p>
            <a:pPr marL="0" indent="0">
              <a:buNone/>
            </a:pPr>
            <a:endParaRPr lang="en-US" dirty="0" smtClean="0"/>
          </a:p>
          <a:p>
            <a:pPr marL="0" indent="0">
              <a:buNone/>
            </a:pPr>
            <a:endParaRPr lang="en-US" dirty="0" smtClean="0"/>
          </a:p>
          <a:p>
            <a:pPr marL="0" indent="0">
              <a:buNone/>
            </a:pPr>
            <a:endParaRPr lang="en-US" dirty="0" smtClean="0"/>
          </a:p>
        </p:txBody>
      </p:sp>
      <p:sp>
        <p:nvSpPr>
          <p:cNvPr id="6" name="Date Placeholder 5"/>
          <p:cNvSpPr>
            <a:spLocks noGrp="1"/>
          </p:cNvSpPr>
          <p:nvPr>
            <p:ph type="dt" sz="half" idx="10"/>
          </p:nvPr>
        </p:nvSpPr>
        <p:spPr/>
        <p:txBody>
          <a:bodyPr/>
          <a:lstStyle/>
          <a:p>
            <a:fld id="{00D09492-0066-4DAA-B171-B23A5BA8E6BE}"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5</a:t>
            </a:fld>
            <a:endParaRPr lang="en-US"/>
          </a:p>
        </p:txBody>
      </p:sp>
    </p:spTree>
    <p:extLst>
      <p:ext uri="{BB962C8B-B14F-4D97-AF65-F5344CB8AC3E}">
        <p14:creationId xmlns:p14="http://schemas.microsoft.com/office/powerpoint/2010/main" val="15885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1" y="381000"/>
            <a:ext cx="8915400" cy="533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02E67433-DBFE-4770-AC0E-5E6CF3F2E5D8}" type="datetime1">
              <a:rPr lang="en-US" smtClean="0"/>
              <a:t>4/20/2016</a:t>
            </a:fld>
            <a:endParaRPr lang="en-US"/>
          </a:p>
        </p:txBody>
      </p:sp>
      <p:sp>
        <p:nvSpPr>
          <p:cNvPr id="5" name="Slide Number Placeholder 4"/>
          <p:cNvSpPr>
            <a:spLocks noGrp="1"/>
          </p:cNvSpPr>
          <p:nvPr>
            <p:ph type="sldNum" sz="quarter" idx="12"/>
          </p:nvPr>
        </p:nvSpPr>
        <p:spPr/>
        <p:txBody>
          <a:bodyPr/>
          <a:lstStyle/>
          <a:p>
            <a:fld id="{82381830-526E-477C-93A2-8BE508C8A9E9}" type="slidenum">
              <a:rPr lang="en-US" smtClean="0"/>
              <a:t>6</a:t>
            </a:fld>
            <a:endParaRPr lang="en-US"/>
          </a:p>
        </p:txBody>
      </p:sp>
    </p:spTree>
    <p:extLst>
      <p:ext uri="{BB962C8B-B14F-4D97-AF65-F5344CB8AC3E}">
        <p14:creationId xmlns:p14="http://schemas.microsoft.com/office/powerpoint/2010/main" val="5630731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Simple pig scripts: </a:t>
            </a:r>
            <a:r>
              <a:rPr lang="en-US" dirty="0" err="1" smtClean="0"/>
              <a:t>wordcount</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a:t>A = load 'data2' as (line);</a:t>
            </a:r>
          </a:p>
          <a:p>
            <a:pPr marL="0" indent="0">
              <a:buNone/>
            </a:pPr>
            <a:r>
              <a:rPr lang="en-US" sz="2400" dirty="0"/>
              <a:t>words = </a:t>
            </a:r>
            <a:r>
              <a:rPr lang="en-US" sz="2400" dirty="0" err="1"/>
              <a:t>foreach</a:t>
            </a:r>
            <a:r>
              <a:rPr lang="en-US" sz="2400" dirty="0"/>
              <a:t> A generate flatten(TOKENIZE(line)) as word;</a:t>
            </a:r>
          </a:p>
          <a:p>
            <a:pPr marL="0" indent="0">
              <a:buNone/>
            </a:pPr>
            <a:r>
              <a:rPr lang="en-US" sz="2400" dirty="0" err="1"/>
              <a:t>grpd</a:t>
            </a:r>
            <a:r>
              <a:rPr lang="en-US" sz="2400" dirty="0"/>
              <a:t> = group words by word;</a:t>
            </a:r>
          </a:p>
          <a:p>
            <a:pPr marL="0" indent="0">
              <a:buNone/>
            </a:pPr>
            <a:r>
              <a:rPr lang="en-US" sz="2400" dirty="0" smtClean="0"/>
              <a:t>count </a:t>
            </a:r>
            <a:r>
              <a:rPr lang="en-US" sz="2400" dirty="0"/>
              <a:t>= </a:t>
            </a:r>
            <a:r>
              <a:rPr lang="en-US" sz="2400" dirty="0" err="1"/>
              <a:t>foreach</a:t>
            </a:r>
            <a:r>
              <a:rPr lang="en-US" sz="2400" dirty="0"/>
              <a:t> </a:t>
            </a:r>
            <a:r>
              <a:rPr lang="en-US" sz="2400" dirty="0" err="1"/>
              <a:t>grpd</a:t>
            </a:r>
            <a:r>
              <a:rPr lang="en-US" sz="2400" dirty="0"/>
              <a:t> generate group, COUNT(words);</a:t>
            </a:r>
          </a:p>
          <a:p>
            <a:pPr marL="0" indent="0">
              <a:buNone/>
            </a:pPr>
            <a:r>
              <a:rPr lang="en-US" sz="2400" dirty="0"/>
              <a:t>store </a:t>
            </a:r>
            <a:r>
              <a:rPr lang="en-US" sz="2400" dirty="0" smtClean="0"/>
              <a:t>count </a:t>
            </a:r>
            <a:r>
              <a:rPr lang="en-US" sz="2400" dirty="0"/>
              <a:t>into 'pig1out';</a:t>
            </a:r>
          </a:p>
        </p:txBody>
      </p:sp>
      <p:sp>
        <p:nvSpPr>
          <p:cNvPr id="6" name="Date Placeholder 5"/>
          <p:cNvSpPr>
            <a:spLocks noGrp="1"/>
          </p:cNvSpPr>
          <p:nvPr>
            <p:ph type="dt" sz="half" idx="10"/>
          </p:nvPr>
        </p:nvSpPr>
        <p:spPr/>
        <p:txBody>
          <a:bodyPr/>
          <a:lstStyle/>
          <a:p>
            <a:fld id="{6CF5C6B4-7E3D-4212-83E8-36C6534AE712}"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7</a:t>
            </a:fld>
            <a:endParaRPr lang="en-US"/>
          </a:p>
        </p:txBody>
      </p:sp>
    </p:spTree>
    <p:extLst>
      <p:ext uri="{BB962C8B-B14F-4D97-AF65-F5344CB8AC3E}">
        <p14:creationId xmlns:p14="http://schemas.microsoft.com/office/powerpoint/2010/main" val="13066677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Sample Pig script: simple data analysis</a:t>
            </a:r>
            <a:endParaRPr lang="en-US" dirty="0"/>
          </a:p>
        </p:txBody>
      </p:sp>
      <p:sp>
        <p:nvSpPr>
          <p:cNvPr id="3" name="Content Placeholder 2"/>
          <p:cNvSpPr>
            <a:spLocks noGrp="1"/>
          </p:cNvSpPr>
          <p:nvPr>
            <p:ph idx="1"/>
          </p:nvPr>
        </p:nvSpPr>
        <p:spPr/>
        <p:txBody>
          <a:bodyPr>
            <a:normAutofit fontScale="92500" lnSpcReduction="20000"/>
          </a:bodyPr>
          <a:lstStyle/>
          <a:p>
            <a:pPr marL="0" indent="0">
              <a:spcBef>
                <a:spcPts val="0"/>
              </a:spcBef>
              <a:buNone/>
            </a:pPr>
            <a:r>
              <a:rPr lang="en-US" dirty="0"/>
              <a:t>2	4	5</a:t>
            </a:r>
          </a:p>
          <a:p>
            <a:pPr marL="0" indent="0">
              <a:spcBef>
                <a:spcPts val="0"/>
              </a:spcBef>
              <a:buNone/>
            </a:pPr>
            <a:r>
              <a:rPr lang="en-US" dirty="0"/>
              <a:t>-2	3	4</a:t>
            </a:r>
          </a:p>
          <a:p>
            <a:pPr marL="0" indent="0">
              <a:spcBef>
                <a:spcPts val="0"/>
              </a:spcBef>
              <a:buNone/>
            </a:pPr>
            <a:r>
              <a:rPr lang="en-US" dirty="0"/>
              <a:t>3	5	6</a:t>
            </a:r>
          </a:p>
          <a:p>
            <a:pPr marL="0" indent="0">
              <a:spcBef>
                <a:spcPts val="0"/>
              </a:spcBef>
              <a:buNone/>
            </a:pPr>
            <a:r>
              <a:rPr lang="en-US" dirty="0"/>
              <a:t>-4	5	7</a:t>
            </a:r>
          </a:p>
          <a:p>
            <a:pPr marL="0" indent="0">
              <a:spcBef>
                <a:spcPts val="0"/>
              </a:spcBef>
              <a:buNone/>
            </a:pPr>
            <a:r>
              <a:rPr lang="en-US" dirty="0"/>
              <a:t>-7	4	6</a:t>
            </a:r>
          </a:p>
          <a:p>
            <a:pPr marL="514350" indent="-514350">
              <a:spcBef>
                <a:spcPts val="0"/>
              </a:spcBef>
              <a:buAutoNum type="arabicPlain" startAt="3"/>
            </a:pPr>
            <a:r>
              <a:rPr lang="en-US" dirty="0" smtClean="0"/>
              <a:t>    4</a:t>
            </a:r>
            <a:r>
              <a:rPr lang="en-US" dirty="0"/>
              <a:t>	</a:t>
            </a:r>
            <a:r>
              <a:rPr lang="en-US" dirty="0" smtClean="0"/>
              <a:t>5 </a:t>
            </a:r>
          </a:p>
          <a:p>
            <a:pPr marL="0" indent="0">
              <a:spcBef>
                <a:spcPts val="0"/>
              </a:spcBef>
              <a:buNone/>
            </a:pPr>
            <a:endParaRPr lang="en-US" dirty="0" smtClean="0"/>
          </a:p>
          <a:p>
            <a:pPr marL="0" indent="0">
              <a:spcBef>
                <a:spcPts val="0"/>
              </a:spcBef>
              <a:buNone/>
            </a:pPr>
            <a:r>
              <a:rPr lang="en-US" dirty="0" smtClean="0"/>
              <a:t>A </a:t>
            </a:r>
            <a:r>
              <a:rPr lang="en-US" dirty="0"/>
              <a:t>= LOAD 'data3' AS (</a:t>
            </a:r>
            <a:r>
              <a:rPr lang="en-US" dirty="0" err="1"/>
              <a:t>x,y,z</a:t>
            </a:r>
            <a:r>
              <a:rPr lang="en-US" dirty="0"/>
              <a:t>);</a:t>
            </a:r>
          </a:p>
          <a:p>
            <a:pPr marL="0" indent="0">
              <a:spcBef>
                <a:spcPts val="0"/>
              </a:spcBef>
              <a:buNone/>
            </a:pPr>
            <a:r>
              <a:rPr lang="en-US" dirty="0"/>
              <a:t>B = FILTER A by x&gt; 0;</a:t>
            </a:r>
          </a:p>
          <a:p>
            <a:pPr marL="0" indent="0">
              <a:spcBef>
                <a:spcPts val="0"/>
              </a:spcBef>
              <a:buNone/>
            </a:pPr>
            <a:r>
              <a:rPr lang="en-US" dirty="0"/>
              <a:t>C = GROUP B BY x;</a:t>
            </a:r>
          </a:p>
          <a:p>
            <a:pPr marL="0" indent="0">
              <a:spcBef>
                <a:spcPts val="0"/>
              </a:spcBef>
              <a:buNone/>
            </a:pPr>
            <a:r>
              <a:rPr lang="en-US" dirty="0"/>
              <a:t>D = FOREACH C GENERATE </a:t>
            </a:r>
            <a:r>
              <a:rPr lang="en-US" dirty="0" err="1"/>
              <a:t>group,COUNT</a:t>
            </a:r>
            <a:r>
              <a:rPr lang="en-US" dirty="0"/>
              <a:t>(B);</a:t>
            </a:r>
          </a:p>
          <a:p>
            <a:pPr marL="0" indent="0">
              <a:spcBef>
                <a:spcPts val="0"/>
              </a:spcBef>
              <a:buNone/>
            </a:pPr>
            <a:r>
              <a:rPr lang="en-US" dirty="0"/>
              <a:t>STORE D INTO 'p6out'; </a:t>
            </a:r>
            <a:endParaRPr lang="en-US" dirty="0" smtClean="0"/>
          </a:p>
        </p:txBody>
      </p:sp>
      <p:sp>
        <p:nvSpPr>
          <p:cNvPr id="6" name="Date Placeholder 5"/>
          <p:cNvSpPr>
            <a:spLocks noGrp="1"/>
          </p:cNvSpPr>
          <p:nvPr>
            <p:ph type="dt" sz="half" idx="10"/>
          </p:nvPr>
        </p:nvSpPr>
        <p:spPr/>
        <p:txBody>
          <a:bodyPr/>
          <a:lstStyle/>
          <a:p>
            <a:fld id="{48600191-2CD1-4994-BF8E-8A4BB45DE19D}"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8</a:t>
            </a:fld>
            <a:endParaRPr lang="en-US"/>
          </a:p>
        </p:txBody>
      </p:sp>
    </p:spTree>
    <p:extLst>
      <p:ext uri="{BB962C8B-B14F-4D97-AF65-F5344CB8AC3E}">
        <p14:creationId xmlns:p14="http://schemas.microsoft.com/office/powerpoint/2010/main" val="3403859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See the pattern?</a:t>
            </a:r>
            <a:endParaRPr lang="en-US" dirty="0"/>
          </a:p>
        </p:txBody>
      </p:sp>
      <p:sp>
        <p:nvSpPr>
          <p:cNvPr id="3" name="Content Placeholder 2"/>
          <p:cNvSpPr>
            <a:spLocks noGrp="1"/>
          </p:cNvSpPr>
          <p:nvPr>
            <p:ph idx="1"/>
          </p:nvPr>
        </p:nvSpPr>
        <p:spPr/>
        <p:txBody>
          <a:bodyPr/>
          <a:lstStyle/>
          <a:p>
            <a:r>
              <a:rPr lang="en-US" dirty="0" smtClean="0"/>
              <a:t>LOAD</a:t>
            </a:r>
          </a:p>
          <a:p>
            <a:r>
              <a:rPr lang="en-US" dirty="0" smtClean="0"/>
              <a:t>FILTER</a:t>
            </a:r>
          </a:p>
          <a:p>
            <a:r>
              <a:rPr lang="en-US" dirty="0" smtClean="0"/>
              <a:t>GROUP</a:t>
            </a:r>
          </a:p>
          <a:p>
            <a:r>
              <a:rPr lang="en-US" dirty="0" smtClean="0"/>
              <a:t>GENERATE (apply some function from piggybank)</a:t>
            </a:r>
          </a:p>
          <a:p>
            <a:r>
              <a:rPr lang="en-US" dirty="0" smtClean="0"/>
              <a:t>STORE  (DUMP for interactive debugging)</a:t>
            </a:r>
            <a:endParaRPr lang="en-US" dirty="0"/>
          </a:p>
        </p:txBody>
      </p:sp>
      <p:sp>
        <p:nvSpPr>
          <p:cNvPr id="6" name="Date Placeholder 5"/>
          <p:cNvSpPr>
            <a:spLocks noGrp="1"/>
          </p:cNvSpPr>
          <p:nvPr>
            <p:ph type="dt" sz="half" idx="10"/>
          </p:nvPr>
        </p:nvSpPr>
        <p:spPr/>
        <p:txBody>
          <a:bodyPr/>
          <a:lstStyle/>
          <a:p>
            <a:fld id="{273A7A9D-5FAF-4E5D-8ADB-AE864B632C05}" type="datetime1">
              <a:rPr lang="en-US" smtClean="0"/>
              <a:t>4/20/2016</a:t>
            </a:fld>
            <a:endParaRPr lang="en-US"/>
          </a:p>
        </p:txBody>
      </p:sp>
      <p:sp>
        <p:nvSpPr>
          <p:cNvPr id="7" name="Slide Number Placeholder 6"/>
          <p:cNvSpPr>
            <a:spLocks noGrp="1"/>
          </p:cNvSpPr>
          <p:nvPr>
            <p:ph type="sldNum" sz="quarter" idx="12"/>
          </p:nvPr>
        </p:nvSpPr>
        <p:spPr/>
        <p:txBody>
          <a:bodyPr/>
          <a:lstStyle/>
          <a:p>
            <a:fld id="{82381830-526E-477C-93A2-8BE508C8A9E9}" type="slidenum">
              <a:rPr lang="en-US" smtClean="0"/>
              <a:t>9</a:t>
            </a:fld>
            <a:endParaRPr lang="en-US"/>
          </a:p>
        </p:txBody>
      </p:sp>
    </p:spTree>
    <p:extLst>
      <p:ext uri="{BB962C8B-B14F-4D97-AF65-F5344CB8AC3E}">
        <p14:creationId xmlns:p14="http://schemas.microsoft.com/office/powerpoint/2010/main" val="723104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2474</Words>
  <Application>Microsoft Office PowerPoint</Application>
  <PresentationFormat>On-screen Show (4:3)</PresentationFormat>
  <Paragraphs>329</Paragraphs>
  <Slides>32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Pig Data flow language  (abstraction for MR jobs)</vt:lpstr>
      <vt:lpstr>Abstraction layer for MR</vt:lpstr>
      <vt:lpstr>References</vt:lpstr>
      <vt:lpstr>Pig Data flow Language</vt:lpstr>
      <vt:lpstr>What is Pig?: example</vt:lpstr>
      <vt:lpstr>PowerPoint Presentation</vt:lpstr>
      <vt:lpstr>Simple pig scripts: wordcount</vt:lpstr>
      <vt:lpstr>Sample Pig script: simple data analysis</vt:lpstr>
      <vt:lpstr>See the pattern?</vt:lpstr>
      <vt:lpstr>Pig Latin</vt:lpstr>
      <vt:lpstr>Pig and query language</vt:lpstr>
      <vt:lpstr>SQL (vs. Pig)</vt:lpstr>
      <vt:lpstr>(SQL vs.) Pig</vt:lpstr>
      <vt:lpstr>Pig and HDFS and MR</vt:lpstr>
      <vt:lpstr>Uses of Pig</vt:lpstr>
      <vt:lpstr>Apache Pig</vt:lpstr>
      <vt:lpstr>Running Pig</vt:lpstr>
      <vt:lpstr>Program/flow organization</vt:lpstr>
      <vt:lpstr>Interpretation</vt:lpstr>
      <vt:lpstr>Simple Examples</vt:lpstr>
      <vt:lpstr>Lets run Pig Script on AWS</vt:lpstr>
      <vt:lpstr>Pig Script</vt:lpstr>
      <vt:lpstr>More examples from Cloudera </vt:lpstr>
      <vt:lpstr>Pig’s data model</vt:lpstr>
      <vt:lpstr>Pig schema </vt:lpstr>
      <vt:lpstr>Schema Definition</vt:lpstr>
      <vt:lpstr>Pig Latin</vt:lpstr>
      <vt:lpstr>More examples</vt:lpstr>
      <vt:lpstr>Load (input method)</vt:lpstr>
      <vt:lpstr>Store &amp; dump</vt:lpstr>
      <vt:lpstr>Relational operations</vt:lpstr>
      <vt:lpstr>Operations (cntd)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Idea of Pig Or Pig Concepts</dc:title>
  <dc:creator>bina</dc:creator>
  <cp:lastModifiedBy>bina</cp:lastModifiedBy>
  <cp:revision>30</cp:revision>
  <dcterms:created xsi:type="dcterms:W3CDTF">2013-04-02T00:10:40Z</dcterms:created>
  <dcterms:modified xsi:type="dcterms:W3CDTF">2016-04-20T17:36:11Z</dcterms:modified>
</cp:coreProperties>
</file>