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57" r:id="rId7"/>
    <p:sldId id="258" r:id="rId8"/>
    <p:sldId id="259" r:id="rId9"/>
    <p:sldId id="261" r:id="rId10"/>
    <p:sldId id="262" r:id="rId11"/>
    <p:sldId id="264" r:id="rId12"/>
    <p:sldId id="263" r:id="rId13"/>
    <p:sldId id="265" r:id="rId14"/>
    <p:sldId id="272" r:id="rId15"/>
    <p:sldId id="267" r:id="rId16"/>
    <p:sldId id="260" r:id="rId17"/>
    <p:sldId id="266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5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8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2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1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93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8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8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21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A2BB-14FB-43AD-964A-2CF48AD4419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calc.org/manual/logistic_regression.php" TargetMode="External"/><Relationship Id="rId2" Type="http://schemas.openxmlformats.org/officeDocument/2006/relationships/hyperlink" Target="https://www.medcalc.org/manual/logit_transformation_table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obotics.stanford.edu/~ang/papers/nips01-discriminativegenerative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5, DDS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8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Ages of people taking Regents exam, single feature Age</a:t>
            </a:r>
          </a:p>
          <a:p>
            <a:r>
              <a:rPr lang="en-US" dirty="0" smtClean="0"/>
              <a:t>Age Total Regents</a:t>
            </a:r>
          </a:p>
          <a:p>
            <a:r>
              <a:rPr lang="en-US" dirty="0" smtClean="0"/>
              <a:t>Do EDA</a:t>
            </a:r>
          </a:p>
          <a:p>
            <a:r>
              <a:rPr lang="en-US" dirty="0" smtClean="0"/>
              <a:t>Observe the outcome, if sigmoid</a:t>
            </a:r>
            <a:r>
              <a:rPr lang="en-US" dirty="0" smtClean="0">
                <a:sym typeface="Wingdings" pitchFamily="2" charset="2"/>
              </a:rPr>
              <a:t></a:t>
            </a:r>
            <a:endParaRPr lang="en-US" dirty="0" smtClean="0"/>
          </a:p>
          <a:p>
            <a:r>
              <a:rPr lang="en-US" dirty="0" smtClean="0"/>
              <a:t>Fit the logistic regression model</a:t>
            </a:r>
            <a:r>
              <a:rPr lang="en-US" dirty="0" smtClean="0">
                <a:sym typeface="Wingdings" pitchFamily="2" charset="2"/>
              </a:rPr>
              <a:t> use the fit/plot to classify</a:t>
            </a:r>
          </a:p>
          <a:p>
            <a:r>
              <a:rPr lang="en-US" dirty="0" smtClean="0">
                <a:sym typeface="Wingdings" pitchFamily="2" charset="2"/>
              </a:rPr>
              <a:t>This is for small data of 25, how about Big data? MR?</a:t>
            </a:r>
          </a:p>
          <a:p>
            <a:r>
              <a:rPr lang="en-US" dirty="0" smtClean="0">
                <a:sym typeface="Wingdings" pitchFamily="2" charset="2"/>
              </a:rPr>
              <a:t>Realtime response? Twitter model</a:t>
            </a:r>
          </a:p>
        </p:txBody>
      </p:sp>
    </p:spTree>
    <p:extLst>
      <p:ext uri="{BB962C8B-B14F-4D97-AF65-F5344CB8AC3E}">
        <p14:creationId xmlns:p14="http://schemas.microsoft.com/office/powerpoint/2010/main" val="1681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code: data file “exam.csv”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data1 &lt;- read.csv("c://Users/</a:t>
            </a:r>
            <a:r>
              <a:rPr lang="en-US" dirty="0" err="1"/>
              <a:t>bina</a:t>
            </a:r>
            <a:r>
              <a:rPr lang="en-US" dirty="0"/>
              <a:t>/exam.csv")</a:t>
            </a:r>
          </a:p>
          <a:p>
            <a:r>
              <a:rPr lang="en-US" dirty="0"/>
              <a:t>summary(data1)</a:t>
            </a:r>
          </a:p>
          <a:p>
            <a:r>
              <a:rPr lang="en-US" dirty="0"/>
              <a:t>head(data1)</a:t>
            </a:r>
          </a:p>
          <a:p>
            <a:r>
              <a:rPr lang="en-US" dirty="0"/>
              <a:t>plot(Regents/Total ~Age, data=data1)</a:t>
            </a:r>
          </a:p>
          <a:p>
            <a:r>
              <a:rPr lang="en-US" dirty="0" err="1"/>
              <a:t>glm.out</a:t>
            </a:r>
            <a:r>
              <a:rPr lang="en-US" dirty="0"/>
              <a:t> = </a:t>
            </a:r>
            <a:r>
              <a:rPr lang="en-US" dirty="0" err="1"/>
              <a:t>glm</a:t>
            </a:r>
            <a:r>
              <a:rPr lang="en-US" dirty="0"/>
              <a:t>(</a:t>
            </a:r>
            <a:r>
              <a:rPr lang="en-US" dirty="0" err="1"/>
              <a:t>cbind</a:t>
            </a:r>
            <a:r>
              <a:rPr lang="en-US" dirty="0"/>
              <a:t>(Regents, Total-Regents) ~Age, family=binomial(</a:t>
            </a:r>
            <a:r>
              <a:rPr lang="en-US" dirty="0" err="1"/>
              <a:t>logit</a:t>
            </a:r>
            <a:r>
              <a:rPr lang="en-US" dirty="0"/>
              <a:t>), data=data1)</a:t>
            </a:r>
          </a:p>
          <a:p>
            <a:r>
              <a:rPr lang="en-US" dirty="0"/>
              <a:t>plot(Regents/Total ~ Age, data = data1)</a:t>
            </a:r>
          </a:p>
          <a:p>
            <a:r>
              <a:rPr lang="en-US" dirty="0"/>
              <a:t>lines(data1$Age, </a:t>
            </a:r>
            <a:r>
              <a:rPr lang="en-US" dirty="0" err="1"/>
              <a:t>glm.out$fitted</a:t>
            </a:r>
            <a:r>
              <a:rPr lang="en-US" dirty="0"/>
              <a:t>, col="red")</a:t>
            </a:r>
          </a:p>
          <a:p>
            <a:r>
              <a:rPr lang="en-US" dirty="0"/>
              <a:t>title(main="Regents Data with fitted Logistic Regression Line")</a:t>
            </a:r>
          </a:p>
          <a:p>
            <a:endParaRPr lang="en-US" dirty="0"/>
          </a:p>
          <a:p>
            <a:r>
              <a:rPr lang="en-US" dirty="0"/>
              <a:t>summary(</a:t>
            </a:r>
            <a:r>
              <a:rPr lang="en-US" dirty="0" err="1"/>
              <a:t>glm.out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461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Features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630778"/>
              </p:ext>
            </p:extLst>
          </p:nvPr>
        </p:nvGraphicFramePr>
        <p:xfrm>
          <a:off x="838200" y="1600200"/>
          <a:ext cx="3657600" cy="1771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click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4114800"/>
            <a:ext cx="77367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“train” data</a:t>
            </a:r>
          </a:p>
          <a:p>
            <a:r>
              <a:rPr lang="en-US" dirty="0" smtClean="0"/>
              <a:t>Fit the model using the command</a:t>
            </a:r>
          </a:p>
          <a:p>
            <a:r>
              <a:rPr lang="en-US" dirty="0" smtClean="0"/>
              <a:t>Fit1 &lt;- </a:t>
            </a:r>
            <a:r>
              <a:rPr lang="en-US" dirty="0" err="1" smtClean="0"/>
              <a:t>glm</a:t>
            </a:r>
            <a:r>
              <a:rPr lang="en-US" dirty="0" smtClean="0"/>
              <a:t>(click~ url1+url2 + url3+url4+url5, data=“train”, family=binomial(</a:t>
            </a:r>
            <a:r>
              <a:rPr lang="en-US" dirty="0" err="1" smtClean="0"/>
              <a:t>logit</a:t>
            </a:r>
            <a:r>
              <a:rPr lang="en-US" dirty="0" smtClean="0"/>
              <a:t>))</a:t>
            </a:r>
          </a:p>
          <a:p>
            <a:endParaRPr lang="en-US" dirty="0"/>
          </a:p>
          <a:p>
            <a:r>
              <a:rPr lang="en-US" dirty="0" smtClean="0"/>
              <a:t>All the examples are by choice “very small” in size</a:t>
            </a:r>
            <a:r>
              <a:rPr lang="en-US" dirty="0" smtClean="0">
                <a:sym typeface="Wingdings" pitchFamily="2" charset="2"/>
              </a:rPr>
              <a:t> 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99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Rank the ads according to click logistic regression, and display them accordingly</a:t>
            </a:r>
          </a:p>
          <a:p>
            <a:r>
              <a:rPr lang="en-US" dirty="0" smtClean="0"/>
              <a:t>Measures of evaluation: </a:t>
            </a:r>
          </a:p>
          <a:p>
            <a:r>
              <a:rPr lang="en-US" dirty="0" smtClean="0"/>
              <a:t>{lift, accuracy, precision, recall, f-score)</a:t>
            </a:r>
          </a:p>
          <a:p>
            <a:r>
              <a:rPr lang="en-US" dirty="0" smtClean="0"/>
              <a:t>Error evaluation: in fact often the equation is written in with an error factor: </a:t>
            </a:r>
          </a:p>
          <a:p>
            <a:pPr marL="457200" lvl="1" indent="0">
              <a:buNone/>
            </a:pPr>
            <a:r>
              <a:rPr lang="en-US" dirty="0"/>
              <a:t>logit(P(ci=1|xi) = </a:t>
            </a:r>
            <a:r>
              <a:rPr lang="el-GR" dirty="0"/>
              <a:t>α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smtClean="0"/>
              <a:t>Xi + 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7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Lift: How much more people are clicking (or buying) because of the introduction of the model?</a:t>
            </a:r>
          </a:p>
          <a:p>
            <a:r>
              <a:rPr lang="en-US" dirty="0" smtClean="0"/>
              <a:t>Accuracy: How often is the correct outcome predicted?</a:t>
            </a:r>
          </a:p>
          <a:p>
            <a:r>
              <a:rPr lang="en-US" dirty="0" smtClean="0"/>
              <a:t>Precision: #True positives/ (#True positives+ #False positives)</a:t>
            </a:r>
          </a:p>
          <a:p>
            <a:r>
              <a:rPr lang="en-US" dirty="0" smtClean="0"/>
              <a:t>Recall: #True positives/(#True positives + #False negatives)</a:t>
            </a:r>
          </a:p>
          <a:p>
            <a:r>
              <a:rPr lang="en-US" dirty="0" smtClean="0"/>
              <a:t>F-score: mean of precision and accuracy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Logistic Regression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logistic regression equation is:</a:t>
            </a:r>
          </a:p>
          <a:p>
            <a:r>
              <a:rPr lang="en-US" dirty="0"/>
              <a:t>logit(p) = −4.48 + 0.11 x AGE + 1.16 x SMOKING</a:t>
            </a:r>
          </a:p>
          <a:p>
            <a:endParaRPr lang="en-US" dirty="0"/>
          </a:p>
          <a:p>
            <a:r>
              <a:rPr lang="en-US" dirty="0"/>
              <a:t>So for 40 years old cases who do smoke logit(p) equals 1.08. Logit(p) can be back-transformed to p by the following formula:</a:t>
            </a:r>
          </a:p>
          <a:p>
            <a:r>
              <a:rPr lang="en-US" dirty="0"/>
              <a:t>Logit(p) </a:t>
            </a:r>
            <a:r>
              <a:rPr lang="en-US" dirty="0" err="1"/>
              <a:t>backtransformation</a:t>
            </a:r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www.medcalc.org/manual/logit_transformation_table.php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Alternatively, you can use the Logit table. For logit(p)=1.08 the probability p of having a positive outcome equals 0.75</a:t>
            </a:r>
            <a:r>
              <a:rPr lang="en-US" dirty="0" smtClean="0"/>
              <a:t>.</a:t>
            </a:r>
          </a:p>
          <a:p>
            <a:r>
              <a:rPr lang="en-US" dirty="0"/>
              <a:t>Reference: </a:t>
            </a:r>
            <a:r>
              <a:rPr lang="en-US" dirty="0">
                <a:hlinkClick r:id="rId3"/>
              </a:rPr>
              <a:t>https</a:t>
            </a:r>
            <a:r>
              <a:rPr lang="en-US">
                <a:hlinkClick r:id="rId3"/>
              </a:rPr>
              <a:t>://</a:t>
            </a:r>
            <a:r>
              <a:rPr lang="en-US" smtClean="0">
                <a:hlinkClick r:id="rId3"/>
              </a:rPr>
              <a:t>www.medcalc.org/manual/logistic_regression.php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9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select your classifier?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Pages 115-117</a:t>
            </a:r>
          </a:p>
          <a:p>
            <a:r>
              <a:rPr lang="en-US" dirty="0" smtClean="0"/>
              <a:t>One alg.? or compendium of algorithms?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2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</a:t>
            </a:r>
            <a:r>
              <a:rPr lang="en-US" smtClean="0"/>
              <a:t>xam </a:t>
            </a:r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odds ratio given a problem.</a:t>
            </a:r>
          </a:p>
          <a:p>
            <a:r>
              <a:rPr lang="en-US" dirty="0" smtClean="0"/>
              <a:t>General question about logistic regression concept. “intuition”</a:t>
            </a:r>
          </a:p>
          <a:p>
            <a:r>
              <a:rPr lang="en-US" dirty="0" smtClean="0"/>
              <a:t>Compute p for a given problem like the smoker’s case study.</a:t>
            </a:r>
          </a:p>
        </p:txBody>
      </p:sp>
    </p:spTree>
    <p:extLst>
      <p:ext uri="{BB962C8B-B14F-4D97-AF65-F5344CB8AC3E}">
        <p14:creationId xmlns:p14="http://schemas.microsoft.com/office/powerpoint/2010/main" val="2776983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is the question you are trying to answer? </a:t>
            </a:r>
          </a:p>
          <a:p>
            <a:r>
              <a:rPr lang="en-US" dirty="0" smtClean="0"/>
              <a:t>Is this question really relevant or absolutely irrelevant to the domain? Use common sense.</a:t>
            </a:r>
          </a:p>
          <a:p>
            <a:r>
              <a:rPr lang="en-US" dirty="0" smtClean="0"/>
              <a:t>Are the charts random? Ex: linear regression on discrete data like state is really appalling. Use common sense.</a:t>
            </a:r>
          </a:p>
          <a:p>
            <a:r>
              <a:rPr lang="en-US" dirty="0" smtClean="0"/>
              <a:t>At least one dashboard is required. More “good” dashboards are recommended.</a:t>
            </a:r>
          </a:p>
          <a:p>
            <a:r>
              <a:rPr lang="en-US" dirty="0" smtClean="0"/>
              <a:t>Use the right chart not any random chart. Make it obvious to the user who is reading the charts</a:t>
            </a:r>
            <a:r>
              <a:rPr lang="en-US" dirty="0" smtClean="0"/>
              <a:t>. Do not use incorrect charts!!!!</a:t>
            </a:r>
            <a:endParaRPr lang="en-US" dirty="0" smtClean="0"/>
          </a:p>
          <a:p>
            <a:r>
              <a:rPr lang="en-US" dirty="0" smtClean="0"/>
              <a:t>Use filters, input boxes /sliders/radio buttons to select features/datasets.</a:t>
            </a:r>
          </a:p>
        </p:txBody>
      </p:sp>
    </p:spTree>
    <p:extLst>
      <p:ext uri="{BB962C8B-B14F-4D97-AF65-F5344CB8AC3E}">
        <p14:creationId xmlns:p14="http://schemas.microsoft.com/office/powerpoint/2010/main" val="247193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Read Chapter 5</a:t>
            </a:r>
          </a:p>
          <a:p>
            <a:r>
              <a:rPr lang="en-US" dirty="0" smtClean="0"/>
              <a:t>Given a data set, a real-world classification problem, and constraints, you need to determine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classifier to use?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optimization method to employ?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loss function to minimize?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features to consider?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evaluation metric to use?</a:t>
            </a:r>
          </a:p>
        </p:txBody>
      </p:sp>
    </p:spTree>
    <p:extLst>
      <p:ext uri="{BB962C8B-B14F-4D97-AF65-F5344CB8AC3E}">
        <p14:creationId xmlns:p14="http://schemas.microsoft.com/office/powerpoint/2010/main" val="385488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Understand your problem domain: If election data, know how election results are computed?</a:t>
            </a:r>
          </a:p>
          <a:p>
            <a:r>
              <a:rPr lang="en-US" dirty="0"/>
              <a:t>Runtime is a serious concern in many analytic applications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Simpler models are more interpretable, but aren’t as good performers.</a:t>
            </a:r>
          </a:p>
          <a:p>
            <a:r>
              <a:rPr lang="en-US" dirty="0" smtClean="0"/>
              <a:t>The question of which algorithm works best is problem dependent and also “question” dependent. (What do you want to know?)</a:t>
            </a:r>
          </a:p>
          <a:p>
            <a:r>
              <a:rPr lang="en-US" dirty="0" smtClean="0"/>
              <a:t>It is also constraint-</a:t>
            </a:r>
            <a:r>
              <a:rPr lang="en-US" dirty="0" err="1" smtClean="0"/>
              <a:t>depedent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1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MD6: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Media6Degrees is tech company in online ( and now mobile) advertising space</a:t>
            </a:r>
          </a:p>
          <a:p>
            <a:r>
              <a:rPr lang="en-US" dirty="0" smtClean="0"/>
              <a:t>This chapter is written for data science problem in this domain</a:t>
            </a:r>
            <a:r>
              <a:rPr lang="en-US" dirty="0"/>
              <a:t> </a:t>
            </a:r>
            <a:r>
              <a:rPr lang="en-US" dirty="0" smtClean="0"/>
              <a:t>by its CIO.</a:t>
            </a:r>
          </a:p>
          <a:p>
            <a:r>
              <a:rPr lang="en-US" dirty="0" smtClean="0"/>
              <a:t>The problem: need to match MD6 clients with users of the products by the clients.</a:t>
            </a:r>
          </a:p>
          <a:p>
            <a:r>
              <a:rPr lang="en-US" dirty="0" smtClean="0"/>
              <a:t>In general, ad companies want to target users based on user’s likelihood to click.</a:t>
            </a:r>
          </a:p>
          <a:p>
            <a:r>
              <a:rPr lang="en-US" dirty="0" smtClean="0"/>
              <a:t>Problem simplifies: probability that a user will click on a given ad. 1 or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01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Core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engineering: figuring out which features to use</a:t>
            </a:r>
          </a:p>
          <a:p>
            <a:r>
              <a:rPr lang="en-US" dirty="0" smtClean="0"/>
              <a:t>User-level conversion prediction: predicting when someone will click</a:t>
            </a:r>
          </a:p>
          <a:p>
            <a:r>
              <a:rPr lang="en-US" dirty="0" smtClean="0"/>
              <a:t>Bidding; How much is it worth to show a given ad to a given user?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4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It is an approach for calculating the odds of event happening </a:t>
            </a:r>
            <a:r>
              <a:rPr lang="en-US" dirty="0" err="1" smtClean="0"/>
              <a:t>vs</a:t>
            </a:r>
            <a:r>
              <a:rPr lang="en-US" dirty="0" smtClean="0"/>
              <a:t> other possibilities…Odds ratio is an important concept</a:t>
            </a:r>
          </a:p>
          <a:p>
            <a:pPr lvl="1"/>
            <a:r>
              <a:rPr lang="en-US" dirty="0" smtClean="0"/>
              <a:t>Lets discuss this with examples</a:t>
            </a:r>
          </a:p>
          <a:p>
            <a:r>
              <a:rPr lang="en-US" dirty="0" smtClean="0"/>
              <a:t>Why are we studying it?</a:t>
            </a:r>
          </a:p>
          <a:p>
            <a:pPr lvl="1"/>
            <a:r>
              <a:rPr lang="en-US" dirty="0" smtClean="0"/>
              <a:t>To use it for classification</a:t>
            </a:r>
          </a:p>
          <a:p>
            <a:pPr lvl="1"/>
            <a:r>
              <a:rPr lang="en-US" dirty="0" smtClean="0"/>
              <a:t>It is a discriminative classification </a:t>
            </a:r>
            <a:r>
              <a:rPr lang="en-US" dirty="0" err="1" smtClean="0"/>
              <a:t>vs</a:t>
            </a:r>
            <a:r>
              <a:rPr lang="en-US" dirty="0" smtClean="0"/>
              <a:t> Naïve Bayes’ generative classification scheme (what is this?) </a:t>
            </a:r>
          </a:p>
          <a:p>
            <a:pPr lvl="1"/>
            <a:r>
              <a:rPr lang="en-US" dirty="0" smtClean="0"/>
              <a:t>Linear (continuous).. Logistic (categorical): Logit function bridges this gap</a:t>
            </a:r>
          </a:p>
          <a:p>
            <a:pPr lvl="1"/>
            <a:r>
              <a:rPr lang="en-US" dirty="0" smtClean="0">
                <a:hlinkClick r:id="rId2"/>
              </a:rPr>
              <a:t>According to Andrew Ng and Michael Jordon </a:t>
            </a:r>
            <a:r>
              <a:rPr lang="en-US" dirty="0" smtClean="0"/>
              <a:t>logistics regression classification has better error rates in certain situations than Naïve Bayes (</a:t>
            </a:r>
            <a:r>
              <a:rPr lang="en-US" dirty="0" err="1" smtClean="0"/>
              <a:t>eg</a:t>
            </a:r>
            <a:r>
              <a:rPr lang="en-US" dirty="0" smtClean="0"/>
              <a:t>. large data sets) Big data? Lets discuss this…</a:t>
            </a:r>
          </a:p>
          <a:p>
            <a:r>
              <a:rPr lang="en-US" dirty="0" smtClean="0"/>
              <a:t>Goal of logistic regression based classification is to fit the regression curve according to the training data collected (dependent vs independent variables) . (During production this curve will be used to predict the class of a dependent variable).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9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105400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/>
              <a:t>M</a:t>
            </a:r>
            <a:r>
              <a:rPr lang="en-US" sz="3800" dirty="0" smtClean="0"/>
              <a:t>ortality of injured patients</a:t>
            </a:r>
          </a:p>
          <a:p>
            <a:r>
              <a:rPr lang="en-US" sz="3800" dirty="0"/>
              <a:t>I</a:t>
            </a:r>
            <a:r>
              <a:rPr lang="en-US" sz="3800" dirty="0" smtClean="0"/>
              <a:t>f a patient has a given disease (we did this using Bayes) (binary classification using a variety of data like age, gender, BMI, blood tests etc.)</a:t>
            </a:r>
          </a:p>
          <a:p>
            <a:r>
              <a:rPr lang="en-US" sz="3800" dirty="0"/>
              <a:t>I</a:t>
            </a:r>
            <a:r>
              <a:rPr lang="en-US" sz="3800" dirty="0" smtClean="0"/>
              <a:t>f a person will vote Democratic or Republican</a:t>
            </a:r>
          </a:p>
          <a:p>
            <a:r>
              <a:rPr lang="en-US" sz="3800" dirty="0"/>
              <a:t>T</a:t>
            </a:r>
            <a:r>
              <a:rPr lang="en-US" sz="3800" dirty="0" smtClean="0"/>
              <a:t>he odds of a failure of a process, system or a product</a:t>
            </a:r>
          </a:p>
          <a:p>
            <a:r>
              <a:rPr lang="en-US" sz="3800" dirty="0" smtClean="0"/>
              <a:t>A customer’s propensity to purchase a product</a:t>
            </a:r>
          </a:p>
          <a:p>
            <a:r>
              <a:rPr lang="en-US" sz="3800" dirty="0" smtClean="0"/>
              <a:t>Odds of a person staying in the workforce</a:t>
            </a:r>
          </a:p>
          <a:p>
            <a:r>
              <a:rPr lang="en-US" sz="3800" dirty="0"/>
              <a:t>O</a:t>
            </a:r>
            <a:r>
              <a:rPr lang="en-US" sz="3800" dirty="0" smtClean="0"/>
              <a:t>dds of a homeowner defaulting on a loan</a:t>
            </a:r>
            <a:endParaRPr lang="en-US" sz="3800" dirty="0"/>
          </a:p>
          <a:p>
            <a:r>
              <a:rPr lang="en-US" sz="3800" dirty="0" smtClean="0"/>
              <a:t>Conditional Random Field (CRF) an extension of logistic regression to sequential data, are used in NLP. It is labeling a sequence of items so that an entity can be recognized (named entity recognition).</a:t>
            </a:r>
          </a:p>
          <a:p>
            <a:pPr fontAlgn="base"/>
            <a:r>
              <a:rPr lang="en-US" sz="3800" dirty="0"/>
              <a:t>T</a:t>
            </a:r>
            <a:r>
              <a:rPr lang="en-US" sz="3800" dirty="0" smtClean="0"/>
              <a:t>he </a:t>
            </a:r>
            <a:r>
              <a:rPr lang="en-US" sz="3800" dirty="0"/>
              <a:t>appropriate regression analysis to conduct when the dependent variable is dichotomous (binary).  Like all regression analyses, the logistic regression is a predictive analysis.  Logistic regression is used to describe data and to explain the relationship between one dependent binary variable and one or more nominal, ordinal, interval or ratio-level independent variables.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Odds ratio: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𝑝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Basic function is: logit </a:t>
                </a:r>
                <a:r>
                  <a:rPr lang="en-US" dirty="0" smtClean="0">
                    <a:sym typeface="Wingdings" pitchFamily="2" charset="2"/>
                  </a:rPr>
                  <a:t> logistic regression</a:t>
                </a:r>
                <a:endParaRPr lang="en-US" dirty="0" smtClean="0"/>
              </a:p>
              <a:p>
                <a:r>
                  <a:rPr lang="en-US" dirty="0" smtClean="0"/>
                  <a:t>Definition: </a:t>
                </a:r>
              </a:p>
              <a:p>
                <a:r>
                  <a:rPr lang="en-US" dirty="0" err="1" smtClean="0"/>
                  <a:t>logit</a:t>
                </a:r>
                <a:r>
                  <a:rPr lang="en-US" dirty="0" smtClean="0"/>
                  <a:t>(p) = log(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/>
                  <a:t>) = log(p) – log(1-p)</a:t>
                </a:r>
              </a:p>
              <a:p>
                <a:r>
                  <a:rPr lang="en-US" dirty="0" smtClean="0"/>
                  <a:t>The logit function takes x values in the range [0,1] and transforms them to y values along the entire real line</a:t>
                </a:r>
              </a:p>
              <a:p>
                <a:r>
                  <a:rPr lang="en-US" dirty="0" smtClean="0"/>
                  <a:t>Inverse logit does the reverse, takes a x value along the real line and transforms them in the range [1,0]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59" t="-1078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81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derive this from first principles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ci be the set of labels .. For binary classification (yes or no) it is </a:t>
            </a:r>
            <a:r>
              <a:rPr lang="en-US" dirty="0" err="1" smtClean="0"/>
              <a:t>i</a:t>
            </a:r>
            <a:r>
              <a:rPr lang="en-US" dirty="0" smtClean="0"/>
              <a:t> = 0, 1, clicked or not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xi be the features for user </a:t>
            </a:r>
            <a:r>
              <a:rPr lang="en-US" dirty="0" err="1" smtClean="0"/>
              <a:t>i</a:t>
            </a:r>
            <a:r>
              <a:rPr lang="en-US" dirty="0" smtClean="0"/>
              <a:t> , here it is the </a:t>
            </a:r>
            <a:r>
              <a:rPr lang="en-US" dirty="0" err="1" smtClean="0"/>
              <a:t>urls</a:t>
            </a:r>
            <a:r>
              <a:rPr lang="en-US" dirty="0" smtClean="0"/>
              <a:t> he/she visited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</a:t>
            </a:r>
            <a:r>
              <a:rPr lang="en-US" dirty="0" err="1" smtClean="0"/>
              <a:t>ci|xi</a:t>
            </a:r>
            <a:r>
              <a:rPr lang="en-US" dirty="0" smtClean="0"/>
              <a:t>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P(ci=1|xi) =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P(ci=0|xi)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 Odds ratio = log (eqn4/eqn5)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ogit(P(ci=1|xi) = </a:t>
            </a:r>
            <a:r>
              <a:rPr lang="el-GR" dirty="0" smtClean="0"/>
              <a:t>α</a:t>
            </a:r>
            <a:r>
              <a:rPr lang="en-US" dirty="0" smtClean="0"/>
              <a:t> + </a:t>
            </a:r>
            <a:r>
              <a:rPr lang="el-GR" dirty="0" smtClean="0"/>
              <a:t>β</a:t>
            </a:r>
            <a:r>
              <a:rPr lang="en-US" baseline="30000" dirty="0" smtClean="0"/>
              <a:t>t</a:t>
            </a:r>
            <a:r>
              <a:rPr lang="en-US" dirty="0" smtClean="0"/>
              <a:t> Xi where xi are features of user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l-GR" dirty="0"/>
              <a:t>β</a:t>
            </a:r>
            <a:r>
              <a:rPr lang="en-US" baseline="30000" dirty="0" smtClean="0"/>
              <a:t>t </a:t>
            </a:r>
            <a:r>
              <a:rPr lang="en-US" dirty="0" smtClean="0"/>
              <a:t> is vector of weights/likelihood of the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smtClean="0"/>
              <a:t> </a:t>
            </a:r>
            <a:r>
              <a:rPr lang="en-US" dirty="0" smtClean="0"/>
              <a:t>Now the task is to determine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smtClean="0"/>
              <a:t> and  </a:t>
            </a:r>
            <a:r>
              <a:rPr lang="el-GR" dirty="0" smtClean="0"/>
              <a:t>β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(many methods are available for this.. Out of the scope our discussion).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logistic regression curve in step 7 to estimate probabilities and determine the class according to rules applicable to the problem.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</a:t>
            </a:r>
            <a:r>
              <a:rPr lang="en-US" dirty="0"/>
              <a:t>  </a:t>
            </a:r>
            <a:r>
              <a:rPr lang="en-US" dirty="0" smtClean="0"/>
              <a:t>is base click rate and  </a:t>
            </a:r>
            <a:r>
              <a:rPr lang="el-GR" dirty="0" smtClean="0"/>
              <a:t>β</a:t>
            </a:r>
            <a:r>
              <a:rPr lang="en-US" dirty="0" smtClean="0"/>
              <a:t> the slope of the logit curve/function.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33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1248</Words>
  <Application>Microsoft Office PowerPoint</Application>
  <PresentationFormat>On-screen Show (4:3)</PresentationFormat>
  <Paragraphs>162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Wingdings</vt:lpstr>
      <vt:lpstr>Office Theme</vt:lpstr>
      <vt:lpstr>Logistic Regression</vt:lpstr>
      <vt:lpstr>The big Picture</vt:lpstr>
      <vt:lpstr>More..</vt:lpstr>
      <vt:lpstr>MD6: Case Study</vt:lpstr>
      <vt:lpstr>Three Core Problems</vt:lpstr>
      <vt:lpstr>Introduction to Logistic Regression</vt:lpstr>
      <vt:lpstr>Logistic Regression</vt:lpstr>
      <vt:lpstr>Basics</vt:lpstr>
      <vt:lpstr>Lets derive this from first principles</vt:lpstr>
      <vt:lpstr>Demo on R</vt:lpstr>
      <vt:lpstr>R code: data file “exam.csv”</vt:lpstr>
      <vt:lpstr>Multiple Features</vt:lpstr>
      <vt:lpstr>Evaluation</vt:lpstr>
      <vt:lpstr>Evaluation (contd.)</vt:lpstr>
      <vt:lpstr>Logistic Regression Calculation</vt:lpstr>
      <vt:lpstr>How to select your classifier?</vt:lpstr>
      <vt:lpstr>Exam question?</vt:lpstr>
      <vt:lpstr>Term Project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 Regression</dc:title>
  <dc:creator>bina</dc:creator>
  <cp:lastModifiedBy>bina</cp:lastModifiedBy>
  <cp:revision>31</cp:revision>
  <dcterms:created xsi:type="dcterms:W3CDTF">2014-04-12T17:38:54Z</dcterms:created>
  <dcterms:modified xsi:type="dcterms:W3CDTF">2017-05-03T18:12:08Z</dcterms:modified>
</cp:coreProperties>
</file>