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6" r:id="rId2"/>
    <p:sldId id="257" r:id="rId3"/>
    <p:sldId id="293" r:id="rId4"/>
    <p:sldId id="292" r:id="rId5"/>
    <p:sldId id="258" r:id="rId6"/>
    <p:sldId id="259" r:id="rId7"/>
    <p:sldId id="282" r:id="rId8"/>
    <p:sldId id="294" r:id="rId9"/>
    <p:sldId id="283" r:id="rId10"/>
    <p:sldId id="284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85" r:id="rId26"/>
    <p:sldId id="286" r:id="rId27"/>
    <p:sldId id="300" r:id="rId28"/>
    <p:sldId id="287" r:id="rId29"/>
    <p:sldId id="288" r:id="rId30"/>
    <p:sldId id="290" r:id="rId31"/>
    <p:sldId id="274" r:id="rId32"/>
    <p:sldId id="275" r:id="rId33"/>
    <p:sldId id="276" r:id="rId34"/>
    <p:sldId id="295" r:id="rId35"/>
    <p:sldId id="277" r:id="rId36"/>
    <p:sldId id="278" r:id="rId37"/>
    <p:sldId id="297" r:id="rId38"/>
    <p:sldId id="296" r:id="rId39"/>
    <p:sldId id="279" r:id="rId40"/>
    <p:sldId id="280" r:id="rId41"/>
    <p:sldId id="299" r:id="rId42"/>
    <p:sldId id="298" r:id="rId43"/>
    <p:sldId id="291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55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54A960-1215-4366-8ED4-61AE474A181A}" type="doc">
      <dgm:prSet loTypeId="urn:microsoft.com/office/officeart/2005/8/layout/pyramid1" loCatId="pyramid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F81E18-FE3D-43EA-A8FC-7E3317300B24}">
      <dgm:prSet/>
      <dgm:spPr/>
      <dgm:t>
        <a:bodyPr/>
        <a:lstStyle/>
        <a:p>
          <a:pPr rtl="0"/>
          <a:r>
            <a:rPr lang="en-US" dirty="0" smtClean="0"/>
            <a:t>Single-core</a:t>
          </a:r>
          <a:endParaRPr lang="en-US" dirty="0"/>
        </a:p>
      </dgm:t>
    </dgm:pt>
    <dgm:pt modelId="{F10DE51F-11B4-491A-8811-D4C980D8E6DD}" type="parTrans" cxnId="{D0DE58BD-F6CF-4390-B36F-E2BD78C8315F}">
      <dgm:prSet/>
      <dgm:spPr/>
      <dgm:t>
        <a:bodyPr/>
        <a:lstStyle/>
        <a:p>
          <a:endParaRPr lang="en-US"/>
        </a:p>
      </dgm:t>
    </dgm:pt>
    <dgm:pt modelId="{544A819E-8E17-4AFF-973C-ADBC65E4E61E}" type="sibTrans" cxnId="{D0DE58BD-F6CF-4390-B36F-E2BD78C8315F}">
      <dgm:prSet/>
      <dgm:spPr/>
      <dgm:t>
        <a:bodyPr/>
        <a:lstStyle/>
        <a:p>
          <a:endParaRPr lang="en-US"/>
        </a:p>
      </dgm:t>
    </dgm:pt>
    <dgm:pt modelId="{812AFBC5-0E21-4396-86BE-2A961FE17EE8}">
      <dgm:prSet custT="1"/>
      <dgm:spPr/>
      <dgm:t>
        <a:bodyPr/>
        <a:lstStyle/>
        <a:p>
          <a:pPr rtl="0"/>
          <a:r>
            <a:rPr lang="en-US" sz="1400" b="1" dirty="0" smtClean="0"/>
            <a:t>Single-core, single processor</a:t>
          </a:r>
          <a:endParaRPr lang="en-US" sz="1400" b="1" dirty="0"/>
        </a:p>
      </dgm:t>
    </dgm:pt>
    <dgm:pt modelId="{E775EB4C-DA17-40C9-9D32-DD7CEB4BB649}" type="parTrans" cxnId="{2316D752-DD0C-4DD2-B3F2-21FFA17445AF}">
      <dgm:prSet/>
      <dgm:spPr/>
      <dgm:t>
        <a:bodyPr/>
        <a:lstStyle/>
        <a:p>
          <a:endParaRPr lang="en-US"/>
        </a:p>
      </dgm:t>
    </dgm:pt>
    <dgm:pt modelId="{ACF1C97E-1B53-4C37-AE6F-1E77BACC087C}" type="sibTrans" cxnId="{2316D752-DD0C-4DD2-B3F2-21FFA17445AF}">
      <dgm:prSet/>
      <dgm:spPr/>
      <dgm:t>
        <a:bodyPr/>
        <a:lstStyle/>
        <a:p>
          <a:endParaRPr lang="en-US"/>
        </a:p>
      </dgm:t>
    </dgm:pt>
    <dgm:pt modelId="{5CCCC9BB-1155-4C7C-A86B-4200A316398B}">
      <dgm:prSet custT="1"/>
      <dgm:spPr/>
      <dgm:t>
        <a:bodyPr/>
        <a:lstStyle/>
        <a:p>
          <a:pPr rtl="0"/>
          <a:r>
            <a:rPr lang="en-US" sz="1400" b="1" dirty="0" smtClean="0"/>
            <a:t>Single-core, multi-processor</a:t>
          </a:r>
          <a:endParaRPr lang="en-US" sz="1400" b="1" dirty="0"/>
        </a:p>
      </dgm:t>
    </dgm:pt>
    <dgm:pt modelId="{E15CE5D2-72AB-4FF5-A106-20D4302732F7}" type="parTrans" cxnId="{1CFD3BF7-3EC2-48B9-B920-092255477AA7}">
      <dgm:prSet/>
      <dgm:spPr/>
      <dgm:t>
        <a:bodyPr/>
        <a:lstStyle/>
        <a:p>
          <a:endParaRPr lang="en-US"/>
        </a:p>
      </dgm:t>
    </dgm:pt>
    <dgm:pt modelId="{0A887544-7981-4395-8AD9-377DAF4B6F1F}" type="sibTrans" cxnId="{1CFD3BF7-3EC2-48B9-B920-092255477AA7}">
      <dgm:prSet/>
      <dgm:spPr/>
      <dgm:t>
        <a:bodyPr/>
        <a:lstStyle/>
        <a:p>
          <a:endParaRPr lang="en-US"/>
        </a:p>
      </dgm:t>
    </dgm:pt>
    <dgm:pt modelId="{C6D7C83A-D6A3-4537-A42F-0825C963AFE4}">
      <dgm:prSet/>
      <dgm:spPr/>
      <dgm:t>
        <a:bodyPr/>
        <a:lstStyle/>
        <a:p>
          <a:pPr rtl="0"/>
          <a:r>
            <a:rPr lang="en-US" dirty="0" smtClean="0"/>
            <a:t>Multi-core</a:t>
          </a:r>
          <a:endParaRPr lang="en-US" dirty="0"/>
        </a:p>
      </dgm:t>
    </dgm:pt>
    <dgm:pt modelId="{8D29028F-9614-4922-A3B9-C1825D29728C}" type="parTrans" cxnId="{E928E27C-8A61-450E-8167-BF3E06CC8498}">
      <dgm:prSet/>
      <dgm:spPr/>
      <dgm:t>
        <a:bodyPr/>
        <a:lstStyle/>
        <a:p>
          <a:endParaRPr lang="en-US"/>
        </a:p>
      </dgm:t>
    </dgm:pt>
    <dgm:pt modelId="{1C25A5E6-E8D6-4394-B4BA-BD5C0E229799}" type="sibTrans" cxnId="{E928E27C-8A61-450E-8167-BF3E06CC8498}">
      <dgm:prSet/>
      <dgm:spPr/>
      <dgm:t>
        <a:bodyPr/>
        <a:lstStyle/>
        <a:p>
          <a:endParaRPr lang="en-US"/>
        </a:p>
      </dgm:t>
    </dgm:pt>
    <dgm:pt modelId="{E8EEA71C-68AE-4424-AEA0-39F3AD9DEADB}">
      <dgm:prSet custT="1"/>
      <dgm:spPr/>
      <dgm:t>
        <a:bodyPr/>
        <a:lstStyle/>
        <a:p>
          <a:pPr rtl="0"/>
          <a:r>
            <a:rPr lang="en-US" sz="1400" b="1" dirty="0" smtClean="0"/>
            <a:t>Multi-core, single processor</a:t>
          </a:r>
          <a:endParaRPr lang="en-US" sz="1400" b="1" dirty="0"/>
        </a:p>
      </dgm:t>
    </dgm:pt>
    <dgm:pt modelId="{6D0EB2D1-AAE5-47FE-91B7-59A8ED863B56}" type="parTrans" cxnId="{D337EA3B-1F69-4837-BF45-25EF19AA6372}">
      <dgm:prSet/>
      <dgm:spPr/>
      <dgm:t>
        <a:bodyPr/>
        <a:lstStyle/>
        <a:p>
          <a:endParaRPr lang="en-US"/>
        </a:p>
      </dgm:t>
    </dgm:pt>
    <dgm:pt modelId="{7523EB61-4E2E-41FC-AF03-7A6C38D92ABF}" type="sibTrans" cxnId="{D337EA3B-1F69-4837-BF45-25EF19AA6372}">
      <dgm:prSet/>
      <dgm:spPr/>
      <dgm:t>
        <a:bodyPr/>
        <a:lstStyle/>
        <a:p>
          <a:endParaRPr lang="en-US"/>
        </a:p>
      </dgm:t>
    </dgm:pt>
    <dgm:pt modelId="{4AFA1815-C028-4AEC-A2FF-6FF6DCF5081A}">
      <dgm:prSet custT="1"/>
      <dgm:spPr/>
      <dgm:t>
        <a:bodyPr/>
        <a:lstStyle/>
        <a:p>
          <a:pPr rtl="0"/>
          <a:r>
            <a:rPr lang="en-US" sz="1400" b="1" dirty="0" smtClean="0"/>
            <a:t>Multi-core, multi-processor</a:t>
          </a:r>
          <a:endParaRPr lang="en-US" sz="1400" b="1" dirty="0"/>
        </a:p>
      </dgm:t>
    </dgm:pt>
    <dgm:pt modelId="{3486106C-F93C-4215-8498-C5C61315A674}" type="parTrans" cxnId="{3FFBA289-D4C0-4375-B690-1D46DF94DDCD}">
      <dgm:prSet/>
      <dgm:spPr/>
      <dgm:t>
        <a:bodyPr/>
        <a:lstStyle/>
        <a:p>
          <a:endParaRPr lang="en-US"/>
        </a:p>
      </dgm:t>
    </dgm:pt>
    <dgm:pt modelId="{39485860-D1BA-4E8A-A715-AAED1025C9AB}" type="sibTrans" cxnId="{3FFBA289-D4C0-4375-B690-1D46DF94DDCD}">
      <dgm:prSet/>
      <dgm:spPr/>
      <dgm:t>
        <a:bodyPr/>
        <a:lstStyle/>
        <a:p>
          <a:endParaRPr lang="en-US"/>
        </a:p>
      </dgm:t>
    </dgm:pt>
    <dgm:pt modelId="{4C3B23DD-4688-46B9-836F-999E26315EC3}">
      <dgm:prSet/>
      <dgm:spPr/>
      <dgm:t>
        <a:bodyPr/>
        <a:lstStyle/>
        <a:p>
          <a:pPr rtl="0"/>
          <a:r>
            <a:rPr lang="en-US" dirty="0" smtClean="0"/>
            <a:t>Cluster</a:t>
          </a:r>
          <a:endParaRPr lang="en-US" dirty="0"/>
        </a:p>
      </dgm:t>
    </dgm:pt>
    <dgm:pt modelId="{4DD53096-2BDD-41B0-BA2A-793C31B3DC36}" type="parTrans" cxnId="{36B6EA67-2306-429B-956F-AE341CA0CA94}">
      <dgm:prSet/>
      <dgm:spPr/>
      <dgm:t>
        <a:bodyPr/>
        <a:lstStyle/>
        <a:p>
          <a:endParaRPr lang="en-US"/>
        </a:p>
      </dgm:t>
    </dgm:pt>
    <dgm:pt modelId="{98DB7D58-ECFF-4220-B25D-DF587ADCE8C3}" type="sibTrans" cxnId="{36B6EA67-2306-429B-956F-AE341CA0CA94}">
      <dgm:prSet/>
      <dgm:spPr/>
      <dgm:t>
        <a:bodyPr/>
        <a:lstStyle/>
        <a:p>
          <a:endParaRPr lang="en-US"/>
        </a:p>
      </dgm:t>
    </dgm:pt>
    <dgm:pt modelId="{36946566-1E2F-4A33-84CE-3EB65C8990CF}">
      <dgm:prSet custT="1"/>
      <dgm:spPr/>
      <dgm:t>
        <a:bodyPr/>
        <a:lstStyle/>
        <a:p>
          <a:pPr rtl="0"/>
          <a:r>
            <a:rPr lang="en-US" sz="1400" b="0" dirty="0" smtClean="0"/>
            <a:t>Cluster of processors (single or multi-core) with shared memory</a:t>
          </a:r>
          <a:endParaRPr lang="en-US" sz="1400" b="0" dirty="0"/>
        </a:p>
      </dgm:t>
    </dgm:pt>
    <dgm:pt modelId="{E35536B8-A491-4344-9AE2-D88794D452B5}" type="parTrans" cxnId="{1CA471EA-D208-4170-BC2A-31A7A33F811F}">
      <dgm:prSet/>
      <dgm:spPr/>
      <dgm:t>
        <a:bodyPr/>
        <a:lstStyle/>
        <a:p>
          <a:endParaRPr lang="en-US"/>
        </a:p>
      </dgm:t>
    </dgm:pt>
    <dgm:pt modelId="{8E361275-483F-403A-B7EF-F0B59785B910}" type="sibTrans" cxnId="{1CA471EA-D208-4170-BC2A-31A7A33F811F}">
      <dgm:prSet/>
      <dgm:spPr/>
      <dgm:t>
        <a:bodyPr/>
        <a:lstStyle/>
        <a:p>
          <a:endParaRPr lang="en-US"/>
        </a:p>
      </dgm:t>
    </dgm:pt>
    <dgm:pt modelId="{57D965AA-8BF2-4963-A3D5-154C2F7E6A59}">
      <dgm:prSet custT="1"/>
      <dgm:spPr/>
      <dgm:t>
        <a:bodyPr/>
        <a:lstStyle/>
        <a:p>
          <a:pPr rtl="0"/>
          <a:r>
            <a:rPr lang="en-US" sz="1400" b="0" dirty="0" smtClean="0"/>
            <a:t>Cluster of processors with distributed memory</a:t>
          </a:r>
          <a:endParaRPr lang="en-US" sz="1400" b="0" dirty="0"/>
        </a:p>
      </dgm:t>
    </dgm:pt>
    <dgm:pt modelId="{EA6DE68C-9546-4BA9-A28C-547246D95857}" type="parTrans" cxnId="{D81063EA-7D2E-4B83-B29A-6EFA4E4BC08D}">
      <dgm:prSet/>
      <dgm:spPr/>
      <dgm:t>
        <a:bodyPr/>
        <a:lstStyle/>
        <a:p>
          <a:endParaRPr lang="en-US"/>
        </a:p>
      </dgm:t>
    </dgm:pt>
    <dgm:pt modelId="{5FCE0EE2-7375-495A-AE7A-8728701A8170}" type="sibTrans" cxnId="{D81063EA-7D2E-4B83-B29A-6EFA4E4BC08D}">
      <dgm:prSet/>
      <dgm:spPr/>
      <dgm:t>
        <a:bodyPr/>
        <a:lstStyle/>
        <a:p>
          <a:endParaRPr lang="en-US"/>
        </a:p>
      </dgm:t>
    </dgm:pt>
    <dgm:pt modelId="{9553BCBB-7684-4345-B8FD-E8FCA7D16FE1}">
      <dgm:prSet/>
      <dgm:spPr/>
      <dgm:t>
        <a:bodyPr/>
        <a:lstStyle/>
        <a:p>
          <a:pPr rtl="0"/>
          <a:r>
            <a:rPr lang="en-US" dirty="0" smtClean="0"/>
            <a:t>Grid of clusters</a:t>
          </a:r>
          <a:endParaRPr lang="en-US" dirty="0"/>
        </a:p>
      </dgm:t>
    </dgm:pt>
    <dgm:pt modelId="{7BB0A092-0844-488D-953B-7E647F817171}" type="parTrans" cxnId="{0560C684-7ECB-4BC0-8DB7-6B6C5222F6FD}">
      <dgm:prSet/>
      <dgm:spPr/>
      <dgm:t>
        <a:bodyPr/>
        <a:lstStyle/>
        <a:p>
          <a:endParaRPr lang="en-US"/>
        </a:p>
      </dgm:t>
    </dgm:pt>
    <dgm:pt modelId="{4FE51CAE-A443-4890-8EA8-039D80D6E7EC}" type="sibTrans" cxnId="{0560C684-7ECB-4BC0-8DB7-6B6C5222F6FD}">
      <dgm:prSet/>
      <dgm:spPr/>
      <dgm:t>
        <a:bodyPr/>
        <a:lstStyle/>
        <a:p>
          <a:endParaRPr lang="en-US"/>
        </a:p>
      </dgm:t>
    </dgm:pt>
    <dgm:pt modelId="{B5EEE805-D100-483E-BE8C-B3D69415D918}">
      <dgm:prSet/>
      <dgm:spPr/>
      <dgm:t>
        <a:bodyPr/>
        <a:lstStyle/>
        <a:p>
          <a:pPr rtl="0"/>
          <a:r>
            <a:rPr lang="en-US" dirty="0" smtClean="0"/>
            <a:t>Embarrassingly parallel processing  </a:t>
          </a:r>
          <a:endParaRPr lang="en-US" dirty="0"/>
        </a:p>
      </dgm:t>
    </dgm:pt>
    <dgm:pt modelId="{588A7BD4-1D0F-439A-9304-4AE141075E98}" type="parTrans" cxnId="{BE96BE2D-101E-44CB-A64E-C63E2930431F}">
      <dgm:prSet/>
      <dgm:spPr/>
      <dgm:t>
        <a:bodyPr/>
        <a:lstStyle/>
        <a:p>
          <a:endParaRPr lang="en-US"/>
        </a:p>
      </dgm:t>
    </dgm:pt>
    <dgm:pt modelId="{2EA787B6-3EFB-4090-B3E5-FB082FFF9BD2}" type="sibTrans" cxnId="{BE96BE2D-101E-44CB-A64E-C63E2930431F}">
      <dgm:prSet/>
      <dgm:spPr/>
      <dgm:t>
        <a:bodyPr/>
        <a:lstStyle/>
        <a:p>
          <a:endParaRPr lang="en-US"/>
        </a:p>
      </dgm:t>
    </dgm:pt>
    <dgm:pt modelId="{E55AA7A1-A350-4F8E-8D91-6141D651C140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en-US" dirty="0" smtClean="0"/>
            <a:t>MapReduce, distributed file system</a:t>
          </a:r>
          <a:endParaRPr lang="en-US" dirty="0"/>
        </a:p>
      </dgm:t>
    </dgm:pt>
    <dgm:pt modelId="{0A69F08C-AB98-436C-AC4F-896EE6A8BFCE}" type="parTrans" cxnId="{66ED32CA-9D94-4DA8-9674-80CE99F0BA6A}">
      <dgm:prSet/>
      <dgm:spPr/>
      <dgm:t>
        <a:bodyPr/>
        <a:lstStyle/>
        <a:p>
          <a:endParaRPr lang="en-US"/>
        </a:p>
      </dgm:t>
    </dgm:pt>
    <dgm:pt modelId="{5D606EC6-203C-4D9E-B1B8-BF8D4A1CB822}" type="sibTrans" cxnId="{66ED32CA-9D94-4DA8-9674-80CE99F0BA6A}">
      <dgm:prSet/>
      <dgm:spPr/>
      <dgm:t>
        <a:bodyPr/>
        <a:lstStyle/>
        <a:p>
          <a:endParaRPr lang="en-US"/>
        </a:p>
      </dgm:t>
    </dgm:pt>
    <dgm:pt modelId="{02604432-3FC3-47E4-8A7B-BE3E4FC0C930}">
      <dgm:prSet/>
      <dgm:spPr/>
      <dgm:t>
        <a:bodyPr/>
        <a:lstStyle/>
        <a:p>
          <a:pPr rtl="0"/>
          <a:r>
            <a:rPr lang="en-US" dirty="0" smtClean="0"/>
            <a:t>Cloud computing</a:t>
          </a:r>
          <a:endParaRPr lang="en-US" dirty="0"/>
        </a:p>
      </dgm:t>
    </dgm:pt>
    <dgm:pt modelId="{DB5107C2-05A3-44B0-BEE0-0B101FAD9082}" type="parTrans" cxnId="{75B06A34-9690-4B75-9D94-5273B4E87906}">
      <dgm:prSet/>
      <dgm:spPr/>
      <dgm:t>
        <a:bodyPr/>
        <a:lstStyle/>
        <a:p>
          <a:endParaRPr lang="en-US"/>
        </a:p>
      </dgm:t>
    </dgm:pt>
    <dgm:pt modelId="{0BC7BE3B-F5E2-47C7-AB04-EF96ABE80885}" type="sibTrans" cxnId="{75B06A34-9690-4B75-9D94-5273B4E87906}">
      <dgm:prSet/>
      <dgm:spPr/>
      <dgm:t>
        <a:bodyPr/>
        <a:lstStyle/>
        <a:p>
          <a:endParaRPr lang="en-US"/>
        </a:p>
      </dgm:t>
    </dgm:pt>
    <dgm:pt modelId="{6ABF14D7-475F-447B-9A53-575F74916893}" type="pres">
      <dgm:prSet presAssocID="{FA54A960-1215-4366-8ED4-61AE474A18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057560-EB9D-4163-877E-EC6A8CF2C25F}" type="pres">
      <dgm:prSet presAssocID="{5CF81E18-FE3D-43EA-A8FC-7E3317300B24}" presName="Name8" presStyleCnt="0"/>
      <dgm:spPr/>
    </dgm:pt>
    <dgm:pt modelId="{2327EF0E-72E3-49AA-85BC-A37C6A9B00BF}" type="pres">
      <dgm:prSet presAssocID="{5CF81E18-FE3D-43EA-A8FC-7E3317300B24}" presName="acctBkgd" presStyleLbl="alignAcc1" presStyleIdx="0" presStyleCnt="3"/>
      <dgm:spPr/>
      <dgm:t>
        <a:bodyPr/>
        <a:lstStyle/>
        <a:p>
          <a:endParaRPr lang="en-US"/>
        </a:p>
      </dgm:t>
    </dgm:pt>
    <dgm:pt modelId="{B5FD5D8F-8560-4BDA-B0A3-50C548079610}" type="pres">
      <dgm:prSet presAssocID="{5CF81E18-FE3D-43EA-A8FC-7E3317300B24}" presName="acctTx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82123-D9A6-43F2-A536-8F3BF9E65845}" type="pres">
      <dgm:prSet presAssocID="{5CF81E18-FE3D-43EA-A8FC-7E3317300B24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F417E6-EF64-44D0-9192-4E8F12D53DD7}" type="pres">
      <dgm:prSet presAssocID="{5CF81E18-FE3D-43EA-A8FC-7E3317300B2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E09CF-84A2-434B-A7CB-F89DF3EDD337}" type="pres">
      <dgm:prSet presAssocID="{C6D7C83A-D6A3-4537-A42F-0825C963AFE4}" presName="Name8" presStyleCnt="0"/>
      <dgm:spPr/>
    </dgm:pt>
    <dgm:pt modelId="{E871F7FD-B157-4241-A05C-9CD7010D9ED7}" type="pres">
      <dgm:prSet presAssocID="{C6D7C83A-D6A3-4537-A42F-0825C963AFE4}" presName="acctBkgd" presStyleLbl="alignAcc1" presStyleIdx="1" presStyleCnt="3"/>
      <dgm:spPr/>
      <dgm:t>
        <a:bodyPr/>
        <a:lstStyle/>
        <a:p>
          <a:endParaRPr lang="en-US"/>
        </a:p>
      </dgm:t>
    </dgm:pt>
    <dgm:pt modelId="{9E1BD763-8EA6-4F63-B6C1-08A298547048}" type="pres">
      <dgm:prSet presAssocID="{C6D7C83A-D6A3-4537-A42F-0825C963AFE4}" presName="acctTx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E60179-5752-4405-BB84-C889651728B6}" type="pres">
      <dgm:prSet presAssocID="{C6D7C83A-D6A3-4537-A42F-0825C963AFE4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29894-BC49-4BAF-9F3D-FA97D6BC3299}" type="pres">
      <dgm:prSet presAssocID="{C6D7C83A-D6A3-4537-A42F-0825C963AFE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2A6C87-7B43-4746-803B-BA335A10FB6D}" type="pres">
      <dgm:prSet presAssocID="{4C3B23DD-4688-46B9-836F-999E26315EC3}" presName="Name8" presStyleCnt="0"/>
      <dgm:spPr/>
    </dgm:pt>
    <dgm:pt modelId="{DAEAF672-49E3-495C-BFDD-B15045BEA09A}" type="pres">
      <dgm:prSet presAssocID="{4C3B23DD-4688-46B9-836F-999E26315EC3}" presName="acctBkgd" presStyleLbl="alignAcc1" presStyleIdx="2" presStyleCnt="3"/>
      <dgm:spPr/>
      <dgm:t>
        <a:bodyPr/>
        <a:lstStyle/>
        <a:p>
          <a:endParaRPr lang="en-US"/>
        </a:p>
      </dgm:t>
    </dgm:pt>
    <dgm:pt modelId="{097DE51B-D2C4-44DC-A257-2EF15C5CF7BA}" type="pres">
      <dgm:prSet presAssocID="{4C3B23DD-4688-46B9-836F-999E26315EC3}" presName="acct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4A12E3-E8C9-400F-A07A-2258A0E14964}" type="pres">
      <dgm:prSet presAssocID="{4C3B23DD-4688-46B9-836F-999E26315EC3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841B02-9977-4BCB-B913-DD2895232E7F}" type="pres">
      <dgm:prSet presAssocID="{4C3B23DD-4688-46B9-836F-999E26315EC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FAC2DF-8E4A-45C1-9AA7-4AE92325A560}" type="pres">
      <dgm:prSet presAssocID="{9553BCBB-7684-4345-B8FD-E8FCA7D16FE1}" presName="Name8" presStyleCnt="0"/>
      <dgm:spPr/>
    </dgm:pt>
    <dgm:pt modelId="{8CE4AC21-127B-4F0E-B917-D6758919ADCC}" type="pres">
      <dgm:prSet presAssocID="{9553BCBB-7684-4345-B8FD-E8FCA7D16FE1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06362-D0E5-4FBF-81C6-7BD82EDBB370}" type="pres">
      <dgm:prSet presAssocID="{9553BCBB-7684-4345-B8FD-E8FCA7D16F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20E371-D87A-46A8-BE62-7BE62EF3C24D}" type="pres">
      <dgm:prSet presAssocID="{B5EEE805-D100-483E-BE8C-B3D69415D918}" presName="Name8" presStyleCnt="0"/>
      <dgm:spPr/>
    </dgm:pt>
    <dgm:pt modelId="{2EDF1451-45FB-4337-B50C-68C7BB985FE7}" type="pres">
      <dgm:prSet presAssocID="{B5EEE805-D100-483E-BE8C-B3D69415D918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ECC9A-5767-4C10-BE7A-E5CA52647E76}" type="pres">
      <dgm:prSet presAssocID="{B5EEE805-D100-483E-BE8C-B3D69415D91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AED34F-930B-4879-9000-27B665B5DE0C}" type="pres">
      <dgm:prSet presAssocID="{E55AA7A1-A350-4F8E-8D91-6141D651C140}" presName="Name8" presStyleCnt="0"/>
      <dgm:spPr/>
    </dgm:pt>
    <dgm:pt modelId="{A93400CB-AF11-4EDD-B316-3BD3AA10777B}" type="pres">
      <dgm:prSet presAssocID="{E55AA7A1-A350-4F8E-8D91-6141D651C140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99C9F-0E4E-4D7F-81B3-9F05D8319199}" type="pres">
      <dgm:prSet presAssocID="{E55AA7A1-A350-4F8E-8D91-6141D651C14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85A64-D62A-46F9-B4BC-1E090DF260FF}" type="pres">
      <dgm:prSet presAssocID="{02604432-3FC3-47E4-8A7B-BE3E4FC0C930}" presName="Name8" presStyleCnt="0"/>
      <dgm:spPr/>
    </dgm:pt>
    <dgm:pt modelId="{ABA5C59B-E1C4-4D45-B179-1CF0529E7787}" type="pres">
      <dgm:prSet presAssocID="{02604432-3FC3-47E4-8A7B-BE3E4FC0C930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10D75-D156-43AB-8445-C314BB968A88}" type="pres">
      <dgm:prSet presAssocID="{02604432-3FC3-47E4-8A7B-BE3E4FC0C93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96BE2D-101E-44CB-A64E-C63E2930431F}" srcId="{FA54A960-1215-4366-8ED4-61AE474A181A}" destId="{B5EEE805-D100-483E-BE8C-B3D69415D918}" srcOrd="4" destOrd="0" parTransId="{588A7BD4-1D0F-439A-9304-4AE141075E98}" sibTransId="{2EA787B6-3EFB-4090-B3E5-FB082FFF9BD2}"/>
    <dgm:cxn modelId="{E928E27C-8A61-450E-8167-BF3E06CC8498}" srcId="{FA54A960-1215-4366-8ED4-61AE474A181A}" destId="{C6D7C83A-D6A3-4537-A42F-0825C963AFE4}" srcOrd="1" destOrd="0" parTransId="{8D29028F-9614-4922-A3B9-C1825D29728C}" sibTransId="{1C25A5E6-E8D6-4394-B4BA-BD5C0E229799}"/>
    <dgm:cxn modelId="{B5B5D4A5-168E-44D1-8897-9BB9F312FDF1}" type="presOf" srcId="{C6D7C83A-D6A3-4537-A42F-0825C963AFE4}" destId="{6BE60179-5752-4405-BB84-C889651728B6}" srcOrd="0" destOrd="0" presId="urn:microsoft.com/office/officeart/2005/8/layout/pyramid1"/>
    <dgm:cxn modelId="{CC2828E4-3E96-4549-9859-76DC8B8741ED}" type="presOf" srcId="{B5EEE805-D100-483E-BE8C-B3D69415D918}" destId="{2EDF1451-45FB-4337-B50C-68C7BB985FE7}" srcOrd="0" destOrd="0" presId="urn:microsoft.com/office/officeart/2005/8/layout/pyramid1"/>
    <dgm:cxn modelId="{6CD36392-11F1-448D-9182-2CA20DF16ECE}" type="presOf" srcId="{4C3B23DD-4688-46B9-836F-999E26315EC3}" destId="{994A12E3-E8C9-400F-A07A-2258A0E14964}" srcOrd="0" destOrd="0" presId="urn:microsoft.com/office/officeart/2005/8/layout/pyramid1"/>
    <dgm:cxn modelId="{F0DDABD3-11CA-4C71-9178-EE3720BC3DCD}" type="presOf" srcId="{5CCCC9BB-1155-4C7C-A86B-4200A316398B}" destId="{2327EF0E-72E3-49AA-85BC-A37C6A9B00BF}" srcOrd="0" destOrd="1" presId="urn:microsoft.com/office/officeart/2005/8/layout/pyramid1"/>
    <dgm:cxn modelId="{2316D752-DD0C-4DD2-B3F2-21FFA17445AF}" srcId="{5CF81E18-FE3D-43EA-A8FC-7E3317300B24}" destId="{812AFBC5-0E21-4396-86BE-2A961FE17EE8}" srcOrd="0" destOrd="0" parTransId="{E775EB4C-DA17-40C9-9D32-DD7CEB4BB649}" sibTransId="{ACF1C97E-1B53-4C37-AE6F-1E77BACC087C}"/>
    <dgm:cxn modelId="{5385851F-CBC9-4196-B5EB-474455C4CCCD}" type="presOf" srcId="{B5EEE805-D100-483E-BE8C-B3D69415D918}" destId="{0D8ECC9A-5767-4C10-BE7A-E5CA52647E76}" srcOrd="1" destOrd="0" presId="urn:microsoft.com/office/officeart/2005/8/layout/pyramid1"/>
    <dgm:cxn modelId="{02E10A7F-A865-4FDF-88F3-77210A3F573D}" type="presOf" srcId="{5CF81E18-FE3D-43EA-A8FC-7E3317300B24}" destId="{EFF417E6-EF64-44D0-9192-4E8F12D53DD7}" srcOrd="1" destOrd="0" presId="urn:microsoft.com/office/officeart/2005/8/layout/pyramid1"/>
    <dgm:cxn modelId="{42E8C724-93A5-4F98-A60B-D49029B6015E}" type="presOf" srcId="{02604432-3FC3-47E4-8A7B-BE3E4FC0C930}" destId="{3DD10D75-D156-43AB-8445-C314BB968A88}" srcOrd="1" destOrd="0" presId="urn:microsoft.com/office/officeart/2005/8/layout/pyramid1"/>
    <dgm:cxn modelId="{E3B1E0DB-730B-459A-830D-E57BB5F327DD}" type="presOf" srcId="{4AFA1815-C028-4AEC-A2FF-6FF6DCF5081A}" destId="{E871F7FD-B157-4241-A05C-9CD7010D9ED7}" srcOrd="0" destOrd="1" presId="urn:microsoft.com/office/officeart/2005/8/layout/pyramid1"/>
    <dgm:cxn modelId="{30459CC6-894A-4969-B03E-E2ED46641716}" type="presOf" srcId="{36946566-1E2F-4A33-84CE-3EB65C8990CF}" destId="{097DE51B-D2C4-44DC-A257-2EF15C5CF7BA}" srcOrd="1" destOrd="0" presId="urn:microsoft.com/office/officeart/2005/8/layout/pyramid1"/>
    <dgm:cxn modelId="{1B5B3F21-8F6A-4664-B412-6D0911B9C42A}" type="presOf" srcId="{57D965AA-8BF2-4963-A3D5-154C2F7E6A59}" destId="{DAEAF672-49E3-495C-BFDD-B15045BEA09A}" srcOrd="0" destOrd="1" presId="urn:microsoft.com/office/officeart/2005/8/layout/pyramid1"/>
    <dgm:cxn modelId="{76121A61-0F6A-4DF7-96B5-9BF0B31F5D9A}" type="presOf" srcId="{9553BCBB-7684-4345-B8FD-E8FCA7D16FE1}" destId="{8CE4AC21-127B-4F0E-B917-D6758919ADCC}" srcOrd="0" destOrd="0" presId="urn:microsoft.com/office/officeart/2005/8/layout/pyramid1"/>
    <dgm:cxn modelId="{0BACE3EE-8038-458B-885A-7EBEB000EC0A}" type="presOf" srcId="{9553BCBB-7684-4345-B8FD-E8FCA7D16FE1}" destId="{D5606362-D0E5-4FBF-81C6-7BD82EDBB370}" srcOrd="1" destOrd="0" presId="urn:microsoft.com/office/officeart/2005/8/layout/pyramid1"/>
    <dgm:cxn modelId="{36B6EA67-2306-429B-956F-AE341CA0CA94}" srcId="{FA54A960-1215-4366-8ED4-61AE474A181A}" destId="{4C3B23DD-4688-46B9-836F-999E26315EC3}" srcOrd="2" destOrd="0" parTransId="{4DD53096-2BDD-41B0-BA2A-793C31B3DC36}" sibTransId="{98DB7D58-ECFF-4220-B25D-DF587ADCE8C3}"/>
    <dgm:cxn modelId="{3334001E-49BB-496F-B0FB-D3A096A0291B}" type="presOf" srcId="{C6D7C83A-D6A3-4537-A42F-0825C963AFE4}" destId="{4F729894-BC49-4BAF-9F3D-FA97D6BC3299}" srcOrd="1" destOrd="0" presId="urn:microsoft.com/office/officeart/2005/8/layout/pyramid1"/>
    <dgm:cxn modelId="{E8E85E35-9871-4CD0-A255-564B15C7595A}" type="presOf" srcId="{02604432-3FC3-47E4-8A7B-BE3E4FC0C930}" destId="{ABA5C59B-E1C4-4D45-B179-1CF0529E7787}" srcOrd="0" destOrd="0" presId="urn:microsoft.com/office/officeart/2005/8/layout/pyramid1"/>
    <dgm:cxn modelId="{277ACAD4-EC79-486A-BC0A-240A744B8F33}" type="presOf" srcId="{E8EEA71C-68AE-4424-AEA0-39F3AD9DEADB}" destId="{E871F7FD-B157-4241-A05C-9CD7010D9ED7}" srcOrd="0" destOrd="0" presId="urn:microsoft.com/office/officeart/2005/8/layout/pyramid1"/>
    <dgm:cxn modelId="{66ED32CA-9D94-4DA8-9674-80CE99F0BA6A}" srcId="{FA54A960-1215-4366-8ED4-61AE474A181A}" destId="{E55AA7A1-A350-4F8E-8D91-6141D651C140}" srcOrd="5" destOrd="0" parTransId="{0A69F08C-AB98-436C-AC4F-896EE6A8BFCE}" sibTransId="{5D606EC6-203C-4D9E-B1B8-BF8D4A1CB822}"/>
    <dgm:cxn modelId="{D81063EA-7D2E-4B83-B29A-6EFA4E4BC08D}" srcId="{4C3B23DD-4688-46B9-836F-999E26315EC3}" destId="{57D965AA-8BF2-4963-A3D5-154C2F7E6A59}" srcOrd="1" destOrd="0" parTransId="{EA6DE68C-9546-4BA9-A28C-547246D95857}" sibTransId="{5FCE0EE2-7375-495A-AE7A-8728701A8170}"/>
    <dgm:cxn modelId="{0560C684-7ECB-4BC0-8DB7-6B6C5222F6FD}" srcId="{FA54A960-1215-4366-8ED4-61AE474A181A}" destId="{9553BCBB-7684-4345-B8FD-E8FCA7D16FE1}" srcOrd="3" destOrd="0" parTransId="{7BB0A092-0844-488D-953B-7E647F817171}" sibTransId="{4FE51CAE-A443-4890-8EA8-039D80D6E7EC}"/>
    <dgm:cxn modelId="{7A09086E-67E6-4F42-9681-8154B798DE94}" type="presOf" srcId="{5CF81E18-FE3D-43EA-A8FC-7E3317300B24}" destId="{E6582123-D9A6-43F2-A536-8F3BF9E65845}" srcOrd="0" destOrd="0" presId="urn:microsoft.com/office/officeart/2005/8/layout/pyramid1"/>
    <dgm:cxn modelId="{0AA91D75-25D3-4FFB-B030-2803A4006BF5}" type="presOf" srcId="{4C3B23DD-4688-46B9-836F-999E26315EC3}" destId="{C2841B02-9977-4BCB-B913-DD2895232E7F}" srcOrd="1" destOrd="0" presId="urn:microsoft.com/office/officeart/2005/8/layout/pyramid1"/>
    <dgm:cxn modelId="{D0DE58BD-F6CF-4390-B36F-E2BD78C8315F}" srcId="{FA54A960-1215-4366-8ED4-61AE474A181A}" destId="{5CF81E18-FE3D-43EA-A8FC-7E3317300B24}" srcOrd="0" destOrd="0" parTransId="{F10DE51F-11B4-491A-8811-D4C980D8E6DD}" sibTransId="{544A819E-8E17-4AFF-973C-ADBC65E4E61E}"/>
    <dgm:cxn modelId="{75B06A34-9690-4B75-9D94-5273B4E87906}" srcId="{FA54A960-1215-4366-8ED4-61AE474A181A}" destId="{02604432-3FC3-47E4-8A7B-BE3E4FC0C930}" srcOrd="6" destOrd="0" parTransId="{DB5107C2-05A3-44B0-BEE0-0B101FAD9082}" sibTransId="{0BC7BE3B-F5E2-47C7-AB04-EF96ABE80885}"/>
    <dgm:cxn modelId="{3BEC9738-E41B-4E52-A61F-DC2B0909029B}" type="presOf" srcId="{812AFBC5-0E21-4396-86BE-2A961FE17EE8}" destId="{2327EF0E-72E3-49AA-85BC-A37C6A9B00BF}" srcOrd="0" destOrd="0" presId="urn:microsoft.com/office/officeart/2005/8/layout/pyramid1"/>
    <dgm:cxn modelId="{3FFBA289-D4C0-4375-B690-1D46DF94DDCD}" srcId="{C6D7C83A-D6A3-4537-A42F-0825C963AFE4}" destId="{4AFA1815-C028-4AEC-A2FF-6FF6DCF5081A}" srcOrd="1" destOrd="0" parTransId="{3486106C-F93C-4215-8498-C5C61315A674}" sibTransId="{39485860-D1BA-4E8A-A715-AAED1025C9AB}"/>
    <dgm:cxn modelId="{1CA471EA-D208-4170-BC2A-31A7A33F811F}" srcId="{4C3B23DD-4688-46B9-836F-999E26315EC3}" destId="{36946566-1E2F-4A33-84CE-3EB65C8990CF}" srcOrd="0" destOrd="0" parTransId="{E35536B8-A491-4344-9AE2-D88794D452B5}" sibTransId="{8E361275-483F-403A-B7EF-F0B59785B910}"/>
    <dgm:cxn modelId="{DED813DD-59E1-4417-8A2F-EA3DADAD59AB}" type="presOf" srcId="{FA54A960-1215-4366-8ED4-61AE474A181A}" destId="{6ABF14D7-475F-447B-9A53-575F74916893}" srcOrd="0" destOrd="0" presId="urn:microsoft.com/office/officeart/2005/8/layout/pyramid1"/>
    <dgm:cxn modelId="{67887244-A625-4540-8CCD-C572E02EC5A8}" type="presOf" srcId="{E55AA7A1-A350-4F8E-8D91-6141D651C140}" destId="{1E099C9F-0E4E-4D7F-81B3-9F05D8319199}" srcOrd="1" destOrd="0" presId="urn:microsoft.com/office/officeart/2005/8/layout/pyramid1"/>
    <dgm:cxn modelId="{4C2EE525-39A8-4987-BEC1-C3A82E793374}" type="presOf" srcId="{5CCCC9BB-1155-4C7C-A86B-4200A316398B}" destId="{B5FD5D8F-8560-4BDA-B0A3-50C548079610}" srcOrd="1" destOrd="1" presId="urn:microsoft.com/office/officeart/2005/8/layout/pyramid1"/>
    <dgm:cxn modelId="{C8B49A49-FC24-4CBC-9E40-14FF0C9C0058}" type="presOf" srcId="{812AFBC5-0E21-4396-86BE-2A961FE17EE8}" destId="{B5FD5D8F-8560-4BDA-B0A3-50C548079610}" srcOrd="1" destOrd="0" presId="urn:microsoft.com/office/officeart/2005/8/layout/pyramid1"/>
    <dgm:cxn modelId="{7AFB6CF9-9C57-4621-A02C-6B71515C167B}" type="presOf" srcId="{36946566-1E2F-4A33-84CE-3EB65C8990CF}" destId="{DAEAF672-49E3-495C-BFDD-B15045BEA09A}" srcOrd="0" destOrd="0" presId="urn:microsoft.com/office/officeart/2005/8/layout/pyramid1"/>
    <dgm:cxn modelId="{D337EA3B-1F69-4837-BF45-25EF19AA6372}" srcId="{C6D7C83A-D6A3-4537-A42F-0825C963AFE4}" destId="{E8EEA71C-68AE-4424-AEA0-39F3AD9DEADB}" srcOrd="0" destOrd="0" parTransId="{6D0EB2D1-AAE5-47FE-91B7-59A8ED863B56}" sibTransId="{7523EB61-4E2E-41FC-AF03-7A6C38D92ABF}"/>
    <dgm:cxn modelId="{282F9A12-E73C-4A5C-B1A8-5CC3E6C0C853}" type="presOf" srcId="{E8EEA71C-68AE-4424-AEA0-39F3AD9DEADB}" destId="{9E1BD763-8EA6-4F63-B6C1-08A298547048}" srcOrd="1" destOrd="0" presId="urn:microsoft.com/office/officeart/2005/8/layout/pyramid1"/>
    <dgm:cxn modelId="{1CFD3BF7-3EC2-48B9-B920-092255477AA7}" srcId="{5CF81E18-FE3D-43EA-A8FC-7E3317300B24}" destId="{5CCCC9BB-1155-4C7C-A86B-4200A316398B}" srcOrd="1" destOrd="0" parTransId="{E15CE5D2-72AB-4FF5-A106-20D4302732F7}" sibTransId="{0A887544-7981-4395-8AD9-377DAF4B6F1F}"/>
    <dgm:cxn modelId="{311AABDB-0DFE-4F5C-A274-1AD0AE45B217}" type="presOf" srcId="{E55AA7A1-A350-4F8E-8D91-6141D651C140}" destId="{A93400CB-AF11-4EDD-B316-3BD3AA10777B}" srcOrd="0" destOrd="0" presId="urn:microsoft.com/office/officeart/2005/8/layout/pyramid1"/>
    <dgm:cxn modelId="{AE6090EF-6496-4F1C-9810-2136FD90C1EE}" type="presOf" srcId="{4AFA1815-C028-4AEC-A2FF-6FF6DCF5081A}" destId="{9E1BD763-8EA6-4F63-B6C1-08A298547048}" srcOrd="1" destOrd="1" presId="urn:microsoft.com/office/officeart/2005/8/layout/pyramid1"/>
    <dgm:cxn modelId="{F728988D-6E57-402A-AF5E-097CABBC2092}" type="presOf" srcId="{57D965AA-8BF2-4963-A3D5-154C2F7E6A59}" destId="{097DE51B-D2C4-44DC-A257-2EF15C5CF7BA}" srcOrd="1" destOrd="1" presId="urn:microsoft.com/office/officeart/2005/8/layout/pyramid1"/>
    <dgm:cxn modelId="{3C79DE87-D3FE-453E-82C5-91EC3DA65887}" type="presParOf" srcId="{6ABF14D7-475F-447B-9A53-575F74916893}" destId="{FD057560-EB9D-4163-877E-EC6A8CF2C25F}" srcOrd="0" destOrd="0" presId="urn:microsoft.com/office/officeart/2005/8/layout/pyramid1"/>
    <dgm:cxn modelId="{C399B930-CBC4-437F-AED3-6222EADEA8C8}" type="presParOf" srcId="{FD057560-EB9D-4163-877E-EC6A8CF2C25F}" destId="{2327EF0E-72E3-49AA-85BC-A37C6A9B00BF}" srcOrd="0" destOrd="0" presId="urn:microsoft.com/office/officeart/2005/8/layout/pyramid1"/>
    <dgm:cxn modelId="{F1729E9E-16F3-4617-BD0F-432D3331B69B}" type="presParOf" srcId="{FD057560-EB9D-4163-877E-EC6A8CF2C25F}" destId="{B5FD5D8F-8560-4BDA-B0A3-50C548079610}" srcOrd="1" destOrd="0" presId="urn:microsoft.com/office/officeart/2005/8/layout/pyramid1"/>
    <dgm:cxn modelId="{8E86262B-2E33-47C2-A575-FAAF206EC9A7}" type="presParOf" srcId="{FD057560-EB9D-4163-877E-EC6A8CF2C25F}" destId="{E6582123-D9A6-43F2-A536-8F3BF9E65845}" srcOrd="2" destOrd="0" presId="urn:microsoft.com/office/officeart/2005/8/layout/pyramid1"/>
    <dgm:cxn modelId="{869DDD19-E77E-4B3F-A38F-749989252D53}" type="presParOf" srcId="{FD057560-EB9D-4163-877E-EC6A8CF2C25F}" destId="{EFF417E6-EF64-44D0-9192-4E8F12D53DD7}" srcOrd="3" destOrd="0" presId="urn:microsoft.com/office/officeart/2005/8/layout/pyramid1"/>
    <dgm:cxn modelId="{EB560512-3182-47A6-B327-C1F1B62A0FCD}" type="presParOf" srcId="{6ABF14D7-475F-447B-9A53-575F74916893}" destId="{A27E09CF-84A2-434B-A7CB-F89DF3EDD337}" srcOrd="1" destOrd="0" presId="urn:microsoft.com/office/officeart/2005/8/layout/pyramid1"/>
    <dgm:cxn modelId="{6E783B4F-A4DE-474E-AF28-979D2755DA0C}" type="presParOf" srcId="{A27E09CF-84A2-434B-A7CB-F89DF3EDD337}" destId="{E871F7FD-B157-4241-A05C-9CD7010D9ED7}" srcOrd="0" destOrd="0" presId="urn:microsoft.com/office/officeart/2005/8/layout/pyramid1"/>
    <dgm:cxn modelId="{0EC0BF51-309E-4F36-B8FA-89C2DE9193DC}" type="presParOf" srcId="{A27E09CF-84A2-434B-A7CB-F89DF3EDD337}" destId="{9E1BD763-8EA6-4F63-B6C1-08A298547048}" srcOrd="1" destOrd="0" presId="urn:microsoft.com/office/officeart/2005/8/layout/pyramid1"/>
    <dgm:cxn modelId="{985D7B5F-FEC2-46D0-86CA-7A1BFFC370F2}" type="presParOf" srcId="{A27E09CF-84A2-434B-A7CB-F89DF3EDD337}" destId="{6BE60179-5752-4405-BB84-C889651728B6}" srcOrd="2" destOrd="0" presId="urn:microsoft.com/office/officeart/2005/8/layout/pyramid1"/>
    <dgm:cxn modelId="{EA5343F1-6AE0-45A0-9051-D6723728193F}" type="presParOf" srcId="{A27E09CF-84A2-434B-A7CB-F89DF3EDD337}" destId="{4F729894-BC49-4BAF-9F3D-FA97D6BC3299}" srcOrd="3" destOrd="0" presId="urn:microsoft.com/office/officeart/2005/8/layout/pyramid1"/>
    <dgm:cxn modelId="{9A7C5D15-45BA-49F3-8CD0-7C859A1861C5}" type="presParOf" srcId="{6ABF14D7-475F-447B-9A53-575F74916893}" destId="{0A2A6C87-7B43-4746-803B-BA335A10FB6D}" srcOrd="2" destOrd="0" presId="urn:microsoft.com/office/officeart/2005/8/layout/pyramid1"/>
    <dgm:cxn modelId="{8875D2E3-84F1-43EC-A8E4-D7A6F42A198E}" type="presParOf" srcId="{0A2A6C87-7B43-4746-803B-BA335A10FB6D}" destId="{DAEAF672-49E3-495C-BFDD-B15045BEA09A}" srcOrd="0" destOrd="0" presId="urn:microsoft.com/office/officeart/2005/8/layout/pyramid1"/>
    <dgm:cxn modelId="{31AB5B31-BB14-4E00-987E-9B515A45DAD1}" type="presParOf" srcId="{0A2A6C87-7B43-4746-803B-BA335A10FB6D}" destId="{097DE51B-D2C4-44DC-A257-2EF15C5CF7BA}" srcOrd="1" destOrd="0" presId="urn:microsoft.com/office/officeart/2005/8/layout/pyramid1"/>
    <dgm:cxn modelId="{E57148C1-BDCB-45AF-A1BA-7B75019CDC3E}" type="presParOf" srcId="{0A2A6C87-7B43-4746-803B-BA335A10FB6D}" destId="{994A12E3-E8C9-400F-A07A-2258A0E14964}" srcOrd="2" destOrd="0" presId="urn:microsoft.com/office/officeart/2005/8/layout/pyramid1"/>
    <dgm:cxn modelId="{4E4DE758-BD24-45F3-AAAD-D452C333B592}" type="presParOf" srcId="{0A2A6C87-7B43-4746-803B-BA335A10FB6D}" destId="{C2841B02-9977-4BCB-B913-DD2895232E7F}" srcOrd="3" destOrd="0" presId="urn:microsoft.com/office/officeart/2005/8/layout/pyramid1"/>
    <dgm:cxn modelId="{D71CE9B4-D3BB-48E4-9105-464AFEF1F59E}" type="presParOf" srcId="{6ABF14D7-475F-447B-9A53-575F74916893}" destId="{7CFAC2DF-8E4A-45C1-9AA7-4AE92325A560}" srcOrd="3" destOrd="0" presId="urn:microsoft.com/office/officeart/2005/8/layout/pyramid1"/>
    <dgm:cxn modelId="{0B036DAC-83AF-433C-9CCA-9F122332AA91}" type="presParOf" srcId="{7CFAC2DF-8E4A-45C1-9AA7-4AE92325A560}" destId="{8CE4AC21-127B-4F0E-B917-D6758919ADCC}" srcOrd="0" destOrd="0" presId="urn:microsoft.com/office/officeart/2005/8/layout/pyramid1"/>
    <dgm:cxn modelId="{9195BA66-ABAF-4167-9366-41EEC5C6FE9A}" type="presParOf" srcId="{7CFAC2DF-8E4A-45C1-9AA7-4AE92325A560}" destId="{D5606362-D0E5-4FBF-81C6-7BD82EDBB370}" srcOrd="1" destOrd="0" presId="urn:microsoft.com/office/officeart/2005/8/layout/pyramid1"/>
    <dgm:cxn modelId="{29E00632-908B-492D-B4C0-9952A9C51D51}" type="presParOf" srcId="{6ABF14D7-475F-447B-9A53-575F74916893}" destId="{6020E371-D87A-46A8-BE62-7BE62EF3C24D}" srcOrd="4" destOrd="0" presId="urn:microsoft.com/office/officeart/2005/8/layout/pyramid1"/>
    <dgm:cxn modelId="{641B4AE5-D3D5-4676-8169-FD546EF06D2C}" type="presParOf" srcId="{6020E371-D87A-46A8-BE62-7BE62EF3C24D}" destId="{2EDF1451-45FB-4337-B50C-68C7BB985FE7}" srcOrd="0" destOrd="0" presId="urn:microsoft.com/office/officeart/2005/8/layout/pyramid1"/>
    <dgm:cxn modelId="{A8EC992A-6091-4D1E-BE7F-2C8DFEEF3486}" type="presParOf" srcId="{6020E371-D87A-46A8-BE62-7BE62EF3C24D}" destId="{0D8ECC9A-5767-4C10-BE7A-E5CA52647E76}" srcOrd="1" destOrd="0" presId="urn:microsoft.com/office/officeart/2005/8/layout/pyramid1"/>
    <dgm:cxn modelId="{75244148-AAD3-4875-8504-42FBA9D31031}" type="presParOf" srcId="{6ABF14D7-475F-447B-9A53-575F74916893}" destId="{31AED34F-930B-4879-9000-27B665B5DE0C}" srcOrd="5" destOrd="0" presId="urn:microsoft.com/office/officeart/2005/8/layout/pyramid1"/>
    <dgm:cxn modelId="{FD8FC58D-686B-498F-9143-E0A6A452354E}" type="presParOf" srcId="{31AED34F-930B-4879-9000-27B665B5DE0C}" destId="{A93400CB-AF11-4EDD-B316-3BD3AA10777B}" srcOrd="0" destOrd="0" presId="urn:microsoft.com/office/officeart/2005/8/layout/pyramid1"/>
    <dgm:cxn modelId="{2F50E3E5-9A16-4EBA-8A55-27AFD60DDBF3}" type="presParOf" srcId="{31AED34F-930B-4879-9000-27B665B5DE0C}" destId="{1E099C9F-0E4E-4D7F-81B3-9F05D8319199}" srcOrd="1" destOrd="0" presId="urn:microsoft.com/office/officeart/2005/8/layout/pyramid1"/>
    <dgm:cxn modelId="{1307C0DB-338B-4AE2-81EE-211DFDC1C62C}" type="presParOf" srcId="{6ABF14D7-475F-447B-9A53-575F74916893}" destId="{BF985A64-D62A-46F9-B4BC-1E090DF260FF}" srcOrd="6" destOrd="0" presId="urn:microsoft.com/office/officeart/2005/8/layout/pyramid1"/>
    <dgm:cxn modelId="{5148E8B8-D8AE-437E-9FCD-31350ABAFAAD}" type="presParOf" srcId="{BF985A64-D62A-46F9-B4BC-1E090DF260FF}" destId="{ABA5C59B-E1C4-4D45-B179-1CF0529E7787}" srcOrd="0" destOrd="0" presId="urn:microsoft.com/office/officeart/2005/8/layout/pyramid1"/>
    <dgm:cxn modelId="{71FC8BC9-1853-49D8-B1C5-8ECFDA3493DF}" type="presParOf" srcId="{BF985A64-D62A-46F9-B4BC-1E090DF260FF}" destId="{3DD10D75-D156-43AB-8445-C314BB968A8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D0804-96BD-43D2-914D-AD59FE47392E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C202A-C945-4837-AF26-24A6D269D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68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C202A-C945-4837-AF26-24A6D269D1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66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254035-BA3C-47C0-9A6B-B187667C66B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38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609E90-6476-4E0F-90BF-E2F7AB40BD7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95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76A8D2D-838A-4198-9FB6-3CBED5DC294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03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84D2BD-75C6-472B-9BC8-A5628712A3F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85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EAC7C2-0EE9-411C-9227-3ACD0E2D995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683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D93E7C-6EBE-465E-96D4-025F19A27B7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7072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A406-2A04-4895-A68B-6518EDB0069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93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18306B-10B5-4862-8D0E-0EB787ACF6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828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DC8C7E-7DE8-48D2-856E-39AFE1C8E82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149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7037B-C278-4F7E-BDDC-1D877EA08B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73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CAC4F9-AA0F-4549-BE27-FE2402F3BE9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076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A3B783-4B7C-4EFF-B620-F1AD8D940D91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809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F9B282-209E-41E7-BAE9-147D4B5CDEC9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371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55FABC-CDF9-40FA-B854-385864832F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412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90729B-6C11-47AF-91E3-D2A94EAFA0F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88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EB9F24-1CFB-48CE-8944-7D12468384F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685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71E256-C5A1-45E8-AF3B-02DA3988BAB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43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CE1AB2-2E98-4DD2-B0C9-9F3B24D3C64E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590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CE1AB2-2E98-4DD2-B0C9-9F3B24D3C64E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17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60B396-574B-417A-99D3-A28F86EEBD1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8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486E66-2EB0-4C49-A48F-C4F85B1956D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31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774B55-7FE3-4498-9A18-44D44226C31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29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17E043-763D-43E6-8AAB-4DF59FD0465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03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C14065-1300-486C-B890-879C2367631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83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A7644-D581-40DB-B964-AEEC695A1B9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96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4B5F6D-755C-468C-A982-AF56FFDB282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82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CECC8-CCFD-4DC7-ADC5-67297D7BB943}" type="datetime1">
              <a:rPr lang="en-US" smtClean="0"/>
              <a:t>2/27/2017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4247-0397-4CF6-884B-1863CE8181AE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965B-4C78-423D-BF6B-6BE01F35E951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D749-6543-4CC1-9447-C1E228897B4D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9B5A7DC-C3BB-4084-ADF9-28259E18E821}" type="datetime1">
              <a:rPr lang="en-US" smtClean="0"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65C-FA71-4C36-817E-0BA1A96BA666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1012-18A7-4396-BD8E-E54C1F903E0C}" type="datetime1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3179-803A-4DA7-A946-56AA0D29B204}" type="datetime1">
              <a:rPr lang="en-US" smtClean="0"/>
              <a:t>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EDEB4-19A3-4F1A-B5A0-2281314E47D5}" type="datetime1">
              <a:rPr lang="en-US" smtClean="0"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0112589-6B71-4933-814F-1E75BADDC4E9}" type="datetime1">
              <a:rPr lang="en-US" smtClean="0"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BB5410-6E5A-408D-AA47-8CF0FEACF546}" type="datetime1">
              <a:rPr lang="en-US" smtClean="0"/>
              <a:t>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yale.edu/homes/tap/Files/hopper-wit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Georgia" pitchFamily="18" charset="0"/>
              </a:rPr>
              <a:t>Partially Supported by 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Georgia" pitchFamily="18" charset="0"/>
              </a:rPr>
              <a:t>NSF DUE Grant: 0737243, 0920335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An Innovative Approach </a:t>
            </a:r>
            <a:r>
              <a:rPr lang="en-US" dirty="0" smtClean="0"/>
              <a:t>to Parallel Processing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C052-8B38-4379-A2D1-520FE67B9B78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Fundamental concept:</a:t>
            </a:r>
          </a:p>
          <a:p>
            <a:r>
              <a:rPr lang="en-US" dirty="0" smtClean="0"/>
              <a:t>Key-value pairs form the basic structure of MapReduce &lt;key, value&gt;</a:t>
            </a:r>
          </a:p>
          <a:p>
            <a:r>
              <a:rPr lang="en-US" dirty="0" smtClean="0"/>
              <a:t>Key can be anything from a simple data types (</a:t>
            </a:r>
            <a:r>
              <a:rPr lang="en-US" dirty="0" err="1" smtClean="0"/>
              <a:t>int</a:t>
            </a:r>
            <a:r>
              <a:rPr lang="en-US" dirty="0" smtClean="0"/>
              <a:t>, float, </a:t>
            </a:r>
            <a:r>
              <a:rPr lang="en-US" dirty="0" err="1" smtClean="0"/>
              <a:t>etc</a:t>
            </a:r>
            <a:r>
              <a:rPr lang="en-US" dirty="0" smtClean="0"/>
              <a:t>) to file names to custom types.</a:t>
            </a:r>
          </a:p>
          <a:p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docid</a:t>
            </a:r>
            <a:r>
              <a:rPr lang="en-US" dirty="0" smtClean="0"/>
              <a:t>, </a:t>
            </a:r>
            <a:r>
              <a:rPr lang="en-US" dirty="0" err="1" smtClean="0"/>
              <a:t>docitself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yourName</a:t>
            </a:r>
            <a:r>
              <a:rPr lang="en-US" dirty="0" smtClean="0"/>
              <a:t>, </a:t>
            </a:r>
            <a:r>
              <a:rPr lang="en-US" dirty="0" err="1" smtClean="0"/>
              <a:t>yourLifeHistory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graphNode</a:t>
            </a:r>
            <a:r>
              <a:rPr lang="en-US" dirty="0" smtClean="0"/>
              <a:t>, </a:t>
            </a:r>
            <a:r>
              <a:rPr lang="en-US" dirty="0" err="1" smtClean="0"/>
              <a:t>nodeCharacteristicsComplexData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yourId</a:t>
            </a:r>
            <a:r>
              <a:rPr lang="en-US" dirty="0" smtClean="0"/>
              <a:t>, </a:t>
            </a:r>
            <a:r>
              <a:rPr lang="en-US" dirty="0" err="1" smtClean="0"/>
              <a:t>yourFollowers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&lt;word, </a:t>
            </a:r>
            <a:r>
              <a:rPr lang="en-US" dirty="0" err="1" smtClean="0"/>
              <a:t>itsNumofOccurrences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planetName</a:t>
            </a:r>
            <a:r>
              <a:rPr lang="en-US" dirty="0" smtClean="0"/>
              <a:t>, </a:t>
            </a:r>
            <a:r>
              <a:rPr lang="en-US" dirty="0" err="1" smtClean="0"/>
              <a:t>planetInfo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geneNum</a:t>
            </a:r>
            <a:r>
              <a:rPr lang="en-US" dirty="0" smtClean="0"/>
              <a:t>, &lt;{pathway, </a:t>
            </a:r>
            <a:r>
              <a:rPr lang="en-US" dirty="0" err="1" smtClean="0"/>
              <a:t>geneExp</a:t>
            </a:r>
            <a:r>
              <a:rPr lang="en-US" dirty="0" smtClean="0"/>
              <a:t>, proteins}&gt;</a:t>
            </a:r>
          </a:p>
          <a:p>
            <a:pPr lvl="1"/>
            <a:r>
              <a:rPr lang="en-US" dirty="0" smtClean="0"/>
              <a:t>&lt;Student, </a:t>
            </a:r>
            <a:r>
              <a:rPr lang="en-US" dirty="0" err="1" smtClean="0"/>
              <a:t>stuDetails</a:t>
            </a:r>
            <a:r>
              <a:rPr lang="en-US" dirty="0" smtClean="0"/>
              <a:t>&gt;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Basics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22EA-E6CB-4BF3-96F6-F00E2DD40AE7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7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From CS Foundations to MapReduce (Example#1)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Consider a large data collection: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{web, weed, green, sun, moon, land, part, web, green,…}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Problem: Count the occurrences of the different words in the collection.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Lets design a solution for this problem;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solidFill>
                  <a:schemeClr val="tx1"/>
                </a:solidFill>
              </a:rPr>
              <a:t>We will start from scratch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solidFill>
                  <a:schemeClr val="tx1"/>
                </a:solidFill>
              </a:rPr>
              <a:t>We will add and relax constraints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solidFill>
                  <a:schemeClr val="tx1"/>
                </a:solidFill>
              </a:rPr>
              <a:t>We will do incremental design, improving the solution for performance and scalability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18436" name="Date Placeholder 1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A40CFA-270A-4A47-82BE-128F19C4832C}" type="datetime1">
              <a:rPr lang="en-US" smtClean="0"/>
              <a:t>2/27/2017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69F77-C19A-4752-AE2A-C76005B74FA5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8438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96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Word Counter and Result Table</a:t>
            </a:r>
          </a:p>
        </p:txBody>
      </p:sp>
      <p:sp>
        <p:nvSpPr>
          <p:cNvPr id="4" name="Can 3"/>
          <p:cNvSpPr/>
          <p:nvPr/>
        </p:nvSpPr>
        <p:spPr>
          <a:xfrm>
            <a:off x="381000" y="2133600"/>
            <a:ext cx="1219200" cy="1216025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553200" y="1600200"/>
          <a:ext cx="1600200" cy="309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endParaRPr lang="en-US" sz="12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89" name="Date Placeholder 1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91D28C-2C03-407E-B124-277A965F7004}" type="datetime1">
              <a:rPr lang="en-US" smtClean="0"/>
              <a:t>2/27/2017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385B7B-58F8-4C0C-B692-3779A9D02934}" type="slidenum">
              <a:rPr lang="en-US"/>
              <a:pPr>
                <a:defRPr/>
              </a:pPr>
              <a:t>12</a:t>
            </a:fld>
            <a:endParaRPr lang="en-US"/>
          </a:p>
        </p:txBody>
      </p:sp>
      <p:pic>
        <p:nvPicPr>
          <p:cNvPr id="2051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9763" y="2630488"/>
            <a:ext cx="4225925" cy="3160712"/>
          </a:xfrm>
          <a:solidFill>
            <a:srgbClr val="D1B2E8"/>
          </a:solidFill>
        </p:spPr>
      </p:pic>
      <p:cxnSp>
        <p:nvCxnSpPr>
          <p:cNvPr id="24" name="Straight Arrow Connector 23"/>
          <p:cNvCxnSpPr/>
          <p:nvPr/>
        </p:nvCxnSpPr>
        <p:spPr>
          <a:xfrm rot="5400000" flipH="1" flipV="1">
            <a:off x="5829300" y="4533900"/>
            <a:ext cx="685800" cy="609600"/>
          </a:xfrm>
          <a:prstGeom prst="straightConnector1">
            <a:avLst/>
          </a:prstGeom>
          <a:ln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7" name="Rectangle 27"/>
          <p:cNvSpPr>
            <a:spLocks noChangeArrowheads="1"/>
          </p:cNvSpPr>
          <p:nvPr/>
        </p:nvSpPr>
        <p:spPr bwMode="auto">
          <a:xfrm>
            <a:off x="228600" y="144780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Georgia" pitchFamily="18" charset="0"/>
              </a:rPr>
              <a:t>{web, weed, green, sun, moon, land, part, web, green,…}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609600" y="3505200"/>
            <a:ext cx="2743200" cy="7620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95" name="Footer Placeholder 10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43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Multiple Instances of Word Counter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553200" y="1600200"/>
          <a:ext cx="1600200" cy="309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endParaRPr lang="en-US" sz="12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1536" name="Picture 13" descr="lock%20&amp;%20Key%201%20cop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447800"/>
            <a:ext cx="2587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3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8E935D-043B-4062-A876-BC1522498F3C}" type="datetime1">
              <a:rPr lang="en-US" smtClean="0"/>
              <a:t>2/27/2017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8F74D-DA65-4F47-B411-76CADAE646FF}" type="slidenum">
              <a:rPr lang="en-US"/>
              <a:pPr>
                <a:defRPr/>
              </a:pPr>
              <a:t>13</a:t>
            </a:fld>
            <a:endParaRPr lang="en-US"/>
          </a:p>
        </p:txBody>
      </p:sp>
      <p:pic>
        <p:nvPicPr>
          <p:cNvPr id="2153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2743200"/>
            <a:ext cx="3252788" cy="2967038"/>
          </a:xfrm>
          <a:solidFill>
            <a:srgbClr val="C9A4E4">
              <a:alpha val="94116"/>
            </a:srgbClr>
          </a:solidFill>
        </p:spPr>
      </p:pic>
      <p:sp>
        <p:nvSpPr>
          <p:cNvPr id="28" name="Can 27"/>
          <p:cNvSpPr/>
          <p:nvPr/>
        </p:nvSpPr>
        <p:spPr>
          <a:xfrm>
            <a:off x="381000" y="2133600"/>
            <a:ext cx="1219200" cy="1216025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609600" y="3505200"/>
            <a:ext cx="2743200" cy="7620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486400" y="4495800"/>
            <a:ext cx="990600" cy="685800"/>
          </a:xfrm>
          <a:prstGeom prst="straightConnector1">
            <a:avLst/>
          </a:prstGeom>
          <a:ln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4271962" y="1833563"/>
            <a:ext cx="2352675" cy="1905000"/>
          </a:xfrm>
          <a:prstGeom prst="straightConnector1">
            <a:avLst/>
          </a:prstGeom>
          <a:ln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4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244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Observe: </a:t>
            </a:r>
          </a:p>
          <a:p>
            <a:pPr eaLnBrk="1" hangingPunct="1"/>
            <a:r>
              <a:rPr lang="en-US">
                <a:latin typeface="Georgia" pitchFamily="18" charset="0"/>
              </a:rPr>
              <a:t>Multi-thread</a:t>
            </a:r>
          </a:p>
          <a:p>
            <a:pPr eaLnBrk="1" hangingPunct="1"/>
            <a:r>
              <a:rPr lang="en-US">
                <a:latin typeface="Georgia" pitchFamily="18" charset="0"/>
              </a:rPr>
              <a:t>Lock on shared data</a:t>
            </a:r>
          </a:p>
        </p:txBody>
      </p:sp>
      <p:sp>
        <p:nvSpPr>
          <p:cNvPr id="20521" name="Footer Placeholder 1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4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Improve Word Counter for Performance </a:t>
            </a:r>
          </a:p>
        </p:txBody>
      </p:sp>
      <p:sp>
        <p:nvSpPr>
          <p:cNvPr id="21507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1774A6-85EB-40C6-A99E-2EE1BDE9F54F}" type="datetime1">
              <a:rPr lang="en-US" smtClean="0"/>
              <a:t>2/27/2017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62A72E-3894-44AA-9FA1-203F2E18115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0" y="2133600"/>
            <a:ext cx="1295400" cy="8382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9" name="Straight Arrow Connector 28"/>
          <p:cNvCxnSpPr>
            <a:stCxn id="28" idx="3"/>
          </p:cNvCxnSpPr>
          <p:nvPr/>
        </p:nvCxnSpPr>
        <p:spPr>
          <a:xfrm rot="16200000" flipH="1">
            <a:off x="-57150" y="3676650"/>
            <a:ext cx="1981200" cy="57150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253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1524000"/>
            <a:ext cx="4968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2" name="Oval 31"/>
          <p:cNvSpPr/>
          <p:nvPr/>
        </p:nvSpPr>
        <p:spPr>
          <a:xfrm>
            <a:off x="6400800" y="1295400"/>
            <a:ext cx="457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No </a:t>
            </a:r>
          </a:p>
        </p:txBody>
      </p:sp>
      <p:sp>
        <p:nvSpPr>
          <p:cNvPr id="22603" name="TextBox 34"/>
          <p:cNvSpPr txBox="1">
            <a:spLocks noChangeArrowheads="1"/>
          </p:cNvSpPr>
          <p:nvPr/>
        </p:nvSpPr>
        <p:spPr bwMode="auto">
          <a:xfrm>
            <a:off x="6781800" y="1219200"/>
            <a:ext cx="1862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No need for lock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05" name="TextBox 40"/>
          <p:cNvSpPr txBox="1">
            <a:spLocks noChangeArrowheads="1"/>
          </p:cNvSpPr>
          <p:nvPr/>
        </p:nvSpPr>
        <p:spPr bwMode="auto">
          <a:xfrm>
            <a:off x="6553200" y="4648200"/>
            <a:ext cx="2020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Separate counters</a:t>
            </a:r>
          </a:p>
        </p:txBody>
      </p:sp>
      <p:sp>
        <p:nvSpPr>
          <p:cNvPr id="21582" name="Footer Placeholder 1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7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Peta-scale Data</a:t>
            </a:r>
          </a:p>
        </p:txBody>
      </p:sp>
      <p:sp>
        <p:nvSpPr>
          <p:cNvPr id="22531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98886E-51F5-4145-AB27-EFF6CC8EB922}" type="datetime1">
              <a:rPr lang="en-US" smtClean="0"/>
              <a:t>2/27/2017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6718D-49DA-4FF9-96CF-CB949F32BE45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0" y="0"/>
            <a:ext cx="1371600" cy="5943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876300" y="4305300"/>
            <a:ext cx="1143000" cy="30480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356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03" name="Footer Placeholder 1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6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Addressing the Scale Issue</a:t>
            </a:r>
          </a:p>
        </p:txBody>
      </p:sp>
      <p:sp>
        <p:nvSpPr>
          <p:cNvPr id="23555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6B3E63-18BB-411C-857B-7F9C32593352}" type="datetime1">
              <a:rPr lang="en-US" smtClean="0"/>
              <a:t>2/27/2017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A20E2C-9321-4112-92A8-9E92281F270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Single machine cannot serve all the data: you need a distributed special (file) system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Large number of commodity hardware disks: say, 1000 disks 1TB each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Issue: With Mean time between failures (MTBF) or failure rate of 1/1000, then at least 1 of the above 1000 disks would be down at a given time.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Thus failure is norm and not an exception.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File system has to be fault-tolerant: replication, checksum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Data transfer bandwidth is critical (location of data)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Critical aspects: fault tolerance + replication + load balancing, monitoring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Exploit parallelism afforded by splitting parsing and counting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Provision and locate computing at data locations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7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Peta-scale Data</a:t>
            </a:r>
          </a:p>
        </p:txBody>
      </p:sp>
      <p:sp>
        <p:nvSpPr>
          <p:cNvPr id="24579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BB3281-FA6C-4DCB-8D21-1558AD0E0056}" type="datetime1">
              <a:rPr lang="en-US" smtClean="0"/>
              <a:t>2/27/2017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EA1594-8FDA-4300-8415-3F8F57E0B9E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0" y="0"/>
            <a:ext cx="1371600" cy="5943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876300" y="4305300"/>
            <a:ext cx="1143000" cy="30480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560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51" name="Footer Placeholder 1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8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534400" cy="75882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7B9899"/>
                </a:solidFill>
              </a:rPr>
              <a:t>Peta Scale Data is Commonly Distributed </a:t>
            </a:r>
          </a:p>
        </p:txBody>
      </p:sp>
      <p:sp>
        <p:nvSpPr>
          <p:cNvPr id="25603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33BF57-F651-49C4-9C6A-B2CF4DBBA04F}" type="datetime1">
              <a:rPr lang="en-US" smtClean="0"/>
              <a:t>2/27/2017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52B6A6-0F02-4E6D-BC14-A4368455A049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152400" y="13716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26630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663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n 13"/>
          <p:cNvSpPr/>
          <p:nvPr/>
        </p:nvSpPr>
        <p:spPr>
          <a:xfrm>
            <a:off x="152400" y="3048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6" name="Can 15"/>
          <p:cNvSpPr/>
          <p:nvPr/>
        </p:nvSpPr>
        <p:spPr>
          <a:xfrm>
            <a:off x="152400" y="24384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8" name="Can 17"/>
          <p:cNvSpPr/>
          <p:nvPr/>
        </p:nvSpPr>
        <p:spPr>
          <a:xfrm>
            <a:off x="152400" y="35052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9" name="Can 18"/>
          <p:cNvSpPr/>
          <p:nvPr/>
        </p:nvSpPr>
        <p:spPr>
          <a:xfrm>
            <a:off x="152400" y="45720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1" name="Straight Arrow Connector 20"/>
          <p:cNvCxnSpPr>
            <a:stCxn id="14" idx="4"/>
          </p:cNvCxnSpPr>
          <p:nvPr/>
        </p:nvCxnSpPr>
        <p:spPr>
          <a:xfrm>
            <a:off x="1524000" y="800100"/>
            <a:ext cx="7620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8" idx="4"/>
          </p:cNvCxnSpPr>
          <p:nvPr/>
        </p:nvCxnSpPr>
        <p:spPr>
          <a:xfrm>
            <a:off x="1524000" y="1866900"/>
            <a:ext cx="6096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4"/>
          </p:cNvCxnSpPr>
          <p:nvPr/>
        </p:nvCxnSpPr>
        <p:spPr>
          <a:xfrm>
            <a:off x="1524000" y="29337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4"/>
          </p:cNvCxnSpPr>
          <p:nvPr/>
        </p:nvCxnSpPr>
        <p:spPr>
          <a:xfrm flipV="1">
            <a:off x="1524000" y="3124200"/>
            <a:ext cx="7620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9" idx="4"/>
          </p:cNvCxnSpPr>
          <p:nvPr/>
        </p:nvCxnSpPr>
        <p:spPr>
          <a:xfrm flipV="1">
            <a:off x="1524000" y="3657600"/>
            <a:ext cx="7620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07" name="TextBox 35"/>
          <p:cNvSpPr txBox="1">
            <a:spLocks noChangeArrowheads="1"/>
          </p:cNvSpPr>
          <p:nvPr/>
        </p:nvSpPr>
        <p:spPr bwMode="auto">
          <a:xfrm>
            <a:off x="6629400" y="5181600"/>
            <a:ext cx="2241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Issue: managing the</a:t>
            </a:r>
          </a:p>
          <a:p>
            <a:pPr eaLnBrk="1" hangingPunct="1"/>
            <a:r>
              <a:rPr lang="en-US">
                <a:latin typeface="Georgia" pitchFamily="18" charset="0"/>
              </a:rPr>
              <a:t>large scale data</a:t>
            </a:r>
          </a:p>
        </p:txBody>
      </p:sp>
      <p:sp>
        <p:nvSpPr>
          <p:cNvPr id="25684" name="Footer Placeholder 2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7B9899"/>
                </a:solidFill>
              </a:rPr>
              <a:t>Write Once Read Many (WORM) data</a:t>
            </a:r>
          </a:p>
        </p:txBody>
      </p:sp>
      <p:sp>
        <p:nvSpPr>
          <p:cNvPr id="26627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FF4FF-89E3-4D94-8545-BFFC01123221}" type="datetime1">
              <a:rPr lang="en-US" smtClean="0"/>
              <a:t>2/27/2017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488840-D016-4F7C-9E76-945B2D9027F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152400" y="13716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27654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765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74964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3468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553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/>
                <a:gridCol w="800100"/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5257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n 13"/>
          <p:cNvSpPr/>
          <p:nvPr/>
        </p:nvSpPr>
        <p:spPr>
          <a:xfrm>
            <a:off x="152400" y="3048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6" name="Can 15"/>
          <p:cNvSpPr/>
          <p:nvPr/>
        </p:nvSpPr>
        <p:spPr>
          <a:xfrm>
            <a:off x="152400" y="24384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8" name="Can 17"/>
          <p:cNvSpPr/>
          <p:nvPr/>
        </p:nvSpPr>
        <p:spPr>
          <a:xfrm>
            <a:off x="152400" y="35052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9" name="Can 18"/>
          <p:cNvSpPr/>
          <p:nvPr/>
        </p:nvSpPr>
        <p:spPr>
          <a:xfrm>
            <a:off x="152400" y="45720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1" name="Straight Arrow Connector 20"/>
          <p:cNvCxnSpPr>
            <a:stCxn id="14" idx="4"/>
          </p:cNvCxnSpPr>
          <p:nvPr/>
        </p:nvCxnSpPr>
        <p:spPr>
          <a:xfrm>
            <a:off x="1524000" y="800100"/>
            <a:ext cx="7620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8" idx="4"/>
          </p:cNvCxnSpPr>
          <p:nvPr/>
        </p:nvCxnSpPr>
        <p:spPr>
          <a:xfrm>
            <a:off x="1524000" y="1866900"/>
            <a:ext cx="6096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4"/>
          </p:cNvCxnSpPr>
          <p:nvPr/>
        </p:nvCxnSpPr>
        <p:spPr>
          <a:xfrm>
            <a:off x="1524000" y="29337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4"/>
          </p:cNvCxnSpPr>
          <p:nvPr/>
        </p:nvCxnSpPr>
        <p:spPr>
          <a:xfrm flipV="1">
            <a:off x="1524000" y="3124200"/>
            <a:ext cx="7620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9" idx="4"/>
          </p:cNvCxnSpPr>
          <p:nvPr/>
        </p:nvCxnSpPr>
        <p:spPr>
          <a:xfrm flipV="1">
            <a:off x="1524000" y="3657600"/>
            <a:ext cx="7620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07" name="Footer Placeholder 2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7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The Context: Big-data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504238" cy="4953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000" dirty="0" smtClean="0"/>
              <a:t>Man on the moon with 32KB (1969); my laptop had 2GB RAM (2009)</a:t>
            </a:r>
          </a:p>
          <a:p>
            <a:pPr eaLnBrk="1" hangingPunct="1"/>
            <a:r>
              <a:rPr lang="en-US" sz="2000" dirty="0" smtClean="0"/>
              <a:t>Google collects 270PB data in a month (2007), 20PB a day (2008) …</a:t>
            </a:r>
          </a:p>
          <a:p>
            <a:pPr eaLnBrk="1" hangingPunct="1"/>
            <a:r>
              <a:rPr lang="en-US" sz="2000" dirty="0" smtClean="0"/>
              <a:t>2010 census data is a huge gold mine of information</a:t>
            </a:r>
          </a:p>
          <a:p>
            <a:pPr eaLnBrk="1" hangingPunct="1"/>
            <a:r>
              <a:rPr lang="en-US" sz="2000" dirty="0" smtClean="0"/>
              <a:t>Data mining huge amounts of data collected in a wide range of domains from astronomy to healthcare has become essential for planning and performance.</a:t>
            </a:r>
          </a:p>
          <a:p>
            <a:pPr eaLnBrk="1" hangingPunct="1"/>
            <a:r>
              <a:rPr lang="en-US" sz="2000" dirty="0" smtClean="0"/>
              <a:t>We are in a knowledge economy.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</a:rPr>
              <a:t>Data is an important asset to any organization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</a:rPr>
              <a:t>Discovery of knowledge; Enabling discovery; annotation of data</a:t>
            </a:r>
          </a:p>
          <a:p>
            <a:pPr eaLnBrk="1" hangingPunct="1"/>
            <a:r>
              <a:rPr lang="en-US" sz="2000" dirty="0" smtClean="0"/>
              <a:t>We are looking at newer 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</a:rPr>
              <a:t>programming models, and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</a:rPr>
              <a:t>Supporting algorithms and data structures</a:t>
            </a:r>
          </a:p>
          <a:p>
            <a:r>
              <a:rPr lang="en-US" sz="2000" dirty="0" smtClean="0"/>
              <a:t>National Science Foundation refers to it as “data-intensive computing” and industry calls it “big-data” and “cloud computing”</a:t>
            </a:r>
          </a:p>
          <a:p>
            <a:pPr lvl="1" eaLnBrk="1" hangingPunct="1"/>
            <a:endParaRPr lang="en-US" sz="20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000" dirty="0" smtClean="0"/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77818-FDA7-430D-9C31-6BB505FDA848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D8967E-B15C-48F1-81A3-D959DE41973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4342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4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7B9899"/>
                </a:solidFill>
              </a:rPr>
              <a:t>WORM Data is Amenable to Parallelism</a:t>
            </a:r>
          </a:p>
        </p:txBody>
      </p:sp>
      <p:sp>
        <p:nvSpPr>
          <p:cNvPr id="27651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AB4D18-9D38-4473-9446-DB9C28C09A01}" type="datetime1">
              <a:rPr lang="en-US" smtClean="0"/>
              <a:t>2/27/2017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E36E8-F1BC-4B5B-B928-CF786863759B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8" name="Can 27"/>
          <p:cNvSpPr/>
          <p:nvPr/>
        </p:nvSpPr>
        <p:spPr>
          <a:xfrm>
            <a:off x="152400" y="13716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28678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867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524000"/>
            <a:ext cx="4587875" cy="3810000"/>
          </a:xfrm>
          <a:solidFill>
            <a:srgbClr val="D1B2E8"/>
          </a:solidFill>
        </p:spPr>
      </p:pic>
      <p:sp>
        <p:nvSpPr>
          <p:cNvPr id="14" name="Can 13"/>
          <p:cNvSpPr/>
          <p:nvPr/>
        </p:nvSpPr>
        <p:spPr>
          <a:xfrm>
            <a:off x="152400" y="3048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6" name="Can 15"/>
          <p:cNvSpPr/>
          <p:nvPr/>
        </p:nvSpPr>
        <p:spPr>
          <a:xfrm>
            <a:off x="152400" y="24384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8" name="Can 17"/>
          <p:cNvSpPr/>
          <p:nvPr/>
        </p:nvSpPr>
        <p:spPr>
          <a:xfrm>
            <a:off x="152400" y="35052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sp>
        <p:nvSpPr>
          <p:cNvPr id="19" name="Can 18"/>
          <p:cNvSpPr/>
          <p:nvPr/>
        </p:nvSpPr>
        <p:spPr>
          <a:xfrm>
            <a:off x="152400" y="45720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collection</a:t>
            </a:r>
          </a:p>
        </p:txBody>
      </p:sp>
      <p:cxnSp>
        <p:nvCxnSpPr>
          <p:cNvPr id="26" name="Straight Arrow Connector 25"/>
          <p:cNvCxnSpPr>
            <a:stCxn id="14" idx="4"/>
          </p:cNvCxnSpPr>
          <p:nvPr/>
        </p:nvCxnSpPr>
        <p:spPr>
          <a:xfrm>
            <a:off x="1524000" y="800100"/>
            <a:ext cx="990600" cy="2476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5" name="TextBox 28"/>
          <p:cNvSpPr txBox="1">
            <a:spLocks noChangeArrowheads="1"/>
          </p:cNvSpPr>
          <p:nvPr/>
        </p:nvSpPr>
        <p:spPr bwMode="auto">
          <a:xfrm>
            <a:off x="6172200" y="2209800"/>
            <a:ext cx="28194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Georgia" pitchFamily="18" charset="0"/>
              <a:buAutoNum type="arabicPeriod"/>
            </a:pPr>
            <a:r>
              <a:rPr lang="en-US">
                <a:latin typeface="Georgia" pitchFamily="18" charset="0"/>
              </a:rPr>
              <a:t>Data with WORM characteristics : yields to parallel processing;  </a:t>
            </a:r>
          </a:p>
          <a:p>
            <a:pPr eaLnBrk="1" hangingPunct="1">
              <a:buFont typeface="Georgia" pitchFamily="18" charset="0"/>
              <a:buAutoNum type="arabicPeriod"/>
            </a:pPr>
            <a:r>
              <a:rPr lang="en-US">
                <a:latin typeface="Georgia" pitchFamily="18" charset="0"/>
              </a:rPr>
              <a:t>Data without dependencies: yields to out of order processing</a:t>
            </a:r>
          </a:p>
        </p:txBody>
      </p:sp>
      <p:sp>
        <p:nvSpPr>
          <p:cNvPr id="27662" name="Footer Placeholder 19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7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7B9899"/>
                </a:solidFill>
              </a:rPr>
              <a:t>Divide and Conquer: Provision Computing at Data Location</a:t>
            </a:r>
          </a:p>
        </p:txBody>
      </p:sp>
      <p:sp>
        <p:nvSpPr>
          <p:cNvPr id="28675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EE4A84-D8C1-4FC8-9C14-D0A1B6A421CD}" type="datetime1">
              <a:rPr lang="en-US" smtClean="0"/>
              <a:t>2/27/2017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81C68-249B-49FE-B3D0-BE1C9D4D2E42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9701" name="TextBox 33"/>
          <p:cNvSpPr txBox="1">
            <a:spLocks noChangeArrowheads="1"/>
          </p:cNvSpPr>
          <p:nvPr/>
        </p:nvSpPr>
        <p:spPr bwMode="auto">
          <a:xfrm>
            <a:off x="6172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 </a:t>
            </a:r>
          </a:p>
        </p:txBody>
      </p:sp>
      <p:pic>
        <p:nvPicPr>
          <p:cNvPr id="2970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0" y="1447800"/>
            <a:ext cx="1235075" cy="1025525"/>
          </a:xfrm>
          <a:solidFill>
            <a:srgbClr val="D1B2E8"/>
          </a:solidFill>
        </p:spPr>
      </p:pic>
      <p:grpSp>
        <p:nvGrpSpPr>
          <p:cNvPr id="29703" name="Group 36"/>
          <p:cNvGrpSpPr>
            <a:grpSpLocks/>
          </p:cNvGrpSpPr>
          <p:nvPr/>
        </p:nvGrpSpPr>
        <p:grpSpPr bwMode="auto">
          <a:xfrm>
            <a:off x="533400" y="1600200"/>
            <a:ext cx="2590800" cy="762000"/>
            <a:chOff x="533400" y="1600200"/>
            <a:chExt cx="2590800" cy="762000"/>
          </a:xfrm>
        </p:grpSpPr>
        <p:sp>
          <p:nvSpPr>
            <p:cNvPr id="28" name="Can 27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collection</a:t>
              </a:r>
            </a:p>
          </p:txBody>
        </p:sp>
        <p:cxnSp>
          <p:nvCxnSpPr>
            <p:cNvPr id="21" name="Straight Arrow Connector 20"/>
            <p:cNvCxnSpPr>
              <a:stCxn id="28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70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200"/>
            <a:ext cx="1235075" cy="1025525"/>
          </a:xfrm>
          <a:prstGeom prst="rect">
            <a:avLst/>
          </a:prstGeom>
          <a:solidFill>
            <a:srgbClr val="D1B2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5" name="Group 41"/>
          <p:cNvGrpSpPr>
            <a:grpSpLocks/>
          </p:cNvGrpSpPr>
          <p:nvPr/>
        </p:nvGrpSpPr>
        <p:grpSpPr bwMode="auto">
          <a:xfrm>
            <a:off x="533400" y="2895600"/>
            <a:ext cx="2590800" cy="762000"/>
            <a:chOff x="533400" y="1600200"/>
            <a:chExt cx="2590800" cy="762000"/>
          </a:xfrm>
        </p:grpSpPr>
        <p:sp>
          <p:nvSpPr>
            <p:cNvPr id="43" name="Can 42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collection</a:t>
              </a:r>
            </a:p>
          </p:txBody>
        </p:sp>
        <p:cxnSp>
          <p:nvCxnSpPr>
            <p:cNvPr id="44" name="Straight Arrow Connector 43"/>
            <p:cNvCxnSpPr>
              <a:stCxn id="43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706" name="Group 65"/>
          <p:cNvGrpSpPr>
            <a:grpSpLocks/>
          </p:cNvGrpSpPr>
          <p:nvPr/>
        </p:nvGrpSpPr>
        <p:grpSpPr bwMode="auto">
          <a:xfrm>
            <a:off x="533400" y="4114800"/>
            <a:ext cx="2590800" cy="762000"/>
            <a:chOff x="533400" y="1600200"/>
            <a:chExt cx="2590800" cy="762000"/>
          </a:xfrm>
        </p:grpSpPr>
        <p:sp>
          <p:nvSpPr>
            <p:cNvPr id="67" name="Can 66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collection</a:t>
              </a:r>
            </a:p>
          </p:txBody>
        </p:sp>
        <p:cxnSp>
          <p:nvCxnSpPr>
            <p:cNvPr id="68" name="Straight Arrow Connector 67"/>
            <p:cNvCxnSpPr>
              <a:stCxn id="67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7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962400"/>
            <a:ext cx="1235075" cy="1025525"/>
          </a:xfrm>
          <a:prstGeom prst="rect">
            <a:avLst/>
          </a:prstGeom>
          <a:solidFill>
            <a:srgbClr val="D1B2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410200"/>
            <a:ext cx="1235075" cy="1025525"/>
          </a:xfrm>
          <a:prstGeom prst="rect">
            <a:avLst/>
          </a:prstGeom>
          <a:solidFill>
            <a:srgbClr val="D1B2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9" name="Group 73"/>
          <p:cNvGrpSpPr>
            <a:grpSpLocks/>
          </p:cNvGrpSpPr>
          <p:nvPr/>
        </p:nvGrpSpPr>
        <p:grpSpPr bwMode="auto">
          <a:xfrm>
            <a:off x="533400" y="5486400"/>
            <a:ext cx="2590800" cy="762000"/>
            <a:chOff x="533400" y="1600200"/>
            <a:chExt cx="2590800" cy="762000"/>
          </a:xfrm>
        </p:grpSpPr>
        <p:sp>
          <p:nvSpPr>
            <p:cNvPr id="75" name="Can 74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collection</a:t>
              </a:r>
            </a:p>
          </p:txBody>
        </p:sp>
        <p:cxnSp>
          <p:nvCxnSpPr>
            <p:cNvPr id="76" name="Straight Arrow Connector 75"/>
            <p:cNvCxnSpPr>
              <a:stCxn id="75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710" name="TextBox 76"/>
          <p:cNvSpPr txBox="1">
            <a:spLocks noChangeArrowheads="1"/>
          </p:cNvSpPr>
          <p:nvPr/>
        </p:nvSpPr>
        <p:spPr bwMode="auto">
          <a:xfrm>
            <a:off x="4800600" y="1219200"/>
            <a:ext cx="35512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For our example,</a:t>
            </a:r>
          </a:p>
          <a:p>
            <a:pPr eaLnBrk="1" hangingPunct="1"/>
            <a:r>
              <a:rPr lang="en-US">
                <a:latin typeface="Georgia" pitchFamily="18" charset="0"/>
              </a:rPr>
              <a:t>#1: Schedule parallel parse tasks</a:t>
            </a:r>
          </a:p>
          <a:p>
            <a:pPr eaLnBrk="1" hangingPunct="1"/>
            <a:r>
              <a:rPr lang="en-US">
                <a:latin typeface="Georgia" pitchFamily="18" charset="0"/>
              </a:rPr>
              <a:t>#2: Schedule parallel count tasks</a:t>
            </a:r>
          </a:p>
        </p:txBody>
      </p:sp>
      <p:sp>
        <p:nvSpPr>
          <p:cNvPr id="29711" name="TextBox 77"/>
          <p:cNvSpPr txBox="1">
            <a:spLocks noChangeArrowheads="1"/>
          </p:cNvSpPr>
          <p:nvPr/>
        </p:nvSpPr>
        <p:spPr bwMode="auto">
          <a:xfrm>
            <a:off x="4897438" y="2133600"/>
            <a:ext cx="4246562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Georgia" pitchFamily="18" charset="0"/>
              </a:rPr>
              <a:t>This is a particular solution;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Lets generalize it:</a:t>
            </a:r>
          </a:p>
          <a:p>
            <a:pPr eaLnBrk="1" hangingPunct="1"/>
            <a:endParaRPr lang="en-US" dirty="0">
              <a:latin typeface="Georgia" pitchFamily="18" charset="0"/>
            </a:endParaRPr>
          </a:p>
          <a:p>
            <a:pPr eaLnBrk="1" hangingPunct="1"/>
            <a:r>
              <a:rPr lang="en-US" dirty="0">
                <a:latin typeface="Georgia" pitchFamily="18" charset="0"/>
              </a:rPr>
              <a:t>Our parse is a mapping operation: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MAP: input </a:t>
            </a:r>
            <a:r>
              <a:rPr lang="en-US" dirty="0">
                <a:latin typeface="Georgia" pitchFamily="18" charset="0"/>
                <a:sym typeface="Wingdings" pitchFamily="2" charset="2"/>
              </a:rPr>
              <a:t> &lt;key, value&gt; pairs</a:t>
            </a: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r>
              <a:rPr lang="en-US" dirty="0">
                <a:latin typeface="Georgia" pitchFamily="18" charset="0"/>
                <a:sym typeface="Wingdings" pitchFamily="2" charset="2"/>
              </a:rPr>
              <a:t>Our count is a reduce operation:</a:t>
            </a:r>
          </a:p>
          <a:p>
            <a:pPr eaLnBrk="1" hangingPunct="1"/>
            <a:r>
              <a:rPr lang="en-US" dirty="0">
                <a:latin typeface="Georgia" pitchFamily="18" charset="0"/>
                <a:sym typeface="Wingdings" pitchFamily="2" charset="2"/>
              </a:rPr>
              <a:t>REDUCE: &lt;key, value&gt; pairs reduced</a:t>
            </a: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r>
              <a:rPr lang="en-US" dirty="0">
                <a:latin typeface="Georgia" pitchFamily="18" charset="0"/>
                <a:sym typeface="Wingdings" pitchFamily="2" charset="2"/>
              </a:rPr>
              <a:t>Map/Reduce originated from Lisp</a:t>
            </a:r>
          </a:p>
          <a:p>
            <a:pPr eaLnBrk="1" hangingPunct="1"/>
            <a:r>
              <a:rPr lang="en-US" dirty="0">
                <a:latin typeface="Georgia" pitchFamily="18" charset="0"/>
                <a:sym typeface="Wingdings" pitchFamily="2" charset="2"/>
              </a:rPr>
              <a:t>But have different meaning here</a:t>
            </a: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r>
              <a:rPr lang="en-US" dirty="0">
                <a:latin typeface="Georgia" pitchFamily="18" charset="0"/>
              </a:rPr>
              <a:t>Runtime adds distribution + fault tolerance + replication + monitoring +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load balancing to your base application!</a:t>
            </a: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  <a:p>
            <a:pPr eaLnBrk="1" hangingPunct="1"/>
            <a:endParaRPr lang="en-US" dirty="0">
              <a:latin typeface="Georgia" pitchFamily="18" charset="0"/>
              <a:sym typeface="Wingdings" pitchFamily="2" charset="2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04800" y="1066800"/>
            <a:ext cx="4495800" cy="1676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One node</a:t>
            </a:r>
          </a:p>
        </p:txBody>
      </p:sp>
      <p:sp>
        <p:nvSpPr>
          <p:cNvPr id="28689" name="Footer Placeholder 2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9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Mapper and Reducer</a:t>
            </a:r>
          </a:p>
        </p:txBody>
      </p:sp>
      <p:sp>
        <p:nvSpPr>
          <p:cNvPr id="29699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FA4224-BD7F-4D6D-BF92-7814CFDE9311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92B52-B188-4049-9B88-1C7DD4CE4BBE}" type="slidenum">
              <a:rPr lang="en-US"/>
              <a:pPr>
                <a:defRPr/>
              </a:pPr>
              <a:t>22</a:t>
            </a:fld>
            <a:endParaRPr lang="en-US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990600" y="295276"/>
            <a:ext cx="7162799" cy="5648324"/>
            <a:chOff x="624" y="186"/>
            <a:chExt cx="4512" cy="3558"/>
          </a:xfrm>
          <a:solidFill>
            <a:srgbClr val="92D050"/>
          </a:solidFill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4" y="960"/>
              <a:ext cx="4485" cy="278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2182" y="1113"/>
              <a:ext cx="1080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2293" y="1147"/>
              <a:ext cx="840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 err="1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MapReduceTask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2182" y="1304"/>
              <a:ext cx="10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2182" y="1369"/>
              <a:ext cx="10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651" y="3384"/>
              <a:ext cx="784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734" y="3418"/>
              <a:ext cx="710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YourMapper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651" y="3575"/>
              <a:ext cx="79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651" y="3640"/>
              <a:ext cx="79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389" y="3285"/>
              <a:ext cx="840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479" y="3319"/>
              <a:ext cx="759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YourReducer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3389" y="3476"/>
              <a:ext cx="849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>
              <a:off x="3389" y="3541"/>
              <a:ext cx="849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2006" y="3334"/>
              <a:ext cx="642" cy="340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2086" y="3368"/>
              <a:ext cx="332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Parser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2006" y="3526"/>
              <a:ext cx="65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006" y="3590"/>
              <a:ext cx="65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4565" y="3236"/>
              <a:ext cx="562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4645" y="3270"/>
              <a:ext cx="481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Counter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4565" y="3427"/>
              <a:ext cx="57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4565" y="3492"/>
              <a:ext cx="57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1413" y="1755"/>
              <a:ext cx="544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1494" y="1789"/>
              <a:ext cx="460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Mapper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1413" y="1946"/>
              <a:ext cx="55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>
              <a:off x="1413" y="2011"/>
              <a:ext cx="55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 flipV="1">
              <a:off x="1117" y="2106"/>
              <a:ext cx="503" cy="127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1491" y="2106"/>
              <a:ext cx="129" cy="19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23" y="198"/>
                </a:cxn>
                <a:cxn ang="0">
                  <a:pos x="0" y="149"/>
                </a:cxn>
                <a:cxn ang="0">
                  <a:pos x="129" y="0"/>
                </a:cxn>
              </a:cxnLst>
              <a:rect l="0" t="0" r="r" b="b"/>
              <a:pathLst>
                <a:path w="129" h="198">
                  <a:moveTo>
                    <a:pt x="129" y="0"/>
                  </a:moveTo>
                  <a:lnTo>
                    <a:pt x="123" y="198"/>
                  </a:lnTo>
                  <a:lnTo>
                    <a:pt x="0" y="149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 flipV="1">
              <a:off x="1759" y="2106"/>
              <a:ext cx="500" cy="122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1759" y="2106"/>
              <a:ext cx="133" cy="1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3" y="149"/>
                </a:cxn>
                <a:cxn ang="0">
                  <a:pos x="9" y="198"/>
                </a:cxn>
                <a:cxn ang="0">
                  <a:pos x="0" y="0"/>
                </a:cxn>
              </a:cxnLst>
              <a:rect l="0" t="0" r="r" b="b"/>
              <a:pathLst>
                <a:path w="133" h="198">
                  <a:moveTo>
                    <a:pt x="0" y="0"/>
                  </a:moveTo>
                  <a:lnTo>
                    <a:pt x="133" y="149"/>
                  </a:lnTo>
                  <a:lnTo>
                    <a:pt x="9" y="19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3617" y="1755"/>
              <a:ext cx="581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3695" y="1789"/>
              <a:ext cx="506" cy="15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Reducer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Line 35"/>
            <p:cNvSpPr>
              <a:spLocks noChangeShapeType="1"/>
            </p:cNvSpPr>
            <p:nvPr/>
          </p:nvSpPr>
          <p:spPr bwMode="auto">
            <a:xfrm>
              <a:off x="3617" y="1946"/>
              <a:ext cx="5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0" name="Line 36"/>
            <p:cNvSpPr>
              <a:spLocks noChangeShapeType="1"/>
            </p:cNvSpPr>
            <p:nvPr/>
          </p:nvSpPr>
          <p:spPr bwMode="auto">
            <a:xfrm>
              <a:off x="3617" y="2011"/>
              <a:ext cx="5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 flipV="1">
              <a:off x="3824" y="2106"/>
              <a:ext cx="77" cy="1176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3821" y="2106"/>
              <a:ext cx="136" cy="189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136" y="189"/>
                </a:cxn>
                <a:cxn ang="0">
                  <a:pos x="0" y="182"/>
                </a:cxn>
                <a:cxn ang="0">
                  <a:pos x="80" y="0"/>
                </a:cxn>
              </a:cxnLst>
              <a:rect l="0" t="0" r="r" b="b"/>
              <a:pathLst>
                <a:path w="136" h="189">
                  <a:moveTo>
                    <a:pt x="80" y="0"/>
                  </a:moveTo>
                  <a:lnTo>
                    <a:pt x="136" y="189"/>
                  </a:lnTo>
                  <a:lnTo>
                    <a:pt x="0" y="182"/>
                  </a:lnTo>
                  <a:lnTo>
                    <a:pt x="8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 flipH="1" flipV="1">
              <a:off x="4022" y="2106"/>
              <a:ext cx="716" cy="1127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4022" y="2106"/>
              <a:ext cx="157" cy="19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7" y="121"/>
                </a:cxn>
                <a:cxn ang="0">
                  <a:pos x="40" y="195"/>
                </a:cxn>
                <a:cxn ang="0">
                  <a:pos x="0" y="0"/>
                </a:cxn>
              </a:cxnLst>
              <a:rect l="0" t="0" r="r" b="b"/>
              <a:pathLst>
                <a:path w="157" h="195">
                  <a:moveTo>
                    <a:pt x="0" y="0"/>
                  </a:moveTo>
                  <a:lnTo>
                    <a:pt x="157" y="121"/>
                  </a:lnTo>
                  <a:lnTo>
                    <a:pt x="40" y="1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5" name="Line 41"/>
            <p:cNvSpPr>
              <a:spLocks noChangeShapeType="1"/>
            </p:cNvSpPr>
            <p:nvPr/>
          </p:nvSpPr>
          <p:spPr bwMode="auto">
            <a:xfrm flipV="1">
              <a:off x="2204" y="1465"/>
              <a:ext cx="234" cy="14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296" y="1465"/>
              <a:ext cx="142" cy="86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96" y="83"/>
                </a:cxn>
                <a:cxn ang="0">
                  <a:pos x="0" y="86"/>
                </a:cxn>
                <a:cxn ang="0">
                  <a:pos x="47" y="3"/>
                </a:cxn>
                <a:cxn ang="0">
                  <a:pos x="142" y="0"/>
                </a:cxn>
              </a:cxnLst>
              <a:rect l="0" t="0" r="r" b="b"/>
              <a:pathLst>
                <a:path w="142" h="86">
                  <a:moveTo>
                    <a:pt x="142" y="0"/>
                  </a:moveTo>
                  <a:lnTo>
                    <a:pt x="96" y="83"/>
                  </a:lnTo>
                  <a:lnTo>
                    <a:pt x="0" y="86"/>
                  </a:lnTo>
                  <a:lnTo>
                    <a:pt x="47" y="3"/>
                  </a:lnTo>
                  <a:lnTo>
                    <a:pt x="142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7" name="Line 43"/>
            <p:cNvSpPr>
              <a:spLocks noChangeShapeType="1"/>
            </p:cNvSpPr>
            <p:nvPr/>
          </p:nvSpPr>
          <p:spPr bwMode="auto">
            <a:xfrm flipH="1">
              <a:off x="1969" y="1610"/>
              <a:ext cx="235" cy="14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8" name="Line 44"/>
            <p:cNvSpPr>
              <a:spLocks noChangeShapeType="1"/>
            </p:cNvSpPr>
            <p:nvPr/>
          </p:nvSpPr>
          <p:spPr bwMode="auto">
            <a:xfrm flipH="1" flipV="1">
              <a:off x="3056" y="1465"/>
              <a:ext cx="592" cy="311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3056" y="1465"/>
              <a:ext cx="145" cy="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0"/>
                </a:cxn>
                <a:cxn ang="0">
                  <a:pos x="145" y="80"/>
                </a:cxn>
                <a:cxn ang="0">
                  <a:pos x="52" y="80"/>
                </a:cxn>
                <a:cxn ang="0">
                  <a:pos x="0" y="0"/>
                </a:cxn>
              </a:cxnLst>
              <a:rect l="0" t="0" r="r" b="b"/>
              <a:pathLst>
                <a:path w="145" h="80">
                  <a:moveTo>
                    <a:pt x="0" y="0"/>
                  </a:moveTo>
                  <a:lnTo>
                    <a:pt x="95" y="0"/>
                  </a:lnTo>
                  <a:lnTo>
                    <a:pt x="145" y="80"/>
                  </a:lnTo>
                  <a:lnTo>
                    <a:pt x="52" y="8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70" name="Line 46"/>
            <p:cNvSpPr>
              <a:spLocks noChangeShapeType="1"/>
            </p:cNvSpPr>
            <p:nvPr/>
          </p:nvSpPr>
          <p:spPr bwMode="auto">
            <a:xfrm>
              <a:off x="1300" y="186"/>
              <a:ext cx="91" cy="49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30726" name="TextBox 48"/>
          <p:cNvSpPr txBox="1">
            <a:spLocks noChangeArrowheads="1"/>
          </p:cNvSpPr>
          <p:nvPr/>
        </p:nvSpPr>
        <p:spPr bwMode="auto">
          <a:xfrm>
            <a:off x="457200" y="5867400"/>
            <a:ext cx="746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Georgia" pitchFamily="18" charset="0"/>
              </a:rPr>
              <a:t>Remember: MapReduce is simplified processing for larger data </a:t>
            </a:r>
            <a:r>
              <a:rPr lang="en-US" dirty="0" smtClean="0">
                <a:latin typeface="Georgia" pitchFamily="18" charset="0"/>
              </a:rPr>
              <a:t>sets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29703" name="Footer Placeholder 49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16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Map Operation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MAP: Input data </a:t>
            </a:r>
            <a:r>
              <a:rPr lang="en-US" sz="2000" smtClean="0">
                <a:sym typeface="Wingdings" pitchFamily="2" charset="2"/>
              </a:rPr>
              <a:t> &lt;key, value&gt; pair</a:t>
            </a:r>
            <a:endParaRPr lang="en-US" sz="2000" smtClean="0"/>
          </a:p>
        </p:txBody>
      </p:sp>
      <p:sp>
        <p:nvSpPr>
          <p:cNvPr id="4" name="Can 3"/>
          <p:cNvSpPr/>
          <p:nvPr/>
        </p:nvSpPr>
        <p:spPr>
          <a:xfrm>
            <a:off x="304800" y="2590800"/>
            <a:ext cx="2057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Collection: split1</a:t>
            </a:r>
          </a:p>
        </p:txBody>
      </p:sp>
      <p:sp>
        <p:nvSpPr>
          <p:cNvPr id="11" name="Right Arrow 10"/>
          <p:cNvSpPr/>
          <p:nvPr/>
        </p:nvSpPr>
        <p:spPr>
          <a:xfrm flipV="1">
            <a:off x="2362200" y="2743200"/>
            <a:ext cx="2514600" cy="4572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595238"/>
              </p:ext>
            </p:extLst>
          </p:nvPr>
        </p:nvGraphicFramePr>
        <p:xfrm>
          <a:off x="6781800" y="1371600"/>
          <a:ext cx="1143000" cy="244475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71500"/>
                <a:gridCol w="571500"/>
              </a:tblGrid>
              <a:tr h="213422">
                <a:tc>
                  <a:txBody>
                    <a:bodyPr/>
                    <a:lstStyle/>
                    <a:p>
                      <a:r>
                        <a:rPr lang="en-US" sz="80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…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  <a:tr h="310533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</a:tr>
            </a:tbl>
          </a:graphicData>
        </a:graphic>
      </p:graphicFrame>
      <p:sp>
        <p:nvSpPr>
          <p:cNvPr id="31788" name="TextBox 16"/>
          <p:cNvSpPr txBox="1">
            <a:spLocks noChangeArrowheads="1"/>
          </p:cNvSpPr>
          <p:nvPr/>
        </p:nvSpPr>
        <p:spPr bwMode="auto">
          <a:xfrm>
            <a:off x="2438400" y="3124200"/>
            <a:ext cx="18065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Split the data to</a:t>
            </a:r>
          </a:p>
          <a:p>
            <a:pPr eaLnBrk="1" hangingPunct="1"/>
            <a:r>
              <a:rPr lang="en-US">
                <a:latin typeface="Georgia" pitchFamily="18" charset="0"/>
              </a:rPr>
              <a:t>Supply multiple</a:t>
            </a:r>
          </a:p>
          <a:p>
            <a:pPr eaLnBrk="1" hangingPunct="1"/>
            <a:r>
              <a:rPr lang="en-US">
                <a:latin typeface="Georgia" pitchFamily="18" charset="0"/>
              </a:rPr>
              <a:t>processors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05400" y="2743200"/>
            <a:ext cx="221536" cy="276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2700"/>
            <a:bevelB w="19050"/>
          </a:sp3d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+mn-lt"/>
                <a:cs typeface="+mn-cs"/>
              </a:rPr>
              <a:t>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0" y="5562600"/>
            <a:ext cx="152400" cy="152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ight Arrow 49"/>
          <p:cNvSpPr/>
          <p:nvPr/>
        </p:nvSpPr>
        <p:spPr>
          <a:xfrm flipV="1">
            <a:off x="2362200" y="4267200"/>
            <a:ext cx="2590800" cy="4572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 flipV="1">
            <a:off x="2362200" y="5638800"/>
            <a:ext cx="2590800" cy="4572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Can 37"/>
          <p:cNvSpPr/>
          <p:nvPr/>
        </p:nvSpPr>
        <p:spPr>
          <a:xfrm>
            <a:off x="304800" y="3962400"/>
            <a:ext cx="2057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Collection: split 2</a:t>
            </a:r>
          </a:p>
        </p:txBody>
      </p:sp>
      <p:sp>
        <p:nvSpPr>
          <p:cNvPr id="42" name="Can 41"/>
          <p:cNvSpPr/>
          <p:nvPr/>
        </p:nvSpPr>
        <p:spPr>
          <a:xfrm>
            <a:off x="304800" y="5257800"/>
            <a:ext cx="2057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Collection: split 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162800" y="5943600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7543800" y="5943600"/>
            <a:ext cx="152400" cy="152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924800" y="5943600"/>
            <a:ext cx="152400" cy="152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1800" name="Group 69"/>
          <p:cNvGrpSpPr>
            <a:grpSpLocks/>
          </p:cNvGrpSpPr>
          <p:nvPr/>
        </p:nvGrpSpPr>
        <p:grpSpPr bwMode="auto">
          <a:xfrm>
            <a:off x="4953000" y="5334000"/>
            <a:ext cx="1447800" cy="1219200"/>
            <a:chOff x="4419600" y="3810000"/>
            <a:chExt cx="1524000" cy="1371600"/>
          </a:xfrm>
        </p:grpSpPr>
        <p:sp>
          <p:nvSpPr>
            <p:cNvPr id="71" name="Flowchart: Internal Storage 70"/>
            <p:cNvSpPr/>
            <p:nvPr/>
          </p:nvSpPr>
          <p:spPr>
            <a:xfrm>
              <a:off x="4419600" y="3810000"/>
              <a:ext cx="1524000" cy="1371600"/>
            </a:xfrm>
            <a:prstGeom prst="flowChartInternalStorag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2222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485732" y="4038600"/>
              <a:ext cx="153737" cy="151805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1831" name="TextBox 73"/>
            <p:cNvSpPr txBox="1">
              <a:spLocks noChangeArrowheads="1"/>
            </p:cNvSpPr>
            <p:nvPr/>
          </p:nvSpPr>
          <p:spPr bwMode="auto">
            <a:xfrm>
              <a:off x="5105400" y="4267200"/>
              <a:ext cx="22153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200">
                  <a:latin typeface="Georgia" pitchFamily="18" charset="0"/>
                </a:rPr>
                <a:t> </a:t>
              </a:r>
            </a:p>
            <a:p>
              <a:pPr eaLnBrk="1" hangingPunct="1"/>
              <a:endParaRPr lang="en-US" sz="1200">
                <a:latin typeface="Georgia" pitchFamily="18" charset="0"/>
              </a:endParaRPr>
            </a:p>
          </p:txBody>
        </p:sp>
      </p:grpSp>
      <p:grpSp>
        <p:nvGrpSpPr>
          <p:cNvPr id="31801" name="Group 80"/>
          <p:cNvGrpSpPr>
            <a:grpSpLocks/>
          </p:cNvGrpSpPr>
          <p:nvPr/>
        </p:nvGrpSpPr>
        <p:grpSpPr bwMode="auto">
          <a:xfrm>
            <a:off x="4876800" y="2209800"/>
            <a:ext cx="1447800" cy="1143000"/>
            <a:chOff x="4419600" y="2286000"/>
            <a:chExt cx="1524000" cy="1371600"/>
          </a:xfrm>
        </p:grpSpPr>
        <p:sp>
          <p:nvSpPr>
            <p:cNvPr id="82" name="Flowchart: Internal Storage 81"/>
            <p:cNvSpPr/>
            <p:nvPr/>
          </p:nvSpPr>
          <p:spPr>
            <a:xfrm>
              <a:off x="4419600" y="2286000"/>
              <a:ext cx="1524000" cy="1371600"/>
            </a:xfrm>
            <a:prstGeom prst="flowChartInternalStorag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2222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Map</a:t>
              </a: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485732" y="2514600"/>
              <a:ext cx="153737" cy="1524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1802" name="Group 84"/>
          <p:cNvGrpSpPr>
            <a:grpSpLocks/>
          </p:cNvGrpSpPr>
          <p:nvPr/>
        </p:nvGrpSpPr>
        <p:grpSpPr bwMode="auto">
          <a:xfrm>
            <a:off x="4953000" y="3657600"/>
            <a:ext cx="1371600" cy="1143000"/>
            <a:chOff x="4419600" y="2286000"/>
            <a:chExt cx="1524000" cy="1371600"/>
          </a:xfrm>
        </p:grpSpPr>
        <p:sp>
          <p:nvSpPr>
            <p:cNvPr id="86" name="Flowchart: Internal Storage 85"/>
            <p:cNvSpPr/>
            <p:nvPr/>
          </p:nvSpPr>
          <p:spPr>
            <a:xfrm>
              <a:off x="4419600" y="2286000"/>
              <a:ext cx="1524000" cy="1371600"/>
            </a:xfrm>
            <a:prstGeom prst="flowChartInternalStorag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2222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486753" y="2514600"/>
              <a:ext cx="151694" cy="1524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2" name="Rectangle 101"/>
          <p:cNvSpPr/>
          <p:nvPr/>
        </p:nvSpPr>
        <p:spPr>
          <a:xfrm>
            <a:off x="8229600" y="5943600"/>
            <a:ext cx="1524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8534400" y="5943600"/>
            <a:ext cx="152400" cy="152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805" name="TextBox 103"/>
          <p:cNvSpPr txBox="1">
            <a:spLocks noChangeArrowheads="1"/>
          </p:cNvSpPr>
          <p:nvPr/>
        </p:nvSpPr>
        <p:spPr bwMode="auto">
          <a:xfrm rot="-5400000">
            <a:off x="2504281" y="4863307"/>
            <a:ext cx="8477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latin typeface="Georgia" pitchFamily="18" charset="0"/>
              </a:rPr>
              <a:t>……</a:t>
            </a:r>
          </a:p>
        </p:txBody>
      </p:sp>
      <p:sp>
        <p:nvSpPr>
          <p:cNvPr id="31806" name="TextBox 55"/>
          <p:cNvSpPr txBox="1">
            <a:spLocks noChangeArrowheads="1"/>
          </p:cNvSpPr>
          <p:nvPr/>
        </p:nvSpPr>
        <p:spPr bwMode="auto">
          <a:xfrm>
            <a:off x="5486400" y="4267200"/>
            <a:ext cx="64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Georgia" pitchFamily="18" charset="0"/>
              </a:rPr>
              <a:t>Map</a:t>
            </a:r>
          </a:p>
        </p:txBody>
      </p:sp>
      <p:sp>
        <p:nvSpPr>
          <p:cNvPr id="30783" name="Date Placeholder 5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2DC6C-DC02-40A3-8C1E-01D4D664B637}" type="datetime1">
              <a:rPr lang="en-US" smtClean="0"/>
              <a:t>2/27/2017</a:t>
            </a:fld>
            <a:endParaRPr lang="en-US"/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317442-4DA7-4BEC-AE12-B807D92A7D52}" type="slidenum">
              <a:rPr lang="en-US"/>
              <a:pPr>
                <a:defRPr/>
              </a:pPr>
              <a:t>23</a:t>
            </a:fld>
            <a:endParaRPr lang="en-US"/>
          </a:p>
        </p:txBody>
      </p:sp>
      <p:cxnSp>
        <p:nvCxnSpPr>
          <p:cNvPr id="58" name="Straight Connector 57"/>
          <p:cNvCxnSpPr>
            <a:stCxn id="84" idx="0"/>
          </p:cNvCxnSpPr>
          <p:nvPr/>
        </p:nvCxnSpPr>
        <p:spPr>
          <a:xfrm rot="5400000" flipH="1" flipV="1">
            <a:off x="6581775" y="1285875"/>
            <a:ext cx="495300" cy="1733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84" idx="2"/>
          </p:cNvCxnSpPr>
          <p:nvPr/>
        </p:nvCxnSpPr>
        <p:spPr>
          <a:xfrm rot="16200000" flipH="1">
            <a:off x="5730875" y="2759075"/>
            <a:ext cx="1282700" cy="819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179858"/>
              </p:ext>
            </p:extLst>
          </p:nvPr>
        </p:nvGraphicFramePr>
        <p:xfrm>
          <a:off x="6553200" y="3276600"/>
          <a:ext cx="1143000" cy="244404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571500"/>
                <a:gridCol w="571500"/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7" name="Straight Connector 66"/>
          <p:cNvCxnSpPr>
            <a:stCxn id="88" idx="0"/>
          </p:cNvCxnSpPr>
          <p:nvPr/>
        </p:nvCxnSpPr>
        <p:spPr>
          <a:xfrm rot="5400000" flipH="1" flipV="1">
            <a:off x="6096000" y="3162300"/>
            <a:ext cx="571500" cy="80010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88" idx="2"/>
          </p:cNvCxnSpPr>
          <p:nvPr/>
        </p:nvCxnSpPr>
        <p:spPr>
          <a:xfrm rot="16200000" flipH="1">
            <a:off x="5511800" y="4445000"/>
            <a:ext cx="1739900" cy="80010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442530"/>
              </p:ext>
            </p:extLst>
          </p:nvPr>
        </p:nvGraphicFramePr>
        <p:xfrm>
          <a:off x="7239000" y="2514600"/>
          <a:ext cx="1143000" cy="2444044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571500"/>
                <a:gridCol w="571500"/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/>
        </p:nvGraphicFramePr>
        <p:xfrm>
          <a:off x="7848600" y="2895600"/>
          <a:ext cx="1143000" cy="2444044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571500"/>
                <a:gridCol w="571500"/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…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6" name="Table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579877"/>
              </p:ext>
            </p:extLst>
          </p:nvPr>
        </p:nvGraphicFramePr>
        <p:xfrm>
          <a:off x="7696200" y="1828800"/>
          <a:ext cx="1143000" cy="2444044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571500"/>
                <a:gridCol w="571500"/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817" name="TextBox 58"/>
          <p:cNvSpPr txBox="1">
            <a:spLocks noChangeArrowheads="1"/>
          </p:cNvSpPr>
          <p:nvPr/>
        </p:nvSpPr>
        <p:spPr bwMode="auto">
          <a:xfrm rot="-5400000">
            <a:off x="5283200" y="4775200"/>
            <a:ext cx="53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latin typeface="Georgia" pitchFamily="18" charset="0"/>
              </a:rPr>
              <a:t>…</a:t>
            </a:r>
          </a:p>
        </p:txBody>
      </p:sp>
      <p:sp>
        <p:nvSpPr>
          <p:cNvPr id="30794" name="Footer Placeholder 59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83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609600" y="1524000"/>
            <a:ext cx="1371600" cy="5105400"/>
          </a:xfrm>
          <a:prstGeom prst="cube">
            <a:avLst>
              <a:gd name="adj" fmla="val 25000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Cat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Bat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Dog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alibri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Other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Words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(size: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Calibri" pitchFamily="34" charset="0"/>
                <a:cs typeface="+mn-cs"/>
              </a:rPr>
              <a:t>TByte</a:t>
            </a:r>
            <a:r>
              <a:rPr lang="en-US" dirty="0">
                <a:latin typeface="Calibri" pitchFamily="34" charset="0"/>
                <a:cs typeface="+mn-cs"/>
              </a:rPr>
              <a:t>)</a:t>
            </a:r>
          </a:p>
        </p:txBody>
      </p:sp>
      <p:sp>
        <p:nvSpPr>
          <p:cNvPr id="34824" name="AutoShape 5"/>
          <p:cNvSpPr>
            <a:spLocks noChangeArrowheads="1"/>
          </p:cNvSpPr>
          <p:nvPr/>
        </p:nvSpPr>
        <p:spPr bwMode="auto">
          <a:xfrm>
            <a:off x="3657600" y="19050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map</a:t>
            </a:r>
          </a:p>
        </p:txBody>
      </p:sp>
      <p:sp>
        <p:nvSpPr>
          <p:cNvPr id="34825" name="AutoShape 6"/>
          <p:cNvSpPr>
            <a:spLocks noChangeArrowheads="1"/>
          </p:cNvSpPr>
          <p:nvPr/>
        </p:nvSpPr>
        <p:spPr bwMode="auto">
          <a:xfrm>
            <a:off x="3657600" y="48768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map</a:t>
            </a:r>
          </a:p>
        </p:txBody>
      </p:sp>
      <p:sp>
        <p:nvSpPr>
          <p:cNvPr id="34826" name="AutoShape 7"/>
          <p:cNvSpPr>
            <a:spLocks noChangeArrowheads="1"/>
          </p:cNvSpPr>
          <p:nvPr/>
        </p:nvSpPr>
        <p:spPr bwMode="auto">
          <a:xfrm>
            <a:off x="3657600" y="38862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map</a:t>
            </a:r>
          </a:p>
        </p:txBody>
      </p:sp>
      <p:sp>
        <p:nvSpPr>
          <p:cNvPr id="34827" name="AutoShape 8"/>
          <p:cNvSpPr>
            <a:spLocks noChangeArrowheads="1"/>
          </p:cNvSpPr>
          <p:nvPr/>
        </p:nvSpPr>
        <p:spPr bwMode="auto">
          <a:xfrm>
            <a:off x="3657600" y="28194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Calibri" pitchFamily="34" charset="0"/>
              </a:rPr>
              <a:t>map</a:t>
            </a:r>
          </a:p>
        </p:txBody>
      </p:sp>
      <p:sp>
        <p:nvSpPr>
          <p:cNvPr id="34828" name="AutoShape 9"/>
          <p:cNvSpPr>
            <a:spLocks noChangeArrowheads="1"/>
          </p:cNvSpPr>
          <p:nvPr/>
        </p:nvSpPr>
        <p:spPr bwMode="auto">
          <a:xfrm>
            <a:off x="2362200" y="20574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split</a:t>
            </a:r>
          </a:p>
        </p:txBody>
      </p:sp>
      <p:sp>
        <p:nvSpPr>
          <p:cNvPr id="34829" name="AutoShape 10"/>
          <p:cNvSpPr>
            <a:spLocks noChangeArrowheads="1"/>
          </p:cNvSpPr>
          <p:nvPr/>
        </p:nvSpPr>
        <p:spPr bwMode="auto">
          <a:xfrm>
            <a:off x="2362200" y="28956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split</a:t>
            </a:r>
          </a:p>
        </p:txBody>
      </p:sp>
      <p:sp>
        <p:nvSpPr>
          <p:cNvPr id="34830" name="AutoShape 11"/>
          <p:cNvSpPr>
            <a:spLocks noChangeArrowheads="1"/>
          </p:cNvSpPr>
          <p:nvPr/>
        </p:nvSpPr>
        <p:spPr bwMode="auto">
          <a:xfrm>
            <a:off x="2362200" y="39624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split</a:t>
            </a:r>
          </a:p>
        </p:txBody>
      </p:sp>
      <p:sp>
        <p:nvSpPr>
          <p:cNvPr id="34831" name="AutoShape 12"/>
          <p:cNvSpPr>
            <a:spLocks noChangeArrowheads="1"/>
          </p:cNvSpPr>
          <p:nvPr/>
        </p:nvSpPr>
        <p:spPr bwMode="auto">
          <a:xfrm>
            <a:off x="2362200" y="49530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split</a:t>
            </a:r>
          </a:p>
        </p:txBody>
      </p:sp>
      <p:sp>
        <p:nvSpPr>
          <p:cNvPr id="34832" name="Line 13"/>
          <p:cNvSpPr>
            <a:spLocks noChangeShapeType="1"/>
          </p:cNvSpPr>
          <p:nvPr/>
        </p:nvSpPr>
        <p:spPr bwMode="auto">
          <a:xfrm>
            <a:off x="1981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Line 14"/>
          <p:cNvSpPr>
            <a:spLocks noChangeShapeType="1"/>
          </p:cNvSpPr>
          <p:nvPr/>
        </p:nvSpPr>
        <p:spPr bwMode="auto">
          <a:xfrm>
            <a:off x="1981200" y="3200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Line 15"/>
          <p:cNvSpPr>
            <a:spLocks noChangeShapeType="1"/>
          </p:cNvSpPr>
          <p:nvPr/>
        </p:nvSpPr>
        <p:spPr bwMode="auto">
          <a:xfrm>
            <a:off x="1981200" y="4343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Line 16"/>
          <p:cNvSpPr>
            <a:spLocks noChangeShapeType="1"/>
          </p:cNvSpPr>
          <p:nvPr/>
        </p:nvSpPr>
        <p:spPr bwMode="auto">
          <a:xfrm>
            <a:off x="1981200" y="5334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17"/>
          <p:cNvSpPr>
            <a:spLocks noChangeShapeType="1"/>
          </p:cNvSpPr>
          <p:nvPr/>
        </p:nvSpPr>
        <p:spPr bwMode="auto">
          <a:xfrm>
            <a:off x="3276600" y="2209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Line 18"/>
          <p:cNvSpPr>
            <a:spLocks noChangeShapeType="1"/>
          </p:cNvSpPr>
          <p:nvPr/>
        </p:nvSpPr>
        <p:spPr bwMode="auto">
          <a:xfrm>
            <a:off x="3276600" y="3200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8" name="Line 19"/>
          <p:cNvSpPr>
            <a:spLocks noChangeShapeType="1"/>
          </p:cNvSpPr>
          <p:nvPr/>
        </p:nvSpPr>
        <p:spPr bwMode="auto">
          <a:xfrm>
            <a:off x="3276600" y="4191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9" name="Line 20"/>
          <p:cNvSpPr>
            <a:spLocks noChangeShapeType="1"/>
          </p:cNvSpPr>
          <p:nvPr/>
        </p:nvSpPr>
        <p:spPr bwMode="auto">
          <a:xfrm>
            <a:off x="3276600" y="5181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AutoShape 21"/>
          <p:cNvSpPr>
            <a:spLocks noChangeArrowheads="1"/>
          </p:cNvSpPr>
          <p:nvPr/>
        </p:nvSpPr>
        <p:spPr bwMode="auto">
          <a:xfrm rot="16200000" flipH="1">
            <a:off x="5276850" y="1679121"/>
            <a:ext cx="609600" cy="11049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en-US">
                <a:latin typeface="Calibri" pitchFamily="34" charset="0"/>
              </a:rPr>
              <a:t>combine</a:t>
            </a:r>
          </a:p>
        </p:txBody>
      </p:sp>
      <p:sp>
        <p:nvSpPr>
          <p:cNvPr id="13334" name="AutoShape 22"/>
          <p:cNvSpPr>
            <a:spLocks noChangeArrowheads="1"/>
          </p:cNvSpPr>
          <p:nvPr/>
        </p:nvSpPr>
        <p:spPr bwMode="auto">
          <a:xfrm rot="16200000" flipH="1">
            <a:off x="5353050" y="2591820"/>
            <a:ext cx="609600" cy="1104900"/>
          </a:xfrm>
          <a:custGeom>
            <a:avLst/>
            <a:gdLst>
              <a:gd name="T0" fmla="*/ 15053735 w 21600"/>
              <a:gd name="T1" fmla="*/ 28259355 h 21600"/>
              <a:gd name="T2" fmla="*/ 8602134 w 21600"/>
              <a:gd name="T3" fmla="*/ 56518709 h 21600"/>
              <a:gd name="T4" fmla="*/ 2150533 w 21600"/>
              <a:gd name="T5" fmla="*/ 28259355 h 21600"/>
              <a:gd name="T6" fmla="*/ 8602134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combine</a:t>
            </a:r>
          </a:p>
        </p:txBody>
      </p:sp>
      <p:sp>
        <p:nvSpPr>
          <p:cNvPr id="13335" name="AutoShape 23"/>
          <p:cNvSpPr>
            <a:spLocks noChangeArrowheads="1"/>
          </p:cNvSpPr>
          <p:nvPr/>
        </p:nvSpPr>
        <p:spPr bwMode="auto">
          <a:xfrm rot="16200000" flipH="1">
            <a:off x="5353050" y="3638550"/>
            <a:ext cx="609600" cy="1104900"/>
          </a:xfrm>
          <a:custGeom>
            <a:avLst/>
            <a:gdLst>
              <a:gd name="T0" fmla="*/ 15053735 w 21600"/>
              <a:gd name="T1" fmla="*/ 28259355 h 21600"/>
              <a:gd name="T2" fmla="*/ 8602134 w 21600"/>
              <a:gd name="T3" fmla="*/ 56518709 h 21600"/>
              <a:gd name="T4" fmla="*/ 2150533 w 21600"/>
              <a:gd name="T5" fmla="*/ 28259355 h 21600"/>
              <a:gd name="T6" fmla="*/ 8602134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Calibri" pitchFamily="34" charset="0"/>
                <a:cs typeface="+mn-cs"/>
              </a:rPr>
              <a:t>combine</a:t>
            </a:r>
          </a:p>
        </p:txBody>
      </p:sp>
      <p:sp>
        <p:nvSpPr>
          <p:cNvPr id="34855" name="AutoShape 41"/>
          <p:cNvSpPr>
            <a:spLocks noChangeArrowheads="1"/>
          </p:cNvSpPr>
          <p:nvPr/>
        </p:nvSpPr>
        <p:spPr bwMode="auto">
          <a:xfrm rot="16200000" flipH="1" flipV="1">
            <a:off x="7097486" y="1551214"/>
            <a:ext cx="723900" cy="1409700"/>
          </a:xfrm>
          <a:prstGeom prst="pentagon">
            <a:avLst/>
          </a:prstGeom>
          <a:solidFill>
            <a:srgbClr val="EAF0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>
                <a:latin typeface="Calibri" pitchFamily="34" charset="0"/>
              </a:rPr>
              <a:t>reduce</a:t>
            </a:r>
          </a:p>
        </p:txBody>
      </p:sp>
      <p:sp>
        <p:nvSpPr>
          <p:cNvPr id="34856" name="AutoShape 42"/>
          <p:cNvSpPr>
            <a:spLocks noChangeArrowheads="1"/>
          </p:cNvSpPr>
          <p:nvPr/>
        </p:nvSpPr>
        <p:spPr bwMode="auto">
          <a:xfrm rot="16200000" flipH="1" flipV="1">
            <a:off x="7097487" y="3486150"/>
            <a:ext cx="723900" cy="1409700"/>
          </a:xfrm>
          <a:prstGeom prst="pentagon">
            <a:avLst/>
          </a:prstGeom>
          <a:solidFill>
            <a:srgbClr val="EAF0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 dirty="0">
                <a:latin typeface="Calibri" pitchFamily="34" charset="0"/>
              </a:rPr>
              <a:t>reduce</a:t>
            </a:r>
          </a:p>
        </p:txBody>
      </p:sp>
      <p:sp>
        <p:nvSpPr>
          <p:cNvPr id="34857" name="AutoShape 44"/>
          <p:cNvSpPr>
            <a:spLocks noChangeArrowheads="1"/>
          </p:cNvSpPr>
          <p:nvPr/>
        </p:nvSpPr>
        <p:spPr bwMode="auto">
          <a:xfrm rot="16200000" flipH="1" flipV="1">
            <a:off x="7130144" y="2419350"/>
            <a:ext cx="723900" cy="1409700"/>
          </a:xfrm>
          <a:prstGeom prst="pentagon">
            <a:avLst/>
          </a:prstGeom>
          <a:solidFill>
            <a:srgbClr val="EAF0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>
                <a:latin typeface="Calibri" pitchFamily="34" charset="0"/>
              </a:rPr>
              <a:t>reduce</a:t>
            </a:r>
          </a:p>
        </p:txBody>
      </p:sp>
      <p:sp>
        <p:nvSpPr>
          <p:cNvPr id="34861" name="Line 48"/>
          <p:cNvSpPr>
            <a:spLocks noChangeShapeType="1"/>
          </p:cNvSpPr>
          <p:nvPr/>
        </p:nvSpPr>
        <p:spPr bwMode="auto">
          <a:xfrm>
            <a:off x="8153400" y="22560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2" name="Line 49"/>
          <p:cNvSpPr>
            <a:spLocks noChangeShapeType="1"/>
          </p:cNvSpPr>
          <p:nvPr/>
        </p:nvSpPr>
        <p:spPr bwMode="auto">
          <a:xfrm>
            <a:off x="8239125" y="3124199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3" name="Line 50"/>
          <p:cNvSpPr>
            <a:spLocks noChangeShapeType="1"/>
          </p:cNvSpPr>
          <p:nvPr/>
        </p:nvSpPr>
        <p:spPr bwMode="auto">
          <a:xfrm>
            <a:off x="8153400" y="4191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4" name="Text Box 51"/>
          <p:cNvSpPr txBox="1">
            <a:spLocks noChangeArrowheads="1"/>
          </p:cNvSpPr>
          <p:nvPr/>
        </p:nvSpPr>
        <p:spPr bwMode="auto">
          <a:xfrm>
            <a:off x="8153400" y="1905000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part0</a:t>
            </a:r>
          </a:p>
        </p:txBody>
      </p:sp>
      <p:sp>
        <p:nvSpPr>
          <p:cNvPr id="34865" name="Text Box 52"/>
          <p:cNvSpPr txBox="1">
            <a:spLocks noChangeArrowheads="1"/>
          </p:cNvSpPr>
          <p:nvPr/>
        </p:nvSpPr>
        <p:spPr bwMode="auto">
          <a:xfrm>
            <a:off x="8262257" y="2712243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part1</a:t>
            </a:r>
          </a:p>
        </p:txBody>
      </p:sp>
      <p:sp>
        <p:nvSpPr>
          <p:cNvPr id="34866" name="Text Box 53"/>
          <p:cNvSpPr txBox="1">
            <a:spLocks noChangeArrowheads="1"/>
          </p:cNvSpPr>
          <p:nvPr/>
        </p:nvSpPr>
        <p:spPr bwMode="auto">
          <a:xfrm>
            <a:off x="8153400" y="3824286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part2</a:t>
            </a:r>
          </a:p>
        </p:txBody>
      </p:sp>
      <p:sp>
        <p:nvSpPr>
          <p:cNvPr id="34819" name="Title 4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MapReduce Example #2</a:t>
            </a:r>
          </a:p>
        </p:txBody>
      </p:sp>
      <p:sp>
        <p:nvSpPr>
          <p:cNvPr id="18436" name="Date Placeholder 47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E5A7AE-333B-4936-B48B-8F5944111A46}" type="datetime1">
              <a:rPr lang="en-US" smtClean="0"/>
              <a:t>2/27/2017</a:t>
            </a:fld>
            <a:endParaRPr lang="en-US"/>
          </a:p>
        </p:txBody>
      </p:sp>
      <p:sp>
        <p:nvSpPr>
          <p:cNvPr id="49" name="Slide Number Placeholder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A30A86-969D-45FA-926F-05BB3D93C214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51" name="Footer Placeholder 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099" y="4852987"/>
            <a:ext cx="11160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>
            <a:stCxn id="34824" idx="3"/>
          </p:cNvCxnSpPr>
          <p:nvPr/>
        </p:nvCxnSpPr>
        <p:spPr>
          <a:xfrm>
            <a:off x="4800600" y="22098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4827" idx="3"/>
          </p:cNvCxnSpPr>
          <p:nvPr/>
        </p:nvCxnSpPr>
        <p:spPr>
          <a:xfrm>
            <a:off x="4800600" y="3124200"/>
            <a:ext cx="339499" cy="20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4826" idx="3"/>
          </p:cNvCxnSpPr>
          <p:nvPr/>
        </p:nvCxnSpPr>
        <p:spPr>
          <a:xfrm>
            <a:off x="4800600" y="4191000"/>
            <a:ext cx="339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4825" idx="3"/>
            <a:endCxn id="1026" idx="1"/>
          </p:cNvCxnSpPr>
          <p:nvPr/>
        </p:nvCxnSpPr>
        <p:spPr>
          <a:xfrm flipV="1">
            <a:off x="4800600" y="5169694"/>
            <a:ext cx="339499" cy="11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400800" y="1676400"/>
            <a:ext cx="152400" cy="388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134100" y="2231570"/>
            <a:ext cx="2667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210300" y="3186113"/>
            <a:ext cx="190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095382" y="5562600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arrier</a:t>
            </a:r>
            <a:endParaRPr lang="en-US" dirty="0"/>
          </a:p>
        </p:txBody>
      </p:sp>
      <p:cxnSp>
        <p:nvCxnSpPr>
          <p:cNvPr id="34" name="Straight Arrow Connector 33"/>
          <p:cNvCxnSpPr>
            <a:stCxn id="17" idx="3"/>
            <a:endCxn id="34855" idx="3"/>
          </p:cNvCxnSpPr>
          <p:nvPr/>
        </p:nvCxnSpPr>
        <p:spPr>
          <a:xfrm flipV="1">
            <a:off x="6553200" y="2256064"/>
            <a:ext cx="201386" cy="1363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7" idx="3"/>
            <a:endCxn id="34857" idx="3"/>
          </p:cNvCxnSpPr>
          <p:nvPr/>
        </p:nvCxnSpPr>
        <p:spPr>
          <a:xfrm flipV="1">
            <a:off x="6553200" y="3124200"/>
            <a:ext cx="234044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7" idx="3"/>
            <a:endCxn id="34856" idx="3"/>
          </p:cNvCxnSpPr>
          <p:nvPr/>
        </p:nvCxnSpPr>
        <p:spPr>
          <a:xfrm>
            <a:off x="6553200" y="3619500"/>
            <a:ext cx="201387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210300" y="4190999"/>
            <a:ext cx="19050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26" idx="3"/>
          </p:cNvCxnSpPr>
          <p:nvPr/>
        </p:nvCxnSpPr>
        <p:spPr>
          <a:xfrm>
            <a:off x="6256112" y="5169694"/>
            <a:ext cx="144688" cy="11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0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You focus on Map function, Reduce function and other related functions like combiner etc.</a:t>
            </a:r>
          </a:p>
          <a:p>
            <a:r>
              <a:rPr lang="en-US" dirty="0" smtClean="0"/>
              <a:t>Mapper and Reducer are designed as classes and the function defined as a method.</a:t>
            </a:r>
          </a:p>
          <a:p>
            <a:r>
              <a:rPr lang="en-US" dirty="0" smtClean="0"/>
              <a:t>Configure the MR “Job” for location of these functions, location of input and output (paths within the local server), scale or size of the cluster in terms of #maps, # reduce etc., run the job.</a:t>
            </a:r>
          </a:p>
          <a:p>
            <a:r>
              <a:rPr lang="en-US" dirty="0" smtClean="0"/>
              <a:t>Thus a </a:t>
            </a:r>
            <a:r>
              <a:rPr lang="en-US" dirty="0"/>
              <a:t>complete MapReduce job consists of code for the mapper, reducer, </a:t>
            </a:r>
            <a:r>
              <a:rPr lang="en-US" dirty="0" smtClean="0"/>
              <a:t>combiner, and partitioner</a:t>
            </a:r>
            <a:r>
              <a:rPr lang="en-US" dirty="0"/>
              <a:t>, along with job </a:t>
            </a:r>
            <a:r>
              <a:rPr lang="en-US" dirty="0" smtClean="0"/>
              <a:t>configuration parameters</a:t>
            </a:r>
            <a:r>
              <a:rPr lang="en-US" dirty="0"/>
              <a:t>. The </a:t>
            </a:r>
            <a:r>
              <a:rPr lang="en-US" b="1" dirty="0"/>
              <a:t>execution </a:t>
            </a:r>
            <a:r>
              <a:rPr lang="en-US" b="1" dirty="0" smtClean="0"/>
              <a:t>framework </a:t>
            </a:r>
            <a:r>
              <a:rPr lang="en-US" dirty="0" smtClean="0"/>
              <a:t>handles </a:t>
            </a:r>
            <a:r>
              <a:rPr lang="en-US" dirty="0"/>
              <a:t>everything else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way we configure has been evolving with versions of </a:t>
            </a:r>
            <a:r>
              <a:rPr lang="en-US" dirty="0" err="1" smtClean="0"/>
              <a:t>hadoop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Design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47E8D-56C0-43C5-B4B1-CB45A223F16D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0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/>
              <a:t>1: class Mapper</a:t>
            </a:r>
          </a:p>
          <a:p>
            <a:pPr marL="109728" indent="0">
              <a:buNone/>
            </a:pPr>
            <a:r>
              <a:rPr lang="en-US" dirty="0"/>
              <a:t>2: </a:t>
            </a:r>
            <a:r>
              <a:rPr lang="en-US" dirty="0" smtClean="0"/>
              <a:t>	method </a:t>
            </a:r>
            <a:r>
              <a:rPr lang="en-US" dirty="0"/>
              <a:t>Map(</a:t>
            </a:r>
            <a:r>
              <a:rPr lang="en-US" dirty="0" err="1"/>
              <a:t>docid</a:t>
            </a:r>
            <a:r>
              <a:rPr lang="en-US" dirty="0"/>
              <a:t> a; doc d)</a:t>
            </a:r>
          </a:p>
          <a:p>
            <a:pPr marL="109728" indent="0">
              <a:buNone/>
            </a:pPr>
            <a:r>
              <a:rPr lang="en-US" dirty="0"/>
              <a:t>3: </a:t>
            </a:r>
            <a:r>
              <a:rPr lang="en-US" dirty="0" smtClean="0"/>
              <a:t>	for </a:t>
            </a:r>
            <a:r>
              <a:rPr lang="en-US" dirty="0"/>
              <a:t>all term t </a:t>
            </a:r>
            <a:r>
              <a:rPr lang="en-US" dirty="0" smtClean="0"/>
              <a:t>in </a:t>
            </a:r>
            <a:r>
              <a:rPr lang="en-US" dirty="0"/>
              <a:t>doc d do</a:t>
            </a:r>
          </a:p>
          <a:p>
            <a:pPr marL="109728" indent="0">
              <a:buNone/>
            </a:pPr>
            <a:r>
              <a:rPr lang="en-US" dirty="0"/>
              <a:t>4: </a:t>
            </a:r>
            <a:r>
              <a:rPr lang="en-US" dirty="0" smtClean="0"/>
              <a:t>		Emit(term </a:t>
            </a:r>
            <a:r>
              <a:rPr lang="en-US" dirty="0"/>
              <a:t>t; count 1</a:t>
            </a:r>
            <a:r>
              <a:rPr lang="en-US" dirty="0" smtClean="0"/>
              <a:t>)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1: class Reducer</a:t>
            </a:r>
          </a:p>
          <a:p>
            <a:pPr marL="109728" indent="0">
              <a:buNone/>
            </a:pPr>
            <a:r>
              <a:rPr lang="en-US" dirty="0"/>
              <a:t>2: </a:t>
            </a:r>
            <a:r>
              <a:rPr lang="en-US" dirty="0" smtClean="0"/>
              <a:t>	method </a:t>
            </a:r>
            <a:r>
              <a:rPr lang="en-US" dirty="0"/>
              <a:t>Reduce(term t; counts [c1; c2; : : :])</a:t>
            </a:r>
          </a:p>
          <a:p>
            <a:pPr marL="109728" indent="0">
              <a:buNone/>
            </a:pPr>
            <a:r>
              <a:rPr lang="en-US" dirty="0"/>
              <a:t>3</a:t>
            </a:r>
            <a:r>
              <a:rPr lang="en-US" dirty="0" smtClean="0"/>
              <a:t>:	 </a:t>
            </a:r>
            <a:r>
              <a:rPr lang="en-US" dirty="0"/>
              <a:t>sum </a:t>
            </a:r>
            <a:r>
              <a:rPr lang="en-US" dirty="0" smtClean="0"/>
              <a:t>=  </a:t>
            </a:r>
            <a:r>
              <a:rPr lang="en-US" dirty="0"/>
              <a:t>0</a:t>
            </a:r>
          </a:p>
          <a:p>
            <a:pPr marL="109728" indent="0">
              <a:buNone/>
            </a:pPr>
            <a:r>
              <a:rPr lang="en-US" dirty="0"/>
              <a:t>4: </a:t>
            </a:r>
            <a:r>
              <a:rPr lang="en-US" dirty="0" smtClean="0"/>
              <a:t>	for </a:t>
            </a:r>
            <a:r>
              <a:rPr lang="en-US" dirty="0"/>
              <a:t>all count c </a:t>
            </a:r>
            <a:r>
              <a:rPr lang="en-US" dirty="0" smtClean="0"/>
              <a:t>in </a:t>
            </a:r>
            <a:r>
              <a:rPr lang="en-US" dirty="0"/>
              <a:t>counts [c1; c2; : : :] do</a:t>
            </a:r>
          </a:p>
          <a:p>
            <a:pPr marL="109728" indent="0">
              <a:buNone/>
            </a:pPr>
            <a:r>
              <a:rPr lang="en-US" dirty="0"/>
              <a:t>5: </a:t>
            </a:r>
            <a:r>
              <a:rPr lang="en-US" dirty="0" smtClean="0"/>
              <a:t>		sum = sum </a:t>
            </a:r>
            <a:r>
              <a:rPr lang="en-US" dirty="0"/>
              <a:t>+ c</a:t>
            </a:r>
          </a:p>
          <a:p>
            <a:pPr marL="109728" indent="0">
              <a:buNone/>
            </a:pPr>
            <a:r>
              <a:rPr lang="en-US" dirty="0"/>
              <a:t>6: </a:t>
            </a:r>
            <a:r>
              <a:rPr lang="en-US" dirty="0" smtClean="0"/>
              <a:t>	Emit(term </a:t>
            </a:r>
            <a:r>
              <a:rPr lang="en-US" dirty="0"/>
              <a:t>t; count sum)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code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E2A6-87E2-4B5A-BA63-2D48CD4E88DA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0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Word Count Problem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27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sz="2800" dirty="0"/>
              <a:t>This is a cat</a:t>
            </a:r>
          </a:p>
          <a:p>
            <a:pPr>
              <a:buFont typeface="Wingdings 2" pitchFamily="18" charset="2"/>
              <a:buNone/>
            </a:pPr>
            <a:r>
              <a:rPr lang="en-US" sz="2800" dirty="0"/>
              <a:t>Cat sits on a roof</a:t>
            </a:r>
          </a:p>
          <a:p>
            <a:pPr>
              <a:buFont typeface="Wingdings 2" pitchFamily="18" charset="2"/>
              <a:buNone/>
            </a:pPr>
            <a:endParaRPr lang="en-US" sz="2800" dirty="0" smtClean="0"/>
          </a:p>
          <a:p>
            <a:pPr>
              <a:buFont typeface="Wingdings 2" pitchFamily="18" charset="2"/>
              <a:buNone/>
            </a:pPr>
            <a:r>
              <a:rPr lang="en-US" sz="2800" dirty="0" smtClean="0"/>
              <a:t>The </a:t>
            </a:r>
            <a:r>
              <a:rPr lang="en-US" sz="2800" dirty="0"/>
              <a:t>roof is a tin roof</a:t>
            </a:r>
          </a:p>
          <a:p>
            <a:pPr>
              <a:buFont typeface="Wingdings 2" pitchFamily="18" charset="2"/>
              <a:buNone/>
            </a:pPr>
            <a:r>
              <a:rPr lang="en-US" sz="2800" dirty="0"/>
              <a:t>There is a tin can on the roof</a:t>
            </a:r>
          </a:p>
          <a:p>
            <a:pPr>
              <a:buFont typeface="Wingdings 2" pitchFamily="18" charset="2"/>
              <a:buNone/>
            </a:pPr>
            <a:endParaRPr lang="en-US" sz="2800" dirty="0"/>
          </a:p>
          <a:p>
            <a:pPr>
              <a:buFont typeface="Wingdings 2" pitchFamily="18" charset="2"/>
              <a:buNone/>
            </a:pPr>
            <a:r>
              <a:rPr lang="en-US" sz="2800" dirty="0"/>
              <a:t>Cat kicks the can</a:t>
            </a:r>
          </a:p>
          <a:p>
            <a:pPr>
              <a:buFont typeface="Wingdings 2" pitchFamily="18" charset="2"/>
              <a:buNone/>
            </a:pPr>
            <a:r>
              <a:rPr lang="en-US" sz="2800" dirty="0"/>
              <a:t>It rolls on the roof and falls on the next roof</a:t>
            </a:r>
          </a:p>
          <a:p>
            <a:pPr>
              <a:buFont typeface="Wingdings 2" pitchFamily="18" charset="2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>
              <a:buFont typeface="Wingdings 2" pitchFamily="18" charset="2"/>
              <a:buNone/>
            </a:pPr>
            <a:endParaRPr lang="en-US" sz="2800" dirty="0"/>
          </a:p>
          <a:p>
            <a:pPr>
              <a:buFont typeface="Wingdings 2" pitchFamily="18" charset="2"/>
              <a:buNone/>
            </a:pPr>
            <a:r>
              <a:rPr lang="en-US" sz="2800" dirty="0"/>
              <a:t>The cat rolls too</a:t>
            </a:r>
          </a:p>
          <a:p>
            <a:pPr>
              <a:buFont typeface="Wingdings 2" pitchFamily="18" charset="2"/>
              <a:buNone/>
            </a:pPr>
            <a:r>
              <a:rPr lang="en-US" sz="2800" dirty="0"/>
              <a:t>It sits on the can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Problem: Count the word frequency. Include  all the words. We will worry about </a:t>
            </a:r>
            <a:r>
              <a:rPr lang="en-US" smtClean="0"/>
              <a:t>stop words</a:t>
            </a:r>
            <a:r>
              <a:rPr lang="en-US"/>
              <a:t> </a:t>
            </a:r>
            <a:r>
              <a:rPr lang="en-US" smtClean="0"/>
              <a:t>and stemming later.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009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MapReduce Example: Mapper (new and improved)</a:t>
            </a:r>
            <a:endParaRPr lang="en-US" dirty="0"/>
          </a:p>
        </p:txBody>
      </p:sp>
      <p:sp>
        <p:nvSpPr>
          <p:cNvPr id="72707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95400"/>
            <a:ext cx="8839200" cy="4953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endParaRPr lang="en-US" sz="1800" dirty="0" smtClean="0"/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This is a cat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Cat sits on a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&lt;this 1&gt; &lt;is 1&gt; &lt;a 1&gt; &lt;cat 1&gt; &lt;cat 1&gt; &lt;sits 1&gt; &lt;on 1&gt;&lt;a 1&gt; &lt;roof  1&gt;</a:t>
            </a:r>
          </a:p>
          <a:p>
            <a:pPr>
              <a:buFont typeface="Wingdings 2" pitchFamily="18" charset="2"/>
              <a:buNone/>
            </a:pPr>
            <a:endParaRPr lang="en-US" sz="1800" dirty="0" smtClean="0"/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The roof is a tin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There is a tin can on the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&lt;the 1&gt; &lt;roof 1&gt; &lt;is 1&gt; &lt;a 1&gt; &lt;tin 1 &gt;&lt;roof 1&gt; &lt;there 1&gt; &lt;is 1&gt; &lt;a 1&gt; &lt;tin 1&gt;&lt;can 1&gt; &lt;on 1&gt;&lt;the 1&gt; &lt;roof 1&gt; </a:t>
            </a:r>
          </a:p>
          <a:p>
            <a:pPr>
              <a:buFont typeface="Wingdings 2" pitchFamily="18" charset="2"/>
              <a:buNone/>
            </a:pPr>
            <a:endParaRPr lang="en-US" sz="1800" dirty="0" smtClean="0"/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Cat kicks the can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It rolls on the roof and falls on the next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&lt;cat 1&gt; &lt;kicks 1&gt; &lt;the 1&gt;&lt;can 1&gt; &lt;it 1&gt; &lt;rolls 1&gt; &lt;on 1&gt; &lt;the 1&gt; &lt;roof 1&gt; &lt;and 1&gt; &lt;falls 1&gt;&lt;on 1&gt; &lt;the 1&gt; &lt;next 1&gt; &lt;roof 1&gt; </a:t>
            </a:r>
          </a:p>
          <a:p>
            <a:pPr>
              <a:buFont typeface="Wingdings 2" pitchFamily="18" charset="2"/>
              <a:buNone/>
            </a:pPr>
            <a:endParaRPr lang="en-US" sz="1800" dirty="0" smtClean="0"/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The cat rolls too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It sits on the can</a:t>
            </a:r>
          </a:p>
          <a:p>
            <a:pPr>
              <a:buFont typeface="Wingdings 2" pitchFamily="18" charset="2"/>
              <a:buNone/>
            </a:pPr>
            <a:r>
              <a:rPr lang="en-US" sz="1800" dirty="0" smtClean="0"/>
              <a:t>&lt;the 1&gt; &lt;cat 1&gt; &lt;rolls 1&gt; &lt;too 1&gt; &lt;it 1&gt; &lt;sits 1&gt; &lt;on 1&gt; &lt;the 1&gt; &lt;can 1&gt;</a:t>
            </a:r>
          </a:p>
          <a:p>
            <a:pPr>
              <a:buFont typeface="Wingdings 2" pitchFamily="18" charset="2"/>
              <a:buNone/>
            </a:pPr>
            <a:endParaRPr lang="en-US" sz="18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E1BE-D33D-495B-ACCB-29484E94565F}" type="datetime1">
              <a:rPr lang="en-US" smtClean="0"/>
              <a:t>2/27/2017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8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MapReduce Example: Shuffle to the Reducer</a:t>
            </a:r>
            <a:endParaRPr lang="en-US" dirty="0"/>
          </a:p>
        </p:txBody>
      </p:sp>
      <p:sp>
        <p:nvSpPr>
          <p:cNvPr id="737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689975" cy="5026025"/>
          </a:xfrm>
        </p:spPr>
        <p:txBody>
          <a:bodyPr>
            <a:normAutofit fontScale="700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sz="2100" dirty="0" smtClean="0"/>
              <a:t>Output of Mappers: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&lt;this 1&gt; &lt;is 1&gt; &lt;a 1&gt; &lt;cat 1&gt; &lt;cat 1&gt; &lt;sits 1&gt; &lt;on 1&gt;&lt;a 1&gt; &lt;roof  1&gt;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&lt;the 1&gt; &lt;roof 1&gt; &lt;is 1&gt; &lt;a 1&gt; &lt;tin 1 &gt;&lt;roof 1&gt; &lt;there 1&gt; &lt;is 1&gt; &lt;a 1&gt; &lt;tin 1&gt;&lt;can 1&gt; &lt;on 1&gt;&lt;the 1&gt; &lt;roof 1&gt; 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&lt;cat 1&gt; &lt;kicks 1&gt; &lt;the 1&gt;&lt;can 1&gt; &lt;it 1&gt; &lt;rolls 1&gt; &lt;on 1&gt; &lt;the 1&gt; &lt;roof 1&gt; &lt;and 1&gt; &lt;falls 1&gt;&lt;on 1&gt; &lt;the 1&gt; &lt;next 1&gt; &lt;roof 1&gt; 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&lt;the 1&gt; &lt;cat 1&gt; &lt;rolls 1&gt; &lt;too 1&gt; &lt;it 1&gt; &lt;sits 1&gt; &lt;on 1&gt; &lt;the 1&gt; &lt;can 1&gt;</a:t>
            </a:r>
          </a:p>
          <a:p>
            <a:pPr>
              <a:buFont typeface="Wingdings 2" pitchFamily="18" charset="2"/>
              <a:buNone/>
            </a:pPr>
            <a:endParaRPr lang="en-US" sz="2100" dirty="0" smtClean="0"/>
          </a:p>
          <a:p>
            <a:pPr>
              <a:buFont typeface="Wingdings 2" pitchFamily="18" charset="2"/>
              <a:buNone/>
            </a:pPr>
            <a:endParaRPr lang="en-US" sz="2100" dirty="0"/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Input to the reducer: delivered sorted... By key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..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</a:t>
            </a:r>
            <a:r>
              <a:rPr lang="en-US" sz="2100" dirty="0"/>
              <a:t>can &lt;1, 1&gt;&gt;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&lt;cat &lt;1,1,1,1&gt;&gt;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…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&lt;roof &lt;1,1,1,1,1,1&gt;&gt;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..…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Reduce (sum in this case) the counts: comes out sorted!!!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..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&lt;can 2&gt;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&lt;cat 4&gt;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..</a:t>
            </a:r>
          </a:p>
          <a:p>
            <a:pPr>
              <a:buFont typeface="Wingdings 2" pitchFamily="18" charset="2"/>
              <a:buNone/>
            </a:pPr>
            <a:r>
              <a:rPr lang="en-US" sz="2100" dirty="0" smtClean="0"/>
              <a:t>&lt;roof 6&gt;</a:t>
            </a:r>
          </a:p>
          <a:p>
            <a:pPr>
              <a:buFont typeface="Wingdings 2" pitchFamily="18" charset="2"/>
              <a:buNone/>
            </a:pPr>
            <a:endParaRPr lang="en-US" sz="1600" dirty="0" smtClean="0"/>
          </a:p>
          <a:p>
            <a:pPr>
              <a:buFont typeface="Wingdings 2" pitchFamily="18" charset="2"/>
              <a:buNone/>
            </a:pPr>
            <a:endParaRPr lang="en-US" sz="1600" dirty="0" smtClean="0"/>
          </a:p>
          <a:p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0544A-C306-476C-A273-B5B78309A13D}" type="datetime1">
              <a:rPr lang="en-US" smtClean="0"/>
              <a:t>2/27/2017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65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Rear Admiral </a:t>
            </a:r>
            <a:r>
              <a:rPr lang="en-US" dirty="0"/>
              <a:t>Grace Hopper: </a:t>
            </a:r>
            <a:r>
              <a:rPr lang="en-US" dirty="0" smtClean="0"/>
              <a:t>“In </a:t>
            </a:r>
            <a:r>
              <a:rPr lang="en-US" dirty="0"/>
              <a:t>pioneer days they used oxen for heavy pulling, and when one ox couldn't budge a log, they didn't try to grow a larger ox. We shouldn't be trying for bigger computers, but for more systems of computers</a:t>
            </a:r>
            <a:r>
              <a:rPr lang="en-US" dirty="0" smtClean="0"/>
              <a:t>.” </a:t>
            </a:r>
          </a:p>
          <a:p>
            <a:pPr marL="0" indent="0">
              <a:buNone/>
            </a:pPr>
            <a:r>
              <a:rPr lang="en-US" dirty="0" smtClean="0"/>
              <a:t>   ---From the Wit and Wisdom of </a:t>
            </a:r>
            <a:r>
              <a:rPr lang="en-US" dirty="0"/>
              <a:t>Grace </a:t>
            </a:r>
            <a:r>
              <a:rPr lang="en-US" dirty="0" smtClean="0"/>
              <a:t>Hopper (</a:t>
            </a:r>
            <a:r>
              <a:rPr lang="en-US" dirty="0" smtClean="0">
                <a:solidFill>
                  <a:srgbClr val="FF0000"/>
                </a:solidFill>
              </a:rPr>
              <a:t>1906-1992</a:t>
            </a:r>
            <a:r>
              <a:rPr lang="en-US" dirty="0" smtClean="0"/>
              <a:t>),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www.cs.yale.edu/homes/tap/Files/hopper-wit.html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77CB-CCA4-4C03-8B9E-1C60CFC14EB4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0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Mappers work in parallel.</a:t>
            </a:r>
          </a:p>
          <a:p>
            <a:r>
              <a:rPr lang="en-US" dirty="0" smtClean="0"/>
              <a:t>Barriers enforce all mappers completion before Reducers start.</a:t>
            </a:r>
          </a:p>
          <a:p>
            <a:r>
              <a:rPr lang="en-US" dirty="0" smtClean="0"/>
              <a:t>Mappers and Reducers typically execute on the same machine</a:t>
            </a:r>
          </a:p>
          <a:p>
            <a:r>
              <a:rPr lang="en-US" dirty="0" smtClean="0"/>
              <a:t>You can configure job to have other combinations besides Mapper/Reducer: ex: identify mappers/reducers for realizing “sort” (that happens to be a Benchmark)</a:t>
            </a:r>
          </a:p>
          <a:p>
            <a:r>
              <a:rPr lang="en-US" dirty="0" smtClean="0"/>
              <a:t>Mappers and reducers can have side effects; this allows for sharing information between iterations.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MR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D2BE7-E038-42C0-8B2A-E0F804BB18D3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6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MapReduce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Very large scale data: peta, </a:t>
            </a:r>
            <a:r>
              <a:rPr lang="en-US" dirty="0" err="1" smtClean="0"/>
              <a:t>exa</a:t>
            </a:r>
            <a:r>
              <a:rPr lang="en-US" dirty="0" smtClean="0"/>
              <a:t> bytes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Write once and read many data: allows for parallelism without </a:t>
            </a:r>
            <a:r>
              <a:rPr lang="en-US" dirty="0" err="1" smtClean="0"/>
              <a:t>mutexes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Map and Reduce are the main operations: simple code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There are other supporting operations such as combine and partition: we will look at those later.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Operations are provisioned near the data.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Commodity hardware and storage.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Runtime takes care of splitting and moving data for operations.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Special distributed file system: </a:t>
            </a:r>
            <a:r>
              <a:rPr lang="en-US" dirty="0" err="1" smtClean="0"/>
              <a:t>Hadoop</a:t>
            </a:r>
            <a:r>
              <a:rPr lang="en-US" dirty="0" smtClean="0"/>
              <a:t> Distributed File System and Hadoop Runtime.</a:t>
            </a:r>
          </a:p>
        </p:txBody>
      </p:sp>
      <p:sp>
        <p:nvSpPr>
          <p:cNvPr id="34820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5C5740-0510-47DB-8036-05ECA6A6C620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58894-1198-42A7-AD52-50160FE0034E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34822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47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Classes of problems “mapreducable”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Benchmark for comparing: Jim Gray’s challenge on data-intensive computing. Ex: “Sort”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Google uses it (we think) for </a:t>
            </a:r>
            <a:r>
              <a:rPr lang="en-US" dirty="0" err="1" smtClean="0"/>
              <a:t>wordcount</a:t>
            </a:r>
            <a:r>
              <a:rPr lang="en-US" dirty="0" smtClean="0"/>
              <a:t>, </a:t>
            </a:r>
            <a:r>
              <a:rPr lang="en-US" dirty="0" err="1" smtClean="0"/>
              <a:t>adwords</a:t>
            </a:r>
            <a:r>
              <a:rPr lang="en-US" dirty="0" smtClean="0"/>
              <a:t>, </a:t>
            </a:r>
            <a:r>
              <a:rPr lang="en-US" dirty="0" err="1" smtClean="0"/>
              <a:t>pagerank</a:t>
            </a:r>
            <a:r>
              <a:rPr lang="en-US" dirty="0" smtClean="0"/>
              <a:t>, indexing data.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Simple algorithms such as </a:t>
            </a:r>
            <a:r>
              <a:rPr lang="en-US" dirty="0" err="1" smtClean="0"/>
              <a:t>grep</a:t>
            </a:r>
            <a:r>
              <a:rPr lang="en-US" dirty="0" smtClean="0"/>
              <a:t>, text-indexing, reverse indexing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Bayesian classification: data mining domain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Facebook</a:t>
            </a:r>
            <a:r>
              <a:rPr lang="en-US" dirty="0" smtClean="0"/>
              <a:t> uses it for various operations: demographics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Financial services use it for analytics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Astronomy: Gaussian analysis for locating extra-terrestrial objects.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Expected to play a critical role in semantic web and web3.0</a:t>
            </a:r>
          </a:p>
        </p:txBody>
      </p:sp>
      <p:sp>
        <p:nvSpPr>
          <p:cNvPr id="35844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B95C62-F21F-4E2C-A263-70A5727C911E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0394D-6392-4DE3-B915-BC6AEA1BA2E1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4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3"/>
          <p:cNvSpPr>
            <a:spLocks noGrp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Scope of MapReduce 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5400000" flipH="1" flipV="1">
            <a:off x="-1637506" y="3466306"/>
            <a:ext cx="3733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1" name="TextBox 17"/>
          <p:cNvSpPr txBox="1">
            <a:spLocks noChangeArrowheads="1"/>
          </p:cNvSpPr>
          <p:nvPr/>
        </p:nvSpPr>
        <p:spPr bwMode="auto">
          <a:xfrm>
            <a:off x="304800" y="1676400"/>
            <a:ext cx="2370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Pipelined Instruction level</a:t>
            </a:r>
          </a:p>
        </p:txBody>
      </p:sp>
      <p:sp>
        <p:nvSpPr>
          <p:cNvPr id="39942" name="TextBox 18"/>
          <p:cNvSpPr txBox="1">
            <a:spLocks noChangeArrowheads="1"/>
          </p:cNvSpPr>
          <p:nvPr/>
        </p:nvSpPr>
        <p:spPr bwMode="auto">
          <a:xfrm>
            <a:off x="304800" y="2362200"/>
            <a:ext cx="2214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Concurrent Thread level</a:t>
            </a:r>
          </a:p>
        </p:txBody>
      </p:sp>
      <p:sp>
        <p:nvSpPr>
          <p:cNvPr id="39943" name="TextBox 19"/>
          <p:cNvSpPr txBox="1">
            <a:spLocks noChangeArrowheads="1"/>
          </p:cNvSpPr>
          <p:nvPr/>
        </p:nvSpPr>
        <p:spPr bwMode="auto">
          <a:xfrm>
            <a:off x="304800" y="2971800"/>
            <a:ext cx="185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Service Object level</a:t>
            </a:r>
          </a:p>
        </p:txBody>
      </p:sp>
      <p:sp>
        <p:nvSpPr>
          <p:cNvPr id="39944" name="TextBox 20"/>
          <p:cNvSpPr txBox="1">
            <a:spLocks noChangeArrowheads="1"/>
          </p:cNvSpPr>
          <p:nvPr/>
        </p:nvSpPr>
        <p:spPr bwMode="auto">
          <a:xfrm>
            <a:off x="304800" y="3581400"/>
            <a:ext cx="164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Indexed File level</a:t>
            </a:r>
          </a:p>
        </p:txBody>
      </p:sp>
      <p:sp>
        <p:nvSpPr>
          <p:cNvPr id="39945" name="TextBox 21"/>
          <p:cNvSpPr txBox="1">
            <a:spLocks noChangeArrowheads="1"/>
          </p:cNvSpPr>
          <p:nvPr/>
        </p:nvSpPr>
        <p:spPr bwMode="auto">
          <a:xfrm>
            <a:off x="304800" y="4267200"/>
            <a:ext cx="1598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Mega Block level</a:t>
            </a:r>
          </a:p>
        </p:txBody>
      </p:sp>
      <p:sp>
        <p:nvSpPr>
          <p:cNvPr id="39946" name="TextBox 22"/>
          <p:cNvSpPr txBox="1">
            <a:spLocks noChangeArrowheads="1"/>
          </p:cNvSpPr>
          <p:nvPr/>
        </p:nvSpPr>
        <p:spPr bwMode="auto">
          <a:xfrm>
            <a:off x="304800" y="4876800"/>
            <a:ext cx="1914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Virtual System Level</a:t>
            </a:r>
          </a:p>
        </p:txBody>
      </p:sp>
      <p:sp>
        <p:nvSpPr>
          <p:cNvPr id="39947" name="TextBox 23"/>
          <p:cNvSpPr txBox="1">
            <a:spLocks noChangeArrowheads="1"/>
          </p:cNvSpPr>
          <p:nvPr/>
        </p:nvSpPr>
        <p:spPr bwMode="auto">
          <a:xfrm>
            <a:off x="228600" y="1295400"/>
            <a:ext cx="17892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Georgia" pitchFamily="18" charset="0"/>
              </a:rPr>
              <a:t>Data size: small</a:t>
            </a:r>
          </a:p>
        </p:txBody>
      </p:sp>
      <p:sp>
        <p:nvSpPr>
          <p:cNvPr id="39948" name="TextBox 24"/>
          <p:cNvSpPr txBox="1">
            <a:spLocks noChangeArrowheads="1"/>
          </p:cNvSpPr>
          <p:nvPr/>
        </p:nvSpPr>
        <p:spPr bwMode="auto">
          <a:xfrm>
            <a:off x="228600" y="5334000"/>
            <a:ext cx="1744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Georgia" pitchFamily="18" charset="0"/>
              </a:rPr>
              <a:t>Data size: large</a:t>
            </a:r>
          </a:p>
        </p:txBody>
      </p:sp>
      <p:sp>
        <p:nvSpPr>
          <p:cNvPr id="36877" name="Date Placeholder 1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4B52E2-5358-44C7-9B33-186786842BB5}" type="datetime1">
              <a:rPr lang="en-US" smtClean="0"/>
              <a:t>2/27/2017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8F3AA-19EB-4365-8CF6-74B474F27B0E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36879" name="Footer Placeholder 1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80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 Map/Reducer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34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Map function maps one &lt;</a:t>
            </a:r>
            <a:r>
              <a:rPr lang="en-US" dirty="0" err="1" smtClean="0"/>
              <a:t>key,value</a:t>
            </a:r>
            <a:r>
              <a:rPr lang="en-US" dirty="0" smtClean="0"/>
              <a:t>&gt; space to another. One to many: “expand” or “divide”</a:t>
            </a:r>
          </a:p>
          <a:p>
            <a:r>
              <a:rPr lang="en-US" dirty="0" smtClean="0"/>
              <a:t>Reduce does that too. But many to one: “merge”</a:t>
            </a:r>
          </a:p>
          <a:p>
            <a:r>
              <a:rPr lang="en-US" dirty="0" smtClean="0"/>
              <a:t>There can be multiple “maps” in a single machine… </a:t>
            </a:r>
          </a:p>
          <a:p>
            <a:r>
              <a:rPr lang="en-US" dirty="0" smtClean="0"/>
              <a:t>Each mapper(map) runs parallel with and independent of the other (think of a bee hive)</a:t>
            </a:r>
          </a:p>
          <a:p>
            <a:r>
              <a:rPr lang="en-US" dirty="0" smtClean="0"/>
              <a:t>All the outputs from mappers are collected and the “key space” is partitioned among the reducers. (what do you need to partition?)</a:t>
            </a:r>
          </a:p>
          <a:p>
            <a:r>
              <a:rPr lang="en-US" dirty="0" smtClean="0"/>
              <a:t>Now the reducers take over. One reduce/per key (by default) </a:t>
            </a:r>
          </a:p>
          <a:p>
            <a:r>
              <a:rPr lang="en-US" dirty="0" smtClean="0"/>
              <a:t>Reduce operation can be anything.. Does not have to be just counting…(operation [list of </a:t>
            </a:r>
            <a:r>
              <a:rPr lang="en-US" dirty="0"/>
              <a:t>items]) – You can do magic with this concept. 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1942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40963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Hadoop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A560632B-B7FE-4A4A-B144-FD3D26428A3E}" type="datetime1">
              <a:rPr lang="en-US" smtClean="0"/>
              <a:t>2/27/2017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077FF-01E6-46F6-A0C2-35844C4949E5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What is Hadoop?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At Google MapReduce operation are run on a special file system called Google File System (GFS) that is highly optimized for this purpose.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GFS is not open source.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Doug Cutting and Yahoo! reverse engineered the GFS and called it Hadoop Distributed File System (HDFS).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software framework that supports HDFS, MapReduce and other related entities is called  the project Hadoop or simply Hadoop.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This is open source and distributed by Apache.</a:t>
            </a:r>
            <a:endParaRPr lang="en-US" dirty="0"/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B58FB5-9822-4E23-81A4-EC8993BB0FEF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5FAB0-FA98-44F8-825A-51106FCBE0F6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2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37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057400"/>
            <a:ext cx="5927262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32331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changed? Hmm…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38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047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Basic Features: HDFS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Highly fault-tolerant</a:t>
            </a:r>
          </a:p>
          <a:p>
            <a:pPr eaLnBrk="1" hangingPunct="1"/>
            <a:r>
              <a:rPr lang="en-US" sz="2000" dirty="0" smtClean="0"/>
              <a:t>High throughput</a:t>
            </a:r>
          </a:p>
          <a:p>
            <a:pPr eaLnBrk="1" hangingPunct="1"/>
            <a:r>
              <a:rPr lang="en-US" sz="2000" dirty="0" smtClean="0"/>
              <a:t>Suitable for applications with large data sets</a:t>
            </a:r>
          </a:p>
          <a:p>
            <a:pPr eaLnBrk="1" hangingPunct="1"/>
            <a:r>
              <a:rPr lang="en-US" sz="2000" dirty="0" smtClean="0"/>
              <a:t>Streaming access to file system data</a:t>
            </a:r>
          </a:p>
          <a:p>
            <a:pPr eaLnBrk="1" hangingPunct="1"/>
            <a:r>
              <a:rPr lang="en-US" sz="2000" dirty="0" smtClean="0"/>
              <a:t>Can be built out of commodity hardware</a:t>
            </a:r>
          </a:p>
          <a:p>
            <a:pPr eaLnBrk="1" hangingPunct="1"/>
            <a:r>
              <a:rPr lang="en-US" sz="2000" dirty="0" smtClean="0"/>
              <a:t> HDFS core principles are the same in both major releases of </a:t>
            </a:r>
            <a:r>
              <a:rPr lang="en-US" sz="2000" dirty="0" err="1" smtClean="0"/>
              <a:t>Hadoop</a:t>
            </a:r>
            <a:r>
              <a:rPr lang="en-US" sz="2000" dirty="0"/>
              <a:t>.</a:t>
            </a:r>
            <a:endParaRPr lang="en-US" sz="2000" dirty="0" smtClean="0"/>
          </a:p>
          <a:p>
            <a:pPr eaLnBrk="1" hangingPunct="1"/>
            <a:endParaRPr lang="en-US" sz="2000" dirty="0" smtClean="0"/>
          </a:p>
          <a:p>
            <a:pPr lvl="8"/>
            <a:r>
              <a:rPr lang="en-US" dirty="0" smtClean="0"/>
              <a:t> </a:t>
            </a:r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890CEB-ED26-47A7-9A92-A73E724D5C54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F37EB-2917-49BC-B0D5-1B0FCEA80600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: Ch.1 (Lin and Dyer’s text)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 processing: web-scale corpora (singular corpus)</a:t>
            </a:r>
          </a:p>
          <a:p>
            <a:r>
              <a:rPr lang="en-US" dirty="0" smtClean="0"/>
              <a:t>Simple word count, cross reference, n-grams, …</a:t>
            </a:r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simpler technique on more data beat a </a:t>
            </a:r>
            <a:r>
              <a:rPr lang="en-US" dirty="0" smtClean="0"/>
              <a:t>more sophisticated </a:t>
            </a:r>
            <a:r>
              <a:rPr lang="en-US" dirty="0"/>
              <a:t>technique on less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Google researchers call this: “unreasonable effectiveness of data”</a:t>
            </a:r>
          </a:p>
          <a:p>
            <a:pPr marL="0" indent="0">
              <a:buNone/>
            </a:pPr>
            <a:r>
              <a:rPr lang="en-US" dirty="0" smtClean="0"/>
              <a:t>    --</a:t>
            </a:r>
            <a:r>
              <a:rPr lang="en-US" dirty="0" err="1" smtClean="0"/>
              <a:t>Alon</a:t>
            </a:r>
            <a:r>
              <a:rPr lang="en-US" dirty="0" smtClean="0"/>
              <a:t> </a:t>
            </a:r>
            <a:r>
              <a:rPr lang="en-US" dirty="0"/>
              <a:t>Halevy, Peter </a:t>
            </a:r>
            <a:r>
              <a:rPr lang="en-US" dirty="0" err="1"/>
              <a:t>Norvig</a:t>
            </a:r>
            <a:r>
              <a:rPr lang="en-US" dirty="0"/>
              <a:t>, and Fernando Pereira. The unreasonable </a:t>
            </a:r>
            <a:r>
              <a:rPr lang="en-US" dirty="0" smtClean="0"/>
              <a:t>effectiveness of </a:t>
            </a:r>
            <a:r>
              <a:rPr lang="en-US" dirty="0"/>
              <a:t>data. Communications of the ACM, 24(2):</a:t>
            </a:r>
            <a:r>
              <a:rPr lang="en-US" dirty="0" smtClean="0"/>
              <a:t>8:12</a:t>
            </a:r>
            <a:r>
              <a:rPr lang="en-US" dirty="0"/>
              <a:t>, 2009.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7A19E-2597-459E-BE6B-68F0F273B9D9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0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/>
        </p:nvSpPr>
        <p:spPr>
          <a:xfrm>
            <a:off x="2590800" y="1447800"/>
            <a:ext cx="6553200" cy="3886200"/>
          </a:xfrm>
          <a:prstGeom prst="roundRect">
            <a:avLst/>
          </a:prstGeom>
          <a:solidFill>
            <a:srgbClr val="FD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0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Hadoop Distributed File System</a:t>
            </a:r>
          </a:p>
        </p:txBody>
      </p:sp>
      <p:sp>
        <p:nvSpPr>
          <p:cNvPr id="38916" name="Date Placeholder 6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E3C92-6D20-4B1D-8F8E-AFB8344608B8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8939-961B-4EF9-A527-96A4466DDA5D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2895600"/>
            <a:ext cx="1524000" cy="5334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6" name="Can 5"/>
          <p:cNvSpPr/>
          <p:nvPr/>
        </p:nvSpPr>
        <p:spPr>
          <a:xfrm>
            <a:off x="457200" y="3962400"/>
            <a:ext cx="1219200" cy="685800"/>
          </a:xfrm>
          <a:prstGeom prst="can">
            <a:avLst/>
          </a:prstGeom>
          <a:solidFill>
            <a:srgbClr val="FFF0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Local file system</a:t>
            </a:r>
          </a:p>
        </p:txBody>
      </p:sp>
      <p:sp>
        <p:nvSpPr>
          <p:cNvPr id="44040" name="server"/>
          <p:cNvSpPr>
            <a:spLocks noEditPoints="1" noChangeArrowheads="1"/>
          </p:cNvSpPr>
          <p:nvPr/>
        </p:nvSpPr>
        <p:spPr bwMode="auto">
          <a:xfrm>
            <a:off x="26670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1" name="server"/>
          <p:cNvSpPr>
            <a:spLocks noEditPoints="1" noChangeArrowheads="1"/>
          </p:cNvSpPr>
          <p:nvPr/>
        </p:nvSpPr>
        <p:spPr bwMode="auto">
          <a:xfrm>
            <a:off x="5257800" y="1600200"/>
            <a:ext cx="762000" cy="121285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0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7" name="Straight Arrow Connector 16"/>
          <p:cNvCxnSpPr>
            <a:stCxn id="6" idx="1"/>
            <a:endCxn id="5" idx="2"/>
          </p:cNvCxnSpPr>
          <p:nvPr/>
        </p:nvCxnSpPr>
        <p:spPr>
          <a:xfrm rot="5400000" flipH="1" flipV="1">
            <a:off x="800101" y="36957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3"/>
            <a:endCxn id="44041" idx="7"/>
          </p:cNvCxnSpPr>
          <p:nvPr/>
        </p:nvCxnSpPr>
        <p:spPr>
          <a:xfrm flipV="1">
            <a:off x="1828800" y="2206625"/>
            <a:ext cx="3429000" cy="955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44" name="TextBox 21"/>
          <p:cNvSpPr txBox="1">
            <a:spLocks noChangeArrowheads="1"/>
          </p:cNvSpPr>
          <p:nvPr/>
        </p:nvSpPr>
        <p:spPr bwMode="auto">
          <a:xfrm>
            <a:off x="6096000" y="1600200"/>
            <a:ext cx="24384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Georgia" pitchFamily="18" charset="0"/>
              </a:rPr>
              <a:t>Masters: Job tracker, </a:t>
            </a:r>
          </a:p>
          <a:p>
            <a:pPr eaLnBrk="1" hangingPunct="1"/>
            <a:r>
              <a:rPr lang="en-US" dirty="0" smtClean="0">
                <a:latin typeface="Georgia" pitchFamily="18" charset="0"/>
              </a:rPr>
              <a:t>Name node, </a:t>
            </a:r>
          </a:p>
          <a:p>
            <a:pPr eaLnBrk="1" hangingPunct="1"/>
            <a:r>
              <a:rPr lang="en-US" dirty="0" smtClean="0">
                <a:latin typeface="Georgia" pitchFamily="18" charset="0"/>
              </a:rPr>
              <a:t>Secondary name node</a:t>
            </a:r>
          </a:p>
        </p:txBody>
      </p:sp>
      <p:sp>
        <p:nvSpPr>
          <p:cNvPr id="44045" name="TextBox 22"/>
          <p:cNvSpPr txBox="1">
            <a:spLocks noChangeArrowheads="1"/>
          </p:cNvSpPr>
          <p:nvPr/>
        </p:nvSpPr>
        <p:spPr bwMode="auto">
          <a:xfrm>
            <a:off x="4191000" y="4953000"/>
            <a:ext cx="35253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Georgia" pitchFamily="18" charset="0"/>
              </a:rPr>
              <a:t>Slaves: Task tracker, Data </a:t>
            </a:r>
            <a:r>
              <a:rPr lang="en-US" dirty="0">
                <a:latin typeface="Georgia" pitchFamily="18" charset="0"/>
              </a:rPr>
              <a:t>Nodes</a:t>
            </a:r>
          </a:p>
        </p:txBody>
      </p:sp>
      <p:sp>
        <p:nvSpPr>
          <p:cNvPr id="44046" name="server"/>
          <p:cNvSpPr>
            <a:spLocks noEditPoints="1" noChangeArrowheads="1"/>
          </p:cNvSpPr>
          <p:nvPr/>
        </p:nvSpPr>
        <p:spPr bwMode="auto">
          <a:xfrm>
            <a:off x="26670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7" name="server"/>
          <p:cNvSpPr>
            <a:spLocks noEditPoints="1" noChangeArrowheads="1"/>
          </p:cNvSpPr>
          <p:nvPr/>
        </p:nvSpPr>
        <p:spPr bwMode="auto">
          <a:xfrm>
            <a:off x="26670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8" name="server"/>
          <p:cNvSpPr>
            <a:spLocks noEditPoints="1" noChangeArrowheads="1"/>
          </p:cNvSpPr>
          <p:nvPr/>
        </p:nvSpPr>
        <p:spPr bwMode="auto">
          <a:xfrm>
            <a:off x="26670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9" name="server"/>
          <p:cNvSpPr>
            <a:spLocks noEditPoints="1" noChangeArrowheads="1"/>
          </p:cNvSpPr>
          <p:nvPr/>
        </p:nvSpPr>
        <p:spPr bwMode="auto">
          <a:xfrm>
            <a:off x="48768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0" name="server"/>
          <p:cNvSpPr>
            <a:spLocks noEditPoints="1" noChangeArrowheads="1"/>
          </p:cNvSpPr>
          <p:nvPr/>
        </p:nvSpPr>
        <p:spPr bwMode="auto">
          <a:xfrm>
            <a:off x="48768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1" name="server"/>
          <p:cNvSpPr>
            <a:spLocks noEditPoints="1" noChangeArrowheads="1"/>
          </p:cNvSpPr>
          <p:nvPr/>
        </p:nvSpPr>
        <p:spPr bwMode="auto">
          <a:xfrm>
            <a:off x="48768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2" name="server"/>
          <p:cNvSpPr>
            <a:spLocks noEditPoints="1" noChangeArrowheads="1"/>
          </p:cNvSpPr>
          <p:nvPr/>
        </p:nvSpPr>
        <p:spPr bwMode="auto">
          <a:xfrm>
            <a:off x="48768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3" name="server"/>
          <p:cNvSpPr>
            <a:spLocks noEditPoints="1" noChangeArrowheads="1"/>
          </p:cNvSpPr>
          <p:nvPr/>
        </p:nvSpPr>
        <p:spPr bwMode="auto">
          <a:xfrm>
            <a:off x="70104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4" name="server"/>
          <p:cNvSpPr>
            <a:spLocks noEditPoints="1" noChangeArrowheads="1"/>
          </p:cNvSpPr>
          <p:nvPr/>
        </p:nvSpPr>
        <p:spPr bwMode="auto">
          <a:xfrm>
            <a:off x="70104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5" name="server"/>
          <p:cNvSpPr>
            <a:spLocks noEditPoints="1" noChangeArrowheads="1"/>
          </p:cNvSpPr>
          <p:nvPr/>
        </p:nvSpPr>
        <p:spPr bwMode="auto">
          <a:xfrm>
            <a:off x="70104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6" name="server"/>
          <p:cNvSpPr>
            <a:spLocks noEditPoints="1" noChangeArrowheads="1"/>
          </p:cNvSpPr>
          <p:nvPr/>
        </p:nvSpPr>
        <p:spPr bwMode="auto">
          <a:xfrm>
            <a:off x="70104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36" name="Straight Arrow Connector 35"/>
          <p:cNvCxnSpPr>
            <a:stCxn id="44040" idx="1"/>
            <a:endCxn id="44041" idx="5"/>
          </p:cNvCxnSpPr>
          <p:nvPr/>
        </p:nvCxnSpPr>
        <p:spPr>
          <a:xfrm flipV="1">
            <a:off x="3619500" y="2813050"/>
            <a:ext cx="20193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4041" idx="5"/>
            <a:endCxn id="44049" idx="1"/>
          </p:cNvCxnSpPr>
          <p:nvPr/>
        </p:nvCxnSpPr>
        <p:spPr>
          <a:xfrm>
            <a:off x="5638800" y="2813050"/>
            <a:ext cx="1905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4041" idx="5"/>
            <a:endCxn id="44053" idx="1"/>
          </p:cNvCxnSpPr>
          <p:nvPr/>
        </p:nvCxnSpPr>
        <p:spPr>
          <a:xfrm>
            <a:off x="5638800" y="2813050"/>
            <a:ext cx="23241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5" idx="3"/>
          </p:cNvCxnSpPr>
          <p:nvPr/>
        </p:nvCxnSpPr>
        <p:spPr>
          <a:xfrm>
            <a:off x="1828800" y="3162300"/>
            <a:ext cx="762000" cy="419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61" name="TextBox 52"/>
          <p:cNvSpPr txBox="1">
            <a:spLocks noChangeArrowheads="1"/>
          </p:cNvSpPr>
          <p:nvPr/>
        </p:nvSpPr>
        <p:spPr bwMode="auto">
          <a:xfrm>
            <a:off x="304800" y="2590800"/>
            <a:ext cx="1477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HDFS Client</a:t>
            </a:r>
          </a:p>
        </p:txBody>
      </p:sp>
      <p:sp>
        <p:nvSpPr>
          <p:cNvPr id="44062" name="TextBox 53"/>
          <p:cNvSpPr txBox="1">
            <a:spLocks noChangeArrowheads="1"/>
          </p:cNvSpPr>
          <p:nvPr/>
        </p:nvSpPr>
        <p:spPr bwMode="auto">
          <a:xfrm>
            <a:off x="2819400" y="1524000"/>
            <a:ext cx="1528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HDFS Server</a:t>
            </a:r>
          </a:p>
        </p:txBody>
      </p:sp>
      <p:sp>
        <p:nvSpPr>
          <p:cNvPr id="44063" name="TextBox 55"/>
          <p:cNvSpPr txBox="1">
            <a:spLocks noChangeArrowheads="1"/>
          </p:cNvSpPr>
          <p:nvPr/>
        </p:nvSpPr>
        <p:spPr bwMode="auto">
          <a:xfrm>
            <a:off x="381000" y="4648200"/>
            <a:ext cx="160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Block size: 2K</a:t>
            </a:r>
          </a:p>
        </p:txBody>
      </p:sp>
      <p:sp>
        <p:nvSpPr>
          <p:cNvPr id="44064" name="TextBox 56"/>
          <p:cNvSpPr txBox="1">
            <a:spLocks noChangeArrowheads="1"/>
          </p:cNvSpPr>
          <p:nvPr/>
        </p:nvSpPr>
        <p:spPr bwMode="auto">
          <a:xfrm>
            <a:off x="6858000" y="5334000"/>
            <a:ext cx="19002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Block size: 128M</a:t>
            </a:r>
          </a:p>
          <a:p>
            <a:pPr eaLnBrk="1" hangingPunct="1"/>
            <a:r>
              <a:rPr lang="en-US">
                <a:latin typeface="Georgia" pitchFamily="18" charset="0"/>
              </a:rPr>
              <a:t>Replicated</a:t>
            </a:r>
          </a:p>
        </p:txBody>
      </p:sp>
      <p:sp>
        <p:nvSpPr>
          <p:cNvPr id="38945" name="Footer Placeholder 3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82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/>
        </p:nvSpPr>
        <p:spPr>
          <a:xfrm>
            <a:off x="2590800" y="1447800"/>
            <a:ext cx="6553200" cy="3886200"/>
          </a:xfrm>
          <a:prstGeom prst="roundRect">
            <a:avLst/>
          </a:prstGeom>
          <a:solidFill>
            <a:srgbClr val="FD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0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Hadoop Distributed File System</a:t>
            </a:r>
          </a:p>
        </p:txBody>
      </p:sp>
      <p:sp>
        <p:nvSpPr>
          <p:cNvPr id="38916" name="Date Placeholder 6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E3C92-6D20-4B1D-8F8E-AFB8344608B8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8939-961B-4EF9-A527-96A4466DDA5D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2895600"/>
            <a:ext cx="1524000" cy="5334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6" name="Can 5"/>
          <p:cNvSpPr/>
          <p:nvPr/>
        </p:nvSpPr>
        <p:spPr>
          <a:xfrm>
            <a:off x="457200" y="3962400"/>
            <a:ext cx="1219200" cy="685800"/>
          </a:xfrm>
          <a:prstGeom prst="can">
            <a:avLst/>
          </a:prstGeom>
          <a:solidFill>
            <a:srgbClr val="FFF0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Local file system</a:t>
            </a:r>
          </a:p>
        </p:txBody>
      </p:sp>
      <p:sp>
        <p:nvSpPr>
          <p:cNvPr id="44040" name="server"/>
          <p:cNvSpPr>
            <a:spLocks noEditPoints="1" noChangeArrowheads="1"/>
          </p:cNvSpPr>
          <p:nvPr/>
        </p:nvSpPr>
        <p:spPr bwMode="auto">
          <a:xfrm>
            <a:off x="26670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1" name="server"/>
          <p:cNvSpPr>
            <a:spLocks noEditPoints="1" noChangeArrowheads="1"/>
          </p:cNvSpPr>
          <p:nvPr/>
        </p:nvSpPr>
        <p:spPr bwMode="auto">
          <a:xfrm>
            <a:off x="5257800" y="1600200"/>
            <a:ext cx="762000" cy="121285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0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7" name="Straight Arrow Connector 16"/>
          <p:cNvCxnSpPr>
            <a:stCxn id="6" idx="1"/>
            <a:endCxn id="5" idx="2"/>
          </p:cNvCxnSpPr>
          <p:nvPr/>
        </p:nvCxnSpPr>
        <p:spPr>
          <a:xfrm rot="5400000" flipH="1" flipV="1">
            <a:off x="800101" y="36957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3"/>
            <a:endCxn id="44041" idx="7"/>
          </p:cNvCxnSpPr>
          <p:nvPr/>
        </p:nvCxnSpPr>
        <p:spPr>
          <a:xfrm flipV="1">
            <a:off x="1828800" y="2206625"/>
            <a:ext cx="3429000" cy="955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44" name="TextBox 21"/>
          <p:cNvSpPr txBox="1">
            <a:spLocks noChangeArrowheads="1"/>
          </p:cNvSpPr>
          <p:nvPr/>
        </p:nvSpPr>
        <p:spPr bwMode="auto">
          <a:xfrm>
            <a:off x="6096000" y="1600200"/>
            <a:ext cx="24384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Georgia" pitchFamily="18" charset="0"/>
              </a:rPr>
              <a:t>Masters: Job tracker, </a:t>
            </a:r>
          </a:p>
          <a:p>
            <a:pPr eaLnBrk="1" hangingPunct="1"/>
            <a:r>
              <a:rPr lang="en-US" dirty="0" smtClean="0">
                <a:latin typeface="Georgia" pitchFamily="18" charset="0"/>
              </a:rPr>
              <a:t>Name node, </a:t>
            </a:r>
          </a:p>
          <a:p>
            <a:pPr eaLnBrk="1" hangingPunct="1"/>
            <a:r>
              <a:rPr lang="en-US" dirty="0" smtClean="0">
                <a:latin typeface="Georgia" pitchFamily="18" charset="0"/>
              </a:rPr>
              <a:t>Secondary name node</a:t>
            </a:r>
          </a:p>
        </p:txBody>
      </p:sp>
      <p:sp>
        <p:nvSpPr>
          <p:cNvPr id="44045" name="TextBox 22"/>
          <p:cNvSpPr txBox="1">
            <a:spLocks noChangeArrowheads="1"/>
          </p:cNvSpPr>
          <p:nvPr/>
        </p:nvSpPr>
        <p:spPr bwMode="auto">
          <a:xfrm>
            <a:off x="4191000" y="4953000"/>
            <a:ext cx="35253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Georgia" pitchFamily="18" charset="0"/>
              </a:rPr>
              <a:t>Slaves: Task tracker, Data </a:t>
            </a:r>
            <a:r>
              <a:rPr lang="en-US" dirty="0">
                <a:latin typeface="Georgia" pitchFamily="18" charset="0"/>
              </a:rPr>
              <a:t>Nodes</a:t>
            </a:r>
          </a:p>
        </p:txBody>
      </p:sp>
      <p:sp>
        <p:nvSpPr>
          <p:cNvPr id="44046" name="server"/>
          <p:cNvSpPr>
            <a:spLocks noEditPoints="1" noChangeArrowheads="1"/>
          </p:cNvSpPr>
          <p:nvPr/>
        </p:nvSpPr>
        <p:spPr bwMode="auto">
          <a:xfrm>
            <a:off x="26670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7" name="server"/>
          <p:cNvSpPr>
            <a:spLocks noEditPoints="1" noChangeArrowheads="1"/>
          </p:cNvSpPr>
          <p:nvPr/>
        </p:nvSpPr>
        <p:spPr bwMode="auto">
          <a:xfrm>
            <a:off x="26670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8" name="server"/>
          <p:cNvSpPr>
            <a:spLocks noEditPoints="1" noChangeArrowheads="1"/>
          </p:cNvSpPr>
          <p:nvPr/>
        </p:nvSpPr>
        <p:spPr bwMode="auto">
          <a:xfrm>
            <a:off x="26670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49" name="server"/>
          <p:cNvSpPr>
            <a:spLocks noEditPoints="1" noChangeArrowheads="1"/>
          </p:cNvSpPr>
          <p:nvPr/>
        </p:nvSpPr>
        <p:spPr bwMode="auto">
          <a:xfrm>
            <a:off x="48768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0" name="server"/>
          <p:cNvSpPr>
            <a:spLocks noEditPoints="1" noChangeArrowheads="1"/>
          </p:cNvSpPr>
          <p:nvPr/>
        </p:nvSpPr>
        <p:spPr bwMode="auto">
          <a:xfrm>
            <a:off x="48768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1" name="server"/>
          <p:cNvSpPr>
            <a:spLocks noEditPoints="1" noChangeArrowheads="1"/>
          </p:cNvSpPr>
          <p:nvPr/>
        </p:nvSpPr>
        <p:spPr bwMode="auto">
          <a:xfrm>
            <a:off x="48768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2" name="server"/>
          <p:cNvSpPr>
            <a:spLocks noEditPoints="1" noChangeArrowheads="1"/>
          </p:cNvSpPr>
          <p:nvPr/>
        </p:nvSpPr>
        <p:spPr bwMode="auto">
          <a:xfrm>
            <a:off x="48768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3" name="server"/>
          <p:cNvSpPr>
            <a:spLocks noEditPoints="1" noChangeArrowheads="1"/>
          </p:cNvSpPr>
          <p:nvPr/>
        </p:nvSpPr>
        <p:spPr bwMode="auto">
          <a:xfrm>
            <a:off x="7010400" y="3352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4" name="server"/>
          <p:cNvSpPr>
            <a:spLocks noEditPoints="1" noChangeArrowheads="1"/>
          </p:cNvSpPr>
          <p:nvPr/>
        </p:nvSpPr>
        <p:spPr bwMode="auto">
          <a:xfrm>
            <a:off x="7010400" y="3733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5" name="server"/>
          <p:cNvSpPr>
            <a:spLocks noEditPoints="1" noChangeArrowheads="1"/>
          </p:cNvSpPr>
          <p:nvPr/>
        </p:nvSpPr>
        <p:spPr bwMode="auto">
          <a:xfrm>
            <a:off x="7010400" y="4114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56" name="server"/>
          <p:cNvSpPr>
            <a:spLocks noEditPoints="1" noChangeArrowheads="1"/>
          </p:cNvSpPr>
          <p:nvPr/>
        </p:nvSpPr>
        <p:spPr bwMode="auto">
          <a:xfrm>
            <a:off x="7010400" y="4495800"/>
            <a:ext cx="1905000" cy="381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1045462871 h 21600"/>
              <a:gd name="T8" fmla="*/ 2147483647 w 21600"/>
              <a:gd name="T9" fmla="*/ 2090925725 h 21600"/>
              <a:gd name="T10" fmla="*/ 2147483647 w 21600"/>
              <a:gd name="T11" fmla="*/ 2090925725 h 21600"/>
              <a:gd name="T12" fmla="*/ 0 w 21600"/>
              <a:gd name="T13" fmla="*/ 2090925725 h 21600"/>
              <a:gd name="T14" fmla="*/ 0 w 21600"/>
              <a:gd name="T15" fmla="*/ 104546287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36" name="Straight Arrow Connector 35"/>
          <p:cNvCxnSpPr>
            <a:stCxn id="44040" idx="1"/>
            <a:endCxn id="44041" idx="5"/>
          </p:cNvCxnSpPr>
          <p:nvPr/>
        </p:nvCxnSpPr>
        <p:spPr>
          <a:xfrm flipV="1">
            <a:off x="3619500" y="2813050"/>
            <a:ext cx="20193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4041" idx="5"/>
            <a:endCxn id="44049" idx="1"/>
          </p:cNvCxnSpPr>
          <p:nvPr/>
        </p:nvCxnSpPr>
        <p:spPr>
          <a:xfrm>
            <a:off x="5638800" y="2813050"/>
            <a:ext cx="1905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4041" idx="5"/>
            <a:endCxn id="44053" idx="1"/>
          </p:cNvCxnSpPr>
          <p:nvPr/>
        </p:nvCxnSpPr>
        <p:spPr>
          <a:xfrm>
            <a:off x="5638800" y="2813050"/>
            <a:ext cx="2324100" cy="539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5" idx="3"/>
          </p:cNvCxnSpPr>
          <p:nvPr/>
        </p:nvCxnSpPr>
        <p:spPr>
          <a:xfrm>
            <a:off x="1828800" y="3162300"/>
            <a:ext cx="762000" cy="419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61" name="TextBox 52"/>
          <p:cNvSpPr txBox="1">
            <a:spLocks noChangeArrowheads="1"/>
          </p:cNvSpPr>
          <p:nvPr/>
        </p:nvSpPr>
        <p:spPr bwMode="auto">
          <a:xfrm>
            <a:off x="304800" y="2590800"/>
            <a:ext cx="1477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HDFS Client</a:t>
            </a:r>
          </a:p>
        </p:txBody>
      </p:sp>
      <p:sp>
        <p:nvSpPr>
          <p:cNvPr id="44062" name="TextBox 53"/>
          <p:cNvSpPr txBox="1">
            <a:spLocks noChangeArrowheads="1"/>
          </p:cNvSpPr>
          <p:nvPr/>
        </p:nvSpPr>
        <p:spPr bwMode="auto">
          <a:xfrm>
            <a:off x="2819400" y="1524000"/>
            <a:ext cx="1528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HDFS Server</a:t>
            </a:r>
          </a:p>
        </p:txBody>
      </p:sp>
      <p:sp>
        <p:nvSpPr>
          <p:cNvPr id="44063" name="TextBox 55"/>
          <p:cNvSpPr txBox="1">
            <a:spLocks noChangeArrowheads="1"/>
          </p:cNvSpPr>
          <p:nvPr/>
        </p:nvSpPr>
        <p:spPr bwMode="auto">
          <a:xfrm>
            <a:off x="381000" y="4648200"/>
            <a:ext cx="160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Block size: 2K</a:t>
            </a:r>
          </a:p>
        </p:txBody>
      </p:sp>
      <p:sp>
        <p:nvSpPr>
          <p:cNvPr id="44064" name="TextBox 56"/>
          <p:cNvSpPr txBox="1">
            <a:spLocks noChangeArrowheads="1"/>
          </p:cNvSpPr>
          <p:nvPr/>
        </p:nvSpPr>
        <p:spPr bwMode="auto">
          <a:xfrm>
            <a:off x="6858000" y="5334000"/>
            <a:ext cx="19002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Georgia" pitchFamily="18" charset="0"/>
              </a:rPr>
              <a:t>Block size: 128M</a:t>
            </a:r>
          </a:p>
          <a:p>
            <a:pPr eaLnBrk="1" hangingPunct="1"/>
            <a:r>
              <a:rPr lang="en-US">
                <a:latin typeface="Georgia" pitchFamily="18" charset="0"/>
              </a:rPr>
              <a:t>Replicated</a:t>
            </a:r>
          </a:p>
        </p:txBody>
      </p:sp>
      <p:sp>
        <p:nvSpPr>
          <p:cNvPr id="38945" name="Footer Placeholder 3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048000" y="3511607"/>
            <a:ext cx="228600" cy="105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537" y="4677001"/>
            <a:ext cx="238125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656" y="3580606"/>
            <a:ext cx="238125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19400" y="4692280"/>
            <a:ext cx="228600" cy="853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096" y="3511607"/>
            <a:ext cx="244475" cy="9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306" y="3963988"/>
            <a:ext cx="244475" cy="9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49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Brad </a:t>
            </a:r>
            <a:r>
              <a:rPr lang="en-US" dirty="0" err="1" smtClean="0"/>
              <a:t>Hedlund</a:t>
            </a:r>
            <a:r>
              <a:rPr lang="en-US" dirty="0" smtClean="0"/>
              <a:t>: a very nice picture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1012-18A7-4396-BD8E-E54C1F903E0C}" type="datetime1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42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14" y="1219200"/>
            <a:ext cx="83058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40538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hat are : Job tracker, Name node, Secondary name node, data node, task tracker…?</a:t>
            </a:r>
          </a:p>
          <a:p>
            <a:r>
              <a:rPr lang="en-US" dirty="0" smtClean="0"/>
              <a:t>What are their roles?</a:t>
            </a:r>
          </a:p>
          <a:p>
            <a:r>
              <a:rPr lang="en-US" dirty="0" smtClean="0"/>
              <a:t>Before we discuss those: lets look a demo of </a:t>
            </a:r>
            <a:r>
              <a:rPr lang="en-US" dirty="0" err="1" smtClean="0"/>
              <a:t>mapreduce</a:t>
            </a:r>
            <a:r>
              <a:rPr lang="en-US" dirty="0" smtClean="0"/>
              <a:t> on </a:t>
            </a:r>
            <a:r>
              <a:rPr lang="en-US" smtClean="0"/>
              <a:t>Hadoop MapReduce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25D2-8D91-4C6F-8025-904E5C6CB5E8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7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741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MapReduce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CSE4/587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B85F297F-2D3E-446E-B67A-C80ED7DC077A}" type="datetime1">
              <a:rPr lang="en-US" smtClean="0"/>
              <a:t>2/27/2017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F14F1-177E-43A8-AEA8-18B3AF7736B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9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What is MapReduce?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smtClean="0"/>
              <a:t>MapReduce is a programming model Google has used successfully in processing its “big-data” sets (~ 20 peta bytes per day in 2008)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Users specify the computation in terms of a </a:t>
            </a:r>
            <a:r>
              <a:rPr lang="en-US" sz="2600" i="1" dirty="0" smtClean="0">
                <a:solidFill>
                  <a:schemeClr val="tx1"/>
                </a:solidFill>
              </a:rPr>
              <a:t>map</a:t>
            </a:r>
            <a:r>
              <a:rPr lang="en-US" sz="2600" dirty="0" smtClean="0">
                <a:solidFill>
                  <a:schemeClr val="tx1"/>
                </a:solidFill>
              </a:rPr>
              <a:t> and a </a:t>
            </a:r>
            <a:r>
              <a:rPr lang="en-US" sz="2600" i="1" dirty="0" smtClean="0">
                <a:solidFill>
                  <a:schemeClr val="tx1"/>
                </a:solidFill>
              </a:rPr>
              <a:t>reduce</a:t>
            </a:r>
            <a:r>
              <a:rPr lang="en-US" sz="2600" dirty="0" smtClean="0">
                <a:solidFill>
                  <a:schemeClr val="tx1"/>
                </a:solidFill>
              </a:rPr>
              <a:t> function,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Underlying runtime system automatically parallelizes the computation across large-scale clusters of machines, and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Underlying system also handles machine failures, efficient communications, and performance issues.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600" dirty="0" smtClean="0"/>
              <a:t>    </a:t>
            </a:r>
            <a:r>
              <a:rPr lang="en-US" sz="2200" dirty="0" smtClean="0"/>
              <a:t>-- Reference: Dean, J. and Ghemawat, S. 2008. </a:t>
            </a:r>
            <a:r>
              <a:rPr lang="en-US" sz="2200" b="1" dirty="0" smtClean="0"/>
              <a:t>MapReduce: simplified data processing on large clusters.</a:t>
            </a:r>
            <a:r>
              <a:rPr lang="en-US" sz="2200" dirty="0" smtClean="0"/>
              <a:t> </a:t>
            </a:r>
            <a:r>
              <a:rPr lang="en-US" sz="2200" i="1" dirty="0" smtClean="0"/>
              <a:t>Communication of ACM</a:t>
            </a:r>
            <a:r>
              <a:rPr lang="en-US" sz="2200" dirty="0" smtClean="0"/>
              <a:t> 51, 1 (Jan. 2008), 107-113.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FF5A11-66D2-4241-94DC-BC92AC92F98F}" type="datetime1">
              <a:rPr lang="en-US" smtClean="0"/>
              <a:t>2/27/2017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2204F-B33D-43DA-8A2B-6F6952ECCF7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7414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Scale-out</a:t>
            </a:r>
            <a:r>
              <a:rPr lang="en-US" dirty="0" smtClean="0"/>
              <a:t> and not scale-up: Large number of commodity servers as opposed large number of high end specialized servers</a:t>
            </a:r>
            <a:endParaRPr lang="en-US" dirty="0"/>
          </a:p>
          <a:p>
            <a:pPr lvl="1"/>
            <a:r>
              <a:rPr lang="en-US" dirty="0" smtClean="0"/>
              <a:t>Economies of scale, ware-house scale computing</a:t>
            </a:r>
          </a:p>
          <a:p>
            <a:pPr lvl="1"/>
            <a:r>
              <a:rPr lang="en-US" dirty="0" smtClean="0"/>
              <a:t>MR is designed to work with clusters of commodity servers</a:t>
            </a:r>
          </a:p>
          <a:p>
            <a:pPr lvl="1"/>
            <a:r>
              <a:rPr lang="en-US" dirty="0" smtClean="0"/>
              <a:t>Research issues: Read </a:t>
            </a:r>
            <a:r>
              <a:rPr lang="en-US" dirty="0" err="1" smtClean="0"/>
              <a:t>Barroso</a:t>
            </a:r>
            <a:r>
              <a:rPr lang="en-US" dirty="0" smtClean="0"/>
              <a:t> and </a:t>
            </a:r>
            <a:r>
              <a:rPr lang="en-US" dirty="0" err="1" smtClean="0"/>
              <a:t>Holzle’s</a:t>
            </a:r>
            <a:r>
              <a:rPr lang="en-US" dirty="0" smtClean="0"/>
              <a:t> work</a:t>
            </a:r>
          </a:p>
          <a:p>
            <a:r>
              <a:rPr lang="en-US" b="1" dirty="0" smtClean="0"/>
              <a:t>Failures are norm </a:t>
            </a:r>
            <a:r>
              <a:rPr lang="en-US" dirty="0" smtClean="0"/>
              <a:t>or common: </a:t>
            </a:r>
          </a:p>
          <a:p>
            <a:pPr lvl="1"/>
            <a:r>
              <a:rPr lang="en-US" dirty="0" smtClean="0"/>
              <a:t>With typical reliability, MTBF of 1000 days (about 3 years), if you have a cluster of 1000, probability of at least 1 server failure at any time is nearly 100%</a:t>
            </a:r>
          </a:p>
          <a:p>
            <a:endParaRPr lang="en-US" dirty="0" smtClean="0"/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idea behind MR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CF0C-F054-4198-801B-0114FD34A961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69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Big idea (contd.)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Moving “processing” to the data</a:t>
            </a:r>
            <a:r>
              <a:rPr lang="en-US" dirty="0" smtClean="0"/>
              <a:t>: not literally, data and processing are co-located versus sending data around as in HPC</a:t>
            </a:r>
          </a:p>
          <a:p>
            <a:r>
              <a:rPr lang="en-US" b="1" dirty="0" smtClean="0"/>
              <a:t>Process data sequentially vs random access</a:t>
            </a:r>
            <a:r>
              <a:rPr lang="en-US" dirty="0" smtClean="0"/>
              <a:t>: analytics on large sequential bulk data as opposed to search for one item in a large indexed table</a:t>
            </a:r>
          </a:p>
          <a:p>
            <a:r>
              <a:rPr lang="en-US" b="1" dirty="0" smtClean="0"/>
              <a:t>Hide system details from the user application</a:t>
            </a:r>
            <a:r>
              <a:rPr lang="en-US" dirty="0" smtClean="0"/>
              <a:t>: user application does not have to get involved in which machine does what. Infrastructure can do it.</a:t>
            </a:r>
          </a:p>
          <a:p>
            <a:r>
              <a:rPr lang="en-US" b="1" dirty="0" smtClean="0"/>
              <a:t>Seamless scalability</a:t>
            </a:r>
            <a:r>
              <a:rPr lang="en-US" dirty="0" smtClean="0"/>
              <a:t>:  Can add machines / server power without changing the algorithms: this is in-order to process larger data set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648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to break large problem into smaller problems? Decomposition for parallel processing</a:t>
            </a:r>
          </a:p>
          <a:p>
            <a:r>
              <a:rPr lang="en-US" dirty="0" smtClean="0"/>
              <a:t>How to assign tasks to workers distributed around the cluster?</a:t>
            </a:r>
          </a:p>
          <a:p>
            <a:r>
              <a:rPr lang="en-US" dirty="0" smtClean="0"/>
              <a:t>How do the workers get the data?</a:t>
            </a:r>
          </a:p>
          <a:p>
            <a:r>
              <a:rPr lang="en-US" dirty="0" smtClean="0"/>
              <a:t>How to synchronize among the workers?</a:t>
            </a:r>
          </a:p>
          <a:p>
            <a:r>
              <a:rPr lang="en-US" dirty="0" smtClean="0"/>
              <a:t>How to share partial results among workers?</a:t>
            </a:r>
          </a:p>
          <a:p>
            <a:r>
              <a:rPr lang="en-US" dirty="0" smtClean="0"/>
              <a:t>How to do all these in the presence of errors and hardware failures?</a:t>
            </a:r>
          </a:p>
          <a:p>
            <a:r>
              <a:rPr lang="en-US" dirty="0" smtClean="0"/>
              <a:t>MR is supported by a distributed file system that addresses many of these aspects.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be addressed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8C4A0-0B59-47DE-962E-1C6BD9C7770B}" type="datetime1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5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1646</TotalTime>
  <Words>3288</Words>
  <Application>Microsoft Office PowerPoint</Application>
  <PresentationFormat>On-screen Show (4:3)</PresentationFormat>
  <Paragraphs>838</Paragraphs>
  <Slides>43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Calibri</vt:lpstr>
      <vt:lpstr>Georgia</vt:lpstr>
      <vt:lpstr>helvetica</vt:lpstr>
      <vt:lpstr>Wingdings</vt:lpstr>
      <vt:lpstr>Wingdings 2</vt:lpstr>
      <vt:lpstr>Civic</vt:lpstr>
      <vt:lpstr>An Innovative Approach to Parallel Processing Data</vt:lpstr>
      <vt:lpstr>The Context: Big-data</vt:lpstr>
      <vt:lpstr>More context</vt:lpstr>
      <vt:lpstr>Introduction : Ch.1 (Lin and Dyer’s text) </vt:lpstr>
      <vt:lpstr>MapReduce</vt:lpstr>
      <vt:lpstr>What is MapReduce?</vt:lpstr>
      <vt:lpstr>Big idea behind MR</vt:lpstr>
      <vt:lpstr>Big idea (contd.)</vt:lpstr>
      <vt:lpstr>Issues to be addressed</vt:lpstr>
      <vt:lpstr>MapReduce Basics</vt:lpstr>
      <vt:lpstr>From CS Foundations to MapReduce (Example#1)</vt:lpstr>
      <vt:lpstr>Word Counter and Result Table</vt:lpstr>
      <vt:lpstr>Multiple Instances of Word Counter</vt:lpstr>
      <vt:lpstr>Improve Word Counter for Performance </vt:lpstr>
      <vt:lpstr>Peta-scale Data</vt:lpstr>
      <vt:lpstr>Addressing the Scale Issue</vt:lpstr>
      <vt:lpstr>Peta-scale Data</vt:lpstr>
      <vt:lpstr>Peta Scale Data is Commonly Distributed </vt:lpstr>
      <vt:lpstr>Write Once Read Many (WORM) data</vt:lpstr>
      <vt:lpstr>WORM Data is Amenable to Parallelism</vt:lpstr>
      <vt:lpstr>Divide and Conquer: Provision Computing at Data Location</vt:lpstr>
      <vt:lpstr>Mapper and Reducer</vt:lpstr>
      <vt:lpstr>Map Operation</vt:lpstr>
      <vt:lpstr>MapReduce Example #2</vt:lpstr>
      <vt:lpstr>MapReduce Design</vt:lpstr>
      <vt:lpstr>The code</vt:lpstr>
      <vt:lpstr>Text Word Count Problem</vt:lpstr>
      <vt:lpstr>MapReduce Example: Mapper (new and improved)</vt:lpstr>
      <vt:lpstr>MapReduce Example: Shuffle to the Reducer</vt:lpstr>
      <vt:lpstr>More on MR</vt:lpstr>
      <vt:lpstr>MapReduce Characteristics</vt:lpstr>
      <vt:lpstr>Classes of problems “mapreducable”</vt:lpstr>
      <vt:lpstr>Scope of MapReduce </vt:lpstr>
      <vt:lpstr>Lets Review Map/Reducer</vt:lpstr>
      <vt:lpstr>Hadoop</vt:lpstr>
      <vt:lpstr>What is Hadoop?</vt:lpstr>
      <vt:lpstr>Hadoop</vt:lpstr>
      <vt:lpstr>What has changed? Hmm…</vt:lpstr>
      <vt:lpstr>Basic Features: HDFS</vt:lpstr>
      <vt:lpstr>Hadoop Distributed File System</vt:lpstr>
      <vt:lpstr>Hadoop Distributed File System</vt:lpstr>
      <vt:lpstr>From Brad Hedlund: a very nice picture</vt:lpstr>
      <vt:lpstr>Hadoop (contd.)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Approach to Parallel Processing Data</dc:title>
  <dc:creator>bina</dc:creator>
  <cp:lastModifiedBy>bina</cp:lastModifiedBy>
  <cp:revision>41</cp:revision>
  <dcterms:created xsi:type="dcterms:W3CDTF">2013-01-22T00:52:23Z</dcterms:created>
  <dcterms:modified xsi:type="dcterms:W3CDTF">2017-02-27T18:31:11Z</dcterms:modified>
</cp:coreProperties>
</file>