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70" r:id="rId3"/>
    <p:sldId id="271" r:id="rId4"/>
    <p:sldId id="272" r:id="rId5"/>
    <p:sldId id="273" r:id="rId6"/>
    <p:sldId id="274" r:id="rId7"/>
    <p:sldId id="275" r:id="rId8"/>
    <p:sldId id="283" r:id="rId9"/>
    <p:sldId id="276" r:id="rId10"/>
    <p:sldId id="277" r:id="rId11"/>
    <p:sldId id="278" r:id="rId12"/>
    <p:sldId id="279" r:id="rId13"/>
    <p:sldId id="280" r:id="rId14"/>
    <p:sldId id="281" r:id="rId15"/>
    <p:sldId id="282" r:id="rId16"/>
    <p:sldId id="257" r:id="rId17"/>
    <p:sldId id="261" r:id="rId18"/>
    <p:sldId id="262" r:id="rId19"/>
    <p:sldId id="258" r:id="rId20"/>
    <p:sldId id="259" r:id="rId21"/>
    <p:sldId id="263" r:id="rId22"/>
    <p:sldId id="260" r:id="rId23"/>
    <p:sldId id="264" r:id="rId24"/>
    <p:sldId id="269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4" d="100"/>
          <a:sy n="34" d="100"/>
        </p:scale>
        <p:origin x="324" y="4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73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5600F7-8F22-4645-AE63-1885CC40A0FD}" type="datetimeFigureOut">
              <a:rPr lang="en-US" smtClean="0"/>
              <a:t>5/1/2017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3EF3AC-8DF0-486C-9DF8-CD2C6DAD5B6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4787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1741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2B67CA45-C379-4DA6-90E5-E71146338548}" type="slidenum">
              <a:rPr lang="en-US" altLang="en-US" smtClean="0"/>
              <a:pPr eaLnBrk="1" hangingPunct="1"/>
              <a:t>5</a:t>
            </a:fld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10232197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3EF3AC-8DF0-486C-9DF8-CD2C6DAD5B67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414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BA1F9D2-1AAD-4237-B0AC-029C05A0F819}" type="datetime1">
              <a:rPr lang="en-US" smtClean="0"/>
              <a:t>5/1/2017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9E33CE2-707C-4B0F-A0C4-2F6BADAAD262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86D8C79-08ED-4168-8509-F5379CCD9BE6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7B4FBBB-83EB-4707-AD3B-45E2484FB70B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A546EFE-12EB-45B8-8B55-D0DA289ECFF3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34C5F70-F16C-4955-882C-46CBE40837FD}" type="datetime1">
              <a:rPr lang="en-US" smtClean="0"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68E8062-15B1-4AD8-B860-FAFE22CD5A63}" type="datetime1">
              <a:rPr lang="en-US" smtClean="0"/>
              <a:t>5/1/2017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3BFAD75-4343-4952-BB22-4707BB021B47}" type="datetime1">
              <a:rPr lang="en-US" smtClean="0"/>
              <a:t>5/1/2017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F2CE89A-1ED2-46ED-A6FC-F18DC76BAD16}" type="datetime1">
              <a:rPr lang="en-US" smtClean="0"/>
              <a:t>5/1/2017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A3F21BF-9397-4BBB-9902-2E1BAF7E7EA2}" type="datetime1">
              <a:rPr lang="en-US" smtClean="0"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646BDDCD-E09E-47BC-8A5C-5CFA15675C6A}" type="datetime1">
              <a:rPr lang="en-US" smtClean="0"/>
              <a:t>5/1/2017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17E9895-3C33-428D-8B6E-89D3EB4CE0D2}" type="datetime1">
              <a:rPr lang="en-US" smtClean="0"/>
              <a:t>5/1/2017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381AE9F-B091-40C4-B955-B505B103E794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Naïve Bayes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1A890-4CEE-4214-93B1-54815372650B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2640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Life Cycle of a classifier: training, testing and production</a:t>
            </a:r>
          </a:p>
        </p:txBody>
      </p:sp>
      <p:pic>
        <p:nvPicPr>
          <p:cNvPr id="10243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90750" y="2109788"/>
            <a:ext cx="4762500" cy="3505200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BB4BD79-B9A8-4771-B544-3AA863BA6CDC}" type="datetime1">
              <a:rPr lang="en-US" smtClean="0"/>
              <a:t>5/1/2017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204F69C-A16F-4ED1-B34F-17A6DE170E1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6532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Training Stage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Provide classifier with data points for which we have already assigned an appropriate class.</a:t>
            </a:r>
          </a:p>
          <a:p>
            <a:r>
              <a:rPr lang="en-US" altLang="en-US" smtClean="0"/>
              <a:t>Purpose of this stage is to determine the parameters</a:t>
            </a:r>
          </a:p>
          <a:p>
            <a:endParaRPr lang="en-US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32D2CB6D-3404-41E3-8095-7C0DECE6111C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3F053E-712C-44DE-AE7D-7179822D7B9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53505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Validation Stage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sz="2400" smtClean="0"/>
              <a:t>Testing or validation stage we validate the classifier to ensure credibility for the results.</a:t>
            </a:r>
          </a:p>
          <a:p>
            <a:r>
              <a:rPr lang="en-US" altLang="en-US" sz="2400" smtClean="0"/>
              <a:t>Primary goal of this stage is to determine the classification errors.</a:t>
            </a:r>
          </a:p>
          <a:p>
            <a:r>
              <a:rPr lang="en-US" altLang="en-US" sz="2400" smtClean="0"/>
              <a:t>Quality of the results should be evaluated using various metrics</a:t>
            </a:r>
          </a:p>
          <a:p>
            <a:r>
              <a:rPr lang="en-US" altLang="en-US" sz="2400" smtClean="0"/>
              <a:t>Training and testing stages may be repeated several times before a classifier transitions to the production stage.</a:t>
            </a:r>
          </a:p>
          <a:p>
            <a:r>
              <a:rPr lang="en-US" altLang="en-US" sz="2400" smtClean="0"/>
              <a:t>We could evaluate several types of classifiers and pick one or combine all classifiers into a metaclassifier scheme.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EEF27B4-599D-4C5D-A474-A631E5D9E89E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D7890D-AB8E-460C-81EB-5BB6E8D05A46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2584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Production stage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The classifier(s) is used here in a live production system.</a:t>
            </a:r>
          </a:p>
          <a:p>
            <a:r>
              <a:rPr lang="en-US" altLang="en-US" smtClean="0"/>
              <a:t>It is possible to enhance the production results by allowing human-in-the-loop feedback.</a:t>
            </a:r>
          </a:p>
          <a:p>
            <a:r>
              <a:rPr lang="en-US" altLang="en-US" smtClean="0"/>
              <a:t>The three steps are repeated as we get more data from the production system.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08A47DD-D216-4101-943A-6999DF2E2411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F1C0E07-7783-41E7-B106-8817DC236B4E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7870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Bayesian Inference</a:t>
            </a:r>
          </a:p>
        </p:txBody>
      </p:sp>
      <p:sp>
        <p:nvSpPr>
          <p:cNvPr id="3" name="Content Placeholder 2"/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blipFill rotWithShape="1">
            <a:blip r:embed="rId2"/>
            <a:stretch>
              <a:fillRect l="-1852" t="-1752" r="-2741"/>
            </a:stretch>
          </a:blipFill>
          <a:extLst/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A0C73222-A358-45F4-ABDC-F23E349F446D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3DF2822-C924-4BF4-8F64-2F7E1955413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8865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Naïve Bayes 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550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Reference: http://en.wikipedia.org/wiki/Bayes_Theorem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Suppose there is a school with 60% boys and 40% girls as its students. The female students wear trousers or skirts in equal numbers; the boys all wear trousers. An observer sees a (random) student from a distance, and what the observer can see is that this student is wearing trousers. What is the probability this student is a girl? The correct answer can be computed using Bayes' theorem.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The event </a:t>
            </a:r>
            <a:r>
              <a:rPr lang="en-US" i="1" dirty="0" smtClean="0"/>
              <a:t>A</a:t>
            </a:r>
            <a:r>
              <a:rPr lang="en-US" dirty="0" smtClean="0"/>
              <a:t> is that the student observed is a girl, and the event </a:t>
            </a:r>
            <a:r>
              <a:rPr lang="en-US" i="1" dirty="0" smtClean="0"/>
              <a:t>B</a:t>
            </a:r>
            <a:r>
              <a:rPr lang="en-US" dirty="0" smtClean="0"/>
              <a:t> is that the student observed is wearing trousers. To compute P(</a:t>
            </a:r>
            <a:r>
              <a:rPr lang="en-US" i="1" dirty="0" smtClean="0"/>
              <a:t>A</a:t>
            </a:r>
            <a:r>
              <a:rPr lang="en-US" dirty="0" smtClean="0"/>
              <a:t>|</a:t>
            </a:r>
            <a:r>
              <a:rPr lang="en-US" i="1" dirty="0" smtClean="0"/>
              <a:t>B</a:t>
            </a:r>
            <a:r>
              <a:rPr lang="en-US" dirty="0" smtClean="0"/>
              <a:t>), we first need to know: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</a:t>
            </a:r>
            <a:r>
              <a:rPr lang="en-US" i="1" dirty="0" smtClean="0"/>
              <a:t>A</a:t>
            </a:r>
            <a:r>
              <a:rPr lang="en-US" dirty="0" smtClean="0"/>
              <a:t>), or the probability that the student is a girl regardless of any other information. Since the observer sees a random student, meaning that all students have the same probability of being observed, and the fraction of girls among the students is 40%, this probability equals 0.4.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</a:t>
            </a:r>
            <a:r>
              <a:rPr lang="en-US" i="1" dirty="0" smtClean="0"/>
              <a:t>B</a:t>
            </a:r>
            <a:r>
              <a:rPr lang="en-US" dirty="0" smtClean="0"/>
              <a:t>|</a:t>
            </a:r>
            <a:r>
              <a:rPr lang="en-US" i="1" dirty="0" smtClean="0"/>
              <a:t>A</a:t>
            </a:r>
            <a:r>
              <a:rPr lang="en-US" dirty="0" smtClean="0"/>
              <a:t>), or the probability of the student wearing trousers given that the student is a girl. Since they are as likely to wear skirts as trousers, this is 0.5.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</a:t>
            </a:r>
            <a:r>
              <a:rPr lang="en-US" i="1" dirty="0" smtClean="0"/>
              <a:t>B</a:t>
            </a:r>
            <a:r>
              <a:rPr lang="en-US" dirty="0" smtClean="0"/>
              <a:t>), or the probability of a (randomly selected) student wearing trousers regardless of any other information. Since half of the girls and all of the boys are wearing trousers, this is 0.5×0.4 + 1.0×0.6 = 0.8.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Given all this information, the probability of the observer having spotted a girl given that the observed student is wearing trousers can be computed by substituting these values in the formula: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dirty="0" smtClean="0"/>
              <a:t>P(A|B) = P(B|A)P(A)/P(B) = 0.5 * 0.4 / 0.8 = 0.25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F98AF73A-3459-4C48-A3E4-E829FFE26ACD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6B2868D-FF57-4684-A5FA-597DCF492FDC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9477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Here is a its derivation from first principles of probabilities:</a:t>
                </a:r>
              </a:p>
              <a:p>
                <a:pPr lvl="1"/>
                <a:r>
                  <a:rPr lang="en-US" dirty="0" smtClean="0"/>
                  <a:t>P(A|B) = P(A&amp;B)/P(B)</a:t>
                </a:r>
              </a:p>
              <a:p>
                <a:pPr marL="457200" lvl="1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P(B|A) = P(A&amp;B)/P(A)</a:t>
                </a: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P(B|A) P(A) =P(A&amp;B)</a:t>
                </a:r>
              </a:p>
              <a:p>
                <a:pPr marL="457200" lvl="1" indent="0">
                  <a:buNone/>
                </a:pPr>
                <a:r>
                  <a:rPr lang="en-US" dirty="0" smtClean="0">
                    <a:sym typeface="Wingdings" pitchFamily="2" charset="2"/>
                  </a:rPr>
                  <a:t></a:t>
                </a:r>
                <a:r>
                  <a:rPr lang="en-US" dirty="0" smtClean="0"/>
                  <a:t>P(A|B)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 smtClean="0"/>
                          <m:t>|</m:t>
                        </m:r>
                        <m:r>
                          <m:rPr>
                            <m:nor/>
                          </m:rPr>
                          <a:rPr lang="en-US" dirty="0" smtClean="0"/>
                          <m:t>A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A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B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r>
                  <a:rPr lang="en-US" dirty="0" smtClean="0"/>
                  <a:t>Now lets look a very common application of Bayes, for supervised learning in </a:t>
                </a:r>
                <a:r>
                  <a:rPr lang="en-US" b="1" i="1" dirty="0" smtClean="0"/>
                  <a:t>classification</a:t>
                </a:r>
                <a:r>
                  <a:rPr lang="en-US" dirty="0" smtClean="0"/>
                  <a:t>, spam filtering</a:t>
                </a: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t="-1213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Intuition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78B692-F80D-4359-85D5-5E3C6C0830FF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20292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Training set </a:t>
            </a:r>
            <a:r>
              <a:rPr lang="en-US" dirty="0" smtClean="0">
                <a:sym typeface="Wingdings" pitchFamily="2" charset="2"/>
              </a:rPr>
              <a:t> design a model</a:t>
            </a:r>
          </a:p>
          <a:p>
            <a:r>
              <a:rPr lang="en-US" dirty="0" smtClean="0">
                <a:sym typeface="Wingdings" pitchFamily="2" charset="2"/>
              </a:rPr>
              <a:t>Test set  validate the model </a:t>
            </a:r>
          </a:p>
          <a:p>
            <a:r>
              <a:rPr lang="en-US" dirty="0" smtClean="0">
                <a:sym typeface="Wingdings" pitchFamily="2" charset="2"/>
              </a:rPr>
              <a:t>Classify data set using the model</a:t>
            </a:r>
          </a:p>
          <a:p>
            <a:endParaRPr lang="en-US" dirty="0">
              <a:sym typeface="Wingdings" pitchFamily="2" charset="2"/>
            </a:endParaRPr>
          </a:p>
          <a:p>
            <a:r>
              <a:rPr lang="en-US" dirty="0" smtClean="0">
                <a:sym typeface="Wingdings" pitchFamily="2" charset="2"/>
              </a:rPr>
              <a:t>Goal of classification: to label the items in the set to one of the given/known classes</a:t>
            </a:r>
          </a:p>
          <a:p>
            <a:r>
              <a:rPr lang="en-US" dirty="0" smtClean="0">
                <a:sym typeface="Wingdings" pitchFamily="2" charset="2"/>
              </a:rPr>
              <a:t>For spam filtering it is binary class: spam or nit spam(ham)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Classification</a:t>
            </a:r>
            <a:endParaRPr lang="en-US" dirty="0"/>
          </a:p>
        </p:txBody>
      </p:sp>
      <p:sp>
        <p:nvSpPr>
          <p:cNvPr id="8" name="Up-Down Arrow 7"/>
          <p:cNvSpPr/>
          <p:nvPr/>
        </p:nvSpPr>
        <p:spPr>
          <a:xfrm>
            <a:off x="5943600" y="1877786"/>
            <a:ext cx="152400" cy="685800"/>
          </a:xfrm>
          <a:prstGeom prst="up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CE7ED2-10CB-4B2E-87CB-BDE3CEB0D25E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8154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Linear regression is about continuous variables, not binary class</a:t>
            </a:r>
          </a:p>
          <a:p>
            <a:r>
              <a:rPr lang="en-US" dirty="0" smtClean="0"/>
              <a:t>K-</a:t>
            </a:r>
            <a:r>
              <a:rPr lang="en-US" dirty="0" err="1" smtClean="0"/>
              <a:t>nn</a:t>
            </a:r>
            <a:r>
              <a:rPr lang="en-US" dirty="0" smtClean="0"/>
              <a:t> cannot accommodate multi-features: curse of dimensionality: 1 distinct word </a:t>
            </a:r>
            <a:r>
              <a:rPr lang="en-US" dirty="0" smtClean="0">
                <a:sym typeface="Wingdings" pitchFamily="2" charset="2"/>
              </a:rPr>
              <a:t>1 feature 10000 words 10000 features!</a:t>
            </a:r>
          </a:p>
          <a:p>
            <a:r>
              <a:rPr lang="en-US" dirty="0" smtClean="0">
                <a:sym typeface="Wingdings" pitchFamily="2" charset="2"/>
              </a:rPr>
              <a:t>Then what can we use? Naïve Bayes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Why not use methods we discussed earlier?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7952-2374-4A29-86C8-44EEF538532A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152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rare disease where 1%</a:t>
            </a:r>
          </a:p>
          <a:p>
            <a:r>
              <a:rPr lang="en-US" dirty="0" smtClean="0"/>
              <a:t>We have highly sensitive and specific test that is</a:t>
            </a:r>
          </a:p>
          <a:p>
            <a:pPr lvl="1"/>
            <a:r>
              <a:rPr lang="en-US" dirty="0" smtClean="0"/>
              <a:t>99% positive for sick patients</a:t>
            </a:r>
          </a:p>
          <a:p>
            <a:pPr lvl="1"/>
            <a:r>
              <a:rPr lang="en-US" dirty="0" smtClean="0"/>
              <a:t>99% negative for non-sick </a:t>
            </a:r>
          </a:p>
          <a:p>
            <a:r>
              <a:rPr lang="en-US" dirty="0" smtClean="0"/>
              <a:t>If a patients test positive, what is probability that he/she is sick?</a:t>
            </a:r>
          </a:p>
          <a:p>
            <a:r>
              <a:rPr lang="en-US" dirty="0" smtClean="0"/>
              <a:t>Approach: patient is sick : sick, tests positive +</a:t>
            </a:r>
          </a:p>
          <a:p>
            <a:r>
              <a:rPr lang="en-US" dirty="0" smtClean="0"/>
              <a:t>P(sick/+) = P(+/sick) P(sick)/P(+)= 0.99*0.01/(0.99*0.01+0.99*0.01) = 0.099/2*(0.099) = ½ = 0.5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Lets Review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20BCEC-96CF-406D-93CB-7F0A0202DB31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868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Goals</a:t>
            </a:r>
          </a:p>
        </p:txBody>
      </p:sp>
      <p:sp>
        <p:nvSpPr>
          <p:cNvPr id="30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Classification is placing things where they belong</a:t>
            </a:r>
          </a:p>
          <a:p>
            <a:pPr eaLnBrk="1" hangingPunct="1"/>
            <a:r>
              <a:rPr lang="en-US" altLang="en-US" dirty="0" smtClean="0"/>
              <a:t>Why? To learn from classification</a:t>
            </a:r>
          </a:p>
          <a:p>
            <a:pPr eaLnBrk="1" hangingPunct="1"/>
            <a:r>
              <a:rPr lang="en-US" altLang="en-US" dirty="0" smtClean="0"/>
              <a:t>To discover patterns</a:t>
            </a:r>
          </a:p>
          <a:p>
            <a:pPr eaLnBrk="1" hangingPunct="1"/>
            <a:r>
              <a:rPr lang="en-US" altLang="en-US" dirty="0" smtClean="0"/>
              <a:t>To learn from history as to what our response is to a given class of events, for example.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A6EE2C0-E003-4594-A4A7-F1BDC65FBAC2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C036F3F-4E53-4725-AF44-E2B0CDF7A4F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444849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pPr marL="0" indent="0">
                  <a:buNone/>
                </a:pPr>
                <a:r>
                  <a:rPr lang="en-US" dirty="0" smtClean="0"/>
                  <a:t>Classifying mail into spam and not spam: binary classification</a:t>
                </a:r>
              </a:p>
              <a:p>
                <a:pPr marL="0" indent="0">
                  <a:buNone/>
                </a:pPr>
                <a:r>
                  <a:rPr lang="en-US" dirty="0" smtClean="0"/>
                  <a:t>Lets say if we get a mail with --- you have won a “lottery” right away you know it is a spam.</a:t>
                </a:r>
              </a:p>
              <a:p>
                <a:pPr marL="0" indent="0">
                  <a:buNone/>
                </a:pPr>
                <a:r>
                  <a:rPr lang="en-US" dirty="0" smtClean="0"/>
                  <a:t>We will assume that is if a word qualifies to be a spam then the email is a spam…</a:t>
                </a:r>
              </a:p>
              <a:p>
                <a:pPr marL="0" indent="0">
                  <a:buNone/>
                </a:pPr>
                <a:r>
                  <a:rPr lang="en-US" dirty="0" smtClean="0"/>
                  <a:t>P(</a:t>
                </a:r>
                <a:r>
                  <a:rPr lang="en-US" dirty="0" err="1" smtClean="0"/>
                  <a:t>spam|word</a:t>
                </a:r>
                <a:r>
                  <a:rPr lang="en-US" dirty="0" smtClean="0"/>
                  <a:t>)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word</m:t>
                        </m:r>
                        <m:r>
                          <m:rPr>
                            <m:nor/>
                          </m:rPr>
                          <a:rPr lang="en-US" dirty="0" smtClean="0"/>
                          <m:t>|</m:t>
                        </m:r>
                        <m:r>
                          <m:rPr>
                            <m:nor/>
                          </m:rPr>
                          <a:rPr lang="en-US" dirty="0" smtClean="0"/>
                          <m:t>spam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spam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num>
                      <m:den>
                        <m:r>
                          <m:rPr>
                            <m:nor/>
                          </m:rPr>
                          <a:rPr lang="en-US" dirty="0" smtClean="0"/>
                          <m:t>P</m:t>
                        </m:r>
                        <m:r>
                          <m:rPr>
                            <m:nor/>
                          </m:rPr>
                          <a:rPr lang="en-US" dirty="0" smtClean="0"/>
                          <m:t>(</m:t>
                        </m:r>
                        <m:r>
                          <m:rPr>
                            <m:nor/>
                          </m:rPr>
                          <a:rPr lang="en-US" dirty="0" smtClean="0"/>
                          <m:t>word</m:t>
                        </m:r>
                        <m:r>
                          <m:rPr>
                            <m:nor/>
                          </m:rPr>
                          <a:rPr lang="en-US" dirty="0" smtClean="0"/>
                          <m:t>)</m:t>
                        </m:r>
                      </m:den>
                    </m:f>
                  </m:oMath>
                </a14:m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1">
                <a:blip r:embed="rId2"/>
                <a:stretch>
                  <a:fillRect l="-1852" t="-1752" r="-155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Spam Filter for individual words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781D5-D993-4D58-871E-CA1EB1D7C740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056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Enron data set</a:t>
            </a:r>
          </a:p>
          <a:p>
            <a:r>
              <a:rPr lang="en-US" dirty="0" smtClean="0"/>
              <a:t>Enron employee emails </a:t>
            </a:r>
          </a:p>
          <a:p>
            <a:r>
              <a:rPr lang="en-US" dirty="0" smtClean="0"/>
              <a:t>A small subset chosen for EDA</a:t>
            </a:r>
          </a:p>
          <a:p>
            <a:r>
              <a:rPr lang="en-US" dirty="0" smtClean="0"/>
              <a:t>1500 spam, 3672 ham</a:t>
            </a:r>
          </a:p>
          <a:p>
            <a:r>
              <a:rPr lang="en-US" dirty="0" smtClean="0"/>
              <a:t>Test word is “meeting”…that is, your goal is label a email with word “meeting” as spam or ham (not spam)</a:t>
            </a:r>
          </a:p>
          <a:p>
            <a:r>
              <a:rPr lang="en-US" dirty="0" smtClean="0"/>
              <a:t>Run an simple shell script and find out that 16 “</a:t>
            </a:r>
            <a:r>
              <a:rPr lang="en-US" dirty="0" err="1" smtClean="0"/>
              <a:t>meeting”s</a:t>
            </a:r>
            <a:r>
              <a:rPr lang="en-US" dirty="0" smtClean="0"/>
              <a:t> in spam, 153 “meetings” in ham</a:t>
            </a:r>
          </a:p>
          <a:p>
            <a:r>
              <a:rPr lang="en-US" dirty="0" smtClean="0"/>
              <a:t>Right away what is your intuition? Now prove it using Bayes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Sample data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57C565-4E15-4689-BE06-B3FCCADEA337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865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Lets call good emails “ham”</a:t>
            </a:r>
          </a:p>
          <a:p>
            <a:r>
              <a:rPr lang="en-US" dirty="0" smtClean="0"/>
              <a:t>P(ham) = 1- P(spam)</a:t>
            </a:r>
          </a:p>
          <a:p>
            <a:r>
              <a:rPr lang="en-US" dirty="0" smtClean="0"/>
              <a:t>P(word) = </a:t>
            </a:r>
            <a:r>
              <a:rPr lang="en-US" sz="2400" dirty="0" smtClean="0"/>
              <a:t>P(</a:t>
            </a:r>
            <a:r>
              <a:rPr lang="en-US" sz="2400" dirty="0" err="1" smtClean="0"/>
              <a:t>word|spam</a:t>
            </a:r>
            <a:r>
              <a:rPr lang="en-US" sz="2400" dirty="0" smtClean="0"/>
              <a:t>)P(spam) + P(</a:t>
            </a:r>
            <a:r>
              <a:rPr lang="en-US" sz="2400" dirty="0" err="1" smtClean="0"/>
              <a:t>word|ham</a:t>
            </a:r>
            <a:r>
              <a:rPr lang="en-US" sz="2400" dirty="0" smtClean="0"/>
              <a:t>)P(ham)</a:t>
            </a:r>
            <a:endParaRPr lang="en-US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Further discussion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7911F-4EDE-4230-8705-D2376CDE3D08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095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P(spam) = 1500/(1500+3672) = 0.29</a:t>
            </a:r>
          </a:p>
          <a:p>
            <a:r>
              <a:rPr lang="en-US" dirty="0" smtClean="0"/>
              <a:t>P(ham) = 0.71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meeting|spam</a:t>
            </a:r>
            <a:r>
              <a:rPr lang="en-US" dirty="0" smtClean="0"/>
              <a:t>) = 16/1500= 0.0106</a:t>
            </a:r>
          </a:p>
          <a:p>
            <a:r>
              <a:rPr lang="en-US" dirty="0" smtClean="0"/>
              <a:t>P(</a:t>
            </a:r>
            <a:r>
              <a:rPr lang="en-US" dirty="0" err="1" smtClean="0"/>
              <a:t>meeting|ham</a:t>
            </a:r>
            <a:r>
              <a:rPr lang="en-US" dirty="0" smtClean="0"/>
              <a:t>) = 15/3672 = 0.0416</a:t>
            </a:r>
          </a:p>
          <a:p>
            <a:r>
              <a:rPr lang="en-US" dirty="0" smtClean="0"/>
              <a:t>P(meeting) = </a:t>
            </a:r>
            <a:r>
              <a:rPr lang="en-US" sz="2400" dirty="0" smtClean="0"/>
              <a:t>P(</a:t>
            </a:r>
            <a:r>
              <a:rPr lang="en-US" sz="2400" dirty="0" err="1" smtClean="0"/>
              <a:t>meeting|spam</a:t>
            </a:r>
            <a:r>
              <a:rPr lang="en-US" sz="2400" dirty="0" smtClean="0"/>
              <a:t>)P(spam</a:t>
            </a:r>
            <a:r>
              <a:rPr lang="en-US" sz="2400" dirty="0"/>
              <a:t>) + </a:t>
            </a:r>
            <a:r>
              <a:rPr lang="en-US" sz="2400" dirty="0" smtClean="0"/>
              <a:t>P(</a:t>
            </a:r>
            <a:r>
              <a:rPr lang="en-US" sz="2400" dirty="0" err="1" smtClean="0"/>
              <a:t>meeting|ham</a:t>
            </a:r>
            <a:r>
              <a:rPr lang="en-US" sz="2400" dirty="0" smtClean="0"/>
              <a:t>)P(ham) = 0.0106 *0.29 + 0.0416+0.71= 0.03261</a:t>
            </a:r>
          </a:p>
          <a:p>
            <a:r>
              <a:rPr lang="en-US" sz="2400" dirty="0" smtClean="0"/>
              <a:t>P(</a:t>
            </a:r>
            <a:r>
              <a:rPr lang="en-US" sz="2400" dirty="0" err="1" smtClean="0"/>
              <a:t>spam|meeting</a:t>
            </a:r>
            <a:r>
              <a:rPr lang="en-US" sz="2400" dirty="0" smtClean="0"/>
              <a:t>) = P(</a:t>
            </a:r>
            <a:r>
              <a:rPr lang="en-US" sz="2400" dirty="0" err="1" smtClean="0"/>
              <a:t>meeting|spam</a:t>
            </a:r>
            <a:r>
              <a:rPr lang="en-US" sz="2400" dirty="0" smtClean="0"/>
              <a:t>)*P(spam)/P(meeting)</a:t>
            </a:r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             = 0.0106*0.29/0.03261 = 0.094 </a:t>
            </a:r>
            <a:r>
              <a:rPr lang="en-US" sz="2400" dirty="0" smtClean="0">
                <a:sym typeface="Wingdings" pitchFamily="2" charset="2"/>
              </a:rPr>
              <a:t> 9.4%</a:t>
            </a:r>
            <a:endParaRPr lang="en-US" sz="2400" dirty="0" smtClean="0"/>
          </a:p>
          <a:p>
            <a:pPr marL="0" indent="0">
              <a:buNone/>
            </a:pPr>
            <a:r>
              <a:rPr lang="en-US" sz="2400" dirty="0"/>
              <a:t> </a:t>
            </a:r>
            <a:r>
              <a:rPr lang="en-US" sz="2400" dirty="0" smtClean="0"/>
              <a:t>                        </a:t>
            </a:r>
            <a:endParaRPr lang="en-US" sz="2400" dirty="0"/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Calculations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09F52-1E23-4B59-9C57-865B4B3A427A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26813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 Naïve Bayes Rule</a:t>
            </a:r>
          </a:p>
          <a:p>
            <a:r>
              <a:rPr lang="en-US" dirty="0" smtClean="0"/>
              <a:t>Application to spam filtering in emails</a:t>
            </a:r>
          </a:p>
          <a:p>
            <a:r>
              <a:rPr lang="en-US" dirty="0" smtClean="0"/>
              <a:t>Work the example/understand the example discussed in class: disease detection, a spam filter..</a:t>
            </a:r>
          </a:p>
          <a:p>
            <a:r>
              <a:rPr lang="en-US" dirty="0" smtClean="0"/>
              <a:t>Possible question</a:t>
            </a:r>
            <a:r>
              <a:rPr lang="en-US" dirty="0" smtClean="0">
                <a:sym typeface="Wingdings" pitchFamily="2" charset="2"/>
              </a:rPr>
              <a:t> problem statement  classification model using Naïve Bayes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76F94-F1CD-41A2-A3A0-E346C896CEC3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33629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Classification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en-US" sz="2400" dirty="0" smtClean="0"/>
              <a:t>Classification relies on </a:t>
            </a:r>
            <a:r>
              <a:rPr lang="en-US" altLang="en-US" sz="2400" dirty="0" err="1" smtClean="0"/>
              <a:t>apriori</a:t>
            </a:r>
            <a:r>
              <a:rPr lang="en-US" altLang="en-US" sz="2400" dirty="0" smtClean="0"/>
              <a:t> reference structures that divide the space of all possible data points into a set of classes that are not overlapping. (what do you do the data points overlap?)</a:t>
            </a:r>
          </a:p>
          <a:p>
            <a:pPr eaLnBrk="1" hangingPunct="1"/>
            <a:endParaRPr lang="en-US" altLang="en-US" sz="2400" dirty="0" smtClean="0"/>
          </a:p>
          <a:p>
            <a:pPr eaLnBrk="1" hangingPunct="1"/>
            <a:r>
              <a:rPr lang="en-US" altLang="en-US" sz="2400" dirty="0" smtClean="0"/>
              <a:t>What are the problems it (classification) can solve?</a:t>
            </a:r>
          </a:p>
          <a:p>
            <a:pPr eaLnBrk="1" hangingPunct="1"/>
            <a:r>
              <a:rPr lang="en-US" altLang="en-US" sz="2400" dirty="0" smtClean="0"/>
              <a:t>What are some of the common classification methods?</a:t>
            </a:r>
          </a:p>
          <a:p>
            <a:pPr eaLnBrk="1" hangingPunct="1"/>
            <a:r>
              <a:rPr lang="en-US" altLang="en-US" sz="2400" dirty="0" smtClean="0"/>
              <a:t>Which one is better for a given situation? (meta classifier)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04AA14C0-5CED-488E-BFFE-6FF5A7F9D1A9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395A96C-440F-466F-98B1-EB6C8F860A81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449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en-US" smtClean="0"/>
              <a:t>Classification examples in daily life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Restaurant menu: appetizers, salads, soups, entrée, dessert, drinks,…</a:t>
            </a:r>
          </a:p>
          <a:p>
            <a:pPr eaLnBrk="1" hangingPunct="1"/>
            <a:r>
              <a:rPr lang="en-US" altLang="en-US" dirty="0" smtClean="0"/>
              <a:t>Library of congress (LIC) system classifies books according to a standard scheme</a:t>
            </a:r>
          </a:p>
          <a:p>
            <a:pPr eaLnBrk="1" hangingPunct="1"/>
            <a:r>
              <a:rPr lang="en-US" altLang="en-US" dirty="0" smtClean="0"/>
              <a:t>Injuries and diseases classification is physicians and healthcare workers</a:t>
            </a:r>
          </a:p>
          <a:p>
            <a:pPr eaLnBrk="1" hangingPunct="1"/>
            <a:r>
              <a:rPr lang="en-US" altLang="en-US" dirty="0" smtClean="0"/>
              <a:t>Classification of all living things: </a:t>
            </a:r>
            <a:r>
              <a:rPr lang="en-US" altLang="en-US" dirty="0" err="1" smtClean="0"/>
              <a:t>eg</a:t>
            </a:r>
            <a:r>
              <a:rPr lang="en-US" altLang="en-US" dirty="0" smtClean="0"/>
              <a:t>., Home Sapiens (genus, species)</a:t>
            </a:r>
          </a:p>
          <a:p>
            <a:pPr eaLnBrk="1" hangingPunct="1"/>
            <a:r>
              <a:rPr lang="en-US" altLang="en-US" dirty="0" smtClean="0"/>
              <a:t>Classification very large application in automobile domain from services (classes), parts (classes), incidents (classes) etc.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96702577-49FC-459C-84E3-8FC4AECD3EBD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570C61A-6D4E-4B75-8260-1EB89360D3F8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35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mtClean="0"/>
              <a:t>Categories of classification algorithms</a:t>
            </a:r>
          </a:p>
        </p:txBody>
      </p:sp>
      <p:sp>
        <p:nvSpPr>
          <p:cNvPr id="614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z="2400" dirty="0" smtClean="0"/>
              <a:t>With respect to underlying technique two broad categories:</a:t>
            </a:r>
          </a:p>
          <a:p>
            <a:r>
              <a:rPr lang="en-US" altLang="en-US" sz="2400" dirty="0" smtClean="0"/>
              <a:t>Statistical algorithms</a:t>
            </a:r>
          </a:p>
          <a:p>
            <a:pPr lvl="1"/>
            <a:r>
              <a:rPr lang="en-US" altLang="en-US" sz="2400" dirty="0" smtClean="0"/>
              <a:t>Regression for forecasting</a:t>
            </a:r>
          </a:p>
          <a:p>
            <a:pPr lvl="1"/>
            <a:r>
              <a:rPr lang="en-US" altLang="en-US" sz="2400" dirty="0" smtClean="0"/>
              <a:t>Bayes classifier depicts the dependency of the various attributes of the classification problem. </a:t>
            </a:r>
          </a:p>
          <a:p>
            <a:r>
              <a:rPr lang="en-US" altLang="en-US" sz="2400" dirty="0" smtClean="0"/>
              <a:t>Structural algorithms</a:t>
            </a:r>
          </a:p>
          <a:p>
            <a:pPr lvl="1"/>
            <a:r>
              <a:rPr lang="en-US" altLang="en-US" sz="2400" dirty="0" smtClean="0"/>
              <a:t>Rule-based algorithms: if-else, decision trees</a:t>
            </a:r>
          </a:p>
          <a:p>
            <a:pPr lvl="1"/>
            <a:r>
              <a:rPr lang="en-US" altLang="en-US" sz="2400" dirty="0" smtClean="0"/>
              <a:t>Distance-based algorithm: similarity, nearest neighbor</a:t>
            </a:r>
          </a:p>
          <a:p>
            <a:pPr lvl="1"/>
            <a:r>
              <a:rPr lang="en-US" altLang="en-US" sz="2400" dirty="0" smtClean="0"/>
              <a:t>Neural networks</a:t>
            </a:r>
          </a:p>
          <a:p>
            <a:endParaRPr lang="en-US" altLang="en-US" sz="2400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239C44B7-50BB-43B4-ADAE-569A76E72C8A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268E369-1BF9-409C-BAD8-FD9C43885DC8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33635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Classifiers</a:t>
            </a:r>
          </a:p>
        </p:txBody>
      </p:sp>
      <p:pic>
        <p:nvPicPr>
          <p:cNvPr id="7171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077913" y="1600200"/>
            <a:ext cx="6988175" cy="4525963"/>
          </a:xfrm>
          <a:noFill/>
        </p:spPr>
      </p:pic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803C7C5B-5496-4E76-B9B8-772557FD2E2B}" type="datetime1">
              <a:rPr lang="en-US" smtClean="0"/>
              <a:t>5/1/2017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79CF1B-D9D2-4481-8C67-078FD979D55C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8555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mtClean="0"/>
              <a:t>Advantages and Disadvantages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en-US" smtClean="0"/>
              <a:t>Decision tree, simple and powerful, works well for discrete (0,1- yes-no)rules; </a:t>
            </a:r>
          </a:p>
          <a:p>
            <a:r>
              <a:rPr lang="en-US" altLang="en-US" smtClean="0"/>
              <a:t>Neural net: black box approach, hard to interpret results </a:t>
            </a:r>
          </a:p>
          <a:p>
            <a:r>
              <a:rPr lang="en-US" altLang="en-US" smtClean="0"/>
              <a:t>Distance-based ones work well for low-dimensionality space</a:t>
            </a:r>
          </a:p>
          <a:p>
            <a:r>
              <a:rPr lang="en-US" altLang="en-US" smtClean="0"/>
              <a:t>..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6A2E33EC-5A15-4D44-B228-C8794DF562AE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DEB0D58-4BB3-468F-8264-93101A571BE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7687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5405" y="152400"/>
            <a:ext cx="6233195" cy="6181795"/>
          </a:xfr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B4FBBB-83EB-4707-AD3B-45E2484FB70B}" type="datetime1">
              <a:rPr lang="en-US" smtClean="0"/>
              <a:t>5/1/2017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81AE9F-B091-40C4-B955-B505B103E794}" type="slidenum">
              <a:rPr lang="en-US" smtClean="0"/>
              <a:t>8</a:t>
            </a:fld>
            <a:endParaRPr lang="en-US"/>
          </a:p>
        </p:txBody>
      </p:sp>
      <p:sp>
        <p:nvSpPr>
          <p:cNvPr id="10" name="Oval Callout 9"/>
          <p:cNvSpPr/>
          <p:nvPr/>
        </p:nvSpPr>
        <p:spPr>
          <a:xfrm>
            <a:off x="6400800" y="228600"/>
            <a:ext cx="2362200" cy="2438400"/>
          </a:xfrm>
          <a:prstGeom prst="wedgeEllipseCallout">
            <a:avLst>
              <a:gd name="adj1" fmla="val -101878"/>
              <a:gd name="adj2" fmla="val -46909"/>
            </a:avLst>
          </a:prstGeom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This decision tree  hangs in the ER of Cooke County hospital, Chicago, 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720665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dirty="0" smtClean="0"/>
              <a:t>Naïve Bayes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/>
            <a:r>
              <a:rPr lang="en-US" altLang="en-US" dirty="0" smtClean="0"/>
              <a:t>Naïve Bayes classifier</a:t>
            </a:r>
          </a:p>
          <a:p>
            <a:pPr eaLnBrk="1" hangingPunct="1"/>
            <a:r>
              <a:rPr lang="en-US" altLang="en-US" dirty="0" smtClean="0"/>
              <a:t>One of the most celebrated and well-known classification algorithms of all time.</a:t>
            </a:r>
          </a:p>
          <a:p>
            <a:pPr eaLnBrk="1" hangingPunct="1"/>
            <a:r>
              <a:rPr lang="en-US" altLang="en-US" dirty="0" smtClean="0"/>
              <a:t>Probabilistic algorithm</a:t>
            </a:r>
          </a:p>
          <a:p>
            <a:pPr eaLnBrk="1" hangingPunct="1"/>
            <a:r>
              <a:rPr lang="en-US" altLang="en-US" dirty="0" smtClean="0"/>
              <a:t>Typically applied and works well with the assumption of independent attributes, but also found to work well even with some dependencies.</a:t>
            </a:r>
          </a:p>
          <a:p>
            <a:pPr eaLnBrk="1" hangingPunct="1"/>
            <a:r>
              <a:rPr lang="en-US" altLang="en-US" dirty="0" smtClean="0"/>
              <a:t> Was discovered centuries ago but is heavily used today in many predictive analytic applications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fld id="{BF587731-7086-4740-AA29-3C30D7FDF44E}" type="datetime1">
              <a:rPr lang="en-US" smtClean="0"/>
              <a:t>5/1/2017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42183F5-74C2-4894-A77F-531F80D605C6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CSE487/587  Spring2017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4089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1326</TotalTime>
  <Words>1289</Words>
  <Application>Microsoft Office PowerPoint</Application>
  <PresentationFormat>On-screen Show (4:3)</PresentationFormat>
  <Paragraphs>197</Paragraphs>
  <Slides>24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3" baseType="lpstr">
      <vt:lpstr>Arial</vt:lpstr>
      <vt:lpstr>Calibri</vt:lpstr>
      <vt:lpstr>Cambria Math</vt:lpstr>
      <vt:lpstr>Lucida Sans Unicode</vt:lpstr>
      <vt:lpstr>Verdana</vt:lpstr>
      <vt:lpstr>Wingdings</vt:lpstr>
      <vt:lpstr>Wingdings 2</vt:lpstr>
      <vt:lpstr>Wingdings 3</vt:lpstr>
      <vt:lpstr>Concourse</vt:lpstr>
      <vt:lpstr>Naïve Bayes</vt:lpstr>
      <vt:lpstr>Goals</vt:lpstr>
      <vt:lpstr>Classification</vt:lpstr>
      <vt:lpstr>Classification examples in daily life</vt:lpstr>
      <vt:lpstr>Categories of classification algorithms</vt:lpstr>
      <vt:lpstr>Classifiers</vt:lpstr>
      <vt:lpstr>Advantages and Disadvantages </vt:lpstr>
      <vt:lpstr>PowerPoint Presentation</vt:lpstr>
      <vt:lpstr>Naïve Bayes</vt:lpstr>
      <vt:lpstr>Life Cycle of a classifier: training, testing and production</vt:lpstr>
      <vt:lpstr>Training Stage</vt:lpstr>
      <vt:lpstr>Validation Stage</vt:lpstr>
      <vt:lpstr>Production stage</vt:lpstr>
      <vt:lpstr>Bayesian Inference</vt:lpstr>
      <vt:lpstr>Naïve Bayes Example</vt:lpstr>
      <vt:lpstr>Intuition</vt:lpstr>
      <vt:lpstr>Classification</vt:lpstr>
      <vt:lpstr>Why not use methods we discussed earlier?</vt:lpstr>
      <vt:lpstr>Lets Review</vt:lpstr>
      <vt:lpstr>Spam Filter for individual words</vt:lpstr>
      <vt:lpstr>Sample data</vt:lpstr>
      <vt:lpstr>Further discussion</vt:lpstr>
      <vt:lpstr>Calculations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Naïve Bayes</dc:title>
  <dc:creator>bina</dc:creator>
  <cp:lastModifiedBy>bina</cp:lastModifiedBy>
  <cp:revision>28</cp:revision>
  <dcterms:created xsi:type="dcterms:W3CDTF">2014-04-09T14:03:58Z</dcterms:created>
  <dcterms:modified xsi:type="dcterms:W3CDTF">2017-05-01T19:25:07Z</dcterms:modified>
</cp:coreProperties>
</file>