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7" r:id="rId2"/>
    <p:sldId id="258" r:id="rId3"/>
    <p:sldId id="264" r:id="rId4"/>
    <p:sldId id="265" r:id="rId5"/>
    <p:sldId id="262" r:id="rId6"/>
    <p:sldId id="263" r:id="rId7"/>
    <p:sldId id="266" r:id="rId8"/>
    <p:sldId id="259" r:id="rId9"/>
    <p:sldId id="261" r:id="rId10"/>
    <p:sldId id="267" r:id="rId11"/>
    <p:sldId id="268" r:id="rId12"/>
    <p:sldId id="270" r:id="rId13"/>
    <p:sldId id="269" r:id="rId14"/>
    <p:sldId id="272" r:id="rId15"/>
    <p:sldId id="271" r:id="rId16"/>
    <p:sldId id="273" r:id="rId17"/>
    <p:sldId id="274" r:id="rId18"/>
    <p:sldId id="275" r:id="rId19"/>
    <p:sldId id="280" r:id="rId20"/>
    <p:sldId id="282" r:id="rId21"/>
    <p:sldId id="283" r:id="rId22"/>
    <p:sldId id="285" r:id="rId23"/>
    <p:sldId id="286" r:id="rId24"/>
    <p:sldId id="284" r:id="rId25"/>
    <p:sldId id="287" r:id="rId26"/>
    <p:sldId id="288" r:id="rId27"/>
    <p:sldId id="289" r:id="rId28"/>
    <p:sldId id="290" r:id="rId29"/>
    <p:sldId id="292" r:id="rId30"/>
    <p:sldId id="293" r:id="rId31"/>
    <p:sldId id="291" r:id="rId32"/>
    <p:sldId id="294" r:id="rId33"/>
    <p:sldId id="295" r:id="rId34"/>
    <p:sldId id="281" r:id="rId35"/>
    <p:sldId id="297" r:id="rId36"/>
    <p:sldId id="298" r:id="rId37"/>
    <p:sldId id="300" r:id="rId38"/>
    <p:sldId id="299" r:id="rId39"/>
    <p:sldId id="296" r:id="rId40"/>
    <p:sldId id="30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010" autoAdjust="0"/>
  </p:normalViewPr>
  <p:slideViewPr>
    <p:cSldViewPr snapToGrid="0" showGuides="1">
      <p:cViewPr varScale="1">
        <p:scale>
          <a:sx n="65" d="100"/>
          <a:sy n="65" d="100"/>
        </p:scale>
        <p:origin x="940"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493DC-C1CD-41C5-9032-5F6BBE243EB0}" type="datetimeFigureOut">
              <a:rPr lang="en-US" smtClean="0"/>
              <a:t>4/17/2017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FB5948-0FBC-42C8-B215-3CA2AB45C55B}" type="slidenum">
              <a:rPr lang="en-US" smtClean="0"/>
              <a:t>‹#›</a:t>
            </a:fld>
            <a:endParaRPr lang="en-US"/>
          </a:p>
        </p:txBody>
      </p:sp>
    </p:spTree>
    <p:extLst>
      <p:ext uri="{BB962C8B-B14F-4D97-AF65-F5344CB8AC3E}">
        <p14:creationId xmlns:p14="http://schemas.microsoft.com/office/powerpoint/2010/main" val="34641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B5948-0FBC-42C8-B215-3CA2AB45C55B}" type="slidenum">
              <a:rPr lang="en-US" smtClean="0"/>
              <a:t>2</a:t>
            </a:fld>
            <a:endParaRPr lang="en-US"/>
          </a:p>
        </p:txBody>
      </p:sp>
    </p:spTree>
    <p:extLst>
      <p:ext uri="{BB962C8B-B14F-4D97-AF65-F5344CB8AC3E}">
        <p14:creationId xmlns:p14="http://schemas.microsoft.com/office/powerpoint/2010/main" val="3382303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5750718-9CA8-4C23-B606-94ECDF5FC338}" type="datetime1">
              <a:rPr lang="en-US" smtClean="0"/>
              <a:pPr/>
              <a:t>4/17/2017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69779458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6B99F1-361C-4667-890B-DA1845615F76}" type="datetime1">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59290816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F1343B-6D76-4124-A3C9-4D5725BEE8A0}" type="datetime1">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151422234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E62B208-5DCD-4782-B6D7-9E2B060CDABF}" type="datetime1">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92884426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03E6A58-47AA-490C-B20F-C5028FFC8817}" type="datetime1">
              <a:rPr lang="en-US" smtClean="0"/>
              <a:pPr/>
              <a:t>4/17/2017</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9367952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1D7DC8AA-9849-4334-B4E8-CC07F675D342}" type="datetime1">
              <a:rPr lang="en-US" smtClean="0"/>
              <a:pPr/>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3942624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7B9C945-E7AF-4652-B6F0-D53119E7991F}" type="datetime1">
              <a:rPr lang="en-US" smtClean="0"/>
              <a:pPr/>
              <a:t>4/17/2017</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325795622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9717D12-04A0-4744-BADB-ACDA14779257}" type="datetime1">
              <a:rPr lang="en-US" smtClean="0"/>
              <a:pPr/>
              <a:t>4/17/2017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3272003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 name="Date Placeholder 1"/>
          <p:cNvSpPr>
            <a:spLocks noGrp="1"/>
          </p:cNvSpPr>
          <p:nvPr>
            <p:ph type="dt" sz="half" idx="10"/>
          </p:nvPr>
        </p:nvSpPr>
        <p:spPr/>
        <p:txBody>
          <a:bodyPr/>
          <a:lstStyle/>
          <a:p>
            <a:fld id="{19148450-CC2E-45D6-9582-FEF47C03AE95}" type="datetime1">
              <a:rPr lang="en-US" smtClean="0"/>
              <a:pPr/>
              <a:t>4/17/2017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FC01A47E-AA38-4C56-AC5F-9CAB7147FF2F}" type="slidenum">
              <a:rPr lang="en-US" smtClean="0"/>
              <a:pPr/>
              <a:t>‹#›</a:t>
            </a:fld>
            <a:endParaRPr lang="en-US"/>
          </a:p>
        </p:txBody>
      </p:sp>
    </p:spTree>
    <p:extLst>
      <p:ext uri="{BB962C8B-B14F-4D97-AF65-F5344CB8AC3E}">
        <p14:creationId xmlns:p14="http://schemas.microsoft.com/office/powerpoint/2010/main" val="669609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p:txBody>
          <a:bodyPr/>
          <a:lstStyle/>
          <a:p>
            <a:fld id="{A02C985D-EE99-42D9-8428-67611D469A9D}" type="datetime1">
              <a:rPr lang="en-US" smtClean="0"/>
              <a:pPr/>
              <a:t>4/17/2017</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val="299692818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FA5AF53D-C237-436B-9437-8FD33DD6D4C6}" type="datetime1">
              <a:rPr lang="en-US" smtClean="0"/>
              <a:pPr/>
              <a:t>4/17/2017</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val="107481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AC6DB6BC-B13D-4F39-83B6-91DA8610485E}" type="datetime1">
              <a:rPr lang="en-US" smtClean="0"/>
              <a:pPr/>
              <a:t>4/17/2017</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4244067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park.apache.org/docs/latest/programming-guide.html#resilient-distributed-datasets-rdd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secnetix.de/olli/Python/lambda_functions.haw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ark.apache.org/" TargetMode="External"/><Relationship Id="rId7" Type="http://schemas.openxmlformats.org/officeDocument/2006/relationships/hyperlink" Target="http://www-bcf.usc.edu/~minlanyu/teach/csci599-fall12/papers/nsdi_spark.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trongkhoanguyen.com/" TargetMode="External"/><Relationship Id="rId5" Type="http://schemas.openxmlformats.org/officeDocument/2006/relationships/hyperlink" Target="http://spark.apache.org/docs/latest/api/python/pyspark.html" TargetMode="External"/><Relationship Id="rId4" Type="http://schemas.openxmlformats.org/officeDocument/2006/relationships/hyperlink" Target="http://spark.apache.org/docs/latest/programming-guide.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ion_stoica_keynote.pdf" TargetMode="External"/><Relationship Id="rId2" Type="http://schemas.openxmlformats.org/officeDocument/2006/relationships/hyperlink" Target="http://spark.apache.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lstStyle/>
          <a:p>
            <a:r>
              <a:rPr lang="en-US" dirty="0" smtClean="0"/>
              <a:t>From many sources</a:t>
            </a:r>
            <a:endParaRPr lang="en-US" dirty="0"/>
          </a:p>
        </p:txBody>
      </p:sp>
      <p:sp>
        <p:nvSpPr>
          <p:cNvPr id="4" name="Date Placeholder 3"/>
          <p:cNvSpPr>
            <a:spLocks noGrp="1"/>
          </p:cNvSpPr>
          <p:nvPr>
            <p:ph type="dt" sz="half" idx="10"/>
          </p:nvPr>
        </p:nvSpPr>
        <p:spPr/>
        <p:txBody>
          <a:bodyPr/>
          <a:lstStyle/>
          <a:p>
            <a:fld id="{A946A32F-BB04-4165-8E1A-9772D1E91662}" type="datetime1">
              <a:rPr lang="en-US" smtClean="0"/>
              <a:pPr/>
              <a:t>4/17/2017</a:t>
            </a:fld>
            <a:endParaRPr lang="en-US"/>
          </a:p>
        </p:txBody>
      </p:sp>
      <p:sp>
        <p:nvSpPr>
          <p:cNvPr id="6" name="Slide Number Placeholder 5"/>
          <p:cNvSpPr>
            <a:spLocks noGrp="1"/>
          </p:cNvSpPr>
          <p:nvPr>
            <p:ph type="sldNum" sz="quarter" idx="12"/>
          </p:nvPr>
        </p:nvSpPr>
        <p:spPr/>
        <p:txBody>
          <a:bodyPr/>
          <a:lstStyle/>
          <a:p>
            <a:fld id="{BB12F348-C460-45F3-8828-0E2321C46B9F}" type="slidenum">
              <a:rPr lang="en-US" smtClean="0">
                <a:solidFill>
                  <a:srgbClr val="8CADAE">
                    <a:shade val="75000"/>
                  </a:srgbClr>
                </a:solidFill>
              </a:rPr>
              <a:pPr/>
              <a:t>1</a:t>
            </a:fld>
            <a:endParaRPr lang="en-US">
              <a:solidFill>
                <a:srgbClr val="8CADAE">
                  <a:shade val="75000"/>
                </a:srgbClr>
              </a:solidFill>
            </a:endParaRPr>
          </a:p>
        </p:txBody>
      </p:sp>
      <p:sp>
        <p:nvSpPr>
          <p:cNvPr id="2" name="Title 1"/>
          <p:cNvSpPr>
            <a:spLocks noGrp="1"/>
          </p:cNvSpPr>
          <p:nvPr>
            <p:ph type="ctrTitle"/>
          </p:nvPr>
        </p:nvSpPr>
        <p:spPr/>
        <p:txBody>
          <a:bodyPr/>
          <a:lstStyle/>
          <a:p>
            <a:r>
              <a:rPr lang="en-US" dirty="0" smtClean="0"/>
              <a:t>Spark</a:t>
            </a:r>
            <a:endParaRPr lang="en-US" dirty="0"/>
          </a:p>
        </p:txBody>
      </p:sp>
    </p:spTree>
    <p:extLst>
      <p:ext uri="{BB962C8B-B14F-4D97-AF65-F5344CB8AC3E}">
        <p14:creationId xmlns:p14="http://schemas.microsoft.com/office/powerpoint/2010/main" val="2561958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a:t>
            </a:r>
            <a:endParaRPr lang="en-US" dirty="0"/>
          </a:p>
        </p:txBody>
      </p:sp>
      <p:sp>
        <p:nvSpPr>
          <p:cNvPr id="3" name="Date Placeholder 2"/>
          <p:cNvSpPr>
            <a:spLocks noGrp="1"/>
          </p:cNvSpPr>
          <p:nvPr>
            <p:ph type="dt" sz="half" idx="10"/>
          </p:nvPr>
        </p:nvSpPr>
        <p:spPr/>
        <p:txBody>
          <a:bodyPr/>
          <a:lstStyle/>
          <a:p>
            <a:fld id="{99717D12-04A0-4744-BADB-ACDA14779257}" type="datetime1">
              <a:rPr lang="en-US" smtClean="0"/>
              <a:pPr/>
              <a:t>4/17/2017</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10</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85000" lnSpcReduction="10000"/>
          </a:bodyPr>
          <a:lstStyle/>
          <a:p>
            <a:r>
              <a:rPr lang="en-US" dirty="0" smtClean="0"/>
              <a:t>MR offer linear scalability and fault tolerance for processing very large data sets.</a:t>
            </a:r>
          </a:p>
          <a:p>
            <a:r>
              <a:rPr lang="en-US" dirty="0" smtClean="0"/>
              <a:t>Spark maintains this revolutionary approach brought about by MR.</a:t>
            </a:r>
          </a:p>
          <a:p>
            <a:r>
              <a:rPr lang="en-US" dirty="0" smtClean="0"/>
              <a:t>It also improves it in four different ways:</a:t>
            </a:r>
          </a:p>
          <a:p>
            <a:pPr marL="514350" indent="-514350">
              <a:buAutoNum type="arabicPeriod"/>
            </a:pPr>
            <a:r>
              <a:rPr lang="en-US" dirty="0" smtClean="0"/>
              <a:t>Whereas MR executes a single Map and Reduce, Spark executes a series of operations specified a directed acyclic graph (DAG) thus allowing one stage of MR to automatically send the results to the next stage. (Similar to Dryad of Microsoft)</a:t>
            </a:r>
          </a:p>
          <a:p>
            <a:pPr marL="514350" indent="-514350">
              <a:buAutoNum type="arabicPeriod"/>
            </a:pPr>
            <a:r>
              <a:rPr lang="en-US" dirty="0" smtClean="0"/>
              <a:t>Spark provides a rich set of transformations to express computations more naturally. (Like Apache Pig)</a:t>
            </a:r>
          </a:p>
          <a:p>
            <a:pPr marL="514350" indent="-514350">
              <a:buAutoNum type="arabicPeriod"/>
            </a:pPr>
            <a:r>
              <a:rPr lang="en-US" dirty="0" smtClean="0"/>
              <a:t>Spark extends its predecessors with in-memory computations through its Resilient Distributed Data (RDD) abstraction. Future steps dealing with the same data as the current set do not have reload it from the disk.</a:t>
            </a:r>
          </a:p>
          <a:p>
            <a:pPr marL="514350" indent="-514350">
              <a:buAutoNum type="arabicPeriod"/>
            </a:pPr>
            <a:r>
              <a:rPr lang="en-US" dirty="0" smtClean="0"/>
              <a:t>It is well-suited for highly  iterative computing.</a:t>
            </a:r>
          </a:p>
          <a:p>
            <a:pPr marL="514350" indent="-514350">
              <a:buAutoNum type="arabicPeriod"/>
            </a:pPr>
            <a:endParaRPr lang="en-US" dirty="0"/>
          </a:p>
        </p:txBody>
      </p:sp>
    </p:spTree>
    <p:extLst>
      <p:ext uri="{BB962C8B-B14F-4D97-AF65-F5344CB8AC3E}">
        <p14:creationId xmlns:p14="http://schemas.microsoft.com/office/powerpoint/2010/main" val="650743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Pre-packaged Algorithms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4/17/2017</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11</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smtClean="0"/>
              <a:t>Biggest bottleneck in data applications is not CPU, disk, or network but analyst productivity.</a:t>
            </a:r>
          </a:p>
          <a:p>
            <a:r>
              <a:rPr lang="en-US" dirty="0" smtClean="0"/>
              <a:t>If only we could collapse the entire pipeline from preprocessing of data to model evaluation into a single programming environment, that can speed up development.</a:t>
            </a:r>
          </a:p>
          <a:p>
            <a:r>
              <a:rPr lang="en-US" dirty="0" smtClean="0"/>
              <a:t>It transcends seamlessly between exploratory analytics and operational analytics.</a:t>
            </a:r>
          </a:p>
          <a:p>
            <a:endParaRPr lang="en-US" dirty="0"/>
          </a:p>
        </p:txBody>
      </p:sp>
    </p:spTree>
    <p:extLst>
      <p:ext uri="{BB962C8B-B14F-4D97-AF65-F5344CB8AC3E}">
        <p14:creationId xmlns:p14="http://schemas.microsoft.com/office/powerpoint/2010/main" val="4098828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vs Hadoop MR</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4/17/2017</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12</a:t>
            </a:fld>
            <a:endParaRPr lang="en-US">
              <a:solidFill>
                <a:srgbClr val="8CADAE">
                  <a:shade val="75000"/>
                </a:srgbClr>
              </a:solidFill>
            </a:endParaRPr>
          </a:p>
        </p:txBody>
      </p:sp>
      <p:sp>
        <p:nvSpPr>
          <p:cNvPr id="5" name="Content Placeholder 4"/>
          <p:cNvSpPr>
            <a:spLocks noGrp="1"/>
          </p:cNvSpPr>
          <p:nvPr>
            <p:ph sz="quarter" idx="1"/>
          </p:nvPr>
        </p:nvSpPr>
        <p:spPr>
          <a:xfrm>
            <a:off x="402336" y="1900237"/>
            <a:ext cx="11338560" cy="4572000"/>
          </a:xfrm>
        </p:spPr>
        <p:txBody>
          <a:bodyPr/>
          <a:lstStyle/>
          <a:p>
            <a:endParaRPr lang="en-US" dirty="0"/>
          </a:p>
        </p:txBody>
      </p:sp>
      <p:pic>
        <p:nvPicPr>
          <p:cNvPr id="1025" name="Picture 1" descr="http://spark.apache.org/images/logistic-regress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964" y="1719631"/>
            <a:ext cx="7854837" cy="4053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16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Ease of programming</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4/17/2017</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13</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err="1"/>
              <a:t>text_file</a:t>
            </a:r>
            <a:r>
              <a:rPr lang="en-US" dirty="0"/>
              <a:t> = </a:t>
            </a:r>
            <a:r>
              <a:rPr lang="en-US" dirty="0" err="1"/>
              <a:t>spark.textFile</a:t>
            </a:r>
            <a:r>
              <a:rPr lang="en-US" dirty="0"/>
              <a:t>("</a:t>
            </a:r>
            <a:r>
              <a:rPr lang="en-US" dirty="0" err="1"/>
              <a:t>hdfs</a:t>
            </a:r>
            <a:r>
              <a:rPr lang="en-US" dirty="0"/>
              <a:t>://...")</a:t>
            </a:r>
            <a:br>
              <a:rPr lang="en-US" dirty="0"/>
            </a:br>
            <a:r>
              <a:rPr lang="en-US" dirty="0"/>
              <a:t> </a:t>
            </a:r>
            <a:br>
              <a:rPr lang="en-US" dirty="0"/>
            </a:br>
            <a:r>
              <a:rPr lang="en-US" dirty="0" err="1"/>
              <a:t>text_file.flatMap</a:t>
            </a:r>
            <a:r>
              <a:rPr lang="en-US" dirty="0"/>
              <a:t>(lambda line: </a:t>
            </a:r>
            <a:r>
              <a:rPr lang="en-US" dirty="0" err="1"/>
              <a:t>line.split</a:t>
            </a:r>
            <a:r>
              <a:rPr lang="en-US" dirty="0"/>
              <a:t>())</a:t>
            </a:r>
            <a:br>
              <a:rPr lang="en-US" dirty="0"/>
            </a:br>
            <a:r>
              <a:rPr lang="en-US" dirty="0"/>
              <a:t>    .map(lambda word: (word, 1))</a:t>
            </a:r>
            <a:br>
              <a:rPr lang="en-US" dirty="0"/>
            </a:br>
            <a:r>
              <a:rPr lang="en-US" dirty="0"/>
              <a:t>    .</a:t>
            </a:r>
            <a:r>
              <a:rPr lang="en-US" dirty="0" err="1"/>
              <a:t>reduceByKey</a:t>
            </a:r>
            <a:r>
              <a:rPr lang="en-US" dirty="0"/>
              <a:t>(lambda a, b: </a:t>
            </a:r>
            <a:r>
              <a:rPr lang="en-US" dirty="0" err="1"/>
              <a:t>a+b</a:t>
            </a:r>
            <a:r>
              <a:rPr lang="en-US" dirty="0"/>
              <a:t>) </a:t>
            </a:r>
          </a:p>
          <a:p>
            <a:r>
              <a:rPr lang="en-US" dirty="0"/>
              <a:t>Word count in Spark's Python API</a:t>
            </a:r>
          </a:p>
          <a:p>
            <a:endParaRPr lang="en-US" dirty="0"/>
          </a:p>
        </p:txBody>
      </p:sp>
    </p:spTree>
    <p:extLst>
      <p:ext uri="{BB962C8B-B14F-4D97-AF65-F5344CB8AC3E}">
        <p14:creationId xmlns:p14="http://schemas.microsoft.com/office/powerpoint/2010/main" val="451393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Runs everywhere</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4/17/2017</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14</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a:t>Spark runs on Hadoop, </a:t>
            </a:r>
            <a:r>
              <a:rPr lang="en-US" dirty="0" err="1"/>
              <a:t>Mesos</a:t>
            </a:r>
            <a:r>
              <a:rPr lang="en-US" dirty="0"/>
              <a:t>, standalone, or in the cloud. It can access diverse data sources including HDFS, Cassandra, </a:t>
            </a:r>
            <a:r>
              <a:rPr lang="en-US" dirty="0" err="1"/>
              <a:t>HBase</a:t>
            </a:r>
            <a:r>
              <a:rPr lang="en-US" dirty="0"/>
              <a:t>, and S3. </a:t>
            </a:r>
          </a:p>
        </p:txBody>
      </p:sp>
    </p:spTree>
    <p:extLst>
      <p:ext uri="{BB962C8B-B14F-4D97-AF65-F5344CB8AC3E}">
        <p14:creationId xmlns:p14="http://schemas.microsoft.com/office/powerpoint/2010/main" val="877577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Generality</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4/17/2017</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15</a:t>
            </a:fld>
            <a:endParaRPr lang="en-US">
              <a:solidFill>
                <a:srgbClr val="8CADAE">
                  <a:shade val="75000"/>
                </a:srgbClr>
              </a:solidFill>
            </a:endParaRPr>
          </a:p>
        </p:txBody>
      </p:sp>
      <p:pic>
        <p:nvPicPr>
          <p:cNvPr id="2050" name="Picture 2" descr="http://spark.apache.org/images/spark-stack.pn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884218" y="1841961"/>
            <a:ext cx="8691417" cy="4091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198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RDD API</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4/17/2017</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16</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smtClean="0"/>
              <a:t>The building block of the Spark API (</a:t>
            </a:r>
            <a:r>
              <a:rPr lang="en-US" dirty="0" smtClean="0">
                <a:hlinkClick r:id="rId2"/>
              </a:rPr>
              <a:t>http://spark.apache.org/docs/latest/programming-guide.html#resilient-distributed-datasets-rdds</a:t>
            </a:r>
            <a:r>
              <a:rPr lang="en-US" dirty="0" smtClean="0"/>
              <a:t>)</a:t>
            </a:r>
          </a:p>
          <a:p>
            <a:r>
              <a:rPr lang="en-US" dirty="0" smtClean="0"/>
              <a:t>In RDD API there are two types of operations: </a:t>
            </a:r>
          </a:p>
          <a:p>
            <a:pPr lvl="1"/>
            <a:r>
              <a:rPr lang="en-US" dirty="0" smtClean="0"/>
              <a:t>Transformations that define a new data set based on previous ones</a:t>
            </a:r>
          </a:p>
          <a:p>
            <a:pPr lvl="1"/>
            <a:r>
              <a:rPr lang="en-US" dirty="0" smtClean="0"/>
              <a:t>Actions which kick off a job to execute on a cluster</a:t>
            </a:r>
          </a:p>
          <a:p>
            <a:r>
              <a:rPr lang="en-US" dirty="0" smtClean="0"/>
              <a:t>On top of the RDD API, high level APIs are provides: </a:t>
            </a:r>
          </a:p>
          <a:p>
            <a:pPr lvl="1"/>
            <a:r>
              <a:rPr lang="en-US" dirty="0" err="1" smtClean="0"/>
              <a:t>Dataframe</a:t>
            </a:r>
            <a:r>
              <a:rPr lang="en-US" dirty="0" smtClean="0"/>
              <a:t> API</a:t>
            </a:r>
          </a:p>
          <a:p>
            <a:pPr lvl="1"/>
            <a:r>
              <a:rPr lang="en-US" dirty="0" smtClean="0"/>
              <a:t>Machine Learning API</a:t>
            </a:r>
            <a:endParaRPr lang="en-US" dirty="0"/>
          </a:p>
        </p:txBody>
      </p:sp>
    </p:spTree>
    <p:extLst>
      <p:ext uri="{BB962C8B-B14F-4D97-AF65-F5344CB8AC3E}">
        <p14:creationId xmlns:p14="http://schemas.microsoft.com/office/powerpoint/2010/main" val="3535256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4/17/2017</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17</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smtClean="0"/>
              <a:t>We use few transformations to build a dataset and store into a file:</a:t>
            </a:r>
          </a:p>
          <a:p>
            <a:pPr marL="0" indent="0">
              <a:buNone/>
            </a:pPr>
            <a:r>
              <a:rPr lang="en-US" dirty="0"/>
              <a:t>t</a:t>
            </a:r>
            <a:r>
              <a:rPr lang="en-US" dirty="0" smtClean="0"/>
              <a:t>ext-file = </a:t>
            </a:r>
            <a:r>
              <a:rPr lang="en-US" dirty="0" err="1" smtClean="0"/>
              <a:t>sc.textFile</a:t>
            </a:r>
            <a:r>
              <a:rPr lang="en-US" dirty="0" smtClean="0"/>
              <a:t>(“</a:t>
            </a:r>
            <a:r>
              <a:rPr lang="en-US" dirty="0" err="1" smtClean="0"/>
              <a:t>hdfs</a:t>
            </a:r>
            <a:r>
              <a:rPr lang="en-US" dirty="0" smtClean="0"/>
              <a:t>://…”)</a:t>
            </a:r>
          </a:p>
          <a:p>
            <a:pPr marL="0" indent="0">
              <a:buNone/>
            </a:pPr>
            <a:r>
              <a:rPr lang="en-US" dirty="0" smtClean="0"/>
              <a:t>counts= </a:t>
            </a:r>
            <a:r>
              <a:rPr lang="en-US" dirty="0" err="1" smtClean="0"/>
              <a:t>text_file.flatMap</a:t>
            </a:r>
            <a:r>
              <a:rPr lang="en-US" dirty="0" smtClean="0"/>
              <a:t>(lambda line: </a:t>
            </a:r>
            <a:r>
              <a:rPr lang="en-US" dirty="0" err="1" smtClean="0"/>
              <a:t>line.split</a:t>
            </a:r>
            <a:r>
              <a:rPr lang="en-US" dirty="0" smtClean="0"/>
              <a:t>(“ “))</a:t>
            </a:r>
          </a:p>
          <a:p>
            <a:pPr marL="0" indent="0">
              <a:buNone/>
            </a:pPr>
            <a:r>
              <a:rPr lang="en-US" dirty="0" smtClean="0"/>
              <a:t>.map(lambda word: (word,1))</a:t>
            </a:r>
          </a:p>
          <a:p>
            <a:pPr marL="0" indent="0">
              <a:buNone/>
            </a:pPr>
            <a:r>
              <a:rPr lang="en-US" dirty="0" smtClean="0"/>
              <a:t>.</a:t>
            </a:r>
            <a:r>
              <a:rPr lang="en-US" dirty="0" err="1" smtClean="0"/>
              <a:t>reduceByKey</a:t>
            </a:r>
            <a:r>
              <a:rPr lang="en-US" dirty="0" smtClean="0"/>
              <a:t>(lambda </a:t>
            </a:r>
            <a:r>
              <a:rPr lang="en-US" dirty="0" err="1" smtClean="0"/>
              <a:t>a,b</a:t>
            </a:r>
            <a:r>
              <a:rPr lang="en-US" dirty="0" smtClean="0"/>
              <a:t>: </a:t>
            </a:r>
            <a:r>
              <a:rPr lang="en-US" dirty="0" err="1" smtClean="0"/>
              <a:t>a+b</a:t>
            </a:r>
            <a:r>
              <a:rPr lang="en-US" dirty="0" smtClean="0"/>
              <a:t>)</a:t>
            </a:r>
          </a:p>
          <a:p>
            <a:pPr marL="0" indent="0">
              <a:buNone/>
            </a:pPr>
            <a:r>
              <a:rPr lang="en-US" dirty="0" err="1" smtClean="0"/>
              <a:t>counts.saveAsTextFile</a:t>
            </a:r>
            <a:r>
              <a:rPr lang="en-US" dirty="0" smtClean="0"/>
              <a:t>(“</a:t>
            </a:r>
            <a:r>
              <a:rPr lang="en-US" dirty="0" err="1" smtClean="0"/>
              <a:t>hdfs</a:t>
            </a:r>
            <a:r>
              <a:rPr lang="en-US" dirty="0" smtClean="0"/>
              <a:t>://..”)</a:t>
            </a:r>
            <a:endParaRPr lang="en-US" dirty="0"/>
          </a:p>
        </p:txBody>
      </p:sp>
    </p:spTree>
    <p:extLst>
      <p:ext uri="{BB962C8B-B14F-4D97-AF65-F5344CB8AC3E}">
        <p14:creationId xmlns:p14="http://schemas.microsoft.com/office/powerpoint/2010/main" val="2794181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Python’s Lambda functions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4/17/2017</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18</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a:t>See </a:t>
            </a:r>
            <a:r>
              <a:rPr lang="en-US" dirty="0">
                <a:hlinkClick r:id="rId2"/>
              </a:rPr>
              <a:t>http://</a:t>
            </a:r>
            <a:r>
              <a:rPr lang="en-US" dirty="0" smtClean="0">
                <a:hlinkClick r:id="rId2"/>
              </a:rPr>
              <a:t>www.secnetix.de/olli/Python/lambda_functions.hawk</a:t>
            </a:r>
            <a:r>
              <a:rPr lang="en-US" dirty="0" smtClean="0"/>
              <a:t> more explanation.</a:t>
            </a:r>
            <a:endParaRPr lang="en-US" dirty="0"/>
          </a:p>
        </p:txBody>
      </p:sp>
    </p:spTree>
    <p:extLst>
      <p:ext uri="{BB962C8B-B14F-4D97-AF65-F5344CB8AC3E}">
        <p14:creationId xmlns:p14="http://schemas.microsoft.com/office/powerpoint/2010/main" val="3492550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 APIs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4/17/2017</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19</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smtClean="0"/>
              <a:t>Scala API, Java API, Python API, </a:t>
            </a:r>
            <a:r>
              <a:rPr lang="en-US" dirty="0" err="1" smtClean="0"/>
              <a:t>Dataframes</a:t>
            </a:r>
            <a:r>
              <a:rPr lang="en-US" dirty="0" smtClean="0"/>
              <a:t> API (R API ..in the works)</a:t>
            </a:r>
            <a:endParaRPr lang="en-US" dirty="0"/>
          </a:p>
        </p:txBody>
      </p:sp>
    </p:spTree>
    <p:extLst>
      <p:ext uri="{BB962C8B-B14F-4D97-AF65-F5344CB8AC3E}">
        <p14:creationId xmlns:p14="http://schemas.microsoft.com/office/powerpoint/2010/main" val="3227969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4/17/2017</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92500" lnSpcReduction="10000"/>
          </a:bodyPr>
          <a:lstStyle/>
          <a:p>
            <a:r>
              <a:rPr lang="en-US" dirty="0" smtClean="0"/>
              <a:t>Advanced Analytics with Spark by S. </a:t>
            </a:r>
            <a:r>
              <a:rPr lang="en-US" dirty="0" err="1" smtClean="0"/>
              <a:t>Ryza</a:t>
            </a:r>
            <a:r>
              <a:rPr lang="en-US" dirty="0" smtClean="0"/>
              <a:t>, U. </a:t>
            </a:r>
            <a:r>
              <a:rPr lang="en-US" dirty="0" err="1" smtClean="0"/>
              <a:t>Laserson</a:t>
            </a:r>
            <a:r>
              <a:rPr lang="en-US" dirty="0" smtClean="0"/>
              <a:t>, S. Owen and J. Wills, O’Reilly, April 2015.</a:t>
            </a:r>
          </a:p>
          <a:p>
            <a:r>
              <a:rPr lang="en-US" dirty="0" smtClean="0"/>
              <a:t>Apache </a:t>
            </a:r>
            <a:r>
              <a:rPr lang="en-US" dirty="0"/>
              <a:t>Spark documentation: </a:t>
            </a:r>
            <a:r>
              <a:rPr lang="en-US" dirty="0">
                <a:hlinkClick r:id="rId3"/>
              </a:rPr>
              <a:t>http://spark.apache.org</a:t>
            </a:r>
            <a:r>
              <a:rPr lang="en-US" dirty="0" smtClean="0">
                <a:hlinkClick r:id="rId3"/>
              </a:rPr>
              <a:t>/</a:t>
            </a:r>
            <a:endParaRPr lang="en-US" dirty="0" smtClean="0"/>
          </a:p>
          <a:p>
            <a:r>
              <a:rPr lang="en-US" dirty="0" smtClean="0"/>
              <a:t>Apache Spark: </a:t>
            </a:r>
            <a:r>
              <a:rPr lang="en-US" dirty="0" smtClean="0">
                <a:hlinkClick r:id="rId4"/>
              </a:rPr>
              <a:t>http://spark.apache.org/docs/latest/programming-guide.html</a:t>
            </a:r>
            <a:endParaRPr lang="en-US" dirty="0" smtClean="0"/>
          </a:p>
          <a:p>
            <a:r>
              <a:rPr lang="en-US" dirty="0" err="1" smtClean="0"/>
              <a:t>Pyspark</a:t>
            </a:r>
            <a:r>
              <a:rPr lang="en-US" dirty="0"/>
              <a:t>: </a:t>
            </a:r>
            <a:r>
              <a:rPr lang="en-US" dirty="0">
                <a:hlinkClick r:id="rId5"/>
              </a:rPr>
              <a:t>http://</a:t>
            </a:r>
            <a:r>
              <a:rPr lang="en-US" dirty="0" smtClean="0">
                <a:hlinkClick r:id="rId5"/>
              </a:rPr>
              <a:t>spark.apache.org/docs/latest/api/python/pyspark.html</a:t>
            </a:r>
            <a:endParaRPr lang="en-US" dirty="0" smtClean="0"/>
          </a:p>
          <a:p>
            <a:r>
              <a:rPr lang="en-US" dirty="0" smtClean="0">
                <a:hlinkClick r:id="rId6"/>
              </a:rPr>
              <a:t>http</a:t>
            </a:r>
            <a:r>
              <a:rPr lang="en-US" dirty="0">
                <a:hlinkClick r:id="rId6"/>
              </a:rPr>
              <a:t>://www.trongkhoanguyen.com</a:t>
            </a:r>
            <a:r>
              <a:rPr lang="en-US" dirty="0" smtClean="0">
                <a:hlinkClick r:id="rId6"/>
              </a:rPr>
              <a:t>/</a:t>
            </a:r>
            <a:endParaRPr lang="en-US" dirty="0" smtClean="0"/>
          </a:p>
          <a:p>
            <a:r>
              <a:rPr lang="en-US" dirty="0" smtClean="0"/>
              <a:t>Stackoverflow.com</a:t>
            </a:r>
          </a:p>
          <a:p>
            <a:r>
              <a:rPr lang="en-US" dirty="0" smtClean="0"/>
              <a:t>M. </a:t>
            </a:r>
            <a:r>
              <a:rPr lang="en-US" dirty="0" err="1" smtClean="0"/>
              <a:t>Zaharia</a:t>
            </a:r>
            <a:r>
              <a:rPr lang="en-US" dirty="0"/>
              <a:t> </a:t>
            </a:r>
            <a:r>
              <a:rPr lang="en-US" dirty="0" smtClean="0"/>
              <a:t>et al.  Resilient Distributed Dataset: A Fault-tolerant Abstraction for in-Memory Cluster </a:t>
            </a:r>
            <a:r>
              <a:rPr lang="en-US" dirty="0"/>
              <a:t>Computing. </a:t>
            </a:r>
            <a:r>
              <a:rPr lang="en-US">
                <a:hlinkClick r:id="rId7"/>
              </a:rPr>
              <a:t>http://www-bcf.usc.edu</a:t>
            </a:r>
            <a:r>
              <a:rPr lang="en-US">
                <a:hlinkClick r:id="rId7"/>
              </a:rPr>
              <a:t>/~</a:t>
            </a:r>
            <a:r>
              <a:rPr lang="en-US" smtClean="0">
                <a:hlinkClick r:id="rId7"/>
              </a:rPr>
              <a:t>minlanyu/teach/csci599-fall12/papers/nsdi_spark.pdf</a:t>
            </a:r>
            <a:endParaRPr lang="en-US" smtClean="0"/>
          </a:p>
          <a:p>
            <a:pPr marL="0" indent="0">
              <a:buNone/>
            </a:pPr>
            <a:endParaRPr lang="en-US" dirty="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759490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Model</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4/17/2017</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20</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smtClean="0"/>
              <a:t>Spark Context: </a:t>
            </a:r>
            <a:r>
              <a:rPr lang="en-US" dirty="0" err="1" smtClean="0"/>
              <a:t>sc</a:t>
            </a:r>
            <a:endParaRPr lang="en-US" dirty="0" smtClean="0"/>
          </a:p>
          <a:p>
            <a:r>
              <a:rPr lang="en-US" dirty="0" smtClean="0"/>
              <a:t>RDD: Resilient Distributed Datasets</a:t>
            </a:r>
          </a:p>
          <a:p>
            <a:r>
              <a:rPr lang="en-US" dirty="0" smtClean="0"/>
              <a:t>Transformations and actions</a:t>
            </a:r>
          </a:p>
          <a:p>
            <a:r>
              <a:rPr lang="en-US" dirty="0" smtClean="0"/>
              <a:t>Diverse set of data sources: HDFS, relational databases</a:t>
            </a:r>
          </a:p>
          <a:p>
            <a:r>
              <a:rPr lang="en-US" dirty="0" err="1" smtClean="0"/>
              <a:t>JavaAPI</a:t>
            </a:r>
            <a:r>
              <a:rPr lang="en-US" dirty="0" smtClean="0"/>
              <a:t>, Python API, Scale API, </a:t>
            </a:r>
            <a:r>
              <a:rPr lang="en-US" dirty="0" err="1" smtClean="0"/>
              <a:t>dataframe</a:t>
            </a:r>
            <a:r>
              <a:rPr lang="en-US" dirty="0" smtClean="0"/>
              <a:t> API, (R API)</a:t>
            </a:r>
          </a:p>
          <a:p>
            <a:endParaRPr lang="en-US" dirty="0"/>
          </a:p>
        </p:txBody>
      </p:sp>
    </p:spTree>
    <p:extLst>
      <p:ext uri="{BB962C8B-B14F-4D97-AF65-F5344CB8AC3E}">
        <p14:creationId xmlns:p14="http://schemas.microsoft.com/office/powerpoint/2010/main" val="145604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 Context</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4/17/2017</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21</a:t>
            </a:fld>
            <a:endParaRPr lang="en-US">
              <a:solidFill>
                <a:srgbClr val="8CADAE">
                  <a:shade val="75000"/>
                </a:srgbClr>
              </a:solidFill>
            </a:endParaRPr>
          </a:p>
        </p:txBody>
      </p:sp>
      <p:sp>
        <p:nvSpPr>
          <p:cNvPr id="5" name="Content Placeholder 4"/>
          <p:cNvSpPr>
            <a:spLocks noGrp="1"/>
          </p:cNvSpPr>
          <p:nvPr>
            <p:ph sz="quarter" idx="1"/>
          </p:nvPr>
        </p:nvSpPr>
        <p:spPr/>
        <p:txBody>
          <a:bodyPr>
            <a:normAutofit/>
          </a:bodyPr>
          <a:lstStyle/>
          <a:p>
            <a:r>
              <a:rPr lang="en-US" dirty="0" smtClean="0"/>
              <a:t>Spark Context (</a:t>
            </a:r>
            <a:r>
              <a:rPr lang="en-US" dirty="0" err="1" smtClean="0"/>
              <a:t>sc</a:t>
            </a:r>
            <a:r>
              <a:rPr lang="en-US" dirty="0" smtClean="0"/>
              <a:t>) is an object.</a:t>
            </a:r>
          </a:p>
          <a:p>
            <a:r>
              <a:rPr lang="en-US" dirty="0" smtClean="0"/>
              <a:t>Main entry point for Spark applications</a:t>
            </a:r>
          </a:p>
          <a:p>
            <a:r>
              <a:rPr lang="en-US" dirty="0" smtClean="0"/>
              <a:t>Just like any object it has methods associated with it.</a:t>
            </a:r>
          </a:p>
          <a:p>
            <a:r>
              <a:rPr lang="en-US" dirty="0" smtClean="0"/>
              <a:t>We can see what those methods are (in Scala sc.[\t])</a:t>
            </a:r>
          </a:p>
          <a:p>
            <a:r>
              <a:rPr lang="en-US" dirty="0" smtClean="0"/>
              <a:t>Some of the methods:</a:t>
            </a:r>
          </a:p>
          <a:p>
            <a:pPr lvl="1"/>
            <a:r>
              <a:rPr lang="en-US" dirty="0" err="1" smtClean="0"/>
              <a:t>getConf</a:t>
            </a:r>
            <a:endParaRPr lang="en-US" dirty="0" smtClean="0"/>
          </a:p>
          <a:p>
            <a:pPr lvl="1"/>
            <a:r>
              <a:rPr lang="en-US" dirty="0" err="1" smtClean="0"/>
              <a:t>runJob</a:t>
            </a:r>
            <a:endParaRPr lang="en-US" dirty="0" smtClean="0"/>
          </a:p>
          <a:p>
            <a:pPr lvl="1"/>
            <a:r>
              <a:rPr lang="en-US" dirty="0" err="1" smtClean="0"/>
              <a:t>addFile</a:t>
            </a:r>
            <a:endParaRPr lang="en-US" dirty="0" smtClean="0"/>
          </a:p>
          <a:p>
            <a:pPr lvl="1"/>
            <a:r>
              <a:rPr lang="en-US" dirty="0" err="1" smtClean="0"/>
              <a:t>cancelAllJobs</a:t>
            </a:r>
            <a:endParaRPr lang="en-US" dirty="0" smtClean="0"/>
          </a:p>
          <a:p>
            <a:pPr lvl="1"/>
            <a:r>
              <a:rPr lang="en-US" dirty="0" err="1" smtClean="0"/>
              <a:t>makeRDD</a:t>
            </a:r>
            <a:endParaRPr lang="en-US" dirty="0"/>
          </a:p>
        </p:txBody>
      </p:sp>
    </p:spTree>
    <p:extLst>
      <p:ext uri="{BB962C8B-B14F-4D97-AF65-F5344CB8AC3E}">
        <p14:creationId xmlns:p14="http://schemas.microsoft.com/office/powerpoint/2010/main" val="3381583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 Spark Shell</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4/17/2017</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22</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a:t>s</a:t>
            </a:r>
            <a:r>
              <a:rPr lang="en-US" dirty="0" smtClean="0"/>
              <a:t>park-shell –master local[*]</a:t>
            </a:r>
          </a:p>
          <a:p>
            <a:pPr marL="0" indent="0">
              <a:buNone/>
            </a:pPr>
            <a:r>
              <a:rPr lang="en-US" dirty="0" err="1" smtClean="0"/>
              <a:t>scala</a:t>
            </a:r>
            <a:r>
              <a:rPr lang="en-US" dirty="0" smtClean="0"/>
              <a:t>&gt;</a:t>
            </a:r>
            <a:r>
              <a:rPr lang="en-US" dirty="0" err="1" smtClean="0"/>
              <a:t>sc</a:t>
            </a:r>
            <a:endParaRPr lang="en-US" dirty="0" smtClean="0"/>
          </a:p>
          <a:p>
            <a:pPr marL="0" indent="0">
              <a:buNone/>
            </a:pPr>
            <a:endParaRPr lang="en-US" dirty="0"/>
          </a:p>
          <a:p>
            <a:pPr marL="0" indent="0">
              <a:buNone/>
            </a:pPr>
            <a:r>
              <a:rPr lang="en-US" dirty="0" err="1" smtClean="0"/>
              <a:t>scala</a:t>
            </a:r>
            <a:r>
              <a:rPr lang="en-US" dirty="0" smtClean="0"/>
              <a:t>&gt;sc.{tab}</a:t>
            </a:r>
          </a:p>
          <a:p>
            <a:endParaRPr lang="en-US" dirty="0"/>
          </a:p>
        </p:txBody>
      </p:sp>
    </p:spTree>
    <p:extLst>
      <p:ext uri="{BB962C8B-B14F-4D97-AF65-F5344CB8AC3E}">
        <p14:creationId xmlns:p14="http://schemas.microsoft.com/office/powerpoint/2010/main" val="965003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E62B208-5DCD-4782-B6D7-9E2B060CDABF}" type="datetime1">
              <a:rPr lang="en-US" smtClean="0"/>
              <a:pPr/>
              <a:t>4/17/2017</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23</a:t>
            </a:fld>
            <a:endParaRPr lang="en-US">
              <a:solidFill>
                <a:srgbClr val="8CADAE">
                  <a:shade val="75000"/>
                </a:srgbClr>
              </a:solidFill>
            </a:endParaRPr>
          </a:p>
        </p:txBody>
      </p:sp>
      <p:pic>
        <p:nvPicPr>
          <p:cNvPr id="6" name="Picture 5"/>
          <p:cNvPicPr>
            <a:picLocks noChangeAspect="1"/>
          </p:cNvPicPr>
          <p:nvPr/>
        </p:nvPicPr>
        <p:blipFill>
          <a:blip r:embed="rId2"/>
          <a:stretch>
            <a:fillRect/>
          </a:stretch>
        </p:blipFill>
        <p:spPr>
          <a:xfrm>
            <a:off x="1171574" y="40009"/>
            <a:ext cx="10332167" cy="6475091"/>
          </a:xfrm>
          <a:prstGeom prst="rect">
            <a:avLst/>
          </a:prstGeom>
        </p:spPr>
      </p:pic>
    </p:spTree>
    <p:extLst>
      <p:ext uri="{BB962C8B-B14F-4D97-AF65-F5344CB8AC3E}">
        <p14:creationId xmlns:p14="http://schemas.microsoft.com/office/powerpoint/2010/main" val="1974335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Resilient Distributed Datasets(RDDs)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4/17/2017</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24</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smtClean="0"/>
              <a:t>A core Spark concept is resilient distributed datasets (RDD) which is a fault tolerant collection of elements that can be operated in parallel.</a:t>
            </a:r>
          </a:p>
          <a:p>
            <a:r>
              <a:rPr lang="en-US" dirty="0" smtClean="0"/>
              <a:t>RDD is a convenient way to describe the computations that we want to perform in small independent steps and in parallel. </a:t>
            </a:r>
          </a:p>
          <a:p>
            <a:r>
              <a:rPr lang="en-US" dirty="0" smtClean="0"/>
              <a:t>There are two ways to create RDDs: </a:t>
            </a:r>
          </a:p>
          <a:p>
            <a:pPr lvl="1"/>
            <a:r>
              <a:rPr lang="en-US" dirty="0" smtClean="0"/>
              <a:t>Parallelizing an existing collection in the driver program; performing a transformation on one or more existing RDDs, like filtering records, aggregating records by a common key or by joining multiple RDDs together.</a:t>
            </a:r>
          </a:p>
          <a:p>
            <a:pPr lvl="1"/>
            <a:r>
              <a:rPr lang="en-US" dirty="0" smtClean="0"/>
              <a:t>Using </a:t>
            </a:r>
            <a:r>
              <a:rPr lang="en-US" dirty="0" err="1" smtClean="0"/>
              <a:t>SparkContext</a:t>
            </a:r>
            <a:r>
              <a:rPr lang="en-US" dirty="0" smtClean="0"/>
              <a:t> to create an RDD from an external dataset in an external storage system such as a shared filesystem, HDFS, </a:t>
            </a:r>
            <a:r>
              <a:rPr lang="en-US" dirty="0" err="1" smtClean="0"/>
              <a:t>Hbase</a:t>
            </a:r>
            <a:r>
              <a:rPr lang="en-US" dirty="0" smtClean="0"/>
              <a:t> or any data source offering a Hadoop </a:t>
            </a:r>
            <a:r>
              <a:rPr lang="en-US" dirty="0" err="1" smtClean="0"/>
              <a:t>Inputformat</a:t>
            </a:r>
            <a:endParaRPr lang="en-US" dirty="0"/>
          </a:p>
          <a:p>
            <a:endParaRPr lang="en-US" dirty="0" smtClean="0"/>
          </a:p>
        </p:txBody>
      </p:sp>
    </p:spTree>
    <p:extLst>
      <p:ext uri="{BB962C8B-B14F-4D97-AF65-F5344CB8AC3E}">
        <p14:creationId xmlns:p14="http://schemas.microsoft.com/office/powerpoint/2010/main" val="1101173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RDDs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4/17/2017</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25</a:t>
            </a:fld>
            <a:endParaRPr lang="en-US">
              <a:solidFill>
                <a:srgbClr val="8CADAE">
                  <a:shade val="75000"/>
                </a:srgbClr>
              </a:solidFill>
            </a:endParaRPr>
          </a:p>
        </p:txBody>
      </p:sp>
      <p:sp>
        <p:nvSpPr>
          <p:cNvPr id="5" name="Content Placeholder 4"/>
          <p:cNvSpPr>
            <a:spLocks noGrp="1"/>
          </p:cNvSpPr>
          <p:nvPr>
            <p:ph sz="quarter" idx="1"/>
          </p:nvPr>
        </p:nvSpPr>
        <p:spPr/>
        <p:txBody>
          <a:bodyPr>
            <a:normAutofit lnSpcReduction="10000"/>
          </a:bodyPr>
          <a:lstStyle/>
          <a:p>
            <a:r>
              <a:rPr lang="en-US" dirty="0" smtClean="0"/>
              <a:t>A distributed memory abstraction that enables in-memory computations on large clusters in a fault-tolerant manner.</a:t>
            </a:r>
          </a:p>
          <a:p>
            <a:r>
              <a:rPr lang="en-US" dirty="0" smtClean="0"/>
              <a:t>Motivated by two types of computation: iterative algorithms, interactive data mining tool. </a:t>
            </a:r>
          </a:p>
          <a:p>
            <a:r>
              <a:rPr lang="en-US" dirty="0" smtClean="0"/>
              <a:t>In both cases above keeping data in memory will help enormously for performance improvement.</a:t>
            </a:r>
          </a:p>
          <a:p>
            <a:r>
              <a:rPr lang="en-US" dirty="0" smtClean="0"/>
              <a:t>RDDs are parallel data structures allowing coarse grained transformations.</a:t>
            </a:r>
          </a:p>
          <a:p>
            <a:r>
              <a:rPr lang="en-US" dirty="0" smtClean="0"/>
              <a:t>It provides fault tolerance by storing the lineage as opposed to the actual data as done in Hadoop. If RDD is lost enough information is stored to compute the current version of the RDD.</a:t>
            </a:r>
            <a:endParaRPr lang="en-US" dirty="0"/>
          </a:p>
        </p:txBody>
      </p:sp>
    </p:spTree>
    <p:extLst>
      <p:ext uri="{BB962C8B-B14F-4D97-AF65-F5344CB8AC3E}">
        <p14:creationId xmlns:p14="http://schemas.microsoft.com/office/powerpoint/2010/main" val="6385434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E62B208-5DCD-4782-B6D7-9E2B060CDABF}" type="datetime1">
              <a:rPr lang="en-US" smtClean="0"/>
              <a:pPr/>
              <a:t>4/17/2017</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26</a:t>
            </a:fld>
            <a:endParaRPr lang="en-US">
              <a:solidFill>
                <a:srgbClr val="8CADAE">
                  <a:shade val="75000"/>
                </a:srgbClr>
              </a:solidFill>
            </a:endParaRPr>
          </a:p>
        </p:txBody>
      </p:sp>
      <p:pic>
        <p:nvPicPr>
          <p:cNvPr id="6" name="Picture 5"/>
          <p:cNvPicPr>
            <a:picLocks noChangeAspect="1"/>
          </p:cNvPicPr>
          <p:nvPr/>
        </p:nvPicPr>
        <p:blipFill>
          <a:blip r:embed="rId2"/>
          <a:stretch>
            <a:fillRect/>
          </a:stretch>
        </p:blipFill>
        <p:spPr>
          <a:xfrm>
            <a:off x="285135" y="669607"/>
            <a:ext cx="11717041" cy="5564045"/>
          </a:xfrm>
          <a:prstGeom prst="rect">
            <a:avLst/>
          </a:prstGeom>
        </p:spPr>
      </p:pic>
    </p:spTree>
    <p:extLst>
      <p:ext uri="{BB962C8B-B14F-4D97-AF65-F5344CB8AC3E}">
        <p14:creationId xmlns:p14="http://schemas.microsoft.com/office/powerpoint/2010/main" val="32676440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48450-CC2E-45D6-9582-FEF47C03AE95}" type="datetime1">
              <a:rPr lang="en-US" smtClean="0"/>
              <a:pPr/>
              <a:t>4/17/2017</a:t>
            </a:fld>
            <a:endParaRPr lang="en-US"/>
          </a:p>
        </p:txBody>
      </p:sp>
      <p:sp>
        <p:nvSpPr>
          <p:cNvPr id="3" name="Slide Number Placeholder 2"/>
          <p:cNvSpPr>
            <a:spLocks noGrp="1"/>
          </p:cNvSpPr>
          <p:nvPr>
            <p:ph type="sldNum" sz="quarter" idx="12"/>
          </p:nvPr>
        </p:nvSpPr>
        <p:spPr/>
        <p:txBody>
          <a:bodyPr/>
          <a:lstStyle/>
          <a:p>
            <a:fld id="{FC01A47E-AA38-4C56-AC5F-9CAB7147FF2F}" type="slidenum">
              <a:rPr lang="en-US" smtClean="0"/>
              <a:pPr/>
              <a:t>27</a:t>
            </a:fld>
            <a:endParaRPr lang="en-US"/>
          </a:p>
        </p:txBody>
      </p:sp>
      <p:pic>
        <p:nvPicPr>
          <p:cNvPr id="4" name="Picture 3"/>
          <p:cNvPicPr>
            <a:picLocks noChangeAspect="1"/>
          </p:cNvPicPr>
          <p:nvPr/>
        </p:nvPicPr>
        <p:blipFill>
          <a:blip r:embed="rId2"/>
          <a:stretch>
            <a:fillRect/>
          </a:stretch>
        </p:blipFill>
        <p:spPr>
          <a:xfrm>
            <a:off x="2055275" y="148980"/>
            <a:ext cx="7268650" cy="6175620"/>
          </a:xfrm>
          <a:prstGeom prst="rect">
            <a:avLst/>
          </a:prstGeom>
        </p:spPr>
      </p:pic>
    </p:spTree>
    <p:extLst>
      <p:ext uri="{BB962C8B-B14F-4D97-AF65-F5344CB8AC3E}">
        <p14:creationId xmlns:p14="http://schemas.microsoft.com/office/powerpoint/2010/main" val="1515843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48450-CC2E-45D6-9582-FEF47C03AE95}" type="datetime1">
              <a:rPr lang="en-US" smtClean="0"/>
              <a:pPr/>
              <a:t>4/17/2017</a:t>
            </a:fld>
            <a:endParaRPr lang="en-US"/>
          </a:p>
        </p:txBody>
      </p:sp>
      <p:sp>
        <p:nvSpPr>
          <p:cNvPr id="3" name="Slide Number Placeholder 2"/>
          <p:cNvSpPr>
            <a:spLocks noGrp="1"/>
          </p:cNvSpPr>
          <p:nvPr>
            <p:ph type="sldNum" sz="quarter" idx="12"/>
          </p:nvPr>
        </p:nvSpPr>
        <p:spPr/>
        <p:txBody>
          <a:bodyPr/>
          <a:lstStyle/>
          <a:p>
            <a:fld id="{FC01A47E-AA38-4C56-AC5F-9CAB7147FF2F}" type="slidenum">
              <a:rPr lang="en-US" smtClean="0"/>
              <a:pPr/>
              <a:t>28</a:t>
            </a:fld>
            <a:endParaRPr lang="en-US"/>
          </a:p>
        </p:txBody>
      </p:sp>
      <p:pic>
        <p:nvPicPr>
          <p:cNvPr id="4" name="Picture 3"/>
          <p:cNvPicPr>
            <a:picLocks noChangeAspect="1"/>
          </p:cNvPicPr>
          <p:nvPr/>
        </p:nvPicPr>
        <p:blipFill>
          <a:blip r:embed="rId2"/>
          <a:stretch>
            <a:fillRect/>
          </a:stretch>
        </p:blipFill>
        <p:spPr>
          <a:xfrm>
            <a:off x="2143278" y="256740"/>
            <a:ext cx="7905443" cy="5935278"/>
          </a:xfrm>
          <a:prstGeom prst="rect">
            <a:avLst/>
          </a:prstGeom>
        </p:spPr>
      </p:pic>
    </p:spTree>
    <p:extLst>
      <p:ext uri="{BB962C8B-B14F-4D97-AF65-F5344CB8AC3E}">
        <p14:creationId xmlns:p14="http://schemas.microsoft.com/office/powerpoint/2010/main" val="401641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Lineage Graph</a:t>
            </a:r>
            <a:endParaRPr lang="en-US" dirty="0"/>
          </a:p>
        </p:txBody>
      </p:sp>
      <p:sp>
        <p:nvSpPr>
          <p:cNvPr id="2" name="Date Placeholder 1"/>
          <p:cNvSpPr>
            <a:spLocks noGrp="1"/>
          </p:cNvSpPr>
          <p:nvPr>
            <p:ph type="dt" sz="half" idx="10"/>
          </p:nvPr>
        </p:nvSpPr>
        <p:spPr/>
        <p:txBody>
          <a:bodyPr/>
          <a:lstStyle/>
          <a:p>
            <a:fld id="{19148450-CC2E-45D6-9582-FEF47C03AE95}" type="datetime1">
              <a:rPr lang="en-US" smtClean="0"/>
              <a:pPr/>
              <a:t>4/17/2017</a:t>
            </a:fld>
            <a:endParaRPr lang="en-US"/>
          </a:p>
        </p:txBody>
      </p:sp>
      <p:sp>
        <p:nvSpPr>
          <p:cNvPr id="3" name="Slide Number Placeholder 2"/>
          <p:cNvSpPr>
            <a:spLocks noGrp="1"/>
          </p:cNvSpPr>
          <p:nvPr>
            <p:ph type="sldNum" sz="quarter" idx="12"/>
          </p:nvPr>
        </p:nvSpPr>
        <p:spPr/>
        <p:txBody>
          <a:bodyPr/>
          <a:lstStyle/>
          <a:p>
            <a:fld id="{FC01A47E-AA38-4C56-AC5F-9CAB7147FF2F}" type="slidenum">
              <a:rPr lang="en-US" smtClean="0"/>
              <a:pPr/>
              <a:t>29</a:t>
            </a:fld>
            <a:endParaRPr lang="en-US"/>
          </a:p>
        </p:txBody>
      </p:sp>
      <p:pic>
        <p:nvPicPr>
          <p:cNvPr id="8" name="Content Placeholder 7"/>
          <p:cNvPicPr>
            <a:picLocks noGrp="1" noChangeAspect="1"/>
          </p:cNvPicPr>
          <p:nvPr>
            <p:ph sz="quarter" idx="1"/>
          </p:nvPr>
        </p:nvPicPr>
        <p:blipFill>
          <a:blip r:embed="rId2"/>
          <a:stretch>
            <a:fillRect/>
          </a:stretch>
        </p:blipFill>
        <p:spPr>
          <a:xfrm>
            <a:off x="2163097" y="1504313"/>
            <a:ext cx="8295549" cy="4900671"/>
          </a:xfrm>
          <a:prstGeom prst="rect">
            <a:avLst/>
          </a:prstGeom>
        </p:spPr>
      </p:pic>
    </p:spTree>
    <p:extLst>
      <p:ext uri="{BB962C8B-B14F-4D97-AF65-F5344CB8AC3E}">
        <p14:creationId xmlns:p14="http://schemas.microsoft.com/office/powerpoint/2010/main" val="3831445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in data science</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4/17/2017</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3</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92500" lnSpcReduction="10000"/>
          </a:bodyPr>
          <a:lstStyle/>
          <a:p>
            <a:r>
              <a:rPr lang="en-US" dirty="0" smtClean="0"/>
              <a:t>Data cleaning: Vast majority of the work that goes into analyses lies in pre-processing data: Data is messy; munging, fusing, mushing and cleansing. We need computational methods to clean data and data pipeline certainly should include an important step of “data cleaning” and “feature engineering”.</a:t>
            </a:r>
          </a:p>
          <a:p>
            <a:pPr lvl="1"/>
            <a:r>
              <a:rPr lang="en-US" dirty="0" smtClean="0"/>
              <a:t>Choosing from many features, the relevant features.</a:t>
            </a:r>
          </a:p>
          <a:p>
            <a:pPr lvl="1"/>
            <a:r>
              <a:rPr lang="en-US" dirty="0" smtClean="0"/>
              <a:t>Designing a math model from a 2D array (Ex: page rank)</a:t>
            </a:r>
          </a:p>
          <a:p>
            <a:r>
              <a:rPr lang="en-US" dirty="0" smtClean="0"/>
              <a:t>Iteration: Iteration is a fundamental part of data science. Modeling and analysis require typically multiple passes over the same data. Machine learning algorithms and statistical procedures like stochastic gradient and expected maximization involve repeated scans to reach convergence.</a:t>
            </a:r>
          </a:p>
          <a:p>
            <a:pPr lvl="1"/>
            <a:r>
              <a:rPr lang="en-US" dirty="0" smtClean="0"/>
              <a:t>Choosing the right features, picking the right algorithms, running the right significance tests, finding the right </a:t>
            </a:r>
            <a:r>
              <a:rPr lang="en-US" dirty="0" err="1" smtClean="0"/>
              <a:t>hyperparameters</a:t>
            </a:r>
            <a:r>
              <a:rPr lang="en-US" dirty="0" smtClean="0"/>
              <a:t>: all require experimentation</a:t>
            </a:r>
          </a:p>
          <a:p>
            <a:pPr lvl="1"/>
            <a:r>
              <a:rPr lang="en-US" dirty="0" smtClean="0"/>
              <a:t>Need to avoid delays in repeated reading of data</a:t>
            </a:r>
          </a:p>
          <a:p>
            <a:endParaRPr lang="en-US" dirty="0" smtClean="0"/>
          </a:p>
        </p:txBody>
      </p:sp>
    </p:spTree>
    <p:extLst>
      <p:ext uri="{BB962C8B-B14F-4D97-AF65-F5344CB8AC3E}">
        <p14:creationId xmlns:p14="http://schemas.microsoft.com/office/powerpoint/2010/main" val="2071964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RDDs and Lineage Graph</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4/17/2017</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30</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85000" lnSpcReduction="10000"/>
          </a:bodyPr>
          <a:lstStyle/>
          <a:p>
            <a:pPr marL="0" indent="0">
              <a:buNone/>
            </a:pPr>
            <a:endParaRPr lang="en-US" dirty="0"/>
          </a:p>
          <a:p>
            <a:r>
              <a:rPr lang="en-US" dirty="0"/>
              <a:t>An RDD can depend on zero or more other RDDs. For example when you say x = </a:t>
            </a:r>
            <a:r>
              <a:rPr lang="en-US" dirty="0" err="1"/>
              <a:t>y.map</a:t>
            </a:r>
            <a:r>
              <a:rPr lang="en-US" dirty="0"/>
              <a:t>(...), x will depend on y. These dependency relationships can be thought of as a graph.</a:t>
            </a:r>
          </a:p>
          <a:p>
            <a:endParaRPr lang="en-US" dirty="0"/>
          </a:p>
          <a:p>
            <a:r>
              <a:rPr lang="en-US" dirty="0"/>
              <a:t>You can call this graph a lineage graph, as it represents the derivation of each RDD. It is also necessarily a DAG, since a loop is impossible to be present in it.</a:t>
            </a:r>
          </a:p>
          <a:p>
            <a:endParaRPr lang="en-US" dirty="0"/>
          </a:p>
          <a:p>
            <a:r>
              <a:rPr lang="en-US" dirty="0"/>
              <a:t>Narrow dependencies, where a shuffle is not required (think map and filter) can be collapsed into a single stage. Stages are a unit of execution, and they are generated by the </a:t>
            </a:r>
            <a:r>
              <a:rPr lang="en-US" dirty="0" err="1"/>
              <a:t>DAGScheduler</a:t>
            </a:r>
            <a:r>
              <a:rPr lang="en-US" dirty="0"/>
              <a:t> from the graph of RDD dependencies. Stages also depend on each other. The </a:t>
            </a:r>
            <a:r>
              <a:rPr lang="en-US" dirty="0" err="1"/>
              <a:t>DAGScheduler</a:t>
            </a:r>
            <a:r>
              <a:rPr lang="en-US" dirty="0"/>
              <a:t> builds and uses this dependency graph (which is also necessarily a DAG) to schedule the stages.</a:t>
            </a:r>
          </a:p>
          <a:p>
            <a:endParaRPr lang="en-US" dirty="0"/>
          </a:p>
        </p:txBody>
      </p:sp>
    </p:spTree>
    <p:extLst>
      <p:ext uri="{BB962C8B-B14F-4D97-AF65-F5344CB8AC3E}">
        <p14:creationId xmlns:p14="http://schemas.microsoft.com/office/powerpoint/2010/main" val="611131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48450-CC2E-45D6-9582-FEF47C03AE95}" type="datetime1">
              <a:rPr lang="en-US" smtClean="0"/>
              <a:pPr/>
              <a:t>4/17/2017</a:t>
            </a:fld>
            <a:endParaRPr lang="en-US"/>
          </a:p>
        </p:txBody>
      </p:sp>
      <p:sp>
        <p:nvSpPr>
          <p:cNvPr id="3" name="Slide Number Placeholder 2"/>
          <p:cNvSpPr>
            <a:spLocks noGrp="1"/>
          </p:cNvSpPr>
          <p:nvPr>
            <p:ph type="sldNum" sz="quarter" idx="12"/>
          </p:nvPr>
        </p:nvSpPr>
        <p:spPr/>
        <p:txBody>
          <a:bodyPr/>
          <a:lstStyle/>
          <a:p>
            <a:fld id="{FC01A47E-AA38-4C56-AC5F-9CAB7147FF2F}" type="slidenum">
              <a:rPr lang="en-US" smtClean="0"/>
              <a:pPr/>
              <a:t>31</a:t>
            </a:fld>
            <a:endParaRPr lang="en-US"/>
          </a:p>
        </p:txBody>
      </p:sp>
      <p:pic>
        <p:nvPicPr>
          <p:cNvPr id="4" name="Picture 3"/>
          <p:cNvPicPr>
            <a:picLocks noChangeAspect="1"/>
          </p:cNvPicPr>
          <p:nvPr/>
        </p:nvPicPr>
        <p:blipFill>
          <a:blip r:embed="rId2"/>
          <a:stretch>
            <a:fillRect/>
          </a:stretch>
        </p:blipFill>
        <p:spPr>
          <a:xfrm>
            <a:off x="1714500" y="1009650"/>
            <a:ext cx="8763000" cy="4838700"/>
          </a:xfrm>
          <a:prstGeom prst="rect">
            <a:avLst/>
          </a:prstGeom>
        </p:spPr>
      </p:pic>
      <p:sp>
        <p:nvSpPr>
          <p:cNvPr id="5" name="Rectangle 4"/>
          <p:cNvSpPr/>
          <p:nvPr/>
        </p:nvSpPr>
        <p:spPr>
          <a:xfrm>
            <a:off x="4156206" y="3244334"/>
            <a:ext cx="3879588" cy="369332"/>
          </a:xfrm>
          <a:prstGeom prst="rect">
            <a:avLst/>
          </a:prstGeom>
        </p:spPr>
        <p:txBody>
          <a:bodyPr wrap="none">
            <a:spAutoFit/>
          </a:bodyPr>
          <a:lstStyle/>
          <a:p>
            <a:r>
              <a:rPr lang="en-US" dirty="0"/>
              <a:t>http://www.trongkhoanguyen.com/</a:t>
            </a:r>
          </a:p>
        </p:txBody>
      </p:sp>
    </p:spTree>
    <p:extLst>
      <p:ext uri="{BB962C8B-B14F-4D97-AF65-F5344CB8AC3E}">
        <p14:creationId xmlns:p14="http://schemas.microsoft.com/office/powerpoint/2010/main" val="1798104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Scala API</a:t>
            </a:r>
            <a:endParaRPr lang="en-US" dirty="0"/>
          </a:p>
        </p:txBody>
      </p:sp>
      <p:sp>
        <p:nvSpPr>
          <p:cNvPr id="2" name="Date Placeholder 1"/>
          <p:cNvSpPr>
            <a:spLocks noGrp="1"/>
          </p:cNvSpPr>
          <p:nvPr>
            <p:ph type="dt" sz="half" idx="10"/>
          </p:nvPr>
        </p:nvSpPr>
        <p:spPr/>
        <p:txBody>
          <a:bodyPr/>
          <a:lstStyle/>
          <a:p>
            <a:fld id="{19148450-CC2E-45D6-9582-FEF47C03AE95}" type="datetime1">
              <a:rPr lang="en-US" smtClean="0"/>
              <a:pPr/>
              <a:t>4/17/2017</a:t>
            </a:fld>
            <a:endParaRPr lang="en-US"/>
          </a:p>
        </p:txBody>
      </p:sp>
      <p:sp>
        <p:nvSpPr>
          <p:cNvPr id="3" name="Slide Number Placeholder 2"/>
          <p:cNvSpPr>
            <a:spLocks noGrp="1"/>
          </p:cNvSpPr>
          <p:nvPr>
            <p:ph type="sldNum" sz="quarter" idx="12"/>
          </p:nvPr>
        </p:nvSpPr>
        <p:spPr/>
        <p:txBody>
          <a:bodyPr/>
          <a:lstStyle/>
          <a:p>
            <a:fld id="{FC01A47E-AA38-4C56-AC5F-9CAB7147FF2F}" type="slidenum">
              <a:rPr lang="en-US" smtClean="0"/>
              <a:pPr/>
              <a:t>32</a:t>
            </a:fld>
            <a:endParaRPr lang="en-US"/>
          </a:p>
        </p:txBody>
      </p:sp>
      <p:sp>
        <p:nvSpPr>
          <p:cNvPr id="5" name="Content Placeholder 4"/>
          <p:cNvSpPr>
            <a:spLocks noGrp="1"/>
          </p:cNvSpPr>
          <p:nvPr>
            <p:ph sz="quarter" idx="1"/>
          </p:nvPr>
        </p:nvSpPr>
        <p:spPr/>
        <p:txBody>
          <a:bodyPr/>
          <a:lstStyle/>
          <a:p>
            <a:pPr marL="0" indent="0">
              <a:buNone/>
            </a:pPr>
            <a:r>
              <a:rPr lang="en-US" dirty="0" smtClean="0"/>
              <a:t>spark-shell --master local[*]</a:t>
            </a:r>
          </a:p>
          <a:p>
            <a:pPr marL="0" indent="0">
              <a:buNone/>
            </a:pPr>
            <a:r>
              <a:rPr lang="en-US" dirty="0" err="1"/>
              <a:t>s</a:t>
            </a:r>
            <a:r>
              <a:rPr lang="en-US" dirty="0" err="1" smtClean="0"/>
              <a:t>c</a:t>
            </a:r>
            <a:endParaRPr lang="en-US" dirty="0" smtClean="0"/>
          </a:p>
          <a:p>
            <a:pPr marL="0" indent="0">
              <a:buNone/>
            </a:pPr>
            <a:r>
              <a:rPr lang="en-US" dirty="0" smtClean="0"/>
              <a:t>sc.{tab}</a:t>
            </a:r>
          </a:p>
          <a:p>
            <a:pPr marL="0" indent="0">
              <a:buNone/>
            </a:pPr>
            <a:r>
              <a:rPr lang="en-US" dirty="0" err="1"/>
              <a:t>v</a:t>
            </a:r>
            <a:r>
              <a:rPr lang="en-US" dirty="0" err="1" smtClean="0"/>
              <a:t>al</a:t>
            </a:r>
            <a:r>
              <a:rPr lang="en-US" dirty="0" smtClean="0"/>
              <a:t> </a:t>
            </a:r>
            <a:r>
              <a:rPr lang="en-US" dirty="0" err="1" smtClean="0"/>
              <a:t>rdd</a:t>
            </a:r>
            <a:r>
              <a:rPr lang="en-US" dirty="0" smtClean="0"/>
              <a:t> = </a:t>
            </a:r>
            <a:r>
              <a:rPr lang="en-US" dirty="0" err="1" smtClean="0"/>
              <a:t>sc.parallelize</a:t>
            </a:r>
            <a:r>
              <a:rPr lang="en-US" dirty="0" smtClean="0"/>
              <a:t>(Array(1,2,2,4),4)  //transformation</a:t>
            </a:r>
          </a:p>
          <a:p>
            <a:pPr marL="0" indent="0">
              <a:buNone/>
            </a:pPr>
            <a:r>
              <a:rPr lang="en-US" dirty="0" err="1" smtClean="0"/>
              <a:t>rdd.count</a:t>
            </a:r>
            <a:r>
              <a:rPr lang="en-US" dirty="0" smtClean="0"/>
              <a:t>()    //action</a:t>
            </a:r>
          </a:p>
          <a:p>
            <a:pPr marL="0" indent="0">
              <a:buNone/>
            </a:pPr>
            <a:r>
              <a:rPr lang="en-US" dirty="0" err="1" smtClean="0"/>
              <a:t>rdd.collect</a:t>
            </a:r>
            <a:r>
              <a:rPr lang="en-US" dirty="0" smtClean="0"/>
              <a:t>()  //action</a:t>
            </a:r>
          </a:p>
          <a:p>
            <a:pPr marL="0" indent="0">
              <a:buNone/>
            </a:pPr>
            <a:r>
              <a:rPr lang="en-US" dirty="0" err="1"/>
              <a:t>r</a:t>
            </a:r>
            <a:r>
              <a:rPr lang="en-US" dirty="0" err="1" smtClean="0"/>
              <a:t>dd.saveAsTextfile</a:t>
            </a:r>
            <a:r>
              <a:rPr lang="en-US" dirty="0" smtClean="0"/>
              <a:t>(…)</a:t>
            </a:r>
          </a:p>
          <a:p>
            <a:pPr marL="0" indent="0">
              <a:buNone/>
            </a:pPr>
            <a:endParaRPr lang="en-US" dirty="0"/>
          </a:p>
        </p:txBody>
      </p:sp>
    </p:spTree>
    <p:extLst>
      <p:ext uri="{BB962C8B-B14F-4D97-AF65-F5344CB8AC3E}">
        <p14:creationId xmlns:p14="http://schemas.microsoft.com/office/powerpoint/2010/main" val="4030828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Python API</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4/17/2017</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33</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pPr marL="0" indent="0">
              <a:buNone/>
            </a:pPr>
            <a:r>
              <a:rPr lang="en-US" dirty="0" err="1"/>
              <a:t>p</a:t>
            </a:r>
            <a:r>
              <a:rPr lang="en-US" dirty="0" err="1" smtClean="0"/>
              <a:t>yspark</a:t>
            </a:r>
            <a:r>
              <a:rPr lang="en-US" dirty="0" smtClean="0"/>
              <a:t> </a:t>
            </a:r>
          </a:p>
          <a:p>
            <a:pPr marL="0" indent="0">
              <a:buNone/>
            </a:pPr>
            <a:r>
              <a:rPr lang="en-US" dirty="0" err="1"/>
              <a:t>p</a:t>
            </a:r>
            <a:r>
              <a:rPr lang="en-US" dirty="0" err="1" smtClean="0"/>
              <a:t>yspark</a:t>
            </a:r>
            <a:r>
              <a:rPr lang="en-US" dirty="0" smtClean="0"/>
              <a:t>  --master local[4]</a:t>
            </a:r>
          </a:p>
          <a:p>
            <a:pPr marL="0" indent="0">
              <a:buNone/>
            </a:pPr>
            <a:r>
              <a:rPr lang="en-US" dirty="0"/>
              <a:t>d</a:t>
            </a:r>
            <a:r>
              <a:rPr lang="en-US" dirty="0" smtClean="0"/>
              <a:t>ata= [1, 3,4,5,6]</a:t>
            </a:r>
          </a:p>
          <a:p>
            <a:pPr marL="0" indent="0">
              <a:buNone/>
            </a:pPr>
            <a:r>
              <a:rPr lang="en-US" dirty="0" err="1"/>
              <a:t>d</a:t>
            </a:r>
            <a:r>
              <a:rPr lang="en-US" dirty="0" err="1" smtClean="0"/>
              <a:t>istdata</a:t>
            </a:r>
            <a:r>
              <a:rPr lang="en-US" dirty="0" smtClean="0"/>
              <a:t> = </a:t>
            </a:r>
            <a:r>
              <a:rPr lang="en-US" dirty="0" err="1" smtClean="0"/>
              <a:t>sc.parallelize</a:t>
            </a:r>
            <a:r>
              <a:rPr lang="en-US" dirty="0" smtClean="0"/>
              <a:t>(data)</a:t>
            </a:r>
          </a:p>
          <a:p>
            <a:pPr marL="0" indent="0">
              <a:buNone/>
            </a:pPr>
            <a:r>
              <a:rPr lang="en-US" dirty="0" err="1"/>
              <a:t>r</a:t>
            </a:r>
            <a:r>
              <a:rPr lang="en-US" dirty="0" err="1" smtClean="0"/>
              <a:t>dd</a:t>
            </a:r>
            <a:r>
              <a:rPr lang="en-US" dirty="0" smtClean="0"/>
              <a:t> =</a:t>
            </a:r>
            <a:r>
              <a:rPr lang="en-US" dirty="0" err="1" smtClean="0"/>
              <a:t>sc.parallelize</a:t>
            </a:r>
            <a:r>
              <a:rPr lang="en-US" dirty="0" smtClean="0"/>
              <a:t>(range(1,4).map(lambda x: (x, “a” * x))</a:t>
            </a:r>
          </a:p>
          <a:p>
            <a:pPr marL="0" indent="0">
              <a:buNone/>
            </a:pPr>
            <a:r>
              <a:rPr lang="en-US" dirty="0" err="1" smtClean="0"/>
              <a:t>rdd.saveAsSequenceFile</a:t>
            </a:r>
            <a:r>
              <a:rPr lang="en-US" dirty="0" smtClean="0"/>
              <a:t>(“</a:t>
            </a:r>
            <a:r>
              <a:rPr lang="en-US" dirty="0" err="1" smtClean="0"/>
              <a:t>mydata</a:t>
            </a:r>
            <a:r>
              <a:rPr lang="en-US" dirty="0" smtClean="0"/>
              <a:t>”)</a:t>
            </a:r>
          </a:p>
          <a:p>
            <a:pPr marL="0" indent="0">
              <a:buNone/>
            </a:pPr>
            <a:r>
              <a:rPr lang="en-US" dirty="0"/>
              <a:t>s</a:t>
            </a:r>
            <a:r>
              <a:rPr lang="en-US" dirty="0" smtClean="0"/>
              <a:t>orted(</a:t>
            </a:r>
            <a:r>
              <a:rPr lang="en-US" dirty="0" err="1" smtClean="0"/>
              <a:t>sc.sequenceFile</a:t>
            </a:r>
            <a:r>
              <a:rPr lang="en-US" dirty="0" smtClean="0"/>
              <a:t>(“</a:t>
            </a:r>
            <a:r>
              <a:rPr lang="en-US" dirty="0" err="1" smtClean="0"/>
              <a:t>mydata</a:t>
            </a:r>
            <a:r>
              <a:rPr lang="en-US" dirty="0" smtClean="0"/>
              <a:t>”).collect())</a:t>
            </a:r>
            <a:endParaRPr lang="en-US" dirty="0"/>
          </a:p>
        </p:txBody>
      </p:sp>
    </p:spTree>
    <p:extLst>
      <p:ext uri="{BB962C8B-B14F-4D97-AF65-F5344CB8AC3E}">
        <p14:creationId xmlns:p14="http://schemas.microsoft.com/office/powerpoint/2010/main" val="2818133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Program </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4/17/2017</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34</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err="1"/>
              <a:t>textfile</a:t>
            </a:r>
            <a:r>
              <a:rPr lang="en-US" dirty="0"/>
              <a:t> = </a:t>
            </a:r>
            <a:r>
              <a:rPr lang="en-US" dirty="0" err="1"/>
              <a:t>sc.textFile</a:t>
            </a:r>
            <a:r>
              <a:rPr lang="en-US" dirty="0"/>
              <a:t>("s3://</a:t>
            </a:r>
            <a:r>
              <a:rPr lang="en-US" dirty="0" err="1"/>
              <a:t>elasticmapreduce</a:t>
            </a:r>
            <a:r>
              <a:rPr lang="en-US" dirty="0"/>
              <a:t>/samples/hive-ads/tables/impressions/</a:t>
            </a:r>
            <a:r>
              <a:rPr lang="en-US" dirty="0" err="1"/>
              <a:t>dt</a:t>
            </a:r>
            <a:r>
              <a:rPr lang="en-US" dirty="0"/>
              <a:t>=2009-04-13-08-05/ec2-0-51-75-39.amazon.com-2009-04-13-08-05.log")</a:t>
            </a:r>
          </a:p>
          <a:p>
            <a:endParaRPr lang="en-US" dirty="0"/>
          </a:p>
          <a:p>
            <a:r>
              <a:rPr lang="en-US" dirty="0" err="1"/>
              <a:t>linesWithCartoonNetwork</a:t>
            </a:r>
            <a:r>
              <a:rPr lang="en-US" dirty="0"/>
              <a:t> = </a:t>
            </a:r>
            <a:r>
              <a:rPr lang="en-US" dirty="0" err="1"/>
              <a:t>textfile.filter</a:t>
            </a:r>
            <a:r>
              <a:rPr lang="en-US" dirty="0"/>
              <a:t>(lambda line: "cartoonnetwork.com" in line).count()</a:t>
            </a:r>
          </a:p>
          <a:p>
            <a:endParaRPr lang="en-US" dirty="0"/>
          </a:p>
          <a:p>
            <a:r>
              <a:rPr lang="en-US" dirty="0" err="1"/>
              <a:t>linesWithCartoonNetwork</a:t>
            </a:r>
            <a:endParaRPr lang="en-US" dirty="0"/>
          </a:p>
          <a:p>
            <a:endParaRPr lang="en-US" dirty="0"/>
          </a:p>
        </p:txBody>
      </p:sp>
    </p:spTree>
    <p:extLst>
      <p:ext uri="{BB962C8B-B14F-4D97-AF65-F5344CB8AC3E}">
        <p14:creationId xmlns:p14="http://schemas.microsoft.com/office/powerpoint/2010/main" val="1319116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data operations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4/17/2017</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35</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47500" lnSpcReduction="20000"/>
          </a:bodyPr>
          <a:lstStyle/>
          <a:p>
            <a:endParaRPr lang="en-US" dirty="0"/>
          </a:p>
          <a:p>
            <a:endParaRPr lang="en-US" dirty="0"/>
          </a:p>
          <a:p>
            <a:r>
              <a:rPr lang="en-US" dirty="0"/>
              <a:t># Creates a </a:t>
            </a:r>
            <a:r>
              <a:rPr lang="en-US" dirty="0" err="1"/>
              <a:t>DataFrame</a:t>
            </a:r>
            <a:r>
              <a:rPr lang="en-US" dirty="0"/>
              <a:t> based on a table named "people"</a:t>
            </a:r>
          </a:p>
          <a:p>
            <a:r>
              <a:rPr lang="en-US" dirty="0"/>
              <a:t># stored in a MySQL database.</a:t>
            </a:r>
          </a:p>
          <a:p>
            <a:r>
              <a:rPr lang="en-US" dirty="0" err="1"/>
              <a:t>url</a:t>
            </a:r>
            <a:r>
              <a:rPr lang="en-US" dirty="0"/>
              <a:t> = \</a:t>
            </a:r>
          </a:p>
          <a:p>
            <a:r>
              <a:rPr lang="en-US" dirty="0"/>
              <a:t>  "</a:t>
            </a:r>
            <a:r>
              <a:rPr lang="en-US" dirty="0" err="1"/>
              <a:t>jdbc:mysql</a:t>
            </a:r>
            <a:r>
              <a:rPr lang="en-US" dirty="0"/>
              <a:t>://</a:t>
            </a:r>
            <a:r>
              <a:rPr lang="en-US" dirty="0" err="1"/>
              <a:t>yourIP:yourPort</a:t>
            </a:r>
            <a:r>
              <a:rPr lang="en-US" dirty="0"/>
              <a:t>/</a:t>
            </a:r>
            <a:r>
              <a:rPr lang="en-US" dirty="0" err="1"/>
              <a:t>test?user</a:t>
            </a:r>
            <a:r>
              <a:rPr lang="en-US" dirty="0"/>
              <a:t>=</a:t>
            </a:r>
            <a:r>
              <a:rPr lang="en-US" dirty="0" err="1"/>
              <a:t>yourUsername;password</a:t>
            </a:r>
            <a:r>
              <a:rPr lang="en-US" dirty="0"/>
              <a:t>=</a:t>
            </a:r>
            <a:r>
              <a:rPr lang="en-US" dirty="0" err="1"/>
              <a:t>yourPassword</a:t>
            </a:r>
            <a:r>
              <a:rPr lang="en-US" dirty="0"/>
              <a:t>"</a:t>
            </a:r>
          </a:p>
          <a:p>
            <a:r>
              <a:rPr lang="en-US" dirty="0" err="1"/>
              <a:t>df</a:t>
            </a:r>
            <a:r>
              <a:rPr lang="en-US" dirty="0"/>
              <a:t> = </a:t>
            </a:r>
            <a:r>
              <a:rPr lang="en-US" dirty="0" err="1"/>
              <a:t>sqlContext</a:t>
            </a:r>
            <a:r>
              <a:rPr lang="en-US" dirty="0"/>
              <a:t> \</a:t>
            </a:r>
          </a:p>
          <a:p>
            <a:r>
              <a:rPr lang="en-US" dirty="0"/>
              <a:t>  .read \</a:t>
            </a:r>
          </a:p>
          <a:p>
            <a:r>
              <a:rPr lang="en-US" dirty="0"/>
              <a:t>  .format("</a:t>
            </a:r>
            <a:r>
              <a:rPr lang="en-US" dirty="0" err="1"/>
              <a:t>jdbc</a:t>
            </a:r>
            <a:r>
              <a:rPr lang="en-US" dirty="0"/>
              <a:t>") \</a:t>
            </a:r>
          </a:p>
          <a:p>
            <a:r>
              <a:rPr lang="en-US" dirty="0"/>
              <a:t>  .option("</a:t>
            </a:r>
            <a:r>
              <a:rPr lang="en-US" dirty="0" err="1"/>
              <a:t>url</a:t>
            </a:r>
            <a:r>
              <a:rPr lang="en-US" dirty="0"/>
              <a:t>", </a:t>
            </a:r>
            <a:r>
              <a:rPr lang="en-US" dirty="0" err="1"/>
              <a:t>url</a:t>
            </a:r>
            <a:r>
              <a:rPr lang="en-US" dirty="0"/>
              <a:t>) \</a:t>
            </a:r>
          </a:p>
          <a:p>
            <a:r>
              <a:rPr lang="en-US" dirty="0"/>
              <a:t>  .option("</a:t>
            </a:r>
            <a:r>
              <a:rPr lang="en-US" dirty="0" err="1"/>
              <a:t>dbtable</a:t>
            </a:r>
            <a:r>
              <a:rPr lang="en-US" dirty="0"/>
              <a:t>", "people") \</a:t>
            </a:r>
          </a:p>
          <a:p>
            <a:r>
              <a:rPr lang="en-US" dirty="0"/>
              <a:t>  .load()</a:t>
            </a:r>
          </a:p>
          <a:p>
            <a:endParaRPr lang="en-US" dirty="0"/>
          </a:p>
          <a:p>
            <a:r>
              <a:rPr lang="en-US" dirty="0"/>
              <a:t># Looks the schema of this </a:t>
            </a:r>
            <a:r>
              <a:rPr lang="en-US" dirty="0" err="1"/>
              <a:t>DataFrame</a:t>
            </a:r>
            <a:r>
              <a:rPr lang="en-US" dirty="0"/>
              <a:t>.</a:t>
            </a:r>
          </a:p>
          <a:p>
            <a:r>
              <a:rPr lang="en-US" dirty="0" err="1"/>
              <a:t>df.printSchema</a:t>
            </a:r>
            <a:r>
              <a:rPr lang="en-US" dirty="0"/>
              <a:t>()</a:t>
            </a:r>
          </a:p>
          <a:p>
            <a:endParaRPr lang="en-US" dirty="0"/>
          </a:p>
          <a:p>
            <a:r>
              <a:rPr lang="en-US" dirty="0"/>
              <a:t># Counts people by age</a:t>
            </a:r>
          </a:p>
          <a:p>
            <a:r>
              <a:rPr lang="en-US" dirty="0" err="1"/>
              <a:t>countsByAge</a:t>
            </a:r>
            <a:r>
              <a:rPr lang="en-US" dirty="0"/>
              <a:t> = </a:t>
            </a:r>
            <a:r>
              <a:rPr lang="en-US" dirty="0" err="1"/>
              <a:t>df.groupBy</a:t>
            </a:r>
            <a:r>
              <a:rPr lang="en-US" dirty="0"/>
              <a:t>("age").count()</a:t>
            </a:r>
          </a:p>
          <a:p>
            <a:r>
              <a:rPr lang="en-US" dirty="0" err="1"/>
              <a:t>countsByAge.show</a:t>
            </a:r>
            <a:r>
              <a:rPr lang="en-US" dirty="0"/>
              <a:t>()</a:t>
            </a:r>
          </a:p>
          <a:p>
            <a:endParaRPr lang="en-US" dirty="0"/>
          </a:p>
          <a:p>
            <a:r>
              <a:rPr lang="en-US" dirty="0"/>
              <a:t># Saves </a:t>
            </a:r>
            <a:r>
              <a:rPr lang="en-US" dirty="0" err="1"/>
              <a:t>countsByAge</a:t>
            </a:r>
            <a:r>
              <a:rPr lang="en-US" dirty="0"/>
              <a:t> to S3 in the JSON format.</a:t>
            </a:r>
          </a:p>
          <a:p>
            <a:r>
              <a:rPr lang="en-US" dirty="0" err="1"/>
              <a:t>countsByAge.write.format</a:t>
            </a:r>
            <a:r>
              <a:rPr lang="en-US" dirty="0"/>
              <a:t>("</a:t>
            </a:r>
            <a:r>
              <a:rPr lang="en-US" dirty="0" err="1"/>
              <a:t>json</a:t>
            </a:r>
            <a:r>
              <a:rPr lang="en-US" dirty="0"/>
              <a:t>").save("s3a://...")</a:t>
            </a:r>
          </a:p>
          <a:p>
            <a:endParaRPr lang="en-US" dirty="0"/>
          </a:p>
          <a:p>
            <a:endParaRPr lang="en-US" dirty="0"/>
          </a:p>
        </p:txBody>
      </p:sp>
    </p:spTree>
    <p:extLst>
      <p:ext uri="{BB962C8B-B14F-4D97-AF65-F5344CB8AC3E}">
        <p14:creationId xmlns:p14="http://schemas.microsoft.com/office/powerpoint/2010/main" val="13153868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 with Logistic Regression</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4/17/2017</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36</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70000" lnSpcReduction="20000"/>
          </a:bodyPr>
          <a:lstStyle/>
          <a:p>
            <a:endParaRPr lang="en-US" dirty="0"/>
          </a:p>
          <a:p>
            <a:endParaRPr lang="en-US" dirty="0"/>
          </a:p>
          <a:p>
            <a:r>
              <a:rPr lang="en-US" dirty="0"/>
              <a:t># Every record of this </a:t>
            </a:r>
            <a:r>
              <a:rPr lang="en-US" dirty="0" err="1"/>
              <a:t>DataFrame</a:t>
            </a:r>
            <a:r>
              <a:rPr lang="en-US" dirty="0"/>
              <a:t> contains the label and</a:t>
            </a:r>
          </a:p>
          <a:p>
            <a:r>
              <a:rPr lang="en-US" dirty="0"/>
              <a:t># features represented by a vector.</a:t>
            </a:r>
          </a:p>
          <a:p>
            <a:r>
              <a:rPr lang="en-US" dirty="0" err="1"/>
              <a:t>df</a:t>
            </a:r>
            <a:r>
              <a:rPr lang="en-US" dirty="0"/>
              <a:t> = </a:t>
            </a:r>
            <a:r>
              <a:rPr lang="en-US" dirty="0" err="1"/>
              <a:t>sqlContext.createDataFrame</a:t>
            </a:r>
            <a:r>
              <a:rPr lang="en-US" dirty="0"/>
              <a:t>(data, ["label", "features"])</a:t>
            </a:r>
          </a:p>
          <a:p>
            <a:endParaRPr lang="en-US" dirty="0"/>
          </a:p>
          <a:p>
            <a:r>
              <a:rPr lang="en-US" dirty="0"/>
              <a:t># Set parameters for the algorithm.</a:t>
            </a:r>
          </a:p>
          <a:p>
            <a:r>
              <a:rPr lang="en-US" dirty="0"/>
              <a:t># Here, we limit the number of iterations to 10.</a:t>
            </a:r>
          </a:p>
          <a:p>
            <a:r>
              <a:rPr lang="en-US" dirty="0" err="1"/>
              <a:t>lr</a:t>
            </a:r>
            <a:r>
              <a:rPr lang="en-US" dirty="0"/>
              <a:t> = </a:t>
            </a:r>
            <a:r>
              <a:rPr lang="en-US" dirty="0" err="1"/>
              <a:t>LogisticRegression</a:t>
            </a:r>
            <a:r>
              <a:rPr lang="en-US" dirty="0"/>
              <a:t>(</a:t>
            </a:r>
            <a:r>
              <a:rPr lang="en-US" dirty="0" err="1"/>
              <a:t>maxIter</a:t>
            </a:r>
            <a:r>
              <a:rPr lang="en-US" dirty="0"/>
              <a:t>=10)</a:t>
            </a:r>
          </a:p>
          <a:p>
            <a:endParaRPr lang="en-US" dirty="0"/>
          </a:p>
          <a:p>
            <a:r>
              <a:rPr lang="en-US" dirty="0"/>
              <a:t># Fit the model to the data.</a:t>
            </a:r>
          </a:p>
          <a:p>
            <a:r>
              <a:rPr lang="en-US" dirty="0"/>
              <a:t>model = </a:t>
            </a:r>
            <a:r>
              <a:rPr lang="en-US" dirty="0" err="1"/>
              <a:t>lr.fit</a:t>
            </a:r>
            <a:r>
              <a:rPr lang="en-US" dirty="0"/>
              <a:t>(</a:t>
            </a:r>
            <a:r>
              <a:rPr lang="en-US" dirty="0" err="1"/>
              <a:t>df</a:t>
            </a:r>
            <a:r>
              <a:rPr lang="en-US" dirty="0"/>
              <a:t>)</a:t>
            </a:r>
          </a:p>
          <a:p>
            <a:endParaRPr lang="en-US" dirty="0"/>
          </a:p>
          <a:p>
            <a:r>
              <a:rPr lang="en-US" dirty="0"/>
              <a:t># Given a dataset, predict each point's label, and show the results.</a:t>
            </a:r>
          </a:p>
          <a:p>
            <a:r>
              <a:rPr lang="en-US" dirty="0" err="1"/>
              <a:t>model.transform</a:t>
            </a:r>
            <a:r>
              <a:rPr lang="en-US" dirty="0"/>
              <a:t>(</a:t>
            </a:r>
            <a:r>
              <a:rPr lang="en-US" dirty="0" err="1"/>
              <a:t>df</a:t>
            </a:r>
            <a:r>
              <a:rPr lang="en-US" dirty="0"/>
              <a:t>).show()</a:t>
            </a:r>
          </a:p>
          <a:p>
            <a:endParaRPr lang="en-US"/>
          </a:p>
          <a:p>
            <a:endParaRPr lang="en-US" dirty="0"/>
          </a:p>
        </p:txBody>
      </p:sp>
    </p:spTree>
    <p:extLst>
      <p:ext uri="{BB962C8B-B14F-4D97-AF65-F5344CB8AC3E}">
        <p14:creationId xmlns:p14="http://schemas.microsoft.com/office/powerpoint/2010/main" val="594009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Pagerank</a:t>
            </a:r>
            <a:r>
              <a:rPr lang="en-US" dirty="0" smtClean="0"/>
              <a:t> in Scala</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4/17/2017</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37</a:t>
            </a:fld>
            <a:endParaRPr lang="en-US">
              <a:solidFill>
                <a:srgbClr val="8CADAE">
                  <a:shade val="75000"/>
                </a:srgbClr>
              </a:solidFill>
            </a:endParaRPr>
          </a:p>
        </p:txBody>
      </p:sp>
      <p:sp>
        <p:nvSpPr>
          <p:cNvPr id="5" name="Content Placeholder 4"/>
          <p:cNvSpPr>
            <a:spLocks noGrp="1"/>
          </p:cNvSpPr>
          <p:nvPr>
            <p:ph sz="quarter" idx="1"/>
          </p:nvPr>
        </p:nvSpPr>
        <p:spPr/>
        <p:txBody>
          <a:bodyPr>
            <a:normAutofit lnSpcReduction="10000"/>
          </a:bodyPr>
          <a:lstStyle/>
          <a:p>
            <a:pPr marL="0" indent="0">
              <a:buNone/>
            </a:pPr>
            <a:r>
              <a:rPr lang="en-US" sz="2400" dirty="0" err="1"/>
              <a:t>v</a:t>
            </a:r>
            <a:r>
              <a:rPr lang="en-US" sz="2400" dirty="0" err="1" smtClean="0"/>
              <a:t>al</a:t>
            </a:r>
            <a:r>
              <a:rPr lang="en-US" sz="2400" dirty="0" smtClean="0"/>
              <a:t> links =</a:t>
            </a:r>
            <a:r>
              <a:rPr lang="en-US" sz="2400" dirty="0" err="1" smtClean="0"/>
              <a:t>sc.textFile</a:t>
            </a:r>
            <a:r>
              <a:rPr lang="en-US" sz="2400" dirty="0" smtClean="0"/>
              <a:t>(..).map(..).persist() // RDD is (</a:t>
            </a:r>
            <a:r>
              <a:rPr lang="en-US" sz="2400" dirty="0" err="1" smtClean="0"/>
              <a:t>URL,outlinks</a:t>
            </a:r>
            <a:r>
              <a:rPr lang="en-US" sz="2400" dirty="0" smtClean="0"/>
              <a:t>)</a:t>
            </a:r>
          </a:p>
          <a:p>
            <a:pPr marL="0" indent="0">
              <a:buNone/>
            </a:pPr>
            <a:r>
              <a:rPr lang="en-US" sz="2400" dirty="0" err="1" smtClean="0"/>
              <a:t>var</a:t>
            </a:r>
            <a:r>
              <a:rPr lang="en-US" sz="2400" dirty="0" smtClean="0"/>
              <a:t> ranks = RDD of (</a:t>
            </a:r>
            <a:r>
              <a:rPr lang="en-US" sz="2400" dirty="0" err="1" smtClean="0"/>
              <a:t>url</a:t>
            </a:r>
            <a:r>
              <a:rPr lang="en-US" sz="2400" dirty="0" smtClean="0"/>
              <a:t>, rank) pairs</a:t>
            </a:r>
          </a:p>
          <a:p>
            <a:pPr marL="0" indent="0">
              <a:buNone/>
            </a:pPr>
            <a:r>
              <a:rPr lang="en-US" sz="2400" dirty="0" smtClean="0"/>
              <a:t>for (</a:t>
            </a:r>
            <a:r>
              <a:rPr lang="en-US" sz="2400" dirty="0" err="1" smtClean="0"/>
              <a:t>i</a:t>
            </a:r>
            <a:r>
              <a:rPr lang="en-US" sz="2400" dirty="0" smtClean="0"/>
              <a:t> &lt;- 1 to ITERATIONS) </a:t>
            </a:r>
          </a:p>
          <a:p>
            <a:pPr marL="0" indent="0">
              <a:buNone/>
            </a:pPr>
            <a:r>
              <a:rPr lang="en-US" sz="2400" dirty="0" smtClean="0"/>
              <a:t>{  // build RDD of (</a:t>
            </a:r>
            <a:r>
              <a:rPr lang="en-US" sz="2400" dirty="0" err="1" smtClean="0"/>
              <a:t>targetURL</a:t>
            </a:r>
            <a:r>
              <a:rPr lang="en-US" sz="2400" dirty="0" smtClean="0"/>
              <a:t>, float) pairs</a:t>
            </a:r>
          </a:p>
          <a:p>
            <a:pPr marL="0" indent="0">
              <a:buNone/>
            </a:pPr>
            <a:r>
              <a:rPr lang="en-US" sz="2400" dirty="0" smtClean="0"/>
              <a:t>   </a:t>
            </a:r>
            <a:r>
              <a:rPr lang="en-US" sz="2400" dirty="0" err="1" smtClean="0"/>
              <a:t>val</a:t>
            </a:r>
            <a:r>
              <a:rPr lang="en-US" sz="2400" dirty="0" smtClean="0"/>
              <a:t> </a:t>
            </a:r>
            <a:r>
              <a:rPr lang="en-US" sz="2400" dirty="0" err="1" smtClean="0"/>
              <a:t>contribs</a:t>
            </a:r>
            <a:r>
              <a:rPr lang="en-US" sz="2400" dirty="0" smtClean="0"/>
              <a:t> = </a:t>
            </a:r>
            <a:r>
              <a:rPr lang="en-US" sz="2400" dirty="0" err="1" smtClean="0"/>
              <a:t>links.join</a:t>
            </a:r>
            <a:r>
              <a:rPr lang="en-US" sz="2400" dirty="0" smtClean="0"/>
              <a:t>(ranks).</a:t>
            </a:r>
            <a:r>
              <a:rPr lang="en-US" sz="2400" dirty="0" err="1" smtClean="0"/>
              <a:t>flatmap</a:t>
            </a:r>
            <a:r>
              <a:rPr lang="en-US" sz="2400" dirty="0" smtClean="0"/>
              <a:t> </a:t>
            </a:r>
          </a:p>
          <a:p>
            <a:pPr marL="0" indent="0">
              <a:buNone/>
            </a:pPr>
            <a:r>
              <a:rPr lang="en-US" sz="2400" dirty="0"/>
              <a:t> </a:t>
            </a:r>
            <a:r>
              <a:rPr lang="en-US" sz="2400" dirty="0" smtClean="0"/>
              <a:t>   {</a:t>
            </a:r>
          </a:p>
          <a:p>
            <a:pPr marL="0" indent="0">
              <a:buNone/>
            </a:pPr>
            <a:r>
              <a:rPr lang="en-US" sz="2400" dirty="0"/>
              <a:t> </a:t>
            </a:r>
            <a:r>
              <a:rPr lang="en-US" sz="2400" dirty="0" smtClean="0"/>
              <a:t>         (</a:t>
            </a:r>
            <a:r>
              <a:rPr lang="en-US" sz="2400" dirty="0" err="1" smtClean="0"/>
              <a:t>url</a:t>
            </a:r>
            <a:r>
              <a:rPr lang="en-US" sz="2400" dirty="0" smtClean="0"/>
              <a:t>, (</a:t>
            </a:r>
            <a:r>
              <a:rPr lang="en-US" sz="2400" dirty="0" err="1" smtClean="0"/>
              <a:t>link,rank</a:t>
            </a:r>
            <a:r>
              <a:rPr lang="en-US" sz="2400" dirty="0" smtClean="0"/>
              <a:t>)) =&gt;</a:t>
            </a:r>
          </a:p>
          <a:p>
            <a:pPr marL="0" indent="0">
              <a:buNone/>
            </a:pPr>
            <a:r>
              <a:rPr lang="en-US" sz="2400" dirty="0"/>
              <a:t> </a:t>
            </a:r>
            <a:r>
              <a:rPr lang="en-US" sz="2400" dirty="0" smtClean="0"/>
              <a:t>          </a:t>
            </a:r>
            <a:r>
              <a:rPr lang="en-US" sz="2400" dirty="0" err="1" smtClean="0"/>
              <a:t>links.map</a:t>
            </a:r>
            <a:r>
              <a:rPr lang="en-US" sz="2400" dirty="0" smtClean="0"/>
              <a:t>(</a:t>
            </a:r>
            <a:r>
              <a:rPr lang="en-US" sz="2400" dirty="0" err="1" smtClean="0"/>
              <a:t>dest</a:t>
            </a:r>
            <a:r>
              <a:rPr lang="en-US" sz="2400" dirty="0" smtClean="0"/>
              <a:t> =&gt;(</a:t>
            </a:r>
            <a:r>
              <a:rPr lang="en-US" sz="2400" dirty="0" err="1" smtClean="0"/>
              <a:t>dest,rank</a:t>
            </a:r>
            <a:r>
              <a:rPr lang="en-US" sz="2400" dirty="0" smtClean="0"/>
              <a:t>/</a:t>
            </a:r>
            <a:r>
              <a:rPr lang="en-US" sz="2400" dirty="0" err="1" smtClean="0"/>
              <a:t>links.size</a:t>
            </a:r>
            <a:r>
              <a:rPr lang="en-US" sz="2400" dirty="0" smtClean="0"/>
              <a:t>)) </a:t>
            </a:r>
          </a:p>
          <a:p>
            <a:pPr marL="0" indent="0">
              <a:buNone/>
            </a:pPr>
            <a:r>
              <a:rPr lang="en-US" sz="2400" dirty="0"/>
              <a:t> </a:t>
            </a:r>
            <a:r>
              <a:rPr lang="en-US" sz="2400" dirty="0" smtClean="0"/>
              <a:t>    }</a:t>
            </a:r>
          </a:p>
          <a:p>
            <a:pPr marL="0" indent="0">
              <a:buNone/>
            </a:pPr>
            <a:r>
              <a:rPr lang="en-US" sz="2400" dirty="0" smtClean="0"/>
              <a:t>ranks = </a:t>
            </a:r>
            <a:r>
              <a:rPr lang="en-US" sz="2400" dirty="0" err="1" smtClean="0"/>
              <a:t>contribs.reduceByKey</a:t>
            </a:r>
            <a:r>
              <a:rPr lang="en-US" sz="2400" dirty="0" smtClean="0"/>
              <a:t>((</a:t>
            </a:r>
            <a:r>
              <a:rPr lang="en-US" sz="2400" dirty="0" err="1" smtClean="0"/>
              <a:t>x,y</a:t>
            </a:r>
            <a:r>
              <a:rPr lang="en-US" sz="2400" dirty="0" smtClean="0"/>
              <a:t>)=&gt; </a:t>
            </a:r>
            <a:r>
              <a:rPr lang="en-US" sz="2400" dirty="0" err="1" smtClean="0"/>
              <a:t>x+y</a:t>
            </a:r>
            <a:r>
              <a:rPr lang="en-US" sz="2400" dirty="0" smtClean="0"/>
              <a:t>).</a:t>
            </a:r>
            <a:r>
              <a:rPr lang="en-US" sz="2400" dirty="0" err="1" smtClean="0"/>
              <a:t>mapValues</a:t>
            </a:r>
            <a:r>
              <a:rPr lang="en-US" sz="2400" dirty="0" smtClean="0"/>
              <a:t>(sum =&gt; a/N+(1-a)*sum) </a:t>
            </a:r>
          </a:p>
          <a:p>
            <a:pPr marL="0" indent="0">
              <a:buNone/>
            </a:pPr>
            <a:r>
              <a:rPr lang="en-US" sz="2400" dirty="0" smtClean="0"/>
              <a:t>}</a:t>
            </a:r>
            <a:endParaRPr lang="en-US" sz="2400" dirty="0"/>
          </a:p>
        </p:txBody>
      </p:sp>
    </p:spTree>
    <p:extLst>
      <p:ext uri="{BB962C8B-B14F-4D97-AF65-F5344CB8AC3E}">
        <p14:creationId xmlns:p14="http://schemas.microsoft.com/office/powerpoint/2010/main" val="764958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Program : </a:t>
            </a:r>
            <a:r>
              <a:rPr lang="en-US" dirty="0" err="1" smtClean="0"/>
              <a:t>pagerank</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4/17/2017</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38</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77500" lnSpcReduction="20000"/>
          </a:bodyPr>
          <a:lstStyle/>
          <a:p>
            <a:r>
              <a:rPr lang="en-US" dirty="0"/>
              <a:t>// Load the edges as a graph</a:t>
            </a:r>
          </a:p>
          <a:p>
            <a:r>
              <a:rPr lang="en-US" dirty="0" err="1"/>
              <a:t>val</a:t>
            </a:r>
            <a:r>
              <a:rPr lang="en-US" dirty="0"/>
              <a:t> graph = </a:t>
            </a:r>
            <a:r>
              <a:rPr lang="en-US" dirty="0" err="1"/>
              <a:t>GraphLoader.edgeListFile</a:t>
            </a:r>
            <a:r>
              <a:rPr lang="en-US" dirty="0"/>
              <a:t>(</a:t>
            </a:r>
            <a:r>
              <a:rPr lang="en-US" dirty="0" err="1"/>
              <a:t>sc</a:t>
            </a:r>
            <a:r>
              <a:rPr lang="en-US" dirty="0"/>
              <a:t>, "</a:t>
            </a:r>
            <a:r>
              <a:rPr lang="en-US" dirty="0" err="1"/>
              <a:t>graphx</a:t>
            </a:r>
            <a:r>
              <a:rPr lang="en-US" dirty="0"/>
              <a:t>/data/followers.txt")</a:t>
            </a:r>
          </a:p>
          <a:p>
            <a:r>
              <a:rPr lang="en-US" dirty="0"/>
              <a:t>// Run PageRank</a:t>
            </a:r>
          </a:p>
          <a:p>
            <a:r>
              <a:rPr lang="en-US" dirty="0" err="1"/>
              <a:t>val</a:t>
            </a:r>
            <a:r>
              <a:rPr lang="en-US" dirty="0"/>
              <a:t> ranks = </a:t>
            </a:r>
            <a:r>
              <a:rPr lang="en-US" dirty="0" err="1"/>
              <a:t>graph.pageRank</a:t>
            </a:r>
            <a:r>
              <a:rPr lang="en-US" dirty="0"/>
              <a:t>(0.0001).vertices</a:t>
            </a:r>
          </a:p>
          <a:p>
            <a:r>
              <a:rPr lang="en-US" dirty="0"/>
              <a:t>// Join the ranks with the usernames</a:t>
            </a:r>
          </a:p>
          <a:p>
            <a:r>
              <a:rPr lang="en-US" dirty="0" err="1"/>
              <a:t>val</a:t>
            </a:r>
            <a:r>
              <a:rPr lang="en-US" dirty="0"/>
              <a:t> users = </a:t>
            </a:r>
            <a:r>
              <a:rPr lang="en-US" dirty="0" err="1"/>
              <a:t>sc.textFile</a:t>
            </a:r>
            <a:r>
              <a:rPr lang="en-US" dirty="0"/>
              <a:t>("</a:t>
            </a:r>
            <a:r>
              <a:rPr lang="en-US" dirty="0" err="1"/>
              <a:t>graphx</a:t>
            </a:r>
            <a:r>
              <a:rPr lang="en-US" dirty="0"/>
              <a:t>/data/users.txt").map { line =&gt;</a:t>
            </a:r>
          </a:p>
          <a:p>
            <a:r>
              <a:rPr lang="en-US" dirty="0"/>
              <a:t>  </a:t>
            </a:r>
            <a:r>
              <a:rPr lang="en-US" dirty="0" err="1"/>
              <a:t>val</a:t>
            </a:r>
            <a:r>
              <a:rPr lang="en-US" dirty="0"/>
              <a:t> fields = </a:t>
            </a:r>
            <a:r>
              <a:rPr lang="en-US" dirty="0" err="1"/>
              <a:t>line.split</a:t>
            </a:r>
            <a:r>
              <a:rPr lang="en-US" dirty="0"/>
              <a:t>(",")</a:t>
            </a:r>
          </a:p>
          <a:p>
            <a:r>
              <a:rPr lang="en-US" dirty="0"/>
              <a:t>  (fields(0).</a:t>
            </a:r>
            <a:r>
              <a:rPr lang="en-US" dirty="0" err="1"/>
              <a:t>toLong</a:t>
            </a:r>
            <a:r>
              <a:rPr lang="en-US" dirty="0"/>
              <a:t>, fields(1))</a:t>
            </a:r>
          </a:p>
          <a:p>
            <a:r>
              <a:rPr lang="en-US" dirty="0"/>
              <a:t>}</a:t>
            </a:r>
          </a:p>
          <a:p>
            <a:r>
              <a:rPr lang="en-US" dirty="0" err="1"/>
              <a:t>val</a:t>
            </a:r>
            <a:r>
              <a:rPr lang="en-US" dirty="0"/>
              <a:t> </a:t>
            </a:r>
            <a:r>
              <a:rPr lang="en-US" dirty="0" err="1"/>
              <a:t>ranksByUsername</a:t>
            </a:r>
            <a:r>
              <a:rPr lang="en-US" dirty="0"/>
              <a:t> = </a:t>
            </a:r>
            <a:r>
              <a:rPr lang="en-US" dirty="0" err="1"/>
              <a:t>users.join</a:t>
            </a:r>
            <a:r>
              <a:rPr lang="en-US" dirty="0"/>
              <a:t>(ranks).map {</a:t>
            </a:r>
          </a:p>
          <a:p>
            <a:r>
              <a:rPr lang="en-US" dirty="0"/>
              <a:t>  case (id, (username, rank)) =&gt; (username, rank)</a:t>
            </a:r>
          </a:p>
          <a:p>
            <a:r>
              <a:rPr lang="en-US" dirty="0"/>
              <a:t>}</a:t>
            </a:r>
          </a:p>
          <a:p>
            <a:r>
              <a:rPr lang="en-US" dirty="0"/>
              <a:t>// Print the result</a:t>
            </a:r>
          </a:p>
          <a:p>
            <a:r>
              <a:rPr lang="en-US" dirty="0" err="1"/>
              <a:t>println</a:t>
            </a:r>
            <a:r>
              <a:rPr lang="en-US" dirty="0"/>
              <a:t>(</a:t>
            </a:r>
            <a:r>
              <a:rPr lang="en-US" dirty="0" err="1"/>
              <a:t>ranksByUsername.collect</a:t>
            </a:r>
            <a:r>
              <a:rPr lang="en-US" dirty="0"/>
              <a:t>().</a:t>
            </a:r>
            <a:r>
              <a:rPr lang="en-US" dirty="0" err="1"/>
              <a:t>mkString</a:t>
            </a:r>
            <a:r>
              <a:rPr lang="en-US" dirty="0"/>
              <a:t>("\n"))</a:t>
            </a:r>
          </a:p>
          <a:p>
            <a:endParaRPr lang="en-US" dirty="0"/>
          </a:p>
        </p:txBody>
      </p:sp>
    </p:spTree>
    <p:extLst>
      <p:ext uri="{BB962C8B-B14F-4D97-AF65-F5344CB8AC3E}">
        <p14:creationId xmlns:p14="http://schemas.microsoft.com/office/powerpoint/2010/main" val="335316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RDDs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4/17/2017</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39</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smtClean="0"/>
              <a:t>Each RDD is represented through a common interface that exposes 5 pieces of information: </a:t>
            </a:r>
          </a:p>
          <a:p>
            <a:pPr marL="514350" indent="-514350">
              <a:buFont typeface="+mj-lt"/>
              <a:buAutoNum type="arabicPeriod"/>
            </a:pPr>
            <a:r>
              <a:rPr lang="en-US" dirty="0" smtClean="0"/>
              <a:t>A set of partitions, atomic pieces of datasets</a:t>
            </a:r>
          </a:p>
          <a:p>
            <a:pPr marL="514350" indent="-514350">
              <a:buFont typeface="+mj-lt"/>
              <a:buAutoNum type="arabicPeriod"/>
            </a:pPr>
            <a:r>
              <a:rPr lang="en-US" dirty="0" smtClean="0"/>
              <a:t>Set of dependencies on the parent RDDs</a:t>
            </a:r>
          </a:p>
          <a:p>
            <a:pPr marL="514350" indent="-514350">
              <a:buFont typeface="+mj-lt"/>
              <a:buAutoNum type="arabicPeriod"/>
            </a:pPr>
            <a:r>
              <a:rPr lang="en-US" dirty="0" smtClean="0"/>
              <a:t>Function for computing the RDD from the parents</a:t>
            </a:r>
          </a:p>
          <a:p>
            <a:pPr marL="514350" indent="-514350">
              <a:buFont typeface="+mj-lt"/>
              <a:buAutoNum type="arabicPeriod"/>
            </a:pPr>
            <a:r>
              <a:rPr lang="en-US" dirty="0" smtClean="0"/>
              <a:t>Metadata about partitioning scheme </a:t>
            </a:r>
          </a:p>
          <a:p>
            <a:pPr marL="514350" indent="-514350">
              <a:buFont typeface="+mj-lt"/>
              <a:buAutoNum type="arabicPeriod"/>
            </a:pPr>
            <a:r>
              <a:rPr lang="en-US" dirty="0" smtClean="0"/>
              <a:t>Data placement</a:t>
            </a:r>
          </a:p>
          <a:p>
            <a:pPr marL="0" indent="0">
              <a:buNone/>
            </a:pPr>
            <a:r>
              <a:rPr lang="en-US" dirty="0" smtClean="0"/>
              <a:t>See table 3 in the RDD paper.</a:t>
            </a:r>
          </a:p>
        </p:txBody>
      </p:sp>
    </p:spTree>
    <p:extLst>
      <p:ext uri="{BB962C8B-B14F-4D97-AF65-F5344CB8AC3E}">
        <p14:creationId xmlns:p14="http://schemas.microsoft.com/office/powerpoint/2010/main" val="3563343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(contd.)</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4/17/2017</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4</a:t>
            </a:fld>
            <a:endParaRPr lang="en-US">
              <a:solidFill>
                <a:srgbClr val="8CADAE">
                  <a:shade val="75000"/>
                </a:srgbClr>
              </a:solidFill>
            </a:endParaRPr>
          </a:p>
        </p:txBody>
      </p:sp>
      <p:sp>
        <p:nvSpPr>
          <p:cNvPr id="5" name="Content Placeholder 4"/>
          <p:cNvSpPr>
            <a:spLocks noGrp="1"/>
          </p:cNvSpPr>
          <p:nvPr>
            <p:ph sz="quarter" idx="1"/>
          </p:nvPr>
        </p:nvSpPr>
        <p:spPr/>
        <p:txBody>
          <a:bodyPr>
            <a:normAutofit lnSpcReduction="10000"/>
          </a:bodyPr>
          <a:lstStyle/>
          <a:p>
            <a:r>
              <a:rPr lang="en-US" dirty="0" smtClean="0"/>
              <a:t>Information updates: The results of data analysis will be presented in a visually and the application becomes part of the production system. This system has be frequently or in real time updating itself driven by the availability of new data such as in fraud detection system.</a:t>
            </a:r>
          </a:p>
          <a:p>
            <a:r>
              <a:rPr lang="en-US" dirty="0" smtClean="0"/>
              <a:t>How about the existing approaches? C++, Java are not good for EDA. R does is slow for large data sets and does not integrate well with production stacks, Read-Evaluate-Print(REPL) are good for interaction but does not yield well to production systems. </a:t>
            </a:r>
          </a:p>
          <a:p>
            <a:r>
              <a:rPr lang="en-US" dirty="0" smtClean="0"/>
              <a:t>We want a framework that makes modeling easy but is also a good fit for production systems is a huge win…that is Spark from </a:t>
            </a:r>
            <a:r>
              <a:rPr lang="en-US" dirty="0" err="1" smtClean="0"/>
              <a:t>AmpLab</a:t>
            </a:r>
            <a:r>
              <a:rPr lang="en-US" dirty="0" smtClean="0"/>
              <a:t> at Berkeley.</a:t>
            </a:r>
          </a:p>
        </p:txBody>
      </p:sp>
    </p:spTree>
    <p:extLst>
      <p:ext uri="{BB962C8B-B14F-4D97-AF65-F5344CB8AC3E}">
        <p14:creationId xmlns:p14="http://schemas.microsoft.com/office/powerpoint/2010/main" val="6685504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Dependencies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4/17/2017</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40</a:t>
            </a:fld>
            <a:endParaRPr lang="en-US">
              <a:solidFill>
                <a:srgbClr val="8CADAE">
                  <a:shade val="75000"/>
                </a:srgbClr>
              </a:solidFill>
            </a:endParaRPr>
          </a:p>
        </p:txBody>
      </p:sp>
      <p:sp>
        <p:nvSpPr>
          <p:cNvPr id="5" name="Content Placeholder 4"/>
          <p:cNvSpPr>
            <a:spLocks noGrp="1"/>
          </p:cNvSpPr>
          <p:nvPr>
            <p:ph sz="quarter" idx="1"/>
          </p:nvPr>
        </p:nvSpPr>
        <p:spPr/>
        <p:txBody>
          <a:bodyPr>
            <a:normAutofit lnSpcReduction="10000"/>
          </a:bodyPr>
          <a:lstStyle/>
          <a:p>
            <a:r>
              <a:rPr lang="en-US" dirty="0" smtClean="0"/>
              <a:t>Narrow dependencies: where each parent RDD partition is used by at most one child RDD; example map()</a:t>
            </a:r>
          </a:p>
          <a:p>
            <a:r>
              <a:rPr lang="en-US" dirty="0" smtClean="0"/>
              <a:t>Wide dependencies: where multiple child partitions may depend on a parent RDD; example join()</a:t>
            </a:r>
          </a:p>
          <a:p>
            <a:r>
              <a:rPr lang="en-US" dirty="0" smtClean="0"/>
              <a:t>Narrow dependencies </a:t>
            </a:r>
          </a:p>
          <a:p>
            <a:pPr lvl="1"/>
            <a:r>
              <a:rPr lang="en-US" dirty="0" smtClean="0"/>
              <a:t>allow pipelined execution: example map() and filter() in iterative fashion</a:t>
            </a:r>
          </a:p>
          <a:p>
            <a:pPr lvl="1"/>
            <a:r>
              <a:rPr lang="en-US" dirty="0" smtClean="0"/>
              <a:t>Recovery after node failure is more efficient</a:t>
            </a:r>
          </a:p>
          <a:p>
            <a:r>
              <a:rPr lang="en-US" dirty="0" smtClean="0"/>
              <a:t>Single failed node in a wide dependency lineage graph may cause loss of partition in many ancestral dependencies.</a:t>
            </a:r>
          </a:p>
          <a:p>
            <a:r>
              <a:rPr lang="en-US" dirty="0" smtClean="0"/>
              <a:t>Sample operations on RDDs resulting in other RDDs: </a:t>
            </a:r>
            <a:r>
              <a:rPr lang="en-US" dirty="0" err="1" smtClean="0"/>
              <a:t>mappedRDD</a:t>
            </a:r>
            <a:r>
              <a:rPr lang="en-US" dirty="0" smtClean="0"/>
              <a:t>, union, join</a:t>
            </a:r>
            <a:r>
              <a:rPr lang="en-US" smtClean="0"/>
              <a:t>, sample,..</a:t>
            </a:r>
            <a:endParaRPr lang="en-US" dirty="0" smtClean="0"/>
          </a:p>
          <a:p>
            <a:endParaRPr lang="en-US" dirty="0" smtClean="0"/>
          </a:p>
        </p:txBody>
      </p:sp>
    </p:spTree>
    <p:extLst>
      <p:ext uri="{BB962C8B-B14F-4D97-AF65-F5344CB8AC3E}">
        <p14:creationId xmlns:p14="http://schemas.microsoft.com/office/powerpoint/2010/main" val="838235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Spark</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4/17/2017</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5</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a:hlinkClick r:id="rId2"/>
              </a:rPr>
              <a:t>Apache Spark</a:t>
            </a:r>
            <a:r>
              <a:rPr lang="en-US" dirty="0"/>
              <a:t> is an open-source, distributed processing system commonly used for big data workloads. </a:t>
            </a:r>
            <a:endParaRPr lang="en-US" dirty="0" smtClean="0"/>
          </a:p>
          <a:p>
            <a:r>
              <a:rPr lang="en-US" dirty="0" smtClean="0"/>
              <a:t>Apache </a:t>
            </a:r>
            <a:r>
              <a:rPr lang="en-US" dirty="0"/>
              <a:t>Spark utilizes in-memory caching </a:t>
            </a:r>
            <a:endParaRPr lang="en-US" dirty="0" smtClean="0"/>
          </a:p>
          <a:p>
            <a:r>
              <a:rPr lang="en-US" dirty="0"/>
              <a:t>O</a:t>
            </a:r>
            <a:r>
              <a:rPr lang="en-US" dirty="0" smtClean="0"/>
              <a:t>ptimized </a:t>
            </a:r>
            <a:r>
              <a:rPr lang="en-US" dirty="0"/>
              <a:t>execution for fast performance, </a:t>
            </a:r>
            <a:endParaRPr lang="en-US" dirty="0" smtClean="0"/>
          </a:p>
          <a:p>
            <a:r>
              <a:rPr lang="en-US" dirty="0"/>
              <a:t>I</a:t>
            </a:r>
            <a:r>
              <a:rPr lang="en-US" dirty="0" smtClean="0"/>
              <a:t>t </a:t>
            </a:r>
            <a:r>
              <a:rPr lang="en-US" dirty="0"/>
              <a:t>supports general batch processing, streaming analytics, machine learning, graph databases, and ad hoc queries. </a:t>
            </a:r>
            <a:endParaRPr lang="en-US" dirty="0" smtClean="0"/>
          </a:p>
          <a:p>
            <a:r>
              <a:rPr lang="en-US" dirty="0" smtClean="0"/>
              <a:t>Berkeley </a:t>
            </a:r>
            <a:r>
              <a:rPr lang="en-US" dirty="0" err="1" smtClean="0"/>
              <a:t>AMPLab</a:t>
            </a:r>
            <a:r>
              <a:rPr lang="en-US" dirty="0" smtClean="0"/>
              <a:t> </a:t>
            </a:r>
            <a:r>
              <a:rPr lang="en-US" dirty="0" smtClean="0">
                <a:hlinkClick r:id="rId3" action="ppaction://hlinkfile"/>
              </a:rPr>
              <a:t>Ion Stoica’s keynote </a:t>
            </a:r>
            <a:endParaRPr lang="en-US" dirty="0"/>
          </a:p>
        </p:txBody>
      </p:sp>
    </p:spTree>
    <p:extLst>
      <p:ext uri="{BB962C8B-B14F-4D97-AF65-F5344CB8AC3E}">
        <p14:creationId xmlns:p14="http://schemas.microsoft.com/office/powerpoint/2010/main" val="2114997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Hadoop Eco System</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4/17/2017</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6</a:t>
            </a:fld>
            <a:endParaRPr lang="en-US">
              <a:solidFill>
                <a:srgbClr val="8CADAE">
                  <a:shade val="75000"/>
                </a:srgbClr>
              </a:solidFill>
            </a:endParaRPr>
          </a:p>
        </p:txBody>
      </p:sp>
      <p:pic>
        <p:nvPicPr>
          <p:cNvPr id="1026" name="Picture 2" descr="http://image.slidesharecdn.com/scalingupwithhadoopandbanyan-itrixfeb2015publiccopy-150211003716-conversion-gate01/95/scaling-up-with-hadoop-and-banyan-at-itrix2015-college-of-engineering-guindy-14-638.jpg?cb=1423615240"/>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690255" y="1506519"/>
            <a:ext cx="8266546" cy="465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41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0E62B208-5DCD-4782-B6D7-9E2B060CDABF}" type="datetime1">
              <a:rPr lang="en-US" smtClean="0"/>
              <a:pPr/>
              <a:t>4/17/2017</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7</a:t>
            </a:fld>
            <a:endParaRPr lang="en-US">
              <a:solidFill>
                <a:srgbClr val="8CADAE">
                  <a:shade val="75000"/>
                </a:srgbClr>
              </a:solidFill>
            </a:endParaRPr>
          </a:p>
        </p:txBody>
      </p:sp>
      <p:pic>
        <p:nvPicPr>
          <p:cNvPr id="2050" name="Picture 2" descr="http://2.bp.blogspot.com/-f9Uo6UKOSxQ/U8sqCIqggHI/AAAAAAAAK0U/d6an7ghAB6M/s1600/Capture.PN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62909" y="1373928"/>
            <a:ext cx="6831321" cy="5213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553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Spark Architecture</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4/17/2017</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8</a:t>
            </a:fld>
            <a:endParaRPr lang="en-US">
              <a:solidFill>
                <a:srgbClr val="8CADAE">
                  <a:shade val="75000"/>
                </a:srgbClr>
              </a:solidFill>
            </a:endParaRPr>
          </a:p>
        </p:txBody>
      </p:sp>
      <p:pic>
        <p:nvPicPr>
          <p:cNvPr id="1026" name="Picture 2" descr="https://www.packtpub.com/graphics/9781783987061/graphics/3056_01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834" y="1699065"/>
            <a:ext cx="6667500" cy="455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142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Spark Architecture</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4/17/2017</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9</a:t>
            </a:fld>
            <a:endParaRPr lang="en-US">
              <a:solidFill>
                <a:srgbClr val="8CADAE">
                  <a:shade val="75000"/>
                </a:srgbClr>
              </a:solidFill>
            </a:endParaRPr>
          </a:p>
        </p:txBody>
      </p:sp>
      <p:pic>
        <p:nvPicPr>
          <p:cNvPr id="2052" name="Picture 4" descr="https://www.packtpub.com/graphics/9781783987061/graphics/3056_01_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1789689"/>
            <a:ext cx="5715000" cy="406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410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3913</TotalTime>
  <Words>1998</Words>
  <Application>Microsoft Office PowerPoint</Application>
  <PresentationFormat>Widescreen</PresentationFormat>
  <Paragraphs>299</Paragraphs>
  <Slides>40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Calibri</vt:lpstr>
      <vt:lpstr>Georgia</vt:lpstr>
      <vt:lpstr>Wingdings</vt:lpstr>
      <vt:lpstr>Wingdings 2</vt:lpstr>
      <vt:lpstr>Civic</vt:lpstr>
      <vt:lpstr>Spark</vt:lpstr>
      <vt:lpstr>References</vt:lpstr>
      <vt:lpstr>Challenges in data science</vt:lpstr>
      <vt:lpstr>Challenges (contd.)</vt:lpstr>
      <vt:lpstr>Apache Spark</vt:lpstr>
      <vt:lpstr>Hadoop Eco System</vt:lpstr>
      <vt:lpstr>PowerPoint Presentation</vt:lpstr>
      <vt:lpstr>Spark Architecture</vt:lpstr>
      <vt:lpstr>Spark Architecture</vt:lpstr>
      <vt:lpstr>MapReduce</vt:lpstr>
      <vt:lpstr>Pre-packaged Algorithms</vt:lpstr>
      <vt:lpstr>Speed vs Hadoop MR</vt:lpstr>
      <vt:lpstr>Ease of programming</vt:lpstr>
      <vt:lpstr>Runs everywhere</vt:lpstr>
      <vt:lpstr>Generality</vt:lpstr>
      <vt:lpstr>RDD API</vt:lpstr>
      <vt:lpstr>Examples</vt:lpstr>
      <vt:lpstr>Python’s Lambda functions</vt:lpstr>
      <vt:lpstr>Spark APIs</vt:lpstr>
      <vt:lpstr>Programming Model</vt:lpstr>
      <vt:lpstr>Spark Context</vt:lpstr>
      <vt:lpstr>Scala Spark Shell</vt:lpstr>
      <vt:lpstr>PowerPoint Presentation</vt:lpstr>
      <vt:lpstr>Resilient Distributed Datasets(RDDs)</vt:lpstr>
      <vt:lpstr>RDDs</vt:lpstr>
      <vt:lpstr>PowerPoint Presentation</vt:lpstr>
      <vt:lpstr>PowerPoint Presentation</vt:lpstr>
      <vt:lpstr>PowerPoint Presentation</vt:lpstr>
      <vt:lpstr>Lineage Graph</vt:lpstr>
      <vt:lpstr>RDDs and Lineage Graph</vt:lpstr>
      <vt:lpstr>PowerPoint Presentation</vt:lpstr>
      <vt:lpstr>Scala API</vt:lpstr>
      <vt:lpstr>Python API</vt:lpstr>
      <vt:lpstr>Sample Program </vt:lpstr>
      <vt:lpstr>Simple data operations</vt:lpstr>
      <vt:lpstr>Prediction with Logistic Regression</vt:lpstr>
      <vt:lpstr>Pagerank in Scala</vt:lpstr>
      <vt:lpstr>Sample Program : pagerank</vt:lpstr>
      <vt:lpstr>Representing RDDs</vt:lpstr>
      <vt:lpstr>Dependencies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Javascript</dc:title>
  <dc:creator>bina</dc:creator>
  <cp:lastModifiedBy>bina</cp:lastModifiedBy>
  <cp:revision>81</cp:revision>
  <dcterms:created xsi:type="dcterms:W3CDTF">2016-04-13T00:11:00Z</dcterms:created>
  <dcterms:modified xsi:type="dcterms:W3CDTF">2017-04-17T20:06:26Z</dcterms:modified>
</cp:coreProperties>
</file>