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60" r:id="rId3"/>
    <p:sldId id="290" r:id="rId4"/>
    <p:sldId id="257" r:id="rId5"/>
    <p:sldId id="259" r:id="rId6"/>
    <p:sldId id="261" r:id="rId7"/>
    <p:sldId id="262" r:id="rId8"/>
    <p:sldId id="263" r:id="rId9"/>
    <p:sldId id="265" r:id="rId10"/>
    <p:sldId id="266" r:id="rId11"/>
    <p:sldId id="267" r:id="rId12"/>
    <p:sldId id="264" r:id="rId13"/>
    <p:sldId id="274" r:id="rId14"/>
    <p:sldId id="273" r:id="rId15"/>
    <p:sldId id="275" r:id="rId16"/>
    <p:sldId id="292" r:id="rId17"/>
    <p:sldId id="293" r:id="rId18"/>
    <p:sldId id="258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29" autoAdjust="0"/>
    <p:restoredTop sz="94660"/>
  </p:normalViewPr>
  <p:slideViewPr>
    <p:cSldViewPr>
      <p:cViewPr varScale="1">
        <p:scale>
          <a:sx n="65" d="100"/>
          <a:sy n="65" d="100"/>
        </p:scale>
        <p:origin x="1584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BB1734A-D48C-4B8A-A4F2-FA3BB5FB25E6}" type="doc">
      <dgm:prSet loTypeId="urn:microsoft.com/office/officeart/2005/8/layout/hProcess9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ADE6F50-F959-470B-9CC6-665B8004AEF5}">
      <dgm:prSet/>
      <dgm:spPr/>
      <dgm:t>
        <a:bodyPr/>
        <a:lstStyle/>
        <a:p>
          <a:pPr rtl="0"/>
          <a:r>
            <a:rPr lang="en-US" smtClean="0"/>
            <a:t>Question </a:t>
          </a:r>
          <a:endParaRPr lang="en-US" dirty="0"/>
        </a:p>
      </dgm:t>
    </dgm:pt>
    <dgm:pt modelId="{7D302F1F-387F-472C-8BC7-42C130C19B24}" type="parTrans" cxnId="{26D7112E-CAB7-4FD8-B517-DF6D6479D6F5}">
      <dgm:prSet/>
      <dgm:spPr/>
      <dgm:t>
        <a:bodyPr/>
        <a:lstStyle/>
        <a:p>
          <a:endParaRPr lang="en-US"/>
        </a:p>
      </dgm:t>
    </dgm:pt>
    <dgm:pt modelId="{84B4B18D-1C93-4B81-8422-43825A314411}" type="sibTrans" cxnId="{26D7112E-CAB7-4FD8-B517-DF6D6479D6F5}">
      <dgm:prSet/>
      <dgm:spPr/>
      <dgm:t>
        <a:bodyPr/>
        <a:lstStyle/>
        <a:p>
          <a:endParaRPr lang="en-US"/>
        </a:p>
      </dgm:t>
    </dgm:pt>
    <dgm:pt modelId="{B15DB41A-5B33-49E9-8457-0ED4B716A374}">
      <dgm:prSet/>
      <dgm:spPr/>
      <dgm:t>
        <a:bodyPr/>
        <a:lstStyle/>
        <a:p>
          <a:pPr rtl="0"/>
          <a:r>
            <a:rPr lang="en-US" smtClean="0"/>
            <a:t>Gathering </a:t>
          </a:r>
          <a:r>
            <a:rPr lang="en-US" dirty="0" smtClean="0"/>
            <a:t>data</a:t>
          </a:r>
          <a:endParaRPr lang="en-US" dirty="0"/>
        </a:p>
      </dgm:t>
    </dgm:pt>
    <dgm:pt modelId="{22FCA895-4BD4-434E-BE1C-33EE069AA577}" type="parTrans" cxnId="{FFDB9630-8A62-4872-9419-BFAEBB3CEBE9}">
      <dgm:prSet/>
      <dgm:spPr/>
      <dgm:t>
        <a:bodyPr/>
        <a:lstStyle/>
        <a:p>
          <a:endParaRPr lang="en-US"/>
        </a:p>
      </dgm:t>
    </dgm:pt>
    <dgm:pt modelId="{75000133-220C-40E5-A2CC-43707231AD26}" type="sibTrans" cxnId="{FFDB9630-8A62-4872-9419-BFAEBB3CEBE9}">
      <dgm:prSet/>
      <dgm:spPr/>
      <dgm:t>
        <a:bodyPr/>
        <a:lstStyle/>
        <a:p>
          <a:endParaRPr lang="en-US"/>
        </a:p>
      </dgm:t>
    </dgm:pt>
    <dgm:pt modelId="{350E23F9-0EB4-4334-A793-977C3514FEE4}">
      <dgm:prSet/>
      <dgm:spPr/>
      <dgm:t>
        <a:bodyPr/>
        <a:lstStyle/>
        <a:p>
          <a:pPr rtl="0"/>
          <a:r>
            <a:rPr lang="en-US" smtClean="0"/>
            <a:t>Structuring </a:t>
          </a:r>
          <a:r>
            <a:rPr lang="en-US" dirty="0" smtClean="0"/>
            <a:t>data</a:t>
          </a:r>
          <a:endParaRPr lang="en-US" dirty="0"/>
        </a:p>
      </dgm:t>
    </dgm:pt>
    <dgm:pt modelId="{63740A51-29FF-4975-80FC-E7E04250B090}" type="parTrans" cxnId="{72E95408-1487-40C4-821B-49A6BD87D3C5}">
      <dgm:prSet/>
      <dgm:spPr/>
      <dgm:t>
        <a:bodyPr/>
        <a:lstStyle/>
        <a:p>
          <a:endParaRPr lang="en-US"/>
        </a:p>
      </dgm:t>
    </dgm:pt>
    <dgm:pt modelId="{023B4191-94C2-4C7F-B908-2FC9BF4469B0}" type="sibTrans" cxnId="{72E95408-1487-40C4-821B-49A6BD87D3C5}">
      <dgm:prSet/>
      <dgm:spPr/>
      <dgm:t>
        <a:bodyPr/>
        <a:lstStyle/>
        <a:p>
          <a:endParaRPr lang="en-US"/>
        </a:p>
      </dgm:t>
    </dgm:pt>
    <dgm:pt modelId="{B36649BB-4B8A-454F-826D-AA1C98533395}">
      <dgm:prSet/>
      <dgm:spPr/>
      <dgm:t>
        <a:bodyPr/>
        <a:lstStyle/>
        <a:p>
          <a:pPr rtl="0"/>
          <a:r>
            <a:rPr lang="en-US" smtClean="0"/>
            <a:t>Exploring </a:t>
          </a:r>
          <a:r>
            <a:rPr lang="en-US" dirty="0" smtClean="0"/>
            <a:t>data</a:t>
          </a:r>
          <a:endParaRPr lang="en-US" dirty="0"/>
        </a:p>
      </dgm:t>
    </dgm:pt>
    <dgm:pt modelId="{E3EBFA19-49D4-44B8-92E2-B7CB5FB190FE}" type="parTrans" cxnId="{E94D36E1-F0A1-4894-86E3-3C1428E435E3}">
      <dgm:prSet/>
      <dgm:spPr/>
      <dgm:t>
        <a:bodyPr/>
        <a:lstStyle/>
        <a:p>
          <a:endParaRPr lang="en-US"/>
        </a:p>
      </dgm:t>
    </dgm:pt>
    <dgm:pt modelId="{1F34CACE-8E7F-48DE-A55B-9CC1F876763A}" type="sibTrans" cxnId="{E94D36E1-F0A1-4894-86E3-3C1428E435E3}">
      <dgm:prSet/>
      <dgm:spPr/>
      <dgm:t>
        <a:bodyPr/>
        <a:lstStyle/>
        <a:p>
          <a:endParaRPr lang="en-US"/>
        </a:p>
      </dgm:t>
    </dgm:pt>
    <dgm:pt modelId="{CA2DB000-E10C-4228-9969-46C732BA6895}">
      <dgm:prSet/>
      <dgm:spPr/>
      <dgm:t>
        <a:bodyPr/>
        <a:lstStyle/>
        <a:p>
          <a:pPr rtl="0"/>
          <a:r>
            <a:rPr lang="en-US" dirty="0" smtClean="0"/>
            <a:t>Communicating data</a:t>
          </a:r>
          <a:endParaRPr lang="en-US" dirty="0"/>
        </a:p>
      </dgm:t>
    </dgm:pt>
    <dgm:pt modelId="{DB24ADAA-7ED8-4C7D-8C2E-33F4077A0010}" type="parTrans" cxnId="{AE9828D7-BFE5-445D-B0E0-06A41A6B95F7}">
      <dgm:prSet/>
      <dgm:spPr/>
      <dgm:t>
        <a:bodyPr/>
        <a:lstStyle/>
        <a:p>
          <a:endParaRPr lang="en-US"/>
        </a:p>
      </dgm:t>
    </dgm:pt>
    <dgm:pt modelId="{D158C0F9-A9A3-43B0-A91A-E22A5E9F7AD0}" type="sibTrans" cxnId="{AE9828D7-BFE5-445D-B0E0-06A41A6B95F7}">
      <dgm:prSet/>
      <dgm:spPr/>
      <dgm:t>
        <a:bodyPr/>
        <a:lstStyle/>
        <a:p>
          <a:endParaRPr lang="en-US"/>
        </a:p>
      </dgm:t>
    </dgm:pt>
    <dgm:pt modelId="{6CECFE63-EB9B-4E17-A931-80065B4B9548}" type="pres">
      <dgm:prSet presAssocID="{CBB1734A-D48C-4B8A-A4F2-FA3BB5FB25E6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EC236DF-5E11-42A1-8A77-8E366100C3A7}" type="pres">
      <dgm:prSet presAssocID="{CBB1734A-D48C-4B8A-A4F2-FA3BB5FB25E6}" presName="arrow" presStyleLbl="bgShp" presStyleIdx="0" presStyleCnt="1"/>
      <dgm:spPr/>
    </dgm:pt>
    <dgm:pt modelId="{5CC024DC-8794-430D-8B3D-6AF2DFE723ED}" type="pres">
      <dgm:prSet presAssocID="{CBB1734A-D48C-4B8A-A4F2-FA3BB5FB25E6}" presName="linearProcess" presStyleCnt="0"/>
      <dgm:spPr/>
    </dgm:pt>
    <dgm:pt modelId="{F9E8F04F-89A3-4DE7-AC03-6471B30F2379}" type="pres">
      <dgm:prSet presAssocID="{9ADE6F50-F959-470B-9CC6-665B8004AEF5}" presName="tex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7FB7B8-5C80-484F-A905-B63679A7EBB7}" type="pres">
      <dgm:prSet presAssocID="{84B4B18D-1C93-4B81-8422-43825A314411}" presName="sibTrans" presStyleCnt="0"/>
      <dgm:spPr/>
    </dgm:pt>
    <dgm:pt modelId="{AC7C19E0-D92B-4B8F-88FD-515E5A03C0A1}" type="pres">
      <dgm:prSet presAssocID="{B15DB41A-5B33-49E9-8457-0ED4B716A374}" presName="text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617606-AABD-47E7-B5BC-A529AA77425A}" type="pres">
      <dgm:prSet presAssocID="{75000133-220C-40E5-A2CC-43707231AD26}" presName="sibTrans" presStyleCnt="0"/>
      <dgm:spPr/>
    </dgm:pt>
    <dgm:pt modelId="{E4489069-7D08-4101-A3AC-D485BE0101DF}" type="pres">
      <dgm:prSet presAssocID="{350E23F9-0EB4-4334-A793-977C3514FEE4}" presName="text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462F75-DEA4-4A4B-8167-4CC28A413823}" type="pres">
      <dgm:prSet presAssocID="{023B4191-94C2-4C7F-B908-2FC9BF4469B0}" presName="sibTrans" presStyleCnt="0"/>
      <dgm:spPr/>
    </dgm:pt>
    <dgm:pt modelId="{4E02CAFC-FD5D-4128-8B20-9BDF169B8827}" type="pres">
      <dgm:prSet presAssocID="{B36649BB-4B8A-454F-826D-AA1C98533395}" presName="text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BF0215D-DAA5-4696-A730-E8D40B68B8C2}" type="pres">
      <dgm:prSet presAssocID="{1F34CACE-8E7F-48DE-A55B-9CC1F876763A}" presName="sibTrans" presStyleCnt="0"/>
      <dgm:spPr/>
    </dgm:pt>
    <dgm:pt modelId="{727C8E14-B4AE-4E3E-AF85-F71B6DF835F0}" type="pres">
      <dgm:prSet presAssocID="{CA2DB000-E10C-4228-9969-46C732BA6895}" presName="text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FDB9630-8A62-4872-9419-BFAEBB3CEBE9}" srcId="{CBB1734A-D48C-4B8A-A4F2-FA3BB5FB25E6}" destId="{B15DB41A-5B33-49E9-8457-0ED4B716A374}" srcOrd="1" destOrd="0" parTransId="{22FCA895-4BD4-434E-BE1C-33EE069AA577}" sibTransId="{75000133-220C-40E5-A2CC-43707231AD26}"/>
    <dgm:cxn modelId="{622ACCFE-A864-4165-A644-589CC04C1BF3}" type="presOf" srcId="{B15DB41A-5B33-49E9-8457-0ED4B716A374}" destId="{AC7C19E0-D92B-4B8F-88FD-515E5A03C0A1}" srcOrd="0" destOrd="0" presId="urn:microsoft.com/office/officeart/2005/8/layout/hProcess9"/>
    <dgm:cxn modelId="{26D7112E-CAB7-4FD8-B517-DF6D6479D6F5}" srcId="{CBB1734A-D48C-4B8A-A4F2-FA3BB5FB25E6}" destId="{9ADE6F50-F959-470B-9CC6-665B8004AEF5}" srcOrd="0" destOrd="0" parTransId="{7D302F1F-387F-472C-8BC7-42C130C19B24}" sibTransId="{84B4B18D-1C93-4B81-8422-43825A314411}"/>
    <dgm:cxn modelId="{E94D36E1-F0A1-4894-86E3-3C1428E435E3}" srcId="{CBB1734A-D48C-4B8A-A4F2-FA3BB5FB25E6}" destId="{B36649BB-4B8A-454F-826D-AA1C98533395}" srcOrd="3" destOrd="0" parTransId="{E3EBFA19-49D4-44B8-92E2-B7CB5FB190FE}" sibTransId="{1F34CACE-8E7F-48DE-A55B-9CC1F876763A}"/>
    <dgm:cxn modelId="{E57C52EE-BB2A-4A67-9EE7-798F8E4D70AF}" type="presOf" srcId="{350E23F9-0EB4-4334-A793-977C3514FEE4}" destId="{E4489069-7D08-4101-A3AC-D485BE0101DF}" srcOrd="0" destOrd="0" presId="urn:microsoft.com/office/officeart/2005/8/layout/hProcess9"/>
    <dgm:cxn modelId="{72E95408-1487-40C4-821B-49A6BD87D3C5}" srcId="{CBB1734A-D48C-4B8A-A4F2-FA3BB5FB25E6}" destId="{350E23F9-0EB4-4334-A793-977C3514FEE4}" srcOrd="2" destOrd="0" parTransId="{63740A51-29FF-4975-80FC-E7E04250B090}" sibTransId="{023B4191-94C2-4C7F-B908-2FC9BF4469B0}"/>
    <dgm:cxn modelId="{33B19A28-B31E-453B-B425-4B920C0B1FE8}" type="presOf" srcId="{CBB1734A-D48C-4B8A-A4F2-FA3BB5FB25E6}" destId="{6CECFE63-EB9B-4E17-A931-80065B4B9548}" srcOrd="0" destOrd="0" presId="urn:microsoft.com/office/officeart/2005/8/layout/hProcess9"/>
    <dgm:cxn modelId="{5701E1BC-567B-4735-8B66-C73865BE167B}" type="presOf" srcId="{B36649BB-4B8A-454F-826D-AA1C98533395}" destId="{4E02CAFC-FD5D-4128-8B20-9BDF169B8827}" srcOrd="0" destOrd="0" presId="urn:microsoft.com/office/officeart/2005/8/layout/hProcess9"/>
    <dgm:cxn modelId="{518DA8F0-3A87-4AAB-A602-9E955E7B5D8E}" type="presOf" srcId="{9ADE6F50-F959-470B-9CC6-665B8004AEF5}" destId="{F9E8F04F-89A3-4DE7-AC03-6471B30F2379}" srcOrd="0" destOrd="0" presId="urn:microsoft.com/office/officeart/2005/8/layout/hProcess9"/>
    <dgm:cxn modelId="{4196F0B2-4E25-45B7-8F69-050316F7F657}" type="presOf" srcId="{CA2DB000-E10C-4228-9969-46C732BA6895}" destId="{727C8E14-B4AE-4E3E-AF85-F71B6DF835F0}" srcOrd="0" destOrd="0" presId="urn:microsoft.com/office/officeart/2005/8/layout/hProcess9"/>
    <dgm:cxn modelId="{AE9828D7-BFE5-445D-B0E0-06A41A6B95F7}" srcId="{CBB1734A-D48C-4B8A-A4F2-FA3BB5FB25E6}" destId="{CA2DB000-E10C-4228-9969-46C732BA6895}" srcOrd="4" destOrd="0" parTransId="{DB24ADAA-7ED8-4C7D-8C2E-33F4077A0010}" sibTransId="{D158C0F9-A9A3-43B0-A91A-E22A5E9F7AD0}"/>
    <dgm:cxn modelId="{E91CA551-6EAD-4DD0-87FB-8D7D37B3FAA1}" type="presParOf" srcId="{6CECFE63-EB9B-4E17-A931-80065B4B9548}" destId="{3EC236DF-5E11-42A1-8A77-8E366100C3A7}" srcOrd="0" destOrd="0" presId="urn:microsoft.com/office/officeart/2005/8/layout/hProcess9"/>
    <dgm:cxn modelId="{451216FB-DB40-4963-9FA7-81D1678A8E22}" type="presParOf" srcId="{6CECFE63-EB9B-4E17-A931-80065B4B9548}" destId="{5CC024DC-8794-430D-8B3D-6AF2DFE723ED}" srcOrd="1" destOrd="0" presId="urn:microsoft.com/office/officeart/2005/8/layout/hProcess9"/>
    <dgm:cxn modelId="{E2D5E671-9B85-43BA-BCFA-E8EA519BF314}" type="presParOf" srcId="{5CC024DC-8794-430D-8B3D-6AF2DFE723ED}" destId="{F9E8F04F-89A3-4DE7-AC03-6471B30F2379}" srcOrd="0" destOrd="0" presId="urn:microsoft.com/office/officeart/2005/8/layout/hProcess9"/>
    <dgm:cxn modelId="{9237971B-3DF9-4DA8-B44F-5F52F66E70F7}" type="presParOf" srcId="{5CC024DC-8794-430D-8B3D-6AF2DFE723ED}" destId="{617FB7B8-5C80-484F-A905-B63679A7EBB7}" srcOrd="1" destOrd="0" presId="urn:microsoft.com/office/officeart/2005/8/layout/hProcess9"/>
    <dgm:cxn modelId="{DC9138BE-D545-43B7-A2EB-DEE118A20933}" type="presParOf" srcId="{5CC024DC-8794-430D-8B3D-6AF2DFE723ED}" destId="{AC7C19E0-D92B-4B8F-88FD-515E5A03C0A1}" srcOrd="2" destOrd="0" presId="urn:microsoft.com/office/officeart/2005/8/layout/hProcess9"/>
    <dgm:cxn modelId="{B2D6C80C-2488-4C87-AC24-CAF06303507D}" type="presParOf" srcId="{5CC024DC-8794-430D-8B3D-6AF2DFE723ED}" destId="{C7617606-AABD-47E7-B5BC-A529AA77425A}" srcOrd="3" destOrd="0" presId="urn:microsoft.com/office/officeart/2005/8/layout/hProcess9"/>
    <dgm:cxn modelId="{84C2D617-131B-4651-BA0C-9F7B05CD6862}" type="presParOf" srcId="{5CC024DC-8794-430D-8B3D-6AF2DFE723ED}" destId="{E4489069-7D08-4101-A3AC-D485BE0101DF}" srcOrd="4" destOrd="0" presId="urn:microsoft.com/office/officeart/2005/8/layout/hProcess9"/>
    <dgm:cxn modelId="{B8B031E4-444E-4F3F-906D-E1358DE49743}" type="presParOf" srcId="{5CC024DC-8794-430D-8B3D-6AF2DFE723ED}" destId="{61462F75-DEA4-4A4B-8167-4CC28A413823}" srcOrd="5" destOrd="0" presId="urn:microsoft.com/office/officeart/2005/8/layout/hProcess9"/>
    <dgm:cxn modelId="{0839F3FE-625F-42AA-9C10-1A69366DA248}" type="presParOf" srcId="{5CC024DC-8794-430D-8B3D-6AF2DFE723ED}" destId="{4E02CAFC-FD5D-4128-8B20-9BDF169B8827}" srcOrd="6" destOrd="0" presId="urn:microsoft.com/office/officeart/2005/8/layout/hProcess9"/>
    <dgm:cxn modelId="{F9E06301-82E5-42CC-91FD-2C05E7D314E0}" type="presParOf" srcId="{5CC024DC-8794-430D-8B3D-6AF2DFE723ED}" destId="{3BF0215D-DAA5-4696-A730-E8D40B68B8C2}" srcOrd="7" destOrd="0" presId="urn:microsoft.com/office/officeart/2005/8/layout/hProcess9"/>
    <dgm:cxn modelId="{9546C54F-9FB3-45E4-9D41-7DEC3D7FD504}" type="presParOf" srcId="{5CC024DC-8794-430D-8B3D-6AF2DFE723ED}" destId="{727C8E14-B4AE-4E3E-AF85-F71B6DF835F0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C236DF-5E11-42A1-8A77-8E366100C3A7}">
      <dsp:nvSpPr>
        <dsp:cNvPr id="0" name=""/>
        <dsp:cNvSpPr/>
      </dsp:nvSpPr>
      <dsp:spPr>
        <a:xfrm>
          <a:off x="637817" y="0"/>
          <a:ext cx="7228602" cy="4572000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E8F04F-89A3-4DE7-AC03-6471B30F2379}">
      <dsp:nvSpPr>
        <dsp:cNvPr id="0" name=""/>
        <dsp:cNvSpPr/>
      </dsp:nvSpPr>
      <dsp:spPr>
        <a:xfrm>
          <a:off x="2509" y="1371599"/>
          <a:ext cx="1633155" cy="18288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smtClean="0"/>
            <a:t>Question </a:t>
          </a:r>
          <a:endParaRPr lang="en-US" sz="1500" kern="1200" dirty="0"/>
        </a:p>
      </dsp:txBody>
      <dsp:txXfrm>
        <a:off x="82233" y="1451323"/>
        <a:ext cx="1473707" cy="1669352"/>
      </dsp:txXfrm>
    </dsp:sp>
    <dsp:sp modelId="{AC7C19E0-D92B-4B8F-88FD-515E5A03C0A1}">
      <dsp:nvSpPr>
        <dsp:cNvPr id="0" name=""/>
        <dsp:cNvSpPr/>
      </dsp:nvSpPr>
      <dsp:spPr>
        <a:xfrm>
          <a:off x="1719025" y="1371599"/>
          <a:ext cx="1633155" cy="1828800"/>
        </a:xfrm>
        <a:prstGeom prst="roundRect">
          <a:avLst/>
        </a:prstGeom>
        <a:solidFill>
          <a:schemeClr val="accent2">
            <a:hueOff val="1932342"/>
            <a:satOff val="-20663"/>
            <a:lumOff val="5392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smtClean="0"/>
            <a:t>Gathering </a:t>
          </a:r>
          <a:r>
            <a:rPr lang="en-US" sz="1500" kern="1200" dirty="0" smtClean="0"/>
            <a:t>data</a:t>
          </a:r>
          <a:endParaRPr lang="en-US" sz="1500" kern="1200" dirty="0"/>
        </a:p>
      </dsp:txBody>
      <dsp:txXfrm>
        <a:off x="1798749" y="1451323"/>
        <a:ext cx="1473707" cy="1669352"/>
      </dsp:txXfrm>
    </dsp:sp>
    <dsp:sp modelId="{E4489069-7D08-4101-A3AC-D485BE0101DF}">
      <dsp:nvSpPr>
        <dsp:cNvPr id="0" name=""/>
        <dsp:cNvSpPr/>
      </dsp:nvSpPr>
      <dsp:spPr>
        <a:xfrm>
          <a:off x="3435541" y="1371599"/>
          <a:ext cx="1633155" cy="1828800"/>
        </a:xfrm>
        <a:prstGeom prst="roundRect">
          <a:avLst/>
        </a:prstGeom>
        <a:solidFill>
          <a:schemeClr val="accent2">
            <a:hueOff val="3864684"/>
            <a:satOff val="-41326"/>
            <a:lumOff val="10784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smtClean="0"/>
            <a:t>Structuring </a:t>
          </a:r>
          <a:r>
            <a:rPr lang="en-US" sz="1500" kern="1200" dirty="0" smtClean="0"/>
            <a:t>data</a:t>
          </a:r>
          <a:endParaRPr lang="en-US" sz="1500" kern="1200" dirty="0"/>
        </a:p>
      </dsp:txBody>
      <dsp:txXfrm>
        <a:off x="3515265" y="1451323"/>
        <a:ext cx="1473707" cy="1669352"/>
      </dsp:txXfrm>
    </dsp:sp>
    <dsp:sp modelId="{4E02CAFC-FD5D-4128-8B20-9BDF169B8827}">
      <dsp:nvSpPr>
        <dsp:cNvPr id="0" name=""/>
        <dsp:cNvSpPr/>
      </dsp:nvSpPr>
      <dsp:spPr>
        <a:xfrm>
          <a:off x="5152057" y="1371599"/>
          <a:ext cx="1633155" cy="1828800"/>
        </a:xfrm>
        <a:prstGeom prst="roundRect">
          <a:avLst/>
        </a:prstGeom>
        <a:solidFill>
          <a:schemeClr val="accent2">
            <a:hueOff val="5797025"/>
            <a:satOff val="-61990"/>
            <a:lumOff val="16177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smtClean="0"/>
            <a:t>Exploring </a:t>
          </a:r>
          <a:r>
            <a:rPr lang="en-US" sz="1500" kern="1200" dirty="0" smtClean="0"/>
            <a:t>data</a:t>
          </a:r>
          <a:endParaRPr lang="en-US" sz="1500" kern="1200" dirty="0"/>
        </a:p>
      </dsp:txBody>
      <dsp:txXfrm>
        <a:off x="5231781" y="1451323"/>
        <a:ext cx="1473707" cy="1669352"/>
      </dsp:txXfrm>
    </dsp:sp>
    <dsp:sp modelId="{727C8E14-B4AE-4E3E-AF85-F71B6DF835F0}">
      <dsp:nvSpPr>
        <dsp:cNvPr id="0" name=""/>
        <dsp:cNvSpPr/>
      </dsp:nvSpPr>
      <dsp:spPr>
        <a:xfrm>
          <a:off x="6868573" y="1371599"/>
          <a:ext cx="1633155" cy="1828800"/>
        </a:xfrm>
        <a:prstGeom prst="roundRect">
          <a:avLst/>
        </a:prstGeom>
        <a:solidFill>
          <a:schemeClr val="accent2">
            <a:hueOff val="7729367"/>
            <a:satOff val="-82653"/>
            <a:lumOff val="21569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Communicating data</a:t>
          </a:r>
          <a:endParaRPr lang="en-US" sz="1500" kern="1200" dirty="0"/>
        </a:p>
      </dsp:txBody>
      <dsp:txXfrm>
        <a:off x="6948297" y="1451323"/>
        <a:ext cx="1473707" cy="16693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4AF43C-DAD7-46F7-BD10-9B4BCBAF9072}" type="datetimeFigureOut">
              <a:rPr lang="en-US" smtClean="0"/>
              <a:t>4/12/2017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6050F4-A5CB-454E-AA46-3A902B7A7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592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6050F4-A5CB-454E-AA46-3A902B7A76D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2292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21095-FF89-447D-B809-CF87892DC177}" type="datetime1">
              <a:rPr lang="en-US" smtClean="0"/>
              <a:t>4/12/2017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0C2E44B-EADA-4690-9708-198063A2D30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76573-51D6-4F11-9125-2423C17E476C}" type="datetime1">
              <a:rPr lang="en-US" smtClean="0"/>
              <a:t>4/12/2017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2E44B-EADA-4690-9708-198063A2D30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D0C2E44B-EADA-4690-9708-198063A2D30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D79D5-8E6F-4C8B-986F-04EEE9F947BD}" type="datetime1">
              <a:rPr lang="en-US" smtClean="0"/>
              <a:t>4/12/2017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94EDF-4E0F-4B86-B03A-03FD82D981ED}" type="datetime1">
              <a:rPr lang="en-US" smtClean="0"/>
              <a:t>4/12/2017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D0C2E44B-EADA-4690-9708-198063A2D30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16FB5-561E-478C-94AA-FCA621B3925D}" type="datetime1">
              <a:rPr lang="en-US" smtClean="0"/>
              <a:t>4/12/2017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0C2E44B-EADA-4690-9708-198063A2D30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CE7F4D5-57F0-4FB9-B48C-819DBD0D97C0}" type="datetime1">
              <a:rPr lang="en-US" smtClean="0"/>
              <a:t>4/12/2017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2E44B-EADA-4690-9708-198063A2D30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2CBE5-D021-4E04-89DA-400865334D16}" type="datetime1">
              <a:rPr lang="en-US" smtClean="0"/>
              <a:t>4/12/2017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D0C2E44B-EADA-4690-9708-198063A2D30B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06A5D-7614-49ED-8F40-41571DBCC120}" type="datetime1">
              <a:rPr lang="en-US" smtClean="0"/>
              <a:t>4/12/2017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D0C2E44B-EADA-4690-9708-198063A2D3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1EA5F-2F56-4B8A-BECA-903C2BC3FED9}" type="datetime1">
              <a:rPr lang="en-US" smtClean="0"/>
              <a:t>4/12/2017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0C2E44B-EADA-4690-9708-198063A2D3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0C2E44B-EADA-4690-9708-198063A2D30B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FBE78-0DA8-4D61-8763-6D5901E25CE0}" type="datetime1">
              <a:rPr lang="en-US" smtClean="0"/>
              <a:t>4/12/2017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D0C2E44B-EADA-4690-9708-198063A2D30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2E8C1BF-3A6B-4168-A28F-86A968EABFD3}" type="datetime1">
              <a:rPr lang="en-US" smtClean="0"/>
              <a:t>4/12/2017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C87D50B-2A6B-4B18-A156-4A2B4C427B66}" type="datetime1">
              <a:rPr lang="en-US" smtClean="0"/>
              <a:t>4/12/2017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0C2E44B-EADA-4690-9708-198063A2D30B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B.Ramamurthy</a:t>
            </a:r>
            <a:endParaRPr lang="en-US" dirty="0" smtClean="0"/>
          </a:p>
          <a:p>
            <a:r>
              <a:rPr lang="en-US" dirty="0" smtClean="0"/>
              <a:t>Partially Based on Ben Jones Book [1]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289B1-98AC-4A95-8158-5607F0619330}" type="datetime1">
              <a:rPr lang="en-US" smtClean="0"/>
              <a:t>4/12/2017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2E44B-EADA-4690-9708-198063A2D30B}" type="slidenum">
              <a:rPr lang="en-US" smtClean="0"/>
              <a:t>1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Communicating Data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16850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Six principles of communicating data [1]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1F582-1D41-4BB5-811E-3036AA3F7980}" type="datetime1">
              <a:rPr lang="en-US" smtClean="0"/>
              <a:t>4/12/2017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2E44B-EADA-4690-9708-198063A2D30B}" type="slidenum">
              <a:rPr lang="en-US" smtClean="0"/>
              <a:t>10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Know your goal</a:t>
            </a:r>
          </a:p>
          <a:p>
            <a:pPr lvl="1"/>
            <a:r>
              <a:rPr lang="en-US" dirty="0" smtClean="0"/>
              <a:t>Who? Target audience</a:t>
            </a:r>
          </a:p>
          <a:p>
            <a:pPr lvl="1"/>
            <a:r>
              <a:rPr lang="en-US" dirty="0" smtClean="0"/>
              <a:t>What? Intended meaning</a:t>
            </a:r>
          </a:p>
          <a:p>
            <a:pPr lvl="1"/>
            <a:r>
              <a:rPr lang="en-US" dirty="0" smtClean="0"/>
              <a:t>Why? Desired effect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Use the right data</a:t>
            </a:r>
          </a:p>
          <a:p>
            <a:pPr lvl="1"/>
            <a:r>
              <a:rPr lang="en-US" dirty="0" smtClean="0"/>
              <a:t>Does not have to be big data but right data: Example: the story of  a single data point 14.</a:t>
            </a:r>
          </a:p>
          <a:p>
            <a:pPr lvl="1"/>
            <a:r>
              <a:rPr lang="en-US" dirty="0" smtClean="0"/>
              <a:t>Right amount of data: big or small</a:t>
            </a:r>
          </a:p>
          <a:p>
            <a:pPr lvl="1"/>
            <a:r>
              <a:rPr lang="en-US" dirty="0" smtClean="0"/>
              <a:t>Ethically and legally collected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Select suitable visualizations</a:t>
            </a:r>
          </a:p>
          <a:p>
            <a:pPr lvl="1"/>
            <a:r>
              <a:rPr lang="en-US" dirty="0" smtClean="0"/>
              <a:t>Quantitative, ordinal and nominal data</a:t>
            </a:r>
            <a:r>
              <a:rPr lang="en-US" dirty="0"/>
              <a:t> </a:t>
            </a:r>
            <a:r>
              <a:rPr lang="en-US" dirty="0" smtClean="0"/>
              <a:t>types, each demand different types of visualization</a:t>
            </a:r>
          </a:p>
          <a:p>
            <a:pPr lvl="1"/>
            <a:r>
              <a:rPr lang="en-US" dirty="0" smtClean="0"/>
              <a:t>Choices: position, length, angle, area, grey ramp, color ramp, color hue, shape, maps</a:t>
            </a:r>
          </a:p>
        </p:txBody>
      </p:sp>
    </p:spTree>
    <p:extLst>
      <p:ext uri="{BB962C8B-B14F-4D97-AF65-F5344CB8AC3E}">
        <p14:creationId xmlns:p14="http://schemas.microsoft.com/office/powerpoint/2010/main" val="41870779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Six Principles (contd.) [1]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6B9C0-9EE5-468B-AE00-FBD426BB0F0C}" type="datetime1">
              <a:rPr lang="en-US" smtClean="0"/>
              <a:t>4/12/2017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2E44B-EADA-4690-9708-198063A2D30B}" type="slidenum">
              <a:rPr lang="en-US" smtClean="0"/>
              <a:t>11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4"/>
            </a:pPr>
            <a:r>
              <a:rPr lang="en-US" dirty="0" smtClean="0"/>
              <a:t> Design for aesthetics (of course)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dirty="0" smtClean="0"/>
              <a:t>Choose an effective medium and channel</a:t>
            </a:r>
          </a:p>
          <a:p>
            <a:pPr lvl="1"/>
            <a:r>
              <a:rPr lang="en-US" dirty="0" smtClean="0"/>
              <a:t>Medium: the form the message takes</a:t>
            </a:r>
          </a:p>
          <a:p>
            <a:pPr lvl="1"/>
            <a:r>
              <a:rPr lang="en-US" dirty="0" smtClean="0"/>
              <a:t>Channel: how it gets delivered</a:t>
            </a:r>
          </a:p>
          <a:p>
            <a:pPr marL="514350" indent="-514350">
              <a:buFont typeface="+mj-lt"/>
              <a:buAutoNum type="arabicPeriod" startAt="6"/>
            </a:pPr>
            <a:r>
              <a:rPr lang="en-US" dirty="0" smtClean="0"/>
              <a:t>Check the results</a:t>
            </a:r>
          </a:p>
          <a:p>
            <a:pPr lvl="1"/>
            <a:r>
              <a:rPr lang="en-US" dirty="0" smtClean="0"/>
              <a:t>Check the reach, understanding and impact</a:t>
            </a:r>
          </a:p>
          <a:p>
            <a:pPr marL="0" indent="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 startAt="4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375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Tableau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D2CD4-23FB-4464-BE7A-852141F8C878}" type="datetime1">
              <a:rPr lang="en-US" smtClean="0"/>
              <a:t>4/12/2017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2E44B-EADA-4690-9708-198063A2D30B}" type="slidenum">
              <a:rPr lang="en-US" smtClean="0"/>
              <a:t>12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Tableau is a drag and drop analysis and visualization software</a:t>
            </a:r>
          </a:p>
          <a:p>
            <a:r>
              <a:rPr lang="en-US" dirty="0" smtClean="0"/>
              <a:t>It is a level of abstraction above d3.js, three.js and R in that it requires no programming</a:t>
            </a:r>
          </a:p>
          <a:p>
            <a:r>
              <a:rPr lang="en-US" dirty="0"/>
              <a:t>L</a:t>
            </a:r>
            <a:r>
              <a:rPr lang="en-US" dirty="0" smtClean="0"/>
              <a:t>earning curve for Tableau is flat; one can quickly ramp up and create useful and impressive visuals and analytics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969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Components of Tableau 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D5F5F-5EA9-439D-9E72-A098027778C6}" type="datetime1">
              <a:rPr lang="en-US" smtClean="0"/>
              <a:t>4/12/2017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2E44B-EADA-4690-9708-198063A2D30B}" type="slidenum">
              <a:rPr lang="en-US" smtClean="0"/>
              <a:t>13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Workbook</a:t>
            </a:r>
          </a:p>
          <a:p>
            <a:pPr lvl="1"/>
            <a:r>
              <a:rPr lang="en-US" dirty="0" smtClean="0"/>
              <a:t>Worksheet</a:t>
            </a:r>
          </a:p>
          <a:p>
            <a:pPr lvl="2"/>
            <a:r>
              <a:rPr lang="en-US" dirty="0" smtClean="0"/>
              <a:t>Data sources, Plots, charts.</a:t>
            </a:r>
          </a:p>
          <a:p>
            <a:pPr lvl="1"/>
            <a:r>
              <a:rPr lang="en-US" dirty="0" smtClean="0"/>
              <a:t>Dashboard(s): single interactive visual with one or more sheets</a:t>
            </a:r>
          </a:p>
          <a:p>
            <a:pPr lvl="2"/>
            <a:r>
              <a:rPr lang="en-US" dirty="0" smtClean="0"/>
              <a:t>worksheets</a:t>
            </a:r>
          </a:p>
          <a:p>
            <a:pPr lvl="1"/>
            <a:r>
              <a:rPr lang="en-US" dirty="0" smtClean="0"/>
              <a:t>Story: a sequence of interactive visuals with one or more dashboards and worksheets with navigation facilitating  presentation </a:t>
            </a:r>
          </a:p>
          <a:p>
            <a:pPr lvl="2"/>
            <a:r>
              <a:rPr lang="en-US" dirty="0" smtClean="0"/>
              <a:t>dashboards</a:t>
            </a:r>
          </a:p>
          <a:p>
            <a:pPr lvl="2"/>
            <a:r>
              <a:rPr lang="en-US" dirty="0" smtClean="0"/>
              <a:t>worksheets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4441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Dimensions and Measures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AA508-5A89-4275-B46C-30F547583F2E}" type="datetime1">
              <a:rPr lang="en-US" smtClean="0"/>
              <a:t>4/12/2017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2E44B-EADA-4690-9708-198063A2D30B}" type="slidenum">
              <a:rPr lang="en-US" smtClean="0"/>
              <a:t>14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When a user connects to a data source, Tableau automatically classifies each field as either a Dimension or Measure.</a:t>
            </a:r>
          </a:p>
          <a:p>
            <a:r>
              <a:rPr lang="en-US" dirty="0" smtClean="0"/>
              <a:t>Dimensions are fields that are used to group or categorize the data</a:t>
            </a:r>
          </a:p>
          <a:p>
            <a:pPr lvl="1"/>
            <a:r>
              <a:rPr lang="en-US" dirty="0" smtClean="0"/>
              <a:t>Example: Country, State</a:t>
            </a:r>
          </a:p>
          <a:p>
            <a:pPr lvl="1"/>
            <a:r>
              <a:rPr lang="en-US" dirty="0" smtClean="0"/>
              <a:t>Measure Names</a:t>
            </a:r>
          </a:p>
          <a:p>
            <a:r>
              <a:rPr lang="en-US" dirty="0" smtClean="0"/>
              <a:t>Measures are fields that can be used compute: like summing and averaging.</a:t>
            </a:r>
          </a:p>
          <a:p>
            <a:pPr lvl="1"/>
            <a:r>
              <a:rPr lang="en-US" dirty="0" smtClean="0"/>
              <a:t>Area</a:t>
            </a:r>
          </a:p>
          <a:p>
            <a:pPr lvl="1"/>
            <a:r>
              <a:rPr lang="en-US" dirty="0" smtClean="0"/>
              <a:t>Population</a:t>
            </a:r>
          </a:p>
          <a:p>
            <a:pPr lvl="1"/>
            <a:r>
              <a:rPr lang="en-US" dirty="0" smtClean="0"/>
              <a:t>Latitude, longitude</a:t>
            </a:r>
          </a:p>
          <a:p>
            <a:pPr lvl="1"/>
            <a:r>
              <a:rPr lang="en-US" dirty="0" smtClean="0"/>
              <a:t>Measure values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44357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Usage of Tableau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AD707-8F61-4174-B55F-F3ED82FB83C1}" type="datetime1">
              <a:rPr lang="en-US" smtClean="0"/>
              <a:t>4/12/2017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2E44B-EADA-4690-9708-198063A2D30B}" type="slidenum">
              <a:rPr lang="en-US" smtClean="0"/>
              <a:t>15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Excellent tool of team interaction: for encouraging discussions during team meetings to explore “what if” questions.</a:t>
            </a:r>
          </a:p>
          <a:p>
            <a:pPr lvl="1"/>
            <a:r>
              <a:rPr lang="en-US" dirty="0"/>
              <a:t>N</a:t>
            </a:r>
            <a:r>
              <a:rPr lang="en-US" dirty="0" smtClean="0"/>
              <a:t>o need for a prepared dashboard or story: just data exploration</a:t>
            </a:r>
          </a:p>
          <a:p>
            <a:r>
              <a:rPr lang="en-US" dirty="0" smtClean="0"/>
              <a:t>Dashboards enable you to communicate facts to your management team, to your customer via your web page. Example: create a dash board and display it on your web page, let your audience interact and watch and monitor their interest</a:t>
            </a:r>
          </a:p>
          <a:p>
            <a:r>
              <a:rPr lang="en-US" dirty="0" smtClean="0"/>
              <a:t>Story: lets you communicate results to any audience, specifically clients, decision makers, sales force and upper management.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440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Tableau </a:t>
            </a:r>
            <a:r>
              <a:rPr lang="en-US" dirty="0" smtClean="0"/>
              <a:t>Exercises (See </a:t>
            </a:r>
            <a:r>
              <a:rPr lang="en-US" dirty="0" err="1" smtClean="0"/>
              <a:t>Ubbox</a:t>
            </a:r>
            <a:r>
              <a:rPr lang="en-US" dirty="0" smtClean="0"/>
              <a:t> for Instructions)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AE43-777B-4CD7-9DDE-6C5520EDF61A}" type="datetime1">
              <a:rPr lang="en-US" smtClean="0"/>
              <a:t>4/12/2017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2E44B-EADA-4690-9708-198063A2D30B}" type="slidenum">
              <a:rPr lang="en-US" smtClean="0"/>
              <a:t>16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 introduce the main features and basic plots and “worksheet” of Tableau using world data about GDP and population. (Exercise </a:t>
            </a:r>
            <a:r>
              <a:rPr lang="en-US" dirty="0" smtClean="0"/>
              <a:t>1)</a:t>
            </a:r>
            <a:endParaRPr lang="en-US" dirty="0" smtClean="0"/>
          </a:p>
          <a:p>
            <a:r>
              <a:rPr lang="en-US" dirty="0" smtClean="0"/>
              <a:t>Exercise </a:t>
            </a:r>
            <a:r>
              <a:rPr lang="en-US" dirty="0" smtClean="0"/>
              <a:t>2 </a:t>
            </a:r>
            <a:r>
              <a:rPr lang="en-US" dirty="0" smtClean="0"/>
              <a:t>is a comprehensive example covering most features of a Tableau and an interesting real data set of NHL 100 top point scorers.</a:t>
            </a:r>
          </a:p>
          <a:p>
            <a:r>
              <a:rPr lang="en-US" dirty="0" smtClean="0"/>
              <a:t>Exercise </a:t>
            </a:r>
            <a:r>
              <a:rPr lang="en-US" dirty="0" smtClean="0"/>
              <a:t>3 </a:t>
            </a:r>
            <a:r>
              <a:rPr lang="en-US" dirty="0" smtClean="0"/>
              <a:t>continues </a:t>
            </a:r>
            <a:r>
              <a:rPr lang="en-US" dirty="0" smtClean="0"/>
              <a:t>with the same NHL data with the focus preparing a Tableau “Dashboard”</a:t>
            </a:r>
          </a:p>
          <a:p>
            <a:r>
              <a:rPr lang="en-US" dirty="0" smtClean="0"/>
              <a:t>Final exercise is on designing a Tableau “Story” using the World data on GDP and population. </a:t>
            </a:r>
          </a:p>
        </p:txBody>
      </p:sp>
    </p:spTree>
    <p:extLst>
      <p:ext uri="{BB962C8B-B14F-4D97-AF65-F5344CB8AC3E}">
        <p14:creationId xmlns:p14="http://schemas.microsoft.com/office/powerpoint/2010/main" val="297537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005FE-9A1A-456B-9874-49CF967DC037}" type="datetime1">
              <a:rPr lang="en-US" smtClean="0"/>
              <a:t>4/12/2017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2E44B-EADA-4690-9708-198063A2D30B}" type="slidenum">
              <a:rPr lang="en-US" smtClean="0"/>
              <a:t>17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 studied principles and methods for communicating data</a:t>
            </a:r>
          </a:p>
          <a:p>
            <a:r>
              <a:rPr lang="en-US" dirty="0" smtClean="0"/>
              <a:t>More specifically we looked </a:t>
            </a:r>
            <a:r>
              <a:rPr lang="en-US" dirty="0" smtClean="0"/>
              <a:t>at </a:t>
            </a:r>
            <a:r>
              <a:rPr lang="en-US" dirty="0" smtClean="0"/>
              <a:t>Tableau for </a:t>
            </a:r>
            <a:r>
              <a:rPr lang="en-US" dirty="0"/>
              <a:t>d</a:t>
            </a:r>
            <a:r>
              <a:rPr lang="en-US" dirty="0" smtClean="0"/>
              <a:t>rag-drop data analytics and visualization</a:t>
            </a:r>
          </a:p>
          <a:p>
            <a:r>
              <a:rPr lang="en-US" dirty="0" smtClean="0"/>
              <a:t>We also worked on complete examples illustrating </a:t>
            </a:r>
            <a:r>
              <a:rPr lang="en-US" smtClean="0"/>
              <a:t>its features.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28930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9E2AE-DC49-4A21-8060-87442999842B}" type="datetime1">
              <a:rPr lang="en-US" smtClean="0"/>
              <a:t>4/12/2017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2E44B-EADA-4690-9708-198063A2D30B}" type="slidenum">
              <a:rPr lang="en-US" smtClean="0"/>
              <a:t>18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B. Jones. Communicating data with Tableau, Designing, developing and delivering data visualizations, O’Reilly, 2014.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http://dataremixed.com/books/cdwt/</a:t>
            </a:r>
          </a:p>
        </p:txBody>
      </p:sp>
    </p:spTree>
    <p:extLst>
      <p:ext uri="{BB962C8B-B14F-4D97-AF65-F5344CB8AC3E}">
        <p14:creationId xmlns:p14="http://schemas.microsoft.com/office/powerpoint/2010/main" val="851633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</a:t>
            </a:r>
            <a:r>
              <a:rPr lang="en-US" dirty="0" smtClean="0"/>
              <a:t>verview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F883A-4135-47BA-BD41-31C1F2AC069D}" type="datetime1">
              <a:rPr lang="en-US" smtClean="0"/>
              <a:t>4/12/2017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2E44B-EADA-4690-9708-198063A2D30B}" type="slidenum">
              <a:rPr lang="en-US" smtClean="0"/>
              <a:t>2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 this session we will learn how to communicate data with tools such </a:t>
            </a:r>
            <a:r>
              <a:rPr lang="en-US" dirty="0" smtClean="0"/>
              <a:t>as Tableau </a:t>
            </a:r>
            <a:r>
              <a:rPr lang="en-US" dirty="0" smtClean="0"/>
              <a:t>software</a:t>
            </a:r>
            <a:r>
              <a:rPr lang="en-US" dirty="0" smtClean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28105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Based on the book by B. JONEs [1]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2FE65-A2F7-40E7-A734-7347990F8D84}" type="datetime1">
              <a:rPr lang="en-US" smtClean="0"/>
              <a:t>4/12/2017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2E44B-EADA-4690-9708-198063A2D30B}" type="slidenum">
              <a:rPr lang="en-US" smtClean="0"/>
              <a:t>3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Tableau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025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</a:t>
            </a:r>
            <a:r>
              <a:rPr lang="en-US" dirty="0" smtClean="0"/>
              <a:t>utline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92BD2-8327-4986-827B-4C85F823E1B2}" type="datetime1">
              <a:rPr lang="en-US" smtClean="0"/>
              <a:t>4/12/2017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2E44B-EADA-4690-9708-198063A2D30B}" type="slidenum">
              <a:rPr lang="en-US" smtClean="0"/>
              <a:t>4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Huge opportunity to find and share insights contained in data: </a:t>
            </a:r>
          </a:p>
          <a:p>
            <a:pPr lvl="1"/>
            <a:r>
              <a:rPr lang="en-US" dirty="0" smtClean="0"/>
              <a:t>“data-driven” applications</a:t>
            </a:r>
          </a:p>
          <a:p>
            <a:r>
              <a:rPr lang="en-US" dirty="0" smtClean="0"/>
              <a:t>Communication involves: numbers, words, images and videos</a:t>
            </a:r>
          </a:p>
          <a:p>
            <a:r>
              <a:rPr lang="en-US" dirty="0"/>
              <a:t>T</a:t>
            </a:r>
            <a:r>
              <a:rPr lang="en-US" dirty="0" smtClean="0"/>
              <a:t>here are challenges: meaningful? fidelity? appeal? engaging? useful? </a:t>
            </a:r>
            <a:r>
              <a:rPr lang="en-US" dirty="0"/>
              <a:t>b</a:t>
            </a:r>
            <a:r>
              <a:rPr lang="en-US" dirty="0" smtClean="0"/>
              <a:t>reathtaking?</a:t>
            </a:r>
          </a:p>
          <a:p>
            <a:r>
              <a:rPr lang="en-US" dirty="0" smtClean="0"/>
              <a:t>Tableau software has developed and created a visualization querying engine and user interface to make it easier to discover and communicate with data.</a:t>
            </a:r>
          </a:p>
          <a:p>
            <a:pPr lvl="1"/>
            <a:r>
              <a:rPr lang="en-US" dirty="0" smtClean="0"/>
              <a:t>It frees the data from tables and spreadsheets that are indeed originally meant to be input medium</a:t>
            </a:r>
          </a:p>
          <a:p>
            <a:pPr lvl="1"/>
            <a:r>
              <a:rPr lang="en-US" dirty="0" smtClean="0"/>
              <a:t>Tableau is for everyone, no need to know a programming language</a:t>
            </a:r>
          </a:p>
          <a:p>
            <a:pPr lvl="1"/>
            <a:r>
              <a:rPr lang="en-US" dirty="0" smtClean="0"/>
              <a:t>Tableau desktop can connect to wide variety of data sources: relational databases, cloud sources, Hadoop technologies, etc.</a:t>
            </a:r>
          </a:p>
          <a:p>
            <a:pPr lvl="1"/>
            <a:r>
              <a:rPr lang="en-US" dirty="0" smtClean="0"/>
              <a:t>Available for only Windows operating system.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5549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1848F-9077-4410-B686-65A6D705574F}" type="datetime1">
              <a:rPr lang="en-US" smtClean="0"/>
              <a:t>4/12/2017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2E44B-EADA-4690-9708-198063A2D30B}" type="slidenum">
              <a:rPr lang="en-US" smtClean="0"/>
              <a:t>5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Data refers to any kind of factual information that can be stored and digitally transmitted: Can be news articles, financial information in tables, data bases and so on.</a:t>
            </a:r>
          </a:p>
          <a:p>
            <a:r>
              <a:rPr lang="en-US" dirty="0" smtClean="0"/>
              <a:t>Communicating data is an important step in the data discovery process as shown in the next slide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9932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discovery process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BF87E-AE88-40FE-8E4E-B1709D29514C}" type="datetime1">
              <a:rPr lang="en-US" smtClean="0"/>
              <a:t>4/12/2017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2E44B-EADA-4690-9708-198063A2D30B}" type="slidenum">
              <a:rPr lang="en-US" smtClean="0"/>
              <a:t>6</a:t>
            </a:fld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665100756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533586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Discovery process (contd.)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84604-CD31-48A3-AFA0-A9A00E241351}" type="datetime1">
              <a:rPr lang="en-US" smtClean="0"/>
              <a:t>4/12/2017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2E44B-EADA-4690-9708-198063A2D30B}" type="slidenum">
              <a:rPr lang="en-US" smtClean="0"/>
              <a:t>7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This is a highly iterative process that begins with a question; Domain-specific.</a:t>
            </a:r>
          </a:p>
          <a:p>
            <a:pPr lvl="1"/>
            <a:r>
              <a:rPr lang="en-US" dirty="0" smtClean="0"/>
              <a:t>Specific question such as “which combination of products occurs most often?” </a:t>
            </a:r>
          </a:p>
          <a:p>
            <a:pPr lvl="1"/>
            <a:r>
              <a:rPr lang="en-US" dirty="0" smtClean="0"/>
              <a:t>General question such as “what can we learn about historical sales of our products?”</a:t>
            </a:r>
          </a:p>
          <a:p>
            <a:r>
              <a:rPr lang="en-US" dirty="0" smtClean="0"/>
              <a:t>Gathering data: </a:t>
            </a:r>
          </a:p>
          <a:p>
            <a:pPr lvl="1"/>
            <a:r>
              <a:rPr lang="en-US" dirty="0" smtClean="0"/>
              <a:t>Internal , external</a:t>
            </a:r>
          </a:p>
          <a:p>
            <a:pPr lvl="1"/>
            <a:r>
              <a:rPr lang="en-US" dirty="0" smtClean="0"/>
              <a:t>Buy or methods for gathering data yourself through feeds</a:t>
            </a:r>
            <a:r>
              <a:rPr lang="en-US" dirty="0"/>
              <a:t> </a:t>
            </a:r>
            <a:r>
              <a:rPr lang="en-US" dirty="0" smtClean="0"/>
              <a:t>and APIs, free data available online (R data, amazon data)</a:t>
            </a:r>
          </a:p>
          <a:p>
            <a:pPr lvl="1"/>
            <a:r>
              <a:rPr lang="en-US" dirty="0" smtClean="0"/>
              <a:t>The Data Science book we used for earlier sessions has given quite a few sources for gathering data</a:t>
            </a:r>
          </a:p>
          <a:p>
            <a:pPr lvl="1"/>
            <a:r>
              <a:rPr lang="en-US" dirty="0" smtClean="0"/>
              <a:t>Verify the sources for reliability and fidelity</a:t>
            </a:r>
          </a:p>
        </p:txBody>
      </p:sp>
    </p:spTree>
    <p:extLst>
      <p:ext uri="{BB962C8B-B14F-4D97-AF65-F5344CB8AC3E}">
        <p14:creationId xmlns:p14="http://schemas.microsoft.com/office/powerpoint/2010/main" val="23215284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Discovery Process (contd.)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23384-4999-4FB9-8075-2D41894C97B9}" type="datetime1">
              <a:rPr lang="en-US" smtClean="0"/>
              <a:t>4/12/2017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2E44B-EADA-4690-9708-198063A2D30B}" type="slidenum">
              <a:rPr lang="en-US" smtClean="0"/>
              <a:t>8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Data Structuring: This is an arduous process often refereed to as “data wrangling” and “data munging”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leaning up tags and fillers and </a:t>
            </a:r>
          </a:p>
          <a:p>
            <a:pPr lvl="1"/>
            <a:r>
              <a:rPr lang="en-US" dirty="0" smtClean="0"/>
              <a:t>Filtering off unwanted data</a:t>
            </a:r>
          </a:p>
          <a:p>
            <a:pPr lvl="1"/>
            <a:r>
              <a:rPr lang="en-US" dirty="0" smtClean="0"/>
              <a:t>Data is formatted, shaped, merged, converted and made ready for data exploration step</a:t>
            </a:r>
          </a:p>
          <a:p>
            <a:pPr lvl="1"/>
            <a:r>
              <a:rPr lang="en-US" dirty="0" smtClean="0"/>
              <a:t>We looked at this with an R exercise in Session 3</a:t>
            </a:r>
          </a:p>
          <a:p>
            <a:pPr lvl="1"/>
            <a:r>
              <a:rPr lang="en-US" dirty="0" smtClean="0"/>
              <a:t>Our Data science book has many examples: see the example using data extracted via </a:t>
            </a:r>
            <a:r>
              <a:rPr lang="en-US" dirty="0" err="1" smtClean="0"/>
              <a:t>NYTimes</a:t>
            </a:r>
            <a:r>
              <a:rPr lang="en-US" dirty="0" smtClean="0"/>
              <a:t> API in Chapter 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3132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Discovery Process (contd.)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C2EC3-669B-475C-8303-1FFF7112D2CA}" type="datetime1">
              <a:rPr lang="en-US" smtClean="0"/>
              <a:t>4/12/2017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2E44B-EADA-4690-9708-198063A2D30B}" type="slidenum">
              <a:rPr lang="en-US" smtClean="0"/>
              <a:t>9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Exploring data: data is viewed, analyzed from various points of views until one of more insights are gleaned.</a:t>
            </a:r>
          </a:p>
          <a:p>
            <a:r>
              <a:rPr lang="en-US" dirty="0" smtClean="0"/>
              <a:t>This exploration provides the insights/discoveries/knowledge/quantitative results</a:t>
            </a:r>
          </a:p>
          <a:p>
            <a:r>
              <a:rPr lang="en-US" dirty="0" smtClean="0"/>
              <a:t>Communicating data involves representing the discoveries in a form that the discoveries/insights can be easily understood by decision makers.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172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2334</TotalTime>
  <Words>1056</Words>
  <Application>Microsoft Office PowerPoint</Application>
  <PresentationFormat>On-screen Show (4:3)</PresentationFormat>
  <Paragraphs>142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Calibri</vt:lpstr>
      <vt:lpstr>Georgia</vt:lpstr>
      <vt:lpstr>Wingdings</vt:lpstr>
      <vt:lpstr>Wingdings 2</vt:lpstr>
      <vt:lpstr>Civic</vt:lpstr>
      <vt:lpstr>Communicating Data </vt:lpstr>
      <vt:lpstr>Overview</vt:lpstr>
      <vt:lpstr>Tableau</vt:lpstr>
      <vt:lpstr>Outline</vt:lpstr>
      <vt:lpstr>Data</vt:lpstr>
      <vt:lpstr>The discovery process</vt:lpstr>
      <vt:lpstr>Discovery process (contd.)</vt:lpstr>
      <vt:lpstr>Discovery Process (contd.)</vt:lpstr>
      <vt:lpstr>Discovery Process (contd.)</vt:lpstr>
      <vt:lpstr>Six principles of communicating data [1]</vt:lpstr>
      <vt:lpstr>Six Principles (contd.) [1]</vt:lpstr>
      <vt:lpstr>Tableau </vt:lpstr>
      <vt:lpstr>Main Components of Tableau </vt:lpstr>
      <vt:lpstr>Dimensions and Measures</vt:lpstr>
      <vt:lpstr>Usage of Tableau</vt:lpstr>
      <vt:lpstr>Tableau Exercises (See Ubbox for Instructions)</vt:lpstr>
      <vt:lpstr>Summary</vt:lpstr>
      <vt:lpstr>References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Visualizing Data</dc:title>
  <dc:creator>bina</dc:creator>
  <cp:lastModifiedBy>bina</cp:lastModifiedBy>
  <cp:revision>74</cp:revision>
  <dcterms:created xsi:type="dcterms:W3CDTF">2015-01-05T01:24:42Z</dcterms:created>
  <dcterms:modified xsi:type="dcterms:W3CDTF">2017-04-12T18:54:12Z</dcterms:modified>
</cp:coreProperties>
</file>