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6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9" r:id="rId16"/>
    <p:sldId id="278" r:id="rId17"/>
    <p:sldId id="256" r:id="rId18"/>
    <p:sldId id="257" r:id="rId19"/>
    <p:sldId id="259" r:id="rId20"/>
    <p:sldId id="260" r:id="rId21"/>
    <p:sldId id="261" r:id="rId22"/>
    <p:sldId id="265" r:id="rId23"/>
    <p:sldId id="280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0718-9CA8-4C23-B606-94ECDF5FC338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315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998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9F1-361C-4667-890B-DA1845615F76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87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343B-6D76-4124-A3C9-4D5725BEE8A0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33583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84FE-A26A-4550-9564-C80B3BECED95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51632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5642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DB3-FC9A-4001-8F47-A7C530D7E47B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7149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D54A3C-C199-452E-AD2F-613260F02FD0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6322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8D55-2535-4F49-A0B8-C78A8ADC513F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4053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1527-C3D0-49CD-89B2-E65A0217354F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92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650-1683-40D2-AD59-A602A44AF78F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9B958-0596-4DDD-AFDE-46F4754ED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19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673-B5D6-43C0-A46A-EBA54D3156D3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15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49490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515F72-F512-4ACF-9395-A1069F561643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8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6051-22FC-450D-9B00-2549BBB3DA36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72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6430F-9F99-498E-8E3F-3CA0CD23922B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22106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6A58-47AA-490C-B20F-C5028FFC8817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315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1560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7DC8AA-9849-4334-B4E8-CC07F675D342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4405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650" b="1" dirty="0" smtClean="0">
                <a:solidFill>
                  <a:srgbClr val="FFFFFF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650" b="1"/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C945-E7AF-4652-B6F0-D53119E7991F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3903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7D12-04A0-4744-BADB-ACDA14779257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8450-CC2E-45D6-9582-FEF47C03AE95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1A47E-AA38-4C56-AC5F-9CAB7147F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165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750"/>
              </a:spcAft>
              <a:buNone/>
              <a:defRPr sz="1200">
                <a:solidFill>
                  <a:srgbClr val="FFFFFF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85D-EE99-42D9-8428-67611D469A9D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56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750"/>
              </a:spcAft>
              <a:buFontTx/>
              <a:buNone/>
              <a:defRPr sz="12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A5AF53D-C237-436B-9437-8FD33DD6D4C6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1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50">
                <a:solidFill>
                  <a:srgbClr val="FFFFFF"/>
                </a:solidFill>
              </a:defRPr>
            </a:lvl1pPr>
          </a:lstStyle>
          <a:p>
            <a:fld id="{AC6DB6BC-B13D-4F39-83B6-91DA8610485E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2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4274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2475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20574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7145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17145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7D867C-F9C0-4BBA-994F-FA634A81FA8E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327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buffalo.edu/~bina/cse487/threeamigosjs.pdf" TargetMode="External"/><Relationship Id="rId2" Type="http://schemas.openxmlformats.org/officeDocument/2006/relationships/hyperlink" Target="https://www.microsoft.com/en-us/research/wp-content/uploads/2009/10/Fourth_Paradigm.pdf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eloquentjavascript.net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research/wp-content/uploads/2009/10/Fourth_Paradigm.pdf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Data-intensive Computing -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5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Figure 1: </a:t>
            </a:r>
          </a:p>
          <a:p>
            <a:r>
              <a:rPr lang="en-US" dirty="0" smtClean="0"/>
              <a:t>Sierra Nevada and Central Valley of CA </a:t>
            </a:r>
            <a:r>
              <a:rPr lang="en-US" dirty="0"/>
              <a:t>g</a:t>
            </a:r>
            <a:r>
              <a:rPr lang="en-US" dirty="0" smtClean="0"/>
              <a:t>eography image</a:t>
            </a:r>
          </a:p>
          <a:p>
            <a:r>
              <a:rPr lang="en-US" dirty="0" smtClean="0"/>
              <a:t>NASA satellite images at various spectral bands</a:t>
            </a:r>
          </a:p>
          <a:p>
            <a:r>
              <a:rPr lang="en-US" dirty="0" smtClean="0"/>
              <a:t>Use these two collection to arrive at the snow cover model </a:t>
            </a:r>
          </a:p>
          <a:p>
            <a:r>
              <a:rPr lang="en-US" dirty="0" smtClean="0"/>
              <a:t>Something of a scientific “</a:t>
            </a:r>
            <a:r>
              <a:rPr lang="en-US" dirty="0" err="1" smtClean="0"/>
              <a:t>mashup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9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2026"/>
            <a:ext cx="8021647" cy="427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055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Sciences Systems (p.24..)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especially relevant in  the context of recent anomalies such as  super storms we are experiencing.</a:t>
            </a:r>
          </a:p>
          <a:p>
            <a:r>
              <a:rPr lang="en-US" dirty="0" smtClean="0"/>
              <a:t>Navigating the ecological data flood</a:t>
            </a:r>
          </a:p>
          <a:p>
            <a:r>
              <a:rPr lang="en-US" dirty="0" smtClean="0"/>
              <a:t>Step1: in ecological scientific analysis is data discovery and harmonization…sources, conversions, scrapping, web services, RSS, namespace mediation, search portals, </a:t>
            </a:r>
            <a:r>
              <a:rPr lang="en-US" dirty="0" err="1" smtClean="0"/>
              <a:t>wikipedia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Step 2: Moving ecological synthesis into the cloud: CSV </a:t>
            </a:r>
            <a:r>
              <a:rPr lang="en-US" dirty="0" err="1" smtClean="0"/>
              <a:t>MATlab</a:t>
            </a:r>
            <a:r>
              <a:rPr lang="en-US" dirty="0" smtClean="0"/>
              <a:t> ready data files from hundreds of sites; analysis on the cloud;  SQL Server Analysis Data Cube on the cloud;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04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Ecological Sciences Systems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 (contd.): analysis will download 3 terabyte of imagery, 4000 CPU hours, and generate &lt; 100MB results.</a:t>
            </a:r>
          </a:p>
          <a:p>
            <a:r>
              <a:rPr lang="en-US" dirty="0" smtClean="0"/>
              <a:t>Challenges: complex visualization, diversity of the data set, data semantics, data publisher, meta data, collaboration tools.</a:t>
            </a:r>
          </a:p>
          <a:p>
            <a:r>
              <a:rPr lang="en-US" dirty="0" smtClean="0"/>
              <a:t>So you think these are NOT CSE problems, take a look </a:t>
            </a:r>
            <a:r>
              <a:rPr lang="en-US" dirty="0"/>
              <a:t>at </a:t>
            </a:r>
            <a:r>
              <a:rPr lang="en-US" dirty="0" smtClean="0"/>
              <a:t>this site: http</a:t>
            </a:r>
            <a:r>
              <a:rPr lang="en-US" dirty="0"/>
              <a:t>://climatechange.cs.umn.edu/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9129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Discussed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14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Earth and Environment (we discussed this)</a:t>
            </a:r>
          </a:p>
          <a:p>
            <a:r>
              <a:rPr lang="en-US" dirty="0" smtClean="0"/>
              <a:t>Heath and Wellbeing</a:t>
            </a:r>
          </a:p>
          <a:p>
            <a:r>
              <a:rPr lang="en-US" dirty="0" smtClean="0"/>
              <a:t>Scientific Infrastructure</a:t>
            </a:r>
          </a:p>
          <a:p>
            <a:r>
              <a:rPr lang="en-US" dirty="0" smtClean="0"/>
              <a:t>Scholarly Communication (Text in the data world!)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Think about these!</a:t>
            </a:r>
          </a:p>
        </p:txBody>
      </p:sp>
    </p:spTree>
    <p:extLst>
      <p:ext uri="{BB962C8B-B14F-4D97-AF65-F5344CB8AC3E}">
        <p14:creationId xmlns:p14="http://schemas.microsoft.com/office/powerpoint/2010/main" val="1061991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Climate research is one of the critical application area of research for data-intensive computing.</a:t>
            </a:r>
          </a:p>
          <a:p>
            <a:r>
              <a:rPr lang="en-US" dirty="0" smtClean="0"/>
              <a:t>We looked at some of the sample applications.</a:t>
            </a:r>
          </a:p>
          <a:p>
            <a:r>
              <a:rPr lang="en-US" dirty="0" smtClean="0"/>
              <a:t>We also observed “mashup” of data from various sources is a common approach used in these applications.</a:t>
            </a:r>
            <a:endParaRPr lang="en-US" dirty="0"/>
          </a:p>
          <a:p>
            <a:r>
              <a:rPr lang="en-US" dirty="0" smtClean="0"/>
              <a:t>Read the book when you have some time.</a:t>
            </a:r>
          </a:p>
        </p:txBody>
      </p:sp>
    </p:spTree>
    <p:extLst>
      <p:ext uri="{BB962C8B-B14F-4D97-AF65-F5344CB8AC3E}">
        <p14:creationId xmlns:p14="http://schemas.microsoft.com/office/powerpoint/2010/main" val="2540988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Everywhere and The three amigos… A Report from IBM [2]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boom</a:t>
            </a:r>
          </a:p>
          <a:p>
            <a:r>
              <a:rPr lang="en-US" dirty="0" smtClean="0"/>
              <a:t>1.5 millions apps</a:t>
            </a:r>
          </a:p>
          <a:p>
            <a:r>
              <a:rPr lang="en-US" dirty="0" smtClean="0"/>
              <a:t>Engaging enterprise</a:t>
            </a:r>
          </a:p>
          <a:p>
            <a:r>
              <a:rPr lang="en-US" dirty="0" smtClean="0"/>
              <a:t>Interactions leading to transactions</a:t>
            </a:r>
          </a:p>
          <a:p>
            <a:r>
              <a:rPr lang="en-US" dirty="0" smtClean="0"/>
              <a:t>“…the number of technologies, application programming interfaces (APIs) and techniques that an enterprise application developer must master these days. I like to use the notion of a “concept-count” to represent the number of concepts that a reasonable developer needs to keep in their heads to accomplish a task.”</a:t>
            </a:r>
          </a:p>
          <a:p>
            <a:r>
              <a:rPr lang="en-US" dirty="0" smtClean="0"/>
              <a:t>Concept count: how many concepts do you have to know to design and implement an application? 8+ he says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“JavaScript everywhere” movement holds the promise of dramatically reducing the concept-count for developers.”</a:t>
            </a:r>
          </a:p>
          <a:p>
            <a:r>
              <a:rPr lang="en-US" dirty="0" smtClean="0"/>
              <a:t>Lets look at the examples from three.js, d3.js, and other frameworks: angular, react,..</a:t>
            </a:r>
          </a:p>
          <a:p>
            <a:r>
              <a:rPr lang="en-US" dirty="0"/>
              <a:t>Exists in all smart phones, all web pages, .. Found in NoSQL </a:t>
            </a:r>
            <a:r>
              <a:rPr lang="en-US" dirty="0" err="1"/>
              <a:t>DBs.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Most used language</a:t>
            </a:r>
          </a:p>
          <a:p>
            <a:r>
              <a:rPr lang="en-US" dirty="0" smtClean="0"/>
              <a:t>Ranked #1 by </a:t>
            </a:r>
            <a:r>
              <a:rPr lang="en-US" dirty="0" err="1" smtClean="0"/>
              <a:t>RedMonk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http</a:t>
            </a:r>
            <a:r>
              <a:rPr lang="en-US" dirty="0"/>
              <a:t>://redmonk.com/sogrady/2018/03/07/language-rankings-1-18</a:t>
            </a:r>
            <a:r>
              <a:rPr lang="en-US" dirty="0" smtClean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195246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three amigos?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“three amigos” are </a:t>
            </a:r>
            <a:r>
              <a:rPr lang="en-US" dirty="0" err="1" smtClean="0"/>
              <a:t>jQuery</a:t>
            </a:r>
            <a:r>
              <a:rPr lang="en-US" dirty="0" smtClean="0"/>
              <a:t>, Node.JS (with Google V8) and </a:t>
            </a:r>
            <a:r>
              <a:rPr lang="en-US" dirty="0" err="1" smtClean="0"/>
              <a:t>MongoDB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V8 open source </a:t>
            </a:r>
            <a:r>
              <a:rPr lang="en-US" dirty="0" err="1" smtClean="0"/>
              <a:t>highperf</a:t>
            </a:r>
            <a:r>
              <a:rPr lang="en-US" dirty="0" smtClean="0"/>
              <a:t> </a:t>
            </a:r>
            <a:r>
              <a:rPr lang="en-US" dirty="0" err="1" smtClean="0"/>
              <a:t>js</a:t>
            </a:r>
            <a:r>
              <a:rPr lang="en-US" dirty="0" smtClean="0"/>
              <a:t> engine from </a:t>
            </a:r>
            <a:r>
              <a:rPr lang="en-US" dirty="0" err="1" smtClean="0"/>
              <a:t>Goog</a:t>
            </a:r>
            <a:r>
              <a:rPr lang="en-US" dirty="0" smtClean="0"/>
              <a:t>; chrome is built using JS!</a:t>
            </a:r>
          </a:p>
          <a:p>
            <a:r>
              <a:rPr lang="en-US" dirty="0" err="1" smtClean="0"/>
              <a:t>Jquery</a:t>
            </a:r>
            <a:r>
              <a:rPr lang="en-US" dirty="0" smtClean="0"/>
              <a:t>: </a:t>
            </a:r>
            <a:r>
              <a:rPr lang="en-US" dirty="0" err="1" smtClean="0"/>
              <a:t>Js</a:t>
            </a:r>
            <a:r>
              <a:rPr lang="en-US" dirty="0" smtClean="0"/>
              <a:t> library: Rapid web development</a:t>
            </a:r>
          </a:p>
          <a:p>
            <a:r>
              <a:rPr lang="en-US" dirty="0" smtClean="0"/>
              <a:t>Node (.</a:t>
            </a:r>
            <a:r>
              <a:rPr lang="en-US" dirty="0" err="1" smtClean="0"/>
              <a:t>js</a:t>
            </a:r>
            <a:r>
              <a:rPr lang="en-US" dirty="0" smtClean="0"/>
              <a:t>): powerful open source server application development system</a:t>
            </a:r>
          </a:p>
          <a:p>
            <a:r>
              <a:rPr lang="en-US" dirty="0" err="1" smtClean="0"/>
              <a:t>Mondodb</a:t>
            </a:r>
            <a:r>
              <a:rPr lang="en-US" dirty="0" smtClean="0"/>
              <a:t>: open source JS interfaced document based </a:t>
            </a:r>
            <a:r>
              <a:rPr lang="en-US" dirty="0" err="1" smtClean="0"/>
              <a:t>NoSQl</a:t>
            </a:r>
            <a:r>
              <a:rPr lang="en-US" dirty="0" smtClean="0"/>
              <a:t> DB:  With MongoDB, JavaScript can be used in queries, and aggregation functions (such as MapReduce) are sent directly to the database to be executed.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6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Data </a:t>
            </a:r>
            <a:r>
              <a:rPr lang="en-US" dirty="0"/>
              <a:t>S</a:t>
            </a:r>
            <a:r>
              <a:rPr lang="en-US" dirty="0" smtClean="0"/>
              <a:t>cience Roadmap</a:t>
            </a:r>
          </a:p>
          <a:p>
            <a:pPr marL="0" indent="0">
              <a:buNone/>
            </a:pPr>
            <a:r>
              <a:rPr lang="en-US" dirty="0" smtClean="0"/>
              <a:t>2. Fourth Paradigm (Data Everywhere)</a:t>
            </a:r>
          </a:p>
          <a:p>
            <a:pPr lvl="1"/>
            <a:r>
              <a:rPr lang="en-US" dirty="0" smtClean="0"/>
              <a:t>Just one area: Climate change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Javascript</a:t>
            </a:r>
            <a:r>
              <a:rPr lang="en-US" dirty="0" smtClean="0"/>
              <a:t> everywhere (Here is one for your toolbox)</a:t>
            </a:r>
          </a:p>
          <a:p>
            <a:pPr marL="0" indent="0">
              <a:buNone/>
            </a:pPr>
            <a:r>
              <a:rPr lang="en-US" dirty="0" smtClean="0"/>
              <a:t>4. Final Exam Review</a:t>
            </a:r>
          </a:p>
          <a:p>
            <a:pPr marL="0" indent="0">
              <a:buNone/>
            </a:pPr>
            <a:r>
              <a:rPr lang="en-US" dirty="0" smtClean="0"/>
              <a:t>5. Material for summer explorations (References)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49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 concept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6" y="1524000"/>
            <a:ext cx="86995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036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Learn JS and frameworks.</a:t>
            </a:r>
          </a:p>
          <a:p>
            <a:r>
              <a:rPr lang="en-US" sz="2400" dirty="0" smtClean="0"/>
              <a:t>One more addition to your TOOL box!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7D12-04A0-4744-BADB-ACDA14779257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point?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2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 Science Roadmap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1BB8-1E97-412E-8463-C45C85F582E8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36D2-5B7B-4E63-8692-2881431D8B7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grpSp>
        <p:nvGrpSpPr>
          <p:cNvPr id="1043" name="Group 1042"/>
          <p:cNvGrpSpPr/>
          <p:nvPr/>
        </p:nvGrpSpPr>
        <p:grpSpPr>
          <a:xfrm>
            <a:off x="1066800" y="1139375"/>
            <a:ext cx="7270759" cy="5107922"/>
            <a:chOff x="529439" y="1753329"/>
            <a:chExt cx="7270759" cy="5107922"/>
          </a:xfrm>
        </p:grpSpPr>
        <p:sp>
          <p:nvSpPr>
            <p:cNvPr id="8" name="Rounded Rectangle 7"/>
            <p:cNvSpPr/>
            <p:nvPr/>
          </p:nvSpPr>
          <p:spPr>
            <a:xfrm>
              <a:off x="1981200" y="2999678"/>
              <a:ext cx="914400" cy="914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prstClr val="black"/>
                  </a:solidFill>
                </a:rPr>
                <a:t>Raw data collected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pic>
          <p:nvPicPr>
            <p:cNvPr id="1027" name="Picture 3" descr="C:\Users\bina\AppData\Local\Microsoft\Windows\Temporary Internet Files\Content.IE5\1VU1EHDR\MP900430937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9439" y="3129775"/>
              <a:ext cx="844988" cy="654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Arrow Connector 9"/>
            <p:cNvCxnSpPr>
              <a:stCxn id="1027" idx="1"/>
            </p:cNvCxnSpPr>
            <p:nvPr/>
          </p:nvCxnSpPr>
          <p:spPr>
            <a:xfrm flipV="1">
              <a:off x="1374427" y="3456877"/>
              <a:ext cx="612349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</p:cNvCxnSpPr>
            <p:nvPr/>
          </p:nvCxnSpPr>
          <p:spPr>
            <a:xfrm>
              <a:off x="2895600" y="3456878"/>
              <a:ext cx="533400" cy="63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356100" y="3463228"/>
              <a:ext cx="4129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6428598" y="1753329"/>
              <a:ext cx="1371600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prstClr val="black"/>
                  </a:solidFill>
                </a:rPr>
                <a:t>Exploratory data analysis EDA</a:t>
              </a: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R/</a:t>
              </a:r>
              <a:r>
                <a:rPr lang="en-US" sz="1400" b="1" dirty="0" err="1" smtClean="0">
                  <a:solidFill>
                    <a:srgbClr val="FF0000"/>
                  </a:solidFill>
                </a:rPr>
                <a:t>Rstudio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+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Elbow Connector 18"/>
            <p:cNvCxnSpPr>
              <a:stCxn id="43" idx="0"/>
              <a:endCxn id="17" idx="1"/>
            </p:cNvCxnSpPr>
            <p:nvPr/>
          </p:nvCxnSpPr>
          <p:spPr>
            <a:xfrm rot="5400000" flipH="1" flipV="1">
              <a:off x="5429652" y="2013432"/>
              <a:ext cx="801849" cy="119604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332529" y="4202303"/>
              <a:ext cx="1467668" cy="1600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prstClr val="black"/>
                  </a:solidFill>
                </a:rPr>
                <a:t>Machine learning algorithms;</a:t>
              </a:r>
            </a:p>
            <a:p>
              <a:pPr algn="ctr"/>
              <a:r>
                <a:rPr lang="en-US" sz="1400" dirty="0" smtClean="0">
                  <a:solidFill>
                    <a:prstClr val="black"/>
                  </a:solidFill>
                </a:rPr>
                <a:t>Statistical models</a:t>
              </a: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Spark ML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Elbow Connector 21"/>
            <p:cNvCxnSpPr>
              <a:stCxn id="43" idx="2"/>
              <a:endCxn id="20" idx="1"/>
            </p:cNvCxnSpPr>
            <p:nvPr/>
          </p:nvCxnSpPr>
          <p:spPr>
            <a:xfrm rot="16200000" flipH="1">
              <a:off x="5244729" y="3914602"/>
              <a:ext cx="1075625" cy="10999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1600200" y="4322956"/>
              <a:ext cx="1074234" cy="91440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prstClr val="black"/>
                  </a:solidFill>
                </a:rPr>
                <a:t>Build data products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57220" y="5673198"/>
              <a:ext cx="1524000" cy="11880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prstClr val="black"/>
                  </a:solidFill>
                </a:rPr>
                <a:t>Communication</a:t>
              </a:r>
            </a:p>
            <a:p>
              <a:pPr algn="ctr"/>
              <a:r>
                <a:rPr lang="en-US" sz="1400" dirty="0" smtClean="0">
                  <a:solidFill>
                    <a:prstClr val="black"/>
                  </a:solidFill>
                </a:rPr>
                <a:t>Visualization</a:t>
              </a:r>
            </a:p>
            <a:p>
              <a:pPr algn="ctr"/>
              <a:r>
                <a:rPr lang="en-US" sz="1400" dirty="0" smtClean="0">
                  <a:solidFill>
                    <a:prstClr val="black"/>
                  </a:solidFill>
                </a:rPr>
                <a:t>Report Findings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cxnSp>
          <p:nvCxnSpPr>
            <p:cNvPr id="31" name="Elbow Connector 30"/>
            <p:cNvCxnSpPr>
              <a:stCxn id="20" idx="2"/>
              <a:endCxn id="27" idx="3"/>
            </p:cNvCxnSpPr>
            <p:nvPr/>
          </p:nvCxnSpPr>
          <p:spPr>
            <a:xfrm rot="5400000">
              <a:off x="5741431" y="4942293"/>
              <a:ext cx="464722" cy="218514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Arrow Connector 1030"/>
            <p:cNvCxnSpPr/>
            <p:nvPr/>
          </p:nvCxnSpPr>
          <p:spPr>
            <a:xfrm>
              <a:off x="4903128" y="5987534"/>
              <a:ext cx="6588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2" name="TextBox 1031"/>
            <p:cNvSpPr txBox="1"/>
            <p:nvPr/>
          </p:nvSpPr>
          <p:spPr>
            <a:xfrm>
              <a:off x="5486400" y="5833645"/>
              <a:ext cx="1399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prstClr val="black"/>
                  </a:solidFill>
                </a:rPr>
                <a:t>Make decisions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50992" y="3012378"/>
              <a:ext cx="1044807" cy="914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prstClr val="black"/>
                  </a:solidFill>
                </a:rPr>
                <a:t>Data is  processed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775354" y="3012378"/>
              <a:ext cx="914400" cy="914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prstClr val="black"/>
                  </a:solidFill>
                </a:rPr>
                <a:t>Data is cleaned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  <p:cxnSp>
          <p:nvCxnSpPr>
            <p:cNvPr id="1034" name="Straight Arrow Connector 1033"/>
            <p:cNvCxnSpPr>
              <a:endCxn id="26" idx="3"/>
            </p:cNvCxnSpPr>
            <p:nvPr/>
          </p:nvCxnSpPr>
          <p:spPr>
            <a:xfrm flipH="1">
              <a:off x="2674434" y="4780156"/>
              <a:ext cx="375416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Arrow Connector 1041"/>
            <p:cNvCxnSpPr>
              <a:stCxn id="26" idx="1"/>
              <a:endCxn id="1027" idx="2"/>
            </p:cNvCxnSpPr>
            <p:nvPr/>
          </p:nvCxnSpPr>
          <p:spPr>
            <a:xfrm flipH="1" flipV="1">
              <a:off x="951933" y="3783980"/>
              <a:ext cx="648267" cy="996176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6869890" y="2402778"/>
            <a:ext cx="1467667" cy="914400"/>
          </a:xfrm>
          <a:prstGeom prst="rect">
            <a:avLst/>
          </a:prstGeom>
          <a:solidFill>
            <a:srgbClr val="FBC7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Big data methods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MapReduce</a:t>
            </a:r>
          </a:p>
        </p:txBody>
      </p:sp>
      <p:cxnSp>
        <p:nvCxnSpPr>
          <p:cNvPr id="28" name="Straight Arrow Connector 27"/>
          <p:cNvCxnSpPr>
            <a:stCxn id="17" idx="2"/>
          </p:cNvCxnSpPr>
          <p:nvPr/>
        </p:nvCxnSpPr>
        <p:spPr>
          <a:xfrm>
            <a:off x="7651759" y="2053775"/>
            <a:ext cx="0" cy="344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4" idx="2"/>
            <a:endCxn id="20" idx="0"/>
          </p:cNvCxnSpPr>
          <p:nvPr/>
        </p:nvCxnSpPr>
        <p:spPr>
          <a:xfrm>
            <a:off x="7603724" y="3317178"/>
            <a:ext cx="0" cy="271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892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Final Exam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Data-Intensive Text </a:t>
            </a:r>
            <a:r>
              <a:rPr lang="en-US" dirty="0" smtClean="0"/>
              <a:t>Processing with </a:t>
            </a:r>
            <a:r>
              <a:rPr lang="en-US" dirty="0"/>
              <a:t>MapReduce</a:t>
            </a:r>
          </a:p>
          <a:p>
            <a:pPr marL="0" indent="0">
              <a:buNone/>
            </a:pPr>
            <a:r>
              <a:rPr lang="en-US" dirty="0" smtClean="0"/>
              <a:t>   by Jimmy </a:t>
            </a:r>
            <a:r>
              <a:rPr lang="en-US" dirty="0"/>
              <a:t>Lin and Chris </a:t>
            </a:r>
            <a:r>
              <a:rPr lang="en-US" dirty="0" smtClean="0"/>
              <a:t>Dyer</a:t>
            </a:r>
          </a:p>
          <a:p>
            <a:pPr lvl="1"/>
            <a:r>
              <a:rPr lang="en-US" dirty="0" smtClean="0"/>
              <a:t>Ch. 2, 3 </a:t>
            </a:r>
            <a:r>
              <a:rPr lang="en-US" dirty="0" err="1" smtClean="0"/>
              <a:t>upto</a:t>
            </a:r>
            <a:r>
              <a:rPr lang="en-US" dirty="0" smtClean="0"/>
              <a:t> p.57</a:t>
            </a:r>
          </a:p>
          <a:p>
            <a:pPr lvl="1"/>
            <a:r>
              <a:rPr lang="en-US" dirty="0" smtClean="0"/>
              <a:t>Ch. 5</a:t>
            </a:r>
          </a:p>
          <a:p>
            <a:pPr lvl="1"/>
            <a:r>
              <a:rPr lang="en-US" dirty="0" smtClean="0"/>
              <a:t>Text processing, MR, and graph processing including shortest path and page rank</a:t>
            </a:r>
          </a:p>
          <a:p>
            <a:r>
              <a:rPr lang="en-US" dirty="0" smtClean="0"/>
              <a:t>Naïve Bayes and Bayesian Classification (Class notes)</a:t>
            </a:r>
          </a:p>
          <a:p>
            <a:r>
              <a:rPr lang="en-US" dirty="0" smtClean="0"/>
              <a:t>Apache Spark </a:t>
            </a:r>
          </a:p>
          <a:p>
            <a:pPr lvl="1"/>
            <a:r>
              <a:rPr lang="en-US" dirty="0" smtClean="0"/>
              <a:t>RDD paper by </a:t>
            </a:r>
            <a:r>
              <a:rPr lang="en-US" dirty="0" err="1" smtClean="0"/>
              <a:t>Zaharia</a:t>
            </a:r>
            <a:r>
              <a:rPr lang="en-US" dirty="0" smtClean="0"/>
              <a:t> et al</a:t>
            </a:r>
          </a:p>
          <a:p>
            <a:pPr lvl="1"/>
            <a:r>
              <a:rPr lang="en-US" dirty="0" smtClean="0"/>
              <a:t>Motivation for Spark</a:t>
            </a:r>
          </a:p>
          <a:p>
            <a:pPr lvl="1"/>
            <a:r>
              <a:rPr lang="en-US" dirty="0" smtClean="0"/>
              <a:t>Spark APIs</a:t>
            </a:r>
          </a:p>
          <a:p>
            <a:pPr lvl="1"/>
            <a:r>
              <a:rPr lang="en-US" dirty="0" smtClean="0"/>
              <a:t>Lab3 details</a:t>
            </a:r>
          </a:p>
          <a:p>
            <a:r>
              <a:rPr lang="en-US" dirty="0" smtClean="0"/>
              <a:t>More details in the next two lectures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10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 Summer Explorations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24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J. Grey Editor, The Fourth Paradigm,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www.microsoft.com/en-us/research/wp-content/uploads/2009/10/Fourth_Paradigm.pdf</a:t>
            </a:r>
            <a:r>
              <a:rPr lang="en-US" dirty="0" smtClean="0"/>
              <a:t>. Last viewed 2018.</a:t>
            </a:r>
            <a:endParaRPr lang="en-US" dirty="0"/>
          </a:p>
          <a:p>
            <a:r>
              <a:rPr lang="en-US" dirty="0" smtClean="0"/>
              <a:t>J. Cuomo, </a:t>
            </a:r>
            <a:r>
              <a:rPr lang="en-US" dirty="0" err="1" smtClean="0"/>
              <a:t>Javascript</a:t>
            </a:r>
            <a:r>
              <a:rPr lang="en-US" dirty="0" smtClean="0"/>
              <a:t> Everywhere and the Three Amigos. </a:t>
            </a:r>
            <a:r>
              <a:rPr lang="en-US" dirty="0" smtClean="0">
                <a:hlinkClick r:id="rId3"/>
              </a:rPr>
              <a:t>http://www.cse.buffalo.edu</a:t>
            </a:r>
            <a:r>
              <a:rPr lang="en-US" smtClean="0">
                <a:hlinkClick r:id="rId3"/>
              </a:rPr>
              <a:t>/~</a:t>
            </a:r>
            <a:r>
              <a:rPr lang="en-US" smtClean="0">
                <a:hlinkClick r:id="rId3"/>
              </a:rPr>
              <a:t>bina/cse487/threeamigosjs.pdf</a:t>
            </a:r>
            <a:r>
              <a:rPr lang="en-US" dirty="0" smtClean="0"/>
              <a:t>, last viewed 2018.</a:t>
            </a:r>
          </a:p>
          <a:p>
            <a:r>
              <a:rPr lang="en-US" dirty="0" err="1"/>
              <a:t>Marijn</a:t>
            </a:r>
            <a:r>
              <a:rPr lang="en-US" dirty="0"/>
              <a:t> </a:t>
            </a:r>
            <a:r>
              <a:rPr lang="en-US" dirty="0" err="1" smtClean="0"/>
              <a:t>Haverbeke</a:t>
            </a:r>
            <a:r>
              <a:rPr lang="en-US" dirty="0" smtClean="0"/>
              <a:t>, Eloquent </a:t>
            </a:r>
            <a:r>
              <a:rPr lang="en-US" dirty="0" err="1" smtClean="0"/>
              <a:t>Javascript</a:t>
            </a:r>
            <a:r>
              <a:rPr lang="en-US" dirty="0"/>
              <a:t>. </a:t>
            </a:r>
            <a:r>
              <a:rPr lang="en-US" dirty="0">
                <a:hlinkClick r:id="rId4"/>
              </a:rPr>
              <a:t>https://eloquentjavascript.net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, last viewed 2018.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38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25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take a survey on </a:t>
            </a:r>
            <a:r>
              <a:rPr lang="en-US" dirty="0" err="1" smtClean="0"/>
              <a:t>ublearns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Goodjob</a:t>
            </a:r>
            <a:r>
              <a:rPr lang="en-US" dirty="0" smtClean="0"/>
              <a:t> is </a:t>
            </a:r>
            <a:r>
              <a:rPr lang="en-US" smtClean="0"/>
              <a:t>the password.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9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Fourth Paradigm edited by Jim Grey [1]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1527-C3D0-49CD-89B2-E65A0217354F}" type="datetime1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Available at Microsoft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www.microsoft.com/en-us/research/wp-content/uploads/2009/10/Fourth_Paradigm.pdf</a:t>
            </a:r>
            <a:endParaRPr lang="en-US" dirty="0" smtClean="0"/>
          </a:p>
          <a:p>
            <a:r>
              <a:rPr lang="en-US" dirty="0" smtClean="0"/>
              <a:t>Defines Data-intensive computing in four areas of great interest</a:t>
            </a:r>
          </a:p>
          <a:p>
            <a:r>
              <a:rPr lang="en-US" dirty="0" smtClean="0"/>
              <a:t>Many experts in their respective fields have contributed.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07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Science paradigms (chronologically)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Thousands of years ago: </a:t>
            </a:r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cience was </a:t>
            </a:r>
            <a:r>
              <a:rPr lang="en-US" sz="1600" b="1" dirty="0" smtClean="0"/>
              <a:t>empirical</a:t>
            </a:r>
          </a:p>
          <a:p>
            <a:pPr lvl="1"/>
            <a:r>
              <a:rPr lang="en-US" sz="1600" dirty="0" smtClean="0"/>
              <a:t>Describing natural phenomena</a:t>
            </a:r>
          </a:p>
          <a:p>
            <a:r>
              <a:rPr lang="en-US" sz="1600" dirty="0" smtClean="0"/>
              <a:t>Last few hundred years</a:t>
            </a:r>
          </a:p>
          <a:p>
            <a:pPr lvl="1"/>
            <a:r>
              <a:rPr lang="en-US" sz="1600" b="1" dirty="0" smtClean="0"/>
              <a:t>Theoretical</a:t>
            </a:r>
            <a:r>
              <a:rPr lang="en-US" sz="1600" dirty="0" smtClean="0"/>
              <a:t> branch</a:t>
            </a:r>
          </a:p>
          <a:p>
            <a:pPr lvl="1"/>
            <a:r>
              <a:rPr lang="en-US" sz="1600" dirty="0" smtClean="0"/>
              <a:t>Models and generalizations</a:t>
            </a:r>
          </a:p>
          <a:p>
            <a:r>
              <a:rPr lang="en-US" sz="1600" dirty="0" smtClean="0"/>
              <a:t>Last few decades</a:t>
            </a:r>
          </a:p>
          <a:p>
            <a:pPr lvl="1"/>
            <a:r>
              <a:rPr lang="en-US" sz="1600" b="1" dirty="0" smtClean="0"/>
              <a:t>Computational</a:t>
            </a:r>
            <a:r>
              <a:rPr lang="en-US" sz="1600" dirty="0" smtClean="0"/>
              <a:t> branch</a:t>
            </a:r>
          </a:p>
          <a:p>
            <a:pPr lvl="1"/>
            <a:r>
              <a:rPr lang="en-US" sz="1600" dirty="0" smtClean="0"/>
              <a:t>Simulating complex phenomena</a:t>
            </a:r>
          </a:p>
          <a:p>
            <a:r>
              <a:rPr lang="en-US" sz="1600" dirty="0" smtClean="0"/>
              <a:t>Today</a:t>
            </a:r>
          </a:p>
          <a:p>
            <a:pPr lvl="1"/>
            <a:r>
              <a:rPr lang="en-US" sz="1600" b="1" dirty="0" smtClean="0"/>
              <a:t>Data exploration/data science (The Fourth Paradigm)</a:t>
            </a:r>
          </a:p>
          <a:p>
            <a:pPr lvl="1"/>
            <a:r>
              <a:rPr lang="en-US" sz="1600" dirty="0" smtClean="0"/>
              <a:t>Unify theory, experiment and simulation</a:t>
            </a:r>
          </a:p>
          <a:p>
            <a:pPr lvl="1"/>
            <a:r>
              <a:rPr lang="en-US" sz="1600" dirty="0" smtClean="0"/>
              <a:t>Data captured by simulator or instrument</a:t>
            </a:r>
          </a:p>
          <a:p>
            <a:pPr lvl="1"/>
            <a:r>
              <a:rPr lang="en-US" sz="1600" dirty="0" smtClean="0"/>
              <a:t>Processed by software</a:t>
            </a:r>
          </a:p>
          <a:p>
            <a:pPr lvl="1"/>
            <a:r>
              <a:rPr lang="en-US" sz="1600" dirty="0" smtClean="0"/>
              <a:t>Info/knowledge/ intelligence </a:t>
            </a:r>
          </a:p>
          <a:p>
            <a:pPr lvl="1"/>
            <a:r>
              <a:rPr lang="en-US" sz="1600" dirty="0" smtClean="0"/>
              <a:t>Analysis and visualization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6969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Fourth Paradigm: Area 1: Environmental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34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Phases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1: largely </a:t>
            </a:r>
            <a:r>
              <a:rPr lang="en-US" b="1" dirty="0" smtClean="0"/>
              <a:t>discipline-oriented</a:t>
            </a:r>
            <a:r>
              <a:rPr lang="en-US" dirty="0" smtClean="0"/>
              <a:t>: geology, atmospheric chemistry, ecosystems</a:t>
            </a:r>
          </a:p>
          <a:p>
            <a:r>
              <a:rPr lang="en-US" dirty="0" smtClean="0"/>
              <a:t>Phase 2: study of interacting element earth sciences, </a:t>
            </a:r>
            <a:r>
              <a:rPr lang="en-US" b="1" dirty="0" smtClean="0"/>
              <a:t>human behavior </a:t>
            </a:r>
            <a:r>
              <a:rPr lang="en-US" dirty="0" smtClean="0"/>
              <a:t>and systems: Complex systems and models for explaining these systems emerged; knowledge developed for scientific understanding</a:t>
            </a:r>
          </a:p>
          <a:p>
            <a:r>
              <a:rPr lang="en-US" dirty="0" smtClean="0"/>
              <a:t>Phase 3: knowledge developed for </a:t>
            </a:r>
            <a:r>
              <a:rPr lang="en-US" b="1" dirty="0" smtClean="0"/>
              <a:t>practical decisions and actions</a:t>
            </a:r>
          </a:p>
          <a:p>
            <a:r>
              <a:rPr lang="en-US" dirty="0" smtClean="0"/>
              <a:t>This new knowledge endeavor is termed “Science of environmental applications”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55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and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of knowledge from many disciplines: physics, biogeochemical, engineering, and human processes (demographics, practices).</a:t>
            </a:r>
          </a:p>
          <a:p>
            <a:r>
              <a:rPr lang="en-US" dirty="0" smtClean="0"/>
              <a:t>Snow-melt problem affects 1 billion people in the world: it is discussed in detail.</a:t>
            </a:r>
          </a:p>
          <a:p>
            <a:r>
              <a:rPr lang="en-US" dirty="0" smtClean="0"/>
              <a:t>Models have to consider interactions among various systems: traditional approaches may not suffice. </a:t>
            </a:r>
          </a:p>
          <a:p>
            <a:r>
              <a:rPr lang="en-US" dirty="0" smtClean="0"/>
              <a:t>My opinion: We may need a compendium of methods</a:t>
            </a:r>
            <a:r>
              <a:rPr lang="en-US" dirty="0"/>
              <a:t> </a:t>
            </a:r>
            <a:r>
              <a:rPr lang="en-US" dirty="0" smtClean="0"/>
              <a:t>and the knowledge derived from these methods have to be unified.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1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designing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driven vs. curiosity driven</a:t>
            </a:r>
          </a:p>
          <a:p>
            <a:r>
              <a:rPr lang="en-US" dirty="0" smtClean="0"/>
              <a:t>Externally constrained</a:t>
            </a:r>
          </a:p>
          <a:p>
            <a:r>
              <a:rPr lang="en-US" dirty="0" smtClean="0"/>
              <a:t>Consequential and recursive (knowledge generates more knowledge)</a:t>
            </a:r>
          </a:p>
          <a:p>
            <a:r>
              <a:rPr lang="en-US" dirty="0" smtClean="0"/>
              <a:t>Useful even when incomplete</a:t>
            </a:r>
          </a:p>
          <a:p>
            <a:r>
              <a:rPr lang="en-US" dirty="0" smtClean="0"/>
              <a:t>Scalable</a:t>
            </a:r>
          </a:p>
          <a:p>
            <a:r>
              <a:rPr lang="en-US" dirty="0" smtClean="0"/>
              <a:t>Robust</a:t>
            </a:r>
          </a:p>
          <a:p>
            <a:r>
              <a:rPr lang="en-US" dirty="0" smtClean="0"/>
              <a:t>Data-intensive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99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of New Knowledge Types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acquiring knowledge multiple sources: satellite imagery, energy-balancing reconstruction, etc.</a:t>
            </a:r>
          </a:p>
          <a:p>
            <a:r>
              <a:rPr lang="en-US" dirty="0" smtClean="0"/>
              <a:t>Practical answers, intellectually captivating models, knowledge for policy making, etc.</a:t>
            </a:r>
          </a:p>
          <a:p>
            <a:r>
              <a:rPr lang="en-US" dirty="0" smtClean="0"/>
              <a:t>Equally important is using this knowledge in everyday lives: esp. with the availability of mobile devices and the Internet. Ex: Hurricane models, knowledge and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02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1190</Words>
  <Application>Microsoft Office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Georgia</vt:lpstr>
      <vt:lpstr>Wingdings</vt:lpstr>
      <vt:lpstr>Wingdings 2</vt:lpstr>
      <vt:lpstr>Civic</vt:lpstr>
      <vt:lpstr>1_Civic</vt:lpstr>
      <vt:lpstr>Data-intensive Computing - Review</vt:lpstr>
      <vt:lpstr>Overview</vt:lpstr>
      <vt:lpstr>The Fourth Paradigm edited by Jim Grey [1]</vt:lpstr>
      <vt:lpstr>Science paradigms (chronologically)</vt:lpstr>
      <vt:lpstr>Fourth Paradigm: Area 1: Environmental Sciences</vt:lpstr>
      <vt:lpstr>Three Phases </vt:lpstr>
      <vt:lpstr>Knowledge and Queries</vt:lpstr>
      <vt:lpstr>Consideration for designing models</vt:lpstr>
      <vt:lpstr>Development of New Knowledge Types and Tools</vt:lpstr>
      <vt:lpstr>Simple Example</vt:lpstr>
      <vt:lpstr>Figure 1</vt:lpstr>
      <vt:lpstr>Ecological Sciences Systems (p.24..)</vt:lpstr>
      <vt:lpstr>Ecological Sciences Systems (contd.)</vt:lpstr>
      <vt:lpstr>Areas Discussed</vt:lpstr>
      <vt:lpstr>Summary</vt:lpstr>
      <vt:lpstr>Javascript Everywhere and The three amigos… A Report from IBM [2]</vt:lpstr>
      <vt:lpstr>Trends</vt:lpstr>
      <vt:lpstr>Javascript everywhere</vt:lpstr>
      <vt:lpstr>What are the three amigos?</vt:lpstr>
      <vt:lpstr>3A concept</vt:lpstr>
      <vt:lpstr>What’s the point?</vt:lpstr>
      <vt:lpstr>Our Data Science Roadmap</vt:lpstr>
      <vt:lpstr>Topics for Final Exam</vt:lpstr>
      <vt:lpstr>References: Summer Explorations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</dc:creator>
  <cp:lastModifiedBy>bina</cp:lastModifiedBy>
  <cp:revision>23</cp:revision>
  <dcterms:created xsi:type="dcterms:W3CDTF">2014-05-08T02:28:36Z</dcterms:created>
  <dcterms:modified xsi:type="dcterms:W3CDTF">2018-05-02T15:22:38Z</dcterms:modified>
</cp:coreProperties>
</file>