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62" r:id="rId3"/>
    <p:sldId id="263" r:id="rId4"/>
    <p:sldId id="266" r:id="rId5"/>
    <p:sldId id="267" r:id="rId6"/>
    <p:sldId id="268" r:id="rId7"/>
    <p:sldId id="269" r:id="rId8"/>
    <p:sldId id="270" r:id="rId9"/>
    <p:sldId id="271" r:id="rId10"/>
    <p:sldId id="272" r:id="rId11"/>
    <p:sldId id="273" r:id="rId12"/>
    <p:sldId id="274" r:id="rId13"/>
    <p:sldId id="275" r:id="rId14"/>
    <p:sldId id="277" r:id="rId15"/>
    <p:sldId id="279" r:id="rId16"/>
    <p:sldId id="278" r:id="rId17"/>
    <p:sldId id="256" r:id="rId18"/>
    <p:sldId id="257" r:id="rId19"/>
    <p:sldId id="259" r:id="rId20"/>
    <p:sldId id="260" r:id="rId21"/>
    <p:sldId id="261" r:id="rId22"/>
    <p:sldId id="265" r:id="rId23"/>
    <p:sldId id="280" r:id="rId24"/>
    <p:sldId id="282" r:id="rId25"/>
    <p:sldId id="283" r:id="rId26"/>
    <p:sldId id="284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C7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536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8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200" b="1" cap="all" spc="188" baseline="0">
                <a:solidFill>
                  <a:schemeClr val="tx2"/>
                </a:solidFill>
              </a:defRPr>
            </a:lvl1pPr>
            <a:lvl2pPr marL="342900" indent="0" algn="ctr">
              <a:buNone/>
            </a:lvl2pPr>
            <a:lvl3pPr marL="685800" indent="0" algn="ctr">
              <a:buNone/>
            </a:lvl3pPr>
            <a:lvl4pPr marL="1028700" indent="0" algn="ctr">
              <a:buNone/>
            </a:lvl4pPr>
            <a:lvl5pPr marL="1371600" indent="0" algn="ctr">
              <a:buNone/>
            </a:lvl5pPr>
            <a:lvl6pPr marL="1714500" indent="0" algn="ctr">
              <a:buNone/>
            </a:lvl6pPr>
            <a:lvl7pPr marL="2057400" indent="0" algn="ctr">
              <a:buNone/>
            </a:lvl7pPr>
            <a:lvl8pPr marL="2400300" indent="0" algn="ctr">
              <a:buNone/>
            </a:lvl8pPr>
            <a:lvl9pPr marL="27432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50718-9CA8-4C23-B606-94ECDF5FC338}" type="datetime1">
              <a:rPr lang="en-US" smtClean="0"/>
              <a:pPr/>
              <a:t>5/2/2018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 dirty="0">
              <a:solidFill>
                <a:prstClr val="black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2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315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549988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B99F1-361C-4667-890B-DA1845615F76}" type="datetime1">
              <a:rPr lang="en-US" smtClean="0"/>
              <a:pPr/>
              <a:t>5/2/2018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27870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8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 dirty="0">
              <a:solidFill>
                <a:prstClr val="black"/>
              </a:solidFill>
            </a:endParaRPr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3"/>
            <a:ext cx="457200" cy="441325"/>
          </a:xfrm>
        </p:spPr>
        <p:txBody>
          <a:bodyPr/>
          <a:lstStyle/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1343B-6D76-4124-A3C9-4D5725BEE8A0}" type="datetime1">
              <a:rPr lang="en-US" smtClean="0"/>
              <a:pPr/>
              <a:t>5/2/2018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3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5335838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584FE-A26A-4550-9564-C80B3BECED95}" type="datetime1">
              <a:rPr lang="en-US" smtClean="0"/>
              <a:pPr/>
              <a:t>5/2/2018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AD9B958-0596-4DDD-AFDE-46F4754ED9F0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4516326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10078-CE0D-45BA-ADF1-1D9915E07103}" type="datetime1">
              <a:rPr lang="en-US" smtClean="0"/>
              <a:pPr/>
              <a:t>5/2/2018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0AD9B958-0596-4DDD-AFDE-46F4754ED9F0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5356422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9DDB3-FC9A-4001-8F47-A7C530D7E47B}" type="datetime1">
              <a:rPr lang="en-US" smtClean="0"/>
              <a:pPr/>
              <a:t>5/2/2018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AD9B958-0596-4DDD-AFDE-46F4754ED9F0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3171498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99D54A3C-C199-452E-AD2F-613260F02FD0}" type="datetime1">
              <a:rPr lang="en-US" smtClean="0"/>
              <a:pPr/>
              <a:t>5/2/2018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9B958-0596-4DDD-AFDE-46F4754ED9F0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2563223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28D55-2535-4F49-A0B8-C78A8ADC513F}" type="datetime1">
              <a:rPr lang="en-US" smtClean="0"/>
              <a:pPr/>
              <a:t>5/2/2018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0AD9B958-0596-4DDD-AFDE-46F4754ED9F0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52405372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E1527-C3D0-49CD-89B2-E65A0217354F}" type="datetime1">
              <a:rPr lang="en-US" smtClean="0"/>
              <a:pPr/>
              <a:t>5/2/2018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0AD9B958-0596-4DDD-AFDE-46F4754ED9F0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28923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47650-1683-40D2-AD59-A602A44AF78F}" type="datetime1">
              <a:rPr lang="en-US" smtClean="0"/>
              <a:pPr/>
              <a:t>5/2/2018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AD9B958-0596-4DDD-AFDE-46F4754ED9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0194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AD9B958-0596-4DDD-AFDE-46F4754ED9F0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9F673-B5D6-43C0-A46A-EBA54D3156D3}" type="datetime1">
              <a:rPr lang="en-US" smtClean="0"/>
              <a:pPr/>
              <a:t>5/2/2018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7155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B208-5DCD-4782-B6D7-9E2B060CDABF}" type="datetime1">
              <a:rPr lang="en-US" smtClean="0"/>
              <a:pPr/>
              <a:t>5/2/2018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4"/>
            <a:ext cx="457200" cy="441325"/>
          </a:xfrm>
        </p:spPr>
        <p:txBody>
          <a:bodyPr/>
          <a:lstStyle/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84949031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0AD9B958-0596-4DDD-AFDE-46F4754ED9F0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5D515F72-F512-4ACF-9395-A1069F561643}" type="datetime1">
              <a:rPr lang="en-US" smtClean="0"/>
              <a:pPr/>
              <a:t>5/2/2018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86861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6051-22FC-450D-9B00-2549BBB3DA36}" type="datetime1">
              <a:rPr lang="en-US" smtClean="0"/>
              <a:pPr/>
              <a:t>5/2/2018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9B958-0596-4DDD-AFDE-46F4754ED9F0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29725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0AD9B958-0596-4DDD-AFDE-46F4754ED9F0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6430F-9F99-498E-8E3F-3CA0CD23922B}" type="datetime1">
              <a:rPr lang="en-US" smtClean="0"/>
              <a:pPr/>
              <a:t>5/2/2018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22210670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200" b="1" cap="all" spc="188" baseline="0">
                <a:solidFill>
                  <a:schemeClr val="tx2"/>
                </a:solidFill>
              </a:defRPr>
            </a:lvl1pPr>
            <a:lvl2pPr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8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E6A58-47AA-490C-B20F-C5028FFC8817}" type="datetime1">
              <a:rPr lang="en-US" smtClean="0"/>
              <a:pPr/>
              <a:t>5/2/2018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2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315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3615601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D7DC8AA-9849-4334-B4E8-CC07F675D342}" type="datetime1">
              <a:rPr lang="en-US" smtClean="0"/>
              <a:pPr/>
              <a:t>5/2/2018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1" y="1575654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1875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1875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9944055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1650" b="1" dirty="0" smtClean="0">
                <a:solidFill>
                  <a:srgbClr val="FFFFFF"/>
                </a:solidFill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1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1650" b="1"/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9C945-E7AF-4652-B6F0-D53119E7991F}" type="datetime1">
              <a:rPr lang="en-US" smtClean="0"/>
              <a:pPr/>
              <a:t>5/2/2018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 dirty="0">
              <a:solidFill>
                <a:prstClr val="black"/>
              </a:solidFill>
            </a:endParaRP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8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18390339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17D12-04A0-4744-BADB-ACDA14779257}" type="datetime1">
              <a:rPr lang="en-US" smtClean="0"/>
              <a:pPr/>
              <a:t>5/2/2018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2"/>
            <a:ext cx="457200" cy="441325"/>
          </a:xfrm>
        </p:spPr>
        <p:txBody>
          <a:bodyPr/>
          <a:lstStyle/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5391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8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 dirty="0">
              <a:solidFill>
                <a:prstClr val="black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48450-CC2E-45D6-9582-FEF47C03AE95}" type="datetime1">
              <a:rPr lang="en-US" smtClean="0"/>
              <a:pPr/>
              <a:t>5/2/2018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C01A47E-AA38-4C56-AC5F-9CAB7147FF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871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165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2"/>
            <a:ext cx="2362200" cy="4144963"/>
          </a:xfrm>
        </p:spPr>
        <p:txBody>
          <a:bodyPr/>
          <a:lstStyle>
            <a:lvl1pPr marL="0" indent="0">
              <a:spcAft>
                <a:spcPts val="750"/>
              </a:spcAft>
              <a:buNone/>
              <a:defRPr sz="1200">
                <a:solidFill>
                  <a:srgbClr val="FFFFFF"/>
                </a:solidFill>
              </a:defRPr>
            </a:lvl1pPr>
            <a:lvl2pPr>
              <a:buNone/>
              <a:defRPr sz="900"/>
            </a:lvl2pPr>
            <a:lvl3pPr>
              <a:buNone/>
              <a:defRPr sz="750"/>
            </a:lvl3pPr>
            <a:lvl4pPr>
              <a:buNone/>
              <a:defRPr sz="675"/>
            </a:lvl4pPr>
            <a:lvl5pPr>
              <a:buNone/>
              <a:defRPr sz="675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 dirty="0">
              <a:solidFill>
                <a:prstClr val="black"/>
              </a:solidFill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4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7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C985D-EE99-42D9-8428-67611D469A9D}" type="datetime1">
              <a:rPr lang="en-US" smtClean="0"/>
              <a:pPr/>
              <a:t>5/2/2018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4569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 dirty="0">
              <a:solidFill>
                <a:prstClr val="black"/>
              </a:solidFill>
            </a:endParaRP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 dirty="0">
              <a:solidFill>
                <a:prstClr val="black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40"/>
            <a:ext cx="457200" cy="441325"/>
          </a:xfrm>
        </p:spPr>
        <p:txBody>
          <a:bodyPr/>
          <a:lstStyle/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18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24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750"/>
              </a:spcAft>
              <a:buFontTx/>
              <a:buNone/>
              <a:defRPr sz="1200">
                <a:solidFill>
                  <a:srgbClr val="FFFFFF"/>
                </a:solidFill>
              </a:defRPr>
            </a:lvl1pPr>
            <a:lvl2pPr>
              <a:defRPr sz="900"/>
            </a:lvl2pPr>
            <a:lvl3pPr>
              <a:defRPr sz="750"/>
            </a:lvl3pPr>
            <a:lvl4pPr>
              <a:defRPr sz="675"/>
            </a:lvl4pPr>
            <a:lvl5pPr>
              <a:defRPr sz="675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7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FA5AF53D-C237-436B-9437-8FD33DD6D4C6}" type="datetime1">
              <a:rPr lang="en-US" smtClean="0"/>
              <a:pPr/>
              <a:t>5/2/2018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112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2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7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050">
                <a:solidFill>
                  <a:srgbClr val="FFFFFF"/>
                </a:solidFill>
              </a:defRPr>
            </a:lvl1pPr>
          </a:lstStyle>
          <a:p>
            <a:fld id="{AC6DB6BC-B13D-4F39-83B6-91DA8610485E}" type="datetime1">
              <a:rPr lang="en-US" smtClean="0"/>
              <a:pPr/>
              <a:t>5/2/2018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9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 dirty="0">
              <a:solidFill>
                <a:prstClr val="black"/>
              </a:solidFill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6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2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942746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ctr" rtl="0" eaLnBrk="1" latinLnBrk="0" hangingPunct="1">
        <a:spcBef>
          <a:spcPct val="0"/>
        </a:spcBef>
        <a:buNone/>
        <a:defRPr kumimoji="0" sz="2475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05740" indent="-20574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025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20574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17220" indent="-17145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822960" indent="-17145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150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234440" indent="-13716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1440180" indent="-13716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2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577340" indent="-13716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783080" indent="-13716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05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2F7D867C-F9C0-4BBA-994F-FA634A81FA8E}" type="datetime1">
              <a:rPr lang="en-US" smtClean="0"/>
              <a:pPr/>
              <a:t>5/2/2018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AD9B958-0596-4DDD-AFDE-46F4754ED9F0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523279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e.buffalo.edu/~bina/cse487/threeamigosjs.pdf" TargetMode="External"/><Relationship Id="rId2" Type="http://schemas.openxmlformats.org/officeDocument/2006/relationships/hyperlink" Target="https://www.microsoft.com/en-us/research/wp-content/uploads/2009/10/Fourth_Paradigm.pdf" TargetMode="External"/><Relationship Id="rId1" Type="http://schemas.openxmlformats.org/officeDocument/2006/relationships/slideLayout" Target="../slideLayouts/slideLayout13.xml"/><Relationship Id="rId4" Type="http://schemas.openxmlformats.org/officeDocument/2006/relationships/hyperlink" Target="https://eloquentjavascript.net/" TargetMode="Externa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icrosoft.com/en-us/research/wp-content/uploads/2009/10/Fourth_Paradigm.pdf" TargetMode="Externa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B. Ramamurthy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B208-5DCD-4782-B6D7-9E2B060CDABF}" type="datetime1">
              <a:rPr lang="en-US" smtClean="0"/>
              <a:pPr/>
              <a:t>5/2/2018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1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Data-intensive Computing - Review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23570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Simple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Figure 1: </a:t>
            </a:r>
          </a:p>
          <a:p>
            <a:r>
              <a:rPr lang="en-US" dirty="0" smtClean="0"/>
              <a:t>Sierra Nevada and Central Valley of CA </a:t>
            </a:r>
            <a:r>
              <a:rPr lang="en-US" dirty="0"/>
              <a:t>g</a:t>
            </a:r>
            <a:r>
              <a:rPr lang="en-US" dirty="0" smtClean="0"/>
              <a:t>eography image</a:t>
            </a:r>
          </a:p>
          <a:p>
            <a:r>
              <a:rPr lang="en-US" dirty="0" smtClean="0"/>
              <a:t>NASA satellite images at various spectral bands</a:t>
            </a:r>
          </a:p>
          <a:p>
            <a:r>
              <a:rPr lang="en-US" dirty="0" smtClean="0"/>
              <a:t>Use these two collection to arrive at the snow cover model </a:t>
            </a:r>
          </a:p>
          <a:p>
            <a:r>
              <a:rPr lang="en-US" dirty="0" smtClean="0"/>
              <a:t>Something of a scientific “</a:t>
            </a:r>
            <a:r>
              <a:rPr lang="en-US" dirty="0" err="1" smtClean="0"/>
              <a:t>mashup</a:t>
            </a:r>
            <a:r>
              <a:rPr lang="en-US" dirty="0" smtClean="0"/>
              <a:t>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21900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Figure 1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672026"/>
            <a:ext cx="8021647" cy="42715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520550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Ecological Sciences Systems (p.24..)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This is especially relevant in  the context of recent anomalies such as  super storms we are experiencing.</a:t>
            </a:r>
          </a:p>
          <a:p>
            <a:r>
              <a:rPr lang="en-US" dirty="0" smtClean="0"/>
              <a:t>Navigating the ecological data flood</a:t>
            </a:r>
          </a:p>
          <a:p>
            <a:r>
              <a:rPr lang="en-US" dirty="0" smtClean="0"/>
              <a:t>Step1: in ecological scientific analysis is data discovery and harmonization…sources, conversions, scrapping, web services, RSS, namespace mediation, search portals, </a:t>
            </a:r>
            <a:r>
              <a:rPr lang="en-US" dirty="0" err="1" smtClean="0"/>
              <a:t>wikipedia</a:t>
            </a:r>
            <a:r>
              <a:rPr lang="en-US" dirty="0" smtClean="0"/>
              <a:t>, …</a:t>
            </a:r>
          </a:p>
          <a:p>
            <a:r>
              <a:rPr lang="en-US" dirty="0" smtClean="0"/>
              <a:t>Step 2: Moving ecological synthesis into the cloud: CSV </a:t>
            </a:r>
            <a:r>
              <a:rPr lang="en-US" dirty="0" err="1" smtClean="0"/>
              <a:t>MATlab</a:t>
            </a:r>
            <a:r>
              <a:rPr lang="en-US" dirty="0" smtClean="0"/>
              <a:t> ready data files from hundreds of sites; analysis on the cloud;  SQL Server Analysis Data Cube on the cloud;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28042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Ecological Sciences Systems (contd.)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Step 2 (contd.): analysis will download 3 terabyte of imagery, 4000 CPU hours, and generate &lt; 100MB results.</a:t>
            </a:r>
          </a:p>
          <a:p>
            <a:r>
              <a:rPr lang="en-US" dirty="0" smtClean="0"/>
              <a:t>Challenges: complex visualization, diversity of the data set, data semantics, data publisher, meta data, collaboration tools.</a:t>
            </a:r>
          </a:p>
          <a:p>
            <a:r>
              <a:rPr lang="en-US" dirty="0" smtClean="0"/>
              <a:t>So you think these are NOT CSE problems, take a look </a:t>
            </a:r>
            <a:r>
              <a:rPr lang="en-US" dirty="0"/>
              <a:t>at </a:t>
            </a:r>
            <a:r>
              <a:rPr lang="en-US" dirty="0" smtClean="0"/>
              <a:t>this site: http</a:t>
            </a:r>
            <a:r>
              <a:rPr lang="en-US" dirty="0"/>
              <a:t>://climatechange.cs.umn.edu/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291297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Areas Discussed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10078-CE0D-45BA-ADF1-1D9915E07103}" type="datetime1">
              <a:rPr lang="en-US" smtClean="0"/>
              <a:pPr/>
              <a:t>5/2/2018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9B958-0596-4DDD-AFDE-46F4754ED9F0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14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Earth and Environment (we discussed this)</a:t>
            </a:r>
          </a:p>
          <a:p>
            <a:r>
              <a:rPr lang="en-US" dirty="0" smtClean="0"/>
              <a:t>Heath and Wellbeing</a:t>
            </a:r>
          </a:p>
          <a:p>
            <a:r>
              <a:rPr lang="en-US" dirty="0" smtClean="0"/>
              <a:t>Scientific Infrastructure</a:t>
            </a:r>
          </a:p>
          <a:p>
            <a:r>
              <a:rPr lang="en-US" dirty="0" smtClean="0"/>
              <a:t>Scholarly Communication (Text in the data world!)</a:t>
            </a:r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Think about these!</a:t>
            </a:r>
          </a:p>
        </p:txBody>
      </p:sp>
    </p:spTree>
    <p:extLst>
      <p:ext uri="{BB962C8B-B14F-4D97-AF65-F5344CB8AC3E}">
        <p14:creationId xmlns:p14="http://schemas.microsoft.com/office/powerpoint/2010/main" val="10619912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Climate research is one of the critical application area of research for data-intensive computing.</a:t>
            </a:r>
          </a:p>
          <a:p>
            <a:r>
              <a:rPr lang="en-US" dirty="0" smtClean="0"/>
              <a:t>We looked at some of the sample applications.</a:t>
            </a:r>
          </a:p>
          <a:p>
            <a:r>
              <a:rPr lang="en-US" dirty="0" smtClean="0"/>
              <a:t>We also observed “mashup” of data from various sources is a common approach used in these applications.</a:t>
            </a:r>
            <a:endParaRPr lang="en-US" dirty="0"/>
          </a:p>
          <a:p>
            <a:r>
              <a:rPr lang="en-US" dirty="0" smtClean="0"/>
              <a:t>Read the book when you have some time.</a:t>
            </a:r>
          </a:p>
        </p:txBody>
      </p:sp>
    </p:spTree>
    <p:extLst>
      <p:ext uri="{BB962C8B-B14F-4D97-AF65-F5344CB8AC3E}">
        <p14:creationId xmlns:p14="http://schemas.microsoft.com/office/powerpoint/2010/main" val="25409887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Javascript</a:t>
            </a:r>
            <a:r>
              <a:rPr lang="en-US" dirty="0" smtClean="0"/>
              <a:t> Everywhere and The three amigos… A Report from IBM [2]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8674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Web boom</a:t>
            </a:r>
          </a:p>
          <a:p>
            <a:r>
              <a:rPr lang="en-US" dirty="0" smtClean="0"/>
              <a:t>1.5 millions apps</a:t>
            </a:r>
          </a:p>
          <a:p>
            <a:r>
              <a:rPr lang="en-US" dirty="0" smtClean="0"/>
              <a:t>Engaging enterprise</a:t>
            </a:r>
          </a:p>
          <a:p>
            <a:r>
              <a:rPr lang="en-US" dirty="0" smtClean="0"/>
              <a:t>Interactions leading to transactions</a:t>
            </a:r>
          </a:p>
          <a:p>
            <a:r>
              <a:rPr lang="en-US" dirty="0" smtClean="0"/>
              <a:t>“…the number of technologies, application programming interfaces (APIs) and techniques that an enterprise application developer must master these days. I like to use the notion of a “concept-count” to represent the number of concepts that a reasonable developer needs to keep in their heads to accomplish a task.”</a:t>
            </a:r>
          </a:p>
          <a:p>
            <a:r>
              <a:rPr lang="en-US" dirty="0" smtClean="0"/>
              <a:t>Concept count: how many concepts do you have to know to design and implement an application? 8+ he says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810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Javascript</a:t>
            </a:r>
            <a:r>
              <a:rPr lang="en-US" dirty="0" smtClean="0"/>
              <a:t> everywhere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“The “JavaScript everywhere” movement holds the promise of dramatically reducing the concept-count for developers.”</a:t>
            </a:r>
          </a:p>
          <a:p>
            <a:r>
              <a:rPr lang="en-US" dirty="0" smtClean="0"/>
              <a:t>Lets look at the examples from three.js, d3.js, and other frameworks: angular, react,..</a:t>
            </a:r>
          </a:p>
          <a:p>
            <a:r>
              <a:rPr lang="en-US" dirty="0"/>
              <a:t>Exists in all smart phones, all web pages, .. Found in NoSQL </a:t>
            </a:r>
            <a:r>
              <a:rPr lang="en-US" dirty="0" err="1"/>
              <a:t>DBs.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Most used language</a:t>
            </a:r>
          </a:p>
          <a:p>
            <a:r>
              <a:rPr lang="en-US" dirty="0" smtClean="0"/>
              <a:t>Ranked #1 by </a:t>
            </a:r>
            <a:r>
              <a:rPr lang="en-US" dirty="0" err="1" smtClean="0"/>
              <a:t>RedMonk</a:t>
            </a:r>
            <a:r>
              <a:rPr lang="en-US" dirty="0" smtClean="0"/>
              <a:t>.</a:t>
            </a:r>
          </a:p>
          <a:p>
            <a:r>
              <a:rPr lang="en-US" dirty="0" smtClean="0"/>
              <a:t>http</a:t>
            </a:r>
            <a:r>
              <a:rPr lang="en-US" dirty="0"/>
              <a:t>://redmonk.com/sogrady/2018/03/07/language-rankings-1-18</a:t>
            </a:r>
            <a:r>
              <a:rPr lang="en-US" dirty="0" smtClean="0"/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val="21952462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the three amigos?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“The “three amigos” are </a:t>
            </a:r>
            <a:r>
              <a:rPr lang="en-US" dirty="0" err="1" smtClean="0"/>
              <a:t>jQuery</a:t>
            </a:r>
            <a:r>
              <a:rPr lang="en-US" dirty="0" smtClean="0"/>
              <a:t>, Node.JS (with Google V8) and </a:t>
            </a:r>
            <a:r>
              <a:rPr lang="en-US" dirty="0" err="1" smtClean="0"/>
              <a:t>MongoDB</a:t>
            </a:r>
            <a:r>
              <a:rPr lang="en-US" dirty="0" smtClean="0"/>
              <a:t>.”</a:t>
            </a:r>
          </a:p>
          <a:p>
            <a:r>
              <a:rPr lang="en-US" dirty="0" smtClean="0"/>
              <a:t>V8 open source </a:t>
            </a:r>
            <a:r>
              <a:rPr lang="en-US" dirty="0" err="1" smtClean="0"/>
              <a:t>highperf</a:t>
            </a:r>
            <a:r>
              <a:rPr lang="en-US" dirty="0" smtClean="0"/>
              <a:t> </a:t>
            </a:r>
            <a:r>
              <a:rPr lang="en-US" dirty="0" err="1" smtClean="0"/>
              <a:t>js</a:t>
            </a:r>
            <a:r>
              <a:rPr lang="en-US" dirty="0" smtClean="0"/>
              <a:t> engine from </a:t>
            </a:r>
            <a:r>
              <a:rPr lang="en-US" dirty="0" err="1" smtClean="0"/>
              <a:t>Goog</a:t>
            </a:r>
            <a:r>
              <a:rPr lang="en-US" dirty="0" smtClean="0"/>
              <a:t>; chrome is built using JS!</a:t>
            </a:r>
          </a:p>
          <a:p>
            <a:r>
              <a:rPr lang="en-US" dirty="0" err="1" smtClean="0"/>
              <a:t>Jquery</a:t>
            </a:r>
            <a:r>
              <a:rPr lang="en-US" dirty="0" smtClean="0"/>
              <a:t>: </a:t>
            </a:r>
            <a:r>
              <a:rPr lang="en-US" dirty="0" err="1" smtClean="0"/>
              <a:t>Js</a:t>
            </a:r>
            <a:r>
              <a:rPr lang="en-US" dirty="0" smtClean="0"/>
              <a:t> library: Rapid web development</a:t>
            </a:r>
          </a:p>
          <a:p>
            <a:r>
              <a:rPr lang="en-US" dirty="0" smtClean="0"/>
              <a:t>Node (.</a:t>
            </a:r>
            <a:r>
              <a:rPr lang="en-US" dirty="0" err="1" smtClean="0"/>
              <a:t>js</a:t>
            </a:r>
            <a:r>
              <a:rPr lang="en-US" dirty="0" smtClean="0"/>
              <a:t>): powerful open source server application development system</a:t>
            </a:r>
          </a:p>
          <a:p>
            <a:r>
              <a:rPr lang="en-US" dirty="0" err="1" smtClean="0"/>
              <a:t>Mondodb</a:t>
            </a:r>
            <a:r>
              <a:rPr lang="en-US" dirty="0" smtClean="0"/>
              <a:t>: open source JS interfaced document based </a:t>
            </a:r>
            <a:r>
              <a:rPr lang="en-US" dirty="0" err="1" smtClean="0"/>
              <a:t>NoSQl</a:t>
            </a:r>
            <a:r>
              <a:rPr lang="en-US" dirty="0" smtClean="0"/>
              <a:t> DB:  With MongoDB, JavaScript can be used in queries, and aggregation functions (such as MapReduce) are sent directly to the database to be executed.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81671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B208-5DCD-4782-B6D7-9E2B060CDABF}" type="datetime1">
              <a:rPr lang="en-US" smtClean="0"/>
              <a:pPr/>
              <a:t>5/2/2018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2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1. Data </a:t>
            </a:r>
            <a:r>
              <a:rPr lang="en-US" dirty="0"/>
              <a:t>S</a:t>
            </a:r>
            <a:r>
              <a:rPr lang="en-US" dirty="0" smtClean="0"/>
              <a:t>cience Roadmap</a:t>
            </a:r>
          </a:p>
          <a:p>
            <a:pPr marL="0" indent="0">
              <a:buNone/>
            </a:pPr>
            <a:r>
              <a:rPr lang="en-US" dirty="0" smtClean="0"/>
              <a:t>2. Fourth Paradigm (Data Everywhere)</a:t>
            </a:r>
          </a:p>
          <a:p>
            <a:pPr lvl="1"/>
            <a:r>
              <a:rPr lang="en-US" dirty="0" smtClean="0"/>
              <a:t>Just one area: Climate change</a:t>
            </a:r>
          </a:p>
          <a:p>
            <a:pPr marL="0" indent="0">
              <a:buNone/>
            </a:pPr>
            <a:r>
              <a:rPr lang="en-US" dirty="0" smtClean="0"/>
              <a:t>3. </a:t>
            </a:r>
            <a:r>
              <a:rPr lang="en-US" dirty="0" err="1" smtClean="0"/>
              <a:t>Javascript</a:t>
            </a:r>
            <a:r>
              <a:rPr lang="en-US" dirty="0" smtClean="0"/>
              <a:t> everywhere (Here is one for your toolbox)</a:t>
            </a:r>
          </a:p>
          <a:p>
            <a:pPr marL="0" indent="0">
              <a:buNone/>
            </a:pPr>
            <a:r>
              <a:rPr lang="en-US" dirty="0" smtClean="0"/>
              <a:t>4. Final Exam Review</a:t>
            </a:r>
          </a:p>
          <a:p>
            <a:pPr marL="0" indent="0">
              <a:buNone/>
            </a:pPr>
            <a:r>
              <a:rPr lang="en-US" dirty="0" smtClean="0"/>
              <a:t>5. Material for summer explorations (References)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084952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3A concept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136" y="1524000"/>
            <a:ext cx="8699500" cy="5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103676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Learn JS and frameworks.</a:t>
            </a:r>
          </a:p>
          <a:p>
            <a:r>
              <a:rPr lang="en-US" sz="2400" dirty="0" smtClean="0"/>
              <a:t>One more addition to your TOOL box!</a:t>
            </a:r>
            <a:endParaRPr lang="en-US" sz="24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17D12-04A0-4744-BADB-ACDA14779257}" type="datetime1">
              <a:rPr lang="en-US" smtClean="0"/>
              <a:pPr/>
              <a:t>5/2/2018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21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the point?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3225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Data Science Roadmap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E1BB8-1E97-412E-8463-C45C85F582E8}" type="datetime1">
              <a:rPr lang="en-US" smtClean="0"/>
              <a:pPr/>
              <a:t>5/2/2018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236D2-5B7B-4E63-8692-2881431D8B75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22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grpSp>
        <p:nvGrpSpPr>
          <p:cNvPr id="1043" name="Group 1042"/>
          <p:cNvGrpSpPr/>
          <p:nvPr/>
        </p:nvGrpSpPr>
        <p:grpSpPr>
          <a:xfrm>
            <a:off x="1066800" y="1139375"/>
            <a:ext cx="7270759" cy="5107922"/>
            <a:chOff x="529439" y="1753329"/>
            <a:chExt cx="7270759" cy="5107922"/>
          </a:xfrm>
        </p:grpSpPr>
        <p:sp>
          <p:nvSpPr>
            <p:cNvPr id="8" name="Rounded Rectangle 7"/>
            <p:cNvSpPr/>
            <p:nvPr/>
          </p:nvSpPr>
          <p:spPr>
            <a:xfrm>
              <a:off x="1981200" y="2999678"/>
              <a:ext cx="914400" cy="914400"/>
            </a:xfrm>
            <a:prstGeom prst="roundRect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solidFill>
                    <a:prstClr val="black"/>
                  </a:solidFill>
                </a:rPr>
                <a:t>Raw data collected</a:t>
              </a:r>
              <a:endParaRPr lang="en-US" sz="1200" dirty="0">
                <a:solidFill>
                  <a:prstClr val="black"/>
                </a:solidFill>
              </a:endParaRPr>
            </a:p>
          </p:txBody>
        </p:sp>
        <p:pic>
          <p:nvPicPr>
            <p:cNvPr id="1027" name="Picture 3" descr="C:\Users\bina\AppData\Local\Microsoft\Windows\Temporary Internet Files\Content.IE5\1VU1EHDR\MP900430937[1]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529439" y="3129775"/>
              <a:ext cx="844988" cy="65420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10" name="Straight Arrow Connector 9"/>
            <p:cNvCxnSpPr>
              <a:stCxn id="1027" idx="1"/>
            </p:cNvCxnSpPr>
            <p:nvPr/>
          </p:nvCxnSpPr>
          <p:spPr>
            <a:xfrm flipV="1">
              <a:off x="1374427" y="3456877"/>
              <a:ext cx="612349" cy="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>
              <a:stCxn id="8" idx="3"/>
            </p:cNvCxnSpPr>
            <p:nvPr/>
          </p:nvCxnSpPr>
          <p:spPr>
            <a:xfrm>
              <a:off x="2895600" y="3456878"/>
              <a:ext cx="533400" cy="635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/>
            <p:nvPr/>
          </p:nvCxnSpPr>
          <p:spPr>
            <a:xfrm>
              <a:off x="4356100" y="3463228"/>
              <a:ext cx="412905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Rectangle 16"/>
            <p:cNvSpPr/>
            <p:nvPr/>
          </p:nvSpPr>
          <p:spPr>
            <a:xfrm>
              <a:off x="6428598" y="1753329"/>
              <a:ext cx="1371600" cy="9144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prstClr val="black"/>
                  </a:solidFill>
                </a:rPr>
                <a:t>Exploratory data analysis EDA</a:t>
              </a:r>
            </a:p>
            <a:p>
              <a:pPr algn="ctr"/>
              <a:r>
                <a:rPr lang="en-US" sz="1400" b="1" dirty="0" smtClean="0">
                  <a:solidFill>
                    <a:srgbClr val="FF0000"/>
                  </a:solidFill>
                </a:rPr>
                <a:t>R/</a:t>
              </a:r>
              <a:r>
                <a:rPr lang="en-US" sz="1400" b="1" dirty="0" err="1" smtClean="0">
                  <a:solidFill>
                    <a:srgbClr val="FF0000"/>
                  </a:solidFill>
                </a:rPr>
                <a:t>Rstudio</a:t>
              </a:r>
              <a:r>
                <a:rPr lang="en-US" sz="1400" b="1" dirty="0" smtClean="0">
                  <a:solidFill>
                    <a:srgbClr val="FF0000"/>
                  </a:solidFill>
                </a:rPr>
                <a:t>+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cxnSp>
          <p:nvCxnSpPr>
            <p:cNvPr id="19" name="Elbow Connector 18"/>
            <p:cNvCxnSpPr>
              <a:stCxn id="43" idx="0"/>
              <a:endCxn id="17" idx="1"/>
            </p:cNvCxnSpPr>
            <p:nvPr/>
          </p:nvCxnSpPr>
          <p:spPr>
            <a:xfrm rot="5400000" flipH="1" flipV="1">
              <a:off x="5429652" y="2013432"/>
              <a:ext cx="801849" cy="1196044"/>
            </a:xfrm>
            <a:prstGeom prst="bentConnector2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Rectangle 19"/>
            <p:cNvSpPr/>
            <p:nvPr/>
          </p:nvSpPr>
          <p:spPr>
            <a:xfrm>
              <a:off x="6332529" y="4202303"/>
              <a:ext cx="1467668" cy="16002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prstClr val="black"/>
                  </a:solidFill>
                </a:rPr>
                <a:t>Machine learning algorithms;</a:t>
              </a:r>
            </a:p>
            <a:p>
              <a:pPr algn="ctr"/>
              <a:r>
                <a:rPr lang="en-US" sz="1400" dirty="0" smtClean="0">
                  <a:solidFill>
                    <a:prstClr val="black"/>
                  </a:solidFill>
                </a:rPr>
                <a:t>Statistical models</a:t>
              </a:r>
            </a:p>
            <a:p>
              <a:pPr algn="ctr"/>
              <a:r>
                <a:rPr lang="en-US" sz="1400" b="1" dirty="0" smtClean="0">
                  <a:solidFill>
                    <a:srgbClr val="FF0000"/>
                  </a:solidFill>
                </a:rPr>
                <a:t>Spark ML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cxnSp>
          <p:nvCxnSpPr>
            <p:cNvPr id="22" name="Elbow Connector 21"/>
            <p:cNvCxnSpPr>
              <a:stCxn id="43" idx="2"/>
              <a:endCxn id="20" idx="1"/>
            </p:cNvCxnSpPr>
            <p:nvPr/>
          </p:nvCxnSpPr>
          <p:spPr>
            <a:xfrm rot="16200000" flipH="1">
              <a:off x="5244729" y="3914602"/>
              <a:ext cx="1075625" cy="1099975"/>
            </a:xfrm>
            <a:prstGeom prst="bentConnector2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Rounded Rectangle 25"/>
            <p:cNvSpPr/>
            <p:nvPr/>
          </p:nvSpPr>
          <p:spPr>
            <a:xfrm>
              <a:off x="1600200" y="4322956"/>
              <a:ext cx="1074234" cy="914400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prstClr val="black"/>
                  </a:solidFill>
                </a:rPr>
                <a:t>Build data products</a:t>
              </a:r>
              <a:endParaRPr lang="en-US" sz="1400" dirty="0">
                <a:solidFill>
                  <a:prstClr val="black"/>
                </a:solidFill>
              </a:endParaRP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3357220" y="5673198"/>
              <a:ext cx="1524000" cy="1188053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prstClr val="black"/>
                  </a:solidFill>
                </a:rPr>
                <a:t>Communication</a:t>
              </a:r>
            </a:p>
            <a:p>
              <a:pPr algn="ctr"/>
              <a:r>
                <a:rPr lang="en-US" sz="1400" dirty="0" smtClean="0">
                  <a:solidFill>
                    <a:prstClr val="black"/>
                  </a:solidFill>
                </a:rPr>
                <a:t>Visualization</a:t>
              </a:r>
            </a:p>
            <a:p>
              <a:pPr algn="ctr"/>
              <a:r>
                <a:rPr lang="en-US" sz="1400" dirty="0" smtClean="0">
                  <a:solidFill>
                    <a:prstClr val="black"/>
                  </a:solidFill>
                </a:rPr>
                <a:t>Report Findings</a:t>
              </a:r>
              <a:endParaRPr lang="en-US" sz="1400" dirty="0">
                <a:solidFill>
                  <a:prstClr val="black"/>
                </a:solidFill>
              </a:endParaRPr>
            </a:p>
          </p:txBody>
        </p:sp>
        <p:cxnSp>
          <p:nvCxnSpPr>
            <p:cNvPr id="31" name="Elbow Connector 30"/>
            <p:cNvCxnSpPr>
              <a:stCxn id="20" idx="2"/>
              <a:endCxn id="27" idx="3"/>
            </p:cNvCxnSpPr>
            <p:nvPr/>
          </p:nvCxnSpPr>
          <p:spPr>
            <a:xfrm rot="5400000">
              <a:off x="5741431" y="4942293"/>
              <a:ext cx="464722" cy="2185143"/>
            </a:xfrm>
            <a:prstGeom prst="bentConnector2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1" name="Straight Arrow Connector 1030"/>
            <p:cNvCxnSpPr/>
            <p:nvPr/>
          </p:nvCxnSpPr>
          <p:spPr>
            <a:xfrm>
              <a:off x="4903128" y="5987534"/>
              <a:ext cx="658851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32" name="TextBox 1031"/>
            <p:cNvSpPr txBox="1"/>
            <p:nvPr/>
          </p:nvSpPr>
          <p:spPr>
            <a:xfrm>
              <a:off x="5486400" y="5833645"/>
              <a:ext cx="139974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prstClr val="black"/>
                  </a:solidFill>
                </a:rPr>
                <a:t>Make decisions</a:t>
              </a:r>
              <a:endParaRPr lang="en-US" sz="1400" dirty="0">
                <a:solidFill>
                  <a:prstClr val="black"/>
                </a:solidFill>
              </a:endParaRPr>
            </a:p>
          </p:txBody>
        </p:sp>
        <p:sp>
          <p:nvSpPr>
            <p:cNvPr id="41" name="Rounded Rectangle 40"/>
            <p:cNvSpPr/>
            <p:nvPr/>
          </p:nvSpPr>
          <p:spPr>
            <a:xfrm>
              <a:off x="3450992" y="3012378"/>
              <a:ext cx="1044807" cy="914400"/>
            </a:xfrm>
            <a:prstGeom prst="roundRect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solidFill>
                    <a:prstClr val="black"/>
                  </a:solidFill>
                </a:rPr>
                <a:t>Data is  processed</a:t>
              </a:r>
              <a:endParaRPr lang="en-US" sz="1200" dirty="0">
                <a:solidFill>
                  <a:prstClr val="black"/>
                </a:solidFill>
              </a:endParaRPr>
            </a:p>
          </p:txBody>
        </p:sp>
        <p:sp>
          <p:nvSpPr>
            <p:cNvPr id="43" name="Rounded Rectangle 42"/>
            <p:cNvSpPr/>
            <p:nvPr/>
          </p:nvSpPr>
          <p:spPr>
            <a:xfrm>
              <a:off x="4775354" y="3012378"/>
              <a:ext cx="914400" cy="914400"/>
            </a:xfrm>
            <a:prstGeom prst="roundRect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solidFill>
                    <a:prstClr val="black"/>
                  </a:solidFill>
                </a:rPr>
                <a:t>Data is cleaned</a:t>
              </a:r>
              <a:endParaRPr lang="en-US" sz="1200" dirty="0">
                <a:solidFill>
                  <a:prstClr val="black"/>
                </a:solidFill>
              </a:endParaRPr>
            </a:p>
          </p:txBody>
        </p:sp>
        <p:cxnSp>
          <p:nvCxnSpPr>
            <p:cNvPr id="1034" name="Straight Arrow Connector 1033"/>
            <p:cNvCxnSpPr>
              <a:endCxn id="26" idx="3"/>
            </p:cNvCxnSpPr>
            <p:nvPr/>
          </p:nvCxnSpPr>
          <p:spPr>
            <a:xfrm flipH="1">
              <a:off x="2674434" y="4780156"/>
              <a:ext cx="3754163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2" name="Straight Arrow Connector 1041"/>
            <p:cNvCxnSpPr>
              <a:stCxn id="26" idx="1"/>
              <a:endCxn id="1027" idx="2"/>
            </p:cNvCxnSpPr>
            <p:nvPr/>
          </p:nvCxnSpPr>
          <p:spPr>
            <a:xfrm flipH="1" flipV="1">
              <a:off x="951933" y="3783980"/>
              <a:ext cx="648267" cy="996176"/>
            </a:xfrm>
            <a:prstGeom prst="straightConnector1">
              <a:avLst/>
            </a:prstGeom>
            <a:ln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Rectangle 33"/>
          <p:cNvSpPr/>
          <p:nvPr/>
        </p:nvSpPr>
        <p:spPr>
          <a:xfrm>
            <a:off x="6869890" y="2402778"/>
            <a:ext cx="1467667" cy="914400"/>
          </a:xfrm>
          <a:prstGeom prst="rect">
            <a:avLst/>
          </a:prstGeom>
          <a:solidFill>
            <a:srgbClr val="FBC7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prstClr val="black"/>
                </a:solidFill>
              </a:rPr>
              <a:t>Big data methods</a:t>
            </a:r>
          </a:p>
          <a:p>
            <a:pPr algn="ctr"/>
            <a:r>
              <a:rPr lang="en-US" sz="1400" b="1" dirty="0" smtClean="0">
                <a:solidFill>
                  <a:srgbClr val="FF0000"/>
                </a:solidFill>
              </a:rPr>
              <a:t>MapReduce</a:t>
            </a:r>
          </a:p>
        </p:txBody>
      </p:sp>
      <p:cxnSp>
        <p:nvCxnSpPr>
          <p:cNvPr id="28" name="Straight Arrow Connector 27"/>
          <p:cNvCxnSpPr>
            <a:stCxn id="17" idx="2"/>
          </p:cNvCxnSpPr>
          <p:nvPr/>
        </p:nvCxnSpPr>
        <p:spPr>
          <a:xfrm>
            <a:off x="7651759" y="2053775"/>
            <a:ext cx="0" cy="3446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34" idx="2"/>
            <a:endCxn id="20" idx="0"/>
          </p:cNvCxnSpPr>
          <p:nvPr/>
        </p:nvCxnSpPr>
        <p:spPr>
          <a:xfrm>
            <a:off x="7603724" y="3317178"/>
            <a:ext cx="0" cy="2711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089297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 for Final Exam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10078-CE0D-45BA-ADF1-1D9915E07103}" type="datetime1">
              <a:rPr lang="en-US" smtClean="0"/>
              <a:pPr/>
              <a:t>5/2/2018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9B958-0596-4DDD-AFDE-46F4754ED9F0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23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Data-Intensive Text </a:t>
            </a:r>
            <a:r>
              <a:rPr lang="en-US" dirty="0" smtClean="0"/>
              <a:t>Processing with </a:t>
            </a:r>
            <a:r>
              <a:rPr lang="en-US" dirty="0"/>
              <a:t>MapReduce</a:t>
            </a:r>
          </a:p>
          <a:p>
            <a:pPr marL="0" indent="0">
              <a:buNone/>
            </a:pPr>
            <a:r>
              <a:rPr lang="en-US" dirty="0" smtClean="0"/>
              <a:t>   by Jimmy </a:t>
            </a:r>
            <a:r>
              <a:rPr lang="en-US" dirty="0"/>
              <a:t>Lin and Chris </a:t>
            </a:r>
            <a:r>
              <a:rPr lang="en-US" dirty="0" smtClean="0"/>
              <a:t>Dyer</a:t>
            </a:r>
          </a:p>
          <a:p>
            <a:pPr lvl="1"/>
            <a:r>
              <a:rPr lang="en-US" dirty="0" smtClean="0"/>
              <a:t>Ch. 2, 3 </a:t>
            </a:r>
            <a:r>
              <a:rPr lang="en-US" dirty="0" err="1" smtClean="0"/>
              <a:t>upto</a:t>
            </a:r>
            <a:r>
              <a:rPr lang="en-US" dirty="0" smtClean="0"/>
              <a:t> p.57</a:t>
            </a:r>
          </a:p>
          <a:p>
            <a:pPr lvl="1"/>
            <a:r>
              <a:rPr lang="en-US" dirty="0" smtClean="0"/>
              <a:t>Ch. 5</a:t>
            </a:r>
          </a:p>
          <a:p>
            <a:pPr lvl="1"/>
            <a:r>
              <a:rPr lang="en-US" dirty="0" smtClean="0"/>
              <a:t>Text processing, MR, and graph processing including shortest path and page rank</a:t>
            </a:r>
          </a:p>
          <a:p>
            <a:r>
              <a:rPr lang="en-US" dirty="0" smtClean="0"/>
              <a:t>Naïve Bayes and Bayesian Classification (Class notes)</a:t>
            </a:r>
          </a:p>
          <a:p>
            <a:r>
              <a:rPr lang="en-US" dirty="0" smtClean="0"/>
              <a:t>Apache Spark </a:t>
            </a:r>
          </a:p>
          <a:p>
            <a:pPr lvl="1"/>
            <a:r>
              <a:rPr lang="en-US" dirty="0" smtClean="0"/>
              <a:t>RDD paper by </a:t>
            </a:r>
            <a:r>
              <a:rPr lang="en-US" dirty="0" err="1" smtClean="0"/>
              <a:t>Zaharia</a:t>
            </a:r>
            <a:r>
              <a:rPr lang="en-US" dirty="0" smtClean="0"/>
              <a:t> et al</a:t>
            </a:r>
          </a:p>
          <a:p>
            <a:pPr lvl="1"/>
            <a:r>
              <a:rPr lang="en-US" dirty="0" smtClean="0"/>
              <a:t>Motivation for Spark</a:t>
            </a:r>
          </a:p>
          <a:p>
            <a:pPr lvl="1"/>
            <a:r>
              <a:rPr lang="en-US" dirty="0" smtClean="0"/>
              <a:t>Spark APIs</a:t>
            </a:r>
          </a:p>
          <a:p>
            <a:pPr lvl="1"/>
            <a:r>
              <a:rPr lang="en-US" dirty="0" smtClean="0"/>
              <a:t>Lab3 details</a:t>
            </a:r>
          </a:p>
          <a:p>
            <a:r>
              <a:rPr lang="en-US" dirty="0" smtClean="0"/>
              <a:t>More details in the next two lectures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001024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References: Summer Explorations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10078-CE0D-45BA-ADF1-1D9915E07103}" type="datetime1">
              <a:rPr lang="en-US" smtClean="0"/>
              <a:pPr/>
              <a:t>5/2/2018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9B958-0596-4DDD-AFDE-46F4754ED9F0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24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J. Grey Editor, The Fourth Paradigm, </a:t>
            </a: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www.microsoft.com/en-us/research/wp-content/uploads/2009/10/Fourth_Paradigm.pdf</a:t>
            </a:r>
            <a:r>
              <a:rPr lang="en-US" dirty="0" smtClean="0"/>
              <a:t>. Last viewed 2018.</a:t>
            </a:r>
            <a:endParaRPr lang="en-US" dirty="0"/>
          </a:p>
          <a:p>
            <a:r>
              <a:rPr lang="en-US" dirty="0" smtClean="0"/>
              <a:t>J. Cuomo, </a:t>
            </a:r>
            <a:r>
              <a:rPr lang="en-US" dirty="0" err="1" smtClean="0"/>
              <a:t>Javascript</a:t>
            </a:r>
            <a:r>
              <a:rPr lang="en-US" dirty="0" smtClean="0"/>
              <a:t> Everywhere and the Three Amigos. </a:t>
            </a:r>
            <a:r>
              <a:rPr lang="en-US" dirty="0" smtClean="0">
                <a:hlinkClick r:id="rId3"/>
              </a:rPr>
              <a:t>http://www.cse.buffalo.edu</a:t>
            </a:r>
            <a:r>
              <a:rPr lang="en-US" smtClean="0">
                <a:hlinkClick r:id="rId3"/>
              </a:rPr>
              <a:t>/~</a:t>
            </a:r>
            <a:r>
              <a:rPr lang="en-US" smtClean="0">
                <a:hlinkClick r:id="rId3"/>
              </a:rPr>
              <a:t>bina/cse487/threeamigosjs.pdf</a:t>
            </a:r>
            <a:r>
              <a:rPr lang="en-US" dirty="0" smtClean="0"/>
              <a:t>, last viewed 2018.</a:t>
            </a:r>
          </a:p>
          <a:p>
            <a:r>
              <a:rPr lang="en-US" dirty="0" err="1"/>
              <a:t>Marijn</a:t>
            </a:r>
            <a:r>
              <a:rPr lang="en-US" dirty="0"/>
              <a:t> </a:t>
            </a:r>
            <a:r>
              <a:rPr lang="en-US" dirty="0" err="1" smtClean="0"/>
              <a:t>Haverbeke</a:t>
            </a:r>
            <a:r>
              <a:rPr lang="en-US" dirty="0" smtClean="0"/>
              <a:t>, Eloquent </a:t>
            </a:r>
            <a:r>
              <a:rPr lang="en-US" dirty="0" err="1" smtClean="0"/>
              <a:t>Javascript</a:t>
            </a:r>
            <a:r>
              <a:rPr lang="en-US" dirty="0"/>
              <a:t>. </a:t>
            </a:r>
            <a:r>
              <a:rPr lang="en-US" dirty="0">
                <a:hlinkClick r:id="rId4"/>
              </a:rPr>
              <a:t>https://eloquentjavascript.net</a:t>
            </a:r>
            <a:r>
              <a:rPr lang="en-US" dirty="0" smtClean="0">
                <a:hlinkClick r:id="rId4"/>
              </a:rPr>
              <a:t>/</a:t>
            </a:r>
            <a:r>
              <a:rPr lang="en-US" dirty="0" smtClean="0"/>
              <a:t>, last viewed 2018.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573885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10078-CE0D-45BA-ADF1-1D9915E07103}" type="datetime1">
              <a:rPr lang="en-US" smtClean="0"/>
              <a:pPr/>
              <a:t>5/2/2018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9B958-0596-4DDD-AFDE-46F4754ED9F0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25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Lets take a survey on </a:t>
            </a:r>
            <a:r>
              <a:rPr lang="en-US" dirty="0" err="1" smtClean="0"/>
              <a:t>ublearns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Goodjob</a:t>
            </a:r>
            <a:r>
              <a:rPr lang="en-US" dirty="0" smtClean="0"/>
              <a:t> is </a:t>
            </a:r>
            <a:r>
              <a:rPr lang="en-US" smtClean="0"/>
              <a:t>the password.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6958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Fourth Paradigm edited by Jim Grey [1]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E1527-C3D0-49CD-89B2-E65A0217354F}" type="datetime1">
              <a:rPr lang="en-US" smtClean="0"/>
              <a:pPr/>
              <a:t>5/2/2018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9B958-0596-4DDD-AFDE-46F4754ED9F0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3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Available at Microsoft</a:t>
            </a:r>
          </a:p>
          <a:p>
            <a:r>
              <a:rPr lang="en-US" dirty="0" smtClean="0">
                <a:hlinkClick r:id="rId2"/>
              </a:rPr>
              <a:t>https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www.microsoft.com/en-us/research/wp-content/uploads/2009/10/Fourth_Paradigm.pdf</a:t>
            </a:r>
            <a:endParaRPr lang="en-US" dirty="0" smtClean="0"/>
          </a:p>
          <a:p>
            <a:r>
              <a:rPr lang="en-US" dirty="0" smtClean="0"/>
              <a:t>Defines Data-intensive computing in four areas of great interest</a:t>
            </a:r>
          </a:p>
          <a:p>
            <a:r>
              <a:rPr lang="en-US" dirty="0" smtClean="0"/>
              <a:t>Many experts in their respective fields have contributed.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12072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Science paradigms (chronologically)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1600" dirty="0" smtClean="0"/>
              <a:t>Thousands of years ago: </a:t>
            </a:r>
          </a:p>
          <a:p>
            <a:pPr lvl="1"/>
            <a:r>
              <a:rPr lang="en-US" sz="1600" dirty="0"/>
              <a:t>S</a:t>
            </a:r>
            <a:r>
              <a:rPr lang="en-US" sz="1600" dirty="0" smtClean="0"/>
              <a:t>cience was </a:t>
            </a:r>
            <a:r>
              <a:rPr lang="en-US" sz="1600" b="1" dirty="0" smtClean="0"/>
              <a:t>empirical</a:t>
            </a:r>
          </a:p>
          <a:p>
            <a:pPr lvl="1"/>
            <a:r>
              <a:rPr lang="en-US" sz="1600" dirty="0" smtClean="0"/>
              <a:t>Describing natural phenomena</a:t>
            </a:r>
          </a:p>
          <a:p>
            <a:r>
              <a:rPr lang="en-US" sz="1600" dirty="0" smtClean="0"/>
              <a:t>Last few hundred years</a:t>
            </a:r>
          </a:p>
          <a:p>
            <a:pPr lvl="1"/>
            <a:r>
              <a:rPr lang="en-US" sz="1600" b="1" dirty="0" smtClean="0"/>
              <a:t>Theoretical</a:t>
            </a:r>
            <a:r>
              <a:rPr lang="en-US" sz="1600" dirty="0" smtClean="0"/>
              <a:t> branch</a:t>
            </a:r>
          </a:p>
          <a:p>
            <a:pPr lvl="1"/>
            <a:r>
              <a:rPr lang="en-US" sz="1600" dirty="0" smtClean="0"/>
              <a:t>Models and generalizations</a:t>
            </a:r>
          </a:p>
          <a:p>
            <a:r>
              <a:rPr lang="en-US" sz="1600" dirty="0" smtClean="0"/>
              <a:t>Last few decades</a:t>
            </a:r>
          </a:p>
          <a:p>
            <a:pPr lvl="1"/>
            <a:r>
              <a:rPr lang="en-US" sz="1600" b="1" dirty="0" smtClean="0"/>
              <a:t>Computational</a:t>
            </a:r>
            <a:r>
              <a:rPr lang="en-US" sz="1600" dirty="0" smtClean="0"/>
              <a:t> branch</a:t>
            </a:r>
          </a:p>
          <a:p>
            <a:pPr lvl="1"/>
            <a:r>
              <a:rPr lang="en-US" sz="1600" dirty="0" smtClean="0"/>
              <a:t>Simulating complex phenomena</a:t>
            </a:r>
          </a:p>
          <a:p>
            <a:r>
              <a:rPr lang="en-US" sz="1600" dirty="0" smtClean="0"/>
              <a:t>Today</a:t>
            </a:r>
          </a:p>
          <a:p>
            <a:pPr lvl="1"/>
            <a:r>
              <a:rPr lang="en-US" sz="1600" b="1" dirty="0" smtClean="0"/>
              <a:t>Data exploration/data science (The Fourth Paradigm)</a:t>
            </a:r>
          </a:p>
          <a:p>
            <a:pPr lvl="1"/>
            <a:r>
              <a:rPr lang="en-US" sz="1600" dirty="0" smtClean="0"/>
              <a:t>Unify theory, experiment and simulation</a:t>
            </a:r>
          </a:p>
          <a:p>
            <a:pPr lvl="1"/>
            <a:r>
              <a:rPr lang="en-US" sz="1600" dirty="0" smtClean="0"/>
              <a:t>Data captured by simulator or instrument</a:t>
            </a:r>
          </a:p>
          <a:p>
            <a:pPr lvl="1"/>
            <a:r>
              <a:rPr lang="en-US" sz="1600" dirty="0" smtClean="0"/>
              <a:t>Processed by software</a:t>
            </a:r>
          </a:p>
          <a:p>
            <a:pPr lvl="1"/>
            <a:r>
              <a:rPr lang="en-US" sz="1600" dirty="0" smtClean="0"/>
              <a:t>Info/knowledge/ intelligence </a:t>
            </a:r>
          </a:p>
          <a:p>
            <a:pPr lvl="1"/>
            <a:r>
              <a:rPr lang="en-US" sz="1600" dirty="0" smtClean="0"/>
              <a:t>Analysis and visualization</a:t>
            </a:r>
          </a:p>
          <a:p>
            <a:pPr marL="457200" lvl="1" indent="0">
              <a:buNone/>
            </a:pPr>
            <a:endParaRPr lang="en-US" sz="1600" dirty="0" smtClean="0"/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4696911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Fourth Paradigm: Area 1: Environmental Sciences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23464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Three Phases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Phase 1: largely </a:t>
            </a:r>
            <a:r>
              <a:rPr lang="en-US" b="1" dirty="0" smtClean="0"/>
              <a:t>discipline-oriented</a:t>
            </a:r>
            <a:r>
              <a:rPr lang="en-US" dirty="0" smtClean="0"/>
              <a:t>: geology, atmospheric chemistry, ecosystems</a:t>
            </a:r>
          </a:p>
          <a:p>
            <a:r>
              <a:rPr lang="en-US" dirty="0" smtClean="0"/>
              <a:t>Phase 2: study of interacting element earth sciences, </a:t>
            </a:r>
            <a:r>
              <a:rPr lang="en-US" b="1" dirty="0" smtClean="0"/>
              <a:t>human behavior </a:t>
            </a:r>
            <a:r>
              <a:rPr lang="en-US" dirty="0" smtClean="0"/>
              <a:t>and systems: Complex systems and models for explaining these systems emerged; knowledge developed for scientific understanding</a:t>
            </a:r>
          </a:p>
          <a:p>
            <a:r>
              <a:rPr lang="en-US" dirty="0" smtClean="0"/>
              <a:t>Phase 3: knowledge developed for </a:t>
            </a:r>
            <a:r>
              <a:rPr lang="en-US" b="1" dirty="0" smtClean="0"/>
              <a:t>practical decisions and actions</a:t>
            </a:r>
          </a:p>
          <a:p>
            <a:r>
              <a:rPr lang="en-US" dirty="0" smtClean="0"/>
              <a:t>This new knowledge endeavor is termed “Science of environmental applications”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35542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Knowledge and Queries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Integration of knowledge from many disciplines: physics, biogeochemical, engineering, and human processes (demographics, practices).</a:t>
            </a:r>
          </a:p>
          <a:p>
            <a:r>
              <a:rPr lang="en-US" dirty="0" smtClean="0"/>
              <a:t>Snow-melt problem affects 1 billion people in the world: it is discussed in detail.</a:t>
            </a:r>
          </a:p>
          <a:p>
            <a:r>
              <a:rPr lang="en-US" dirty="0" smtClean="0"/>
              <a:t>Models have to consider interactions among various systems: traditional approaches may not suffice. </a:t>
            </a:r>
          </a:p>
          <a:p>
            <a:r>
              <a:rPr lang="en-US" dirty="0" smtClean="0"/>
              <a:t>My opinion: We may need a compendium of methods</a:t>
            </a:r>
            <a:r>
              <a:rPr lang="en-US" dirty="0"/>
              <a:t> </a:t>
            </a:r>
            <a:r>
              <a:rPr lang="en-US" dirty="0" smtClean="0"/>
              <a:t>and the knowledge derived from these methods have to be unified.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17183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Consideration for designing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Need driven vs. curiosity driven</a:t>
            </a:r>
          </a:p>
          <a:p>
            <a:r>
              <a:rPr lang="en-US" dirty="0" smtClean="0"/>
              <a:t>Externally constrained</a:t>
            </a:r>
          </a:p>
          <a:p>
            <a:r>
              <a:rPr lang="en-US" dirty="0" smtClean="0"/>
              <a:t>Consequential and recursive (knowledge generates more knowledge)</a:t>
            </a:r>
          </a:p>
          <a:p>
            <a:r>
              <a:rPr lang="en-US" dirty="0" smtClean="0"/>
              <a:t>Useful even when incomplete</a:t>
            </a:r>
          </a:p>
          <a:p>
            <a:r>
              <a:rPr lang="en-US" dirty="0" smtClean="0"/>
              <a:t>Scalable</a:t>
            </a:r>
          </a:p>
          <a:p>
            <a:r>
              <a:rPr lang="en-US" dirty="0" smtClean="0"/>
              <a:t>Robust</a:t>
            </a:r>
          </a:p>
          <a:p>
            <a:r>
              <a:rPr lang="en-US" dirty="0" smtClean="0"/>
              <a:t>Data-intensive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6992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Development of New Knowledge Types and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For acquiring knowledge multiple sources: satellite imagery, energy-balancing reconstruction, etc.</a:t>
            </a:r>
          </a:p>
          <a:p>
            <a:r>
              <a:rPr lang="en-US" dirty="0" smtClean="0"/>
              <a:t>Practical answers, intellectually captivating models, knowledge for policy making, etc.</a:t>
            </a:r>
          </a:p>
          <a:p>
            <a:r>
              <a:rPr lang="en-US" dirty="0" smtClean="0"/>
              <a:t>Equally important is using this knowledge in everyday lives: esp. with the availability of mobile devices and the Internet. Ex: Hurricane models, knowledge and consequences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110264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233</TotalTime>
  <Words>1190</Words>
  <Application>Microsoft Office PowerPoint</Application>
  <PresentationFormat>On-screen Show (4:3)</PresentationFormat>
  <Paragraphs>169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Georgia</vt:lpstr>
      <vt:lpstr>Wingdings</vt:lpstr>
      <vt:lpstr>Wingdings 2</vt:lpstr>
      <vt:lpstr>Civic</vt:lpstr>
      <vt:lpstr>1_Civic</vt:lpstr>
      <vt:lpstr>Data-intensive Computing - Review</vt:lpstr>
      <vt:lpstr>Overview</vt:lpstr>
      <vt:lpstr>The Fourth Paradigm edited by Jim Grey [1]</vt:lpstr>
      <vt:lpstr>Science paradigms (chronologically)</vt:lpstr>
      <vt:lpstr>Fourth Paradigm: Area 1: Environmental Sciences</vt:lpstr>
      <vt:lpstr>Three Phases </vt:lpstr>
      <vt:lpstr>Knowledge and Queries</vt:lpstr>
      <vt:lpstr>Consideration for designing models</vt:lpstr>
      <vt:lpstr>Development of New Knowledge Types and Tools</vt:lpstr>
      <vt:lpstr>Simple Example</vt:lpstr>
      <vt:lpstr>Figure 1</vt:lpstr>
      <vt:lpstr>Ecological Sciences Systems (p.24..)</vt:lpstr>
      <vt:lpstr>Ecological Sciences Systems (contd.)</vt:lpstr>
      <vt:lpstr>Areas Discussed</vt:lpstr>
      <vt:lpstr>Summary</vt:lpstr>
      <vt:lpstr>Javascript Everywhere and The three amigos… A Report from IBM [2]</vt:lpstr>
      <vt:lpstr>Trends</vt:lpstr>
      <vt:lpstr>Javascript everywhere</vt:lpstr>
      <vt:lpstr>What are the three amigos?</vt:lpstr>
      <vt:lpstr>3A concept</vt:lpstr>
      <vt:lpstr>What’s the point?</vt:lpstr>
      <vt:lpstr>Our Data Science Roadmap</vt:lpstr>
      <vt:lpstr>Topics for Final Exam</vt:lpstr>
      <vt:lpstr>References: Summer Explorations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bina</dc:creator>
  <cp:lastModifiedBy>bina</cp:lastModifiedBy>
  <cp:revision>23</cp:revision>
  <dcterms:created xsi:type="dcterms:W3CDTF">2014-05-08T02:28:36Z</dcterms:created>
  <dcterms:modified xsi:type="dcterms:W3CDTF">2018-05-02T15:22:38Z</dcterms:modified>
</cp:coreProperties>
</file>