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0" r:id="rId4"/>
    <p:sldId id="262" r:id="rId5"/>
    <p:sldId id="261" r:id="rId6"/>
    <p:sldId id="256" r:id="rId7"/>
    <p:sldId id="257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0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5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58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84FE-A26A-4550-9564-C80B3BECED95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581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78373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DDB3-FC9A-4001-8F47-A7C530D7E47B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3058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99D54A3C-C199-452E-AD2F-613260F02FD0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43636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8D55-2535-4F49-A0B8-C78A8ADC513F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44677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1527-C3D0-49CD-89B2-E65A0217354F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03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47650-1683-40D2-AD59-A602A44AF78F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25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F673-B5D6-43C0-A46A-EBA54D3156D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67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91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5D515F72-F512-4ACF-9395-A1069F56164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04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051-22FC-450D-9B00-2549BBB3DA36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20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6430F-9F99-498E-8E3F-3CA0CD23922B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65420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5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4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2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3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2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9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4D4AE-EF32-4129-909D-06C55DF0CF70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F3CA5-EA90-40BB-BA94-35A52E046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F7D867C-F9C0-4BBA-994F-FA634A81FA8E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015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Data Science Roadmap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1BB8-1E97-412E-8463-C45C85F582E8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36D2-5B7B-4E63-8692-2881431D8B7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pSp>
        <p:nvGrpSpPr>
          <p:cNvPr id="1043" name="Group 1042"/>
          <p:cNvGrpSpPr/>
          <p:nvPr/>
        </p:nvGrpSpPr>
        <p:grpSpPr>
          <a:xfrm>
            <a:off x="2590801" y="1139375"/>
            <a:ext cx="7270759" cy="5107922"/>
            <a:chOff x="529439" y="1753329"/>
            <a:chExt cx="7270759" cy="5107922"/>
          </a:xfrm>
        </p:grpSpPr>
        <p:sp>
          <p:nvSpPr>
            <p:cNvPr id="8" name="Rounded Rectangle 7"/>
            <p:cNvSpPr/>
            <p:nvPr/>
          </p:nvSpPr>
          <p:spPr>
            <a:xfrm>
              <a:off x="1981200" y="29996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Raw data collected</a:t>
              </a:r>
            </a:p>
          </p:txBody>
        </p:sp>
        <p:pic>
          <p:nvPicPr>
            <p:cNvPr id="1027" name="Picture 3" descr="C:\Users\bina\AppData\Local\Microsoft\Windows\Temporary Internet Files\Content.IE5\1VU1EHDR\MP900430937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9439" y="3129775"/>
              <a:ext cx="844988" cy="654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Arrow Connector 9"/>
            <p:cNvCxnSpPr>
              <a:stCxn id="1027" idx="1"/>
            </p:cNvCxnSpPr>
            <p:nvPr/>
          </p:nvCxnSpPr>
          <p:spPr>
            <a:xfrm flipV="1">
              <a:off x="1374427" y="3456877"/>
              <a:ext cx="61234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</p:cNvCxnSpPr>
            <p:nvPr/>
          </p:nvCxnSpPr>
          <p:spPr>
            <a:xfrm>
              <a:off x="2895600" y="3456878"/>
              <a:ext cx="533400" cy="6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4356100" y="3463228"/>
              <a:ext cx="41290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428598" y="1753329"/>
              <a:ext cx="1371600" cy="914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Exploratory data analysis EDA</a:t>
              </a:r>
            </a:p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R/</a:t>
              </a:r>
              <a:r>
                <a:rPr lang="en-US" sz="1400" b="1" dirty="0" err="1">
                  <a:solidFill>
                    <a:srgbClr val="FF0000"/>
                  </a:solidFill>
                </a:rPr>
                <a:t>Rstudio</a:t>
              </a:r>
              <a:r>
                <a:rPr lang="en-US" sz="1400" b="1" dirty="0">
                  <a:solidFill>
                    <a:srgbClr val="FF0000"/>
                  </a:solidFill>
                </a:rPr>
                <a:t>+</a:t>
              </a:r>
            </a:p>
          </p:txBody>
        </p:sp>
        <p:cxnSp>
          <p:nvCxnSpPr>
            <p:cNvPr id="19" name="Elbow Connector 18"/>
            <p:cNvCxnSpPr>
              <a:stCxn id="43" idx="0"/>
              <a:endCxn id="17" idx="1"/>
            </p:cNvCxnSpPr>
            <p:nvPr/>
          </p:nvCxnSpPr>
          <p:spPr>
            <a:xfrm rot="5400000" flipH="1" flipV="1">
              <a:off x="5429652" y="2013432"/>
              <a:ext cx="801849" cy="119604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332529" y="4202303"/>
              <a:ext cx="1467668" cy="16002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Machine learning algorithms;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Statistical models</a:t>
              </a:r>
            </a:p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Spark ML</a:t>
              </a:r>
            </a:p>
          </p:txBody>
        </p:sp>
        <p:cxnSp>
          <p:nvCxnSpPr>
            <p:cNvPr id="22" name="Elbow Connector 21"/>
            <p:cNvCxnSpPr>
              <a:stCxn id="43" idx="2"/>
              <a:endCxn id="20" idx="1"/>
            </p:cNvCxnSpPr>
            <p:nvPr/>
          </p:nvCxnSpPr>
          <p:spPr>
            <a:xfrm rot="16200000" flipH="1">
              <a:off x="5244729" y="3914602"/>
              <a:ext cx="1075625" cy="109997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1600200" y="4322956"/>
              <a:ext cx="1074234" cy="9144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Build data products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357220" y="5673198"/>
              <a:ext cx="1524000" cy="11880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Communication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Visualization</a:t>
              </a:r>
            </a:p>
            <a:p>
              <a:pPr algn="ctr"/>
              <a:r>
                <a:rPr lang="en-US" sz="1400" dirty="0">
                  <a:solidFill>
                    <a:prstClr val="black"/>
                  </a:solidFill>
                </a:rPr>
                <a:t>Report Findings</a:t>
              </a:r>
            </a:p>
          </p:txBody>
        </p:sp>
        <p:cxnSp>
          <p:nvCxnSpPr>
            <p:cNvPr id="31" name="Elbow Connector 30"/>
            <p:cNvCxnSpPr>
              <a:stCxn id="20" idx="2"/>
              <a:endCxn id="27" idx="3"/>
            </p:cNvCxnSpPr>
            <p:nvPr/>
          </p:nvCxnSpPr>
          <p:spPr>
            <a:xfrm rot="5400000">
              <a:off x="5741431" y="4942293"/>
              <a:ext cx="464722" cy="218514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Arrow Connector 1030"/>
            <p:cNvCxnSpPr/>
            <p:nvPr/>
          </p:nvCxnSpPr>
          <p:spPr>
            <a:xfrm>
              <a:off x="4903128" y="5987534"/>
              <a:ext cx="6588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2" name="TextBox 1031"/>
            <p:cNvSpPr txBox="1"/>
            <p:nvPr/>
          </p:nvSpPr>
          <p:spPr>
            <a:xfrm>
              <a:off x="5486400" y="5833645"/>
              <a:ext cx="1399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prstClr val="black"/>
                  </a:solidFill>
                </a:rPr>
                <a:t>Make decisions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450992" y="3012378"/>
              <a:ext cx="1044807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Data is  processed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775354" y="30123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prstClr val="black"/>
                  </a:solidFill>
                </a:rPr>
                <a:t>Data is cleaned</a:t>
              </a:r>
            </a:p>
          </p:txBody>
        </p:sp>
        <p:cxnSp>
          <p:nvCxnSpPr>
            <p:cNvPr id="1034" name="Straight Arrow Connector 1033"/>
            <p:cNvCxnSpPr>
              <a:endCxn id="26" idx="3"/>
            </p:cNvCxnSpPr>
            <p:nvPr/>
          </p:nvCxnSpPr>
          <p:spPr>
            <a:xfrm flipH="1">
              <a:off x="2674434" y="4780156"/>
              <a:ext cx="375416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Straight Arrow Connector 1041"/>
            <p:cNvCxnSpPr>
              <a:stCxn id="26" idx="1"/>
              <a:endCxn id="1027" idx="2"/>
            </p:cNvCxnSpPr>
            <p:nvPr/>
          </p:nvCxnSpPr>
          <p:spPr>
            <a:xfrm flipH="1" flipV="1">
              <a:off x="951933" y="3783980"/>
              <a:ext cx="648267" cy="996176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8393891" y="2402778"/>
            <a:ext cx="1467667" cy="914400"/>
          </a:xfrm>
          <a:prstGeom prst="rect">
            <a:avLst/>
          </a:prstGeom>
          <a:solidFill>
            <a:srgbClr val="FBC7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Big data methods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</a:rPr>
              <a:t>MapReduce</a:t>
            </a:r>
          </a:p>
        </p:txBody>
      </p:sp>
      <p:cxnSp>
        <p:nvCxnSpPr>
          <p:cNvPr id="28" name="Straight Arrow Connector 27"/>
          <p:cNvCxnSpPr>
            <a:stCxn id="17" idx="2"/>
          </p:cNvCxnSpPr>
          <p:nvPr/>
        </p:nvCxnSpPr>
        <p:spPr>
          <a:xfrm>
            <a:off x="9175759" y="2053776"/>
            <a:ext cx="0" cy="34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4" idx="2"/>
            <a:endCxn id="20" idx="0"/>
          </p:cNvCxnSpPr>
          <p:nvPr/>
        </p:nvCxnSpPr>
        <p:spPr>
          <a:xfrm>
            <a:off x="9127724" y="3317179"/>
            <a:ext cx="0" cy="271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993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Data-Intensive Text </a:t>
            </a:r>
            <a:r>
              <a:rPr lang="en-US" dirty="0" smtClean="0"/>
              <a:t>Processing with </a:t>
            </a:r>
            <a:r>
              <a:rPr lang="en-US" dirty="0"/>
              <a:t>MapReduce</a:t>
            </a:r>
          </a:p>
          <a:p>
            <a:pPr marL="0" indent="0">
              <a:buNone/>
            </a:pPr>
            <a:r>
              <a:rPr lang="en-US" dirty="0" smtClean="0"/>
              <a:t>   by Jimmy </a:t>
            </a:r>
            <a:r>
              <a:rPr lang="en-US" dirty="0"/>
              <a:t>Lin and Chris </a:t>
            </a:r>
            <a:r>
              <a:rPr lang="en-US" dirty="0" smtClean="0"/>
              <a:t>Dyer</a:t>
            </a:r>
          </a:p>
          <a:p>
            <a:pPr lvl="1"/>
            <a:r>
              <a:rPr lang="en-US" dirty="0" smtClean="0"/>
              <a:t>Ch. 2, 3 </a:t>
            </a:r>
            <a:r>
              <a:rPr lang="en-US" dirty="0" err="1" smtClean="0"/>
              <a:t>upto</a:t>
            </a:r>
            <a:r>
              <a:rPr lang="en-US" dirty="0" smtClean="0"/>
              <a:t> p.57</a:t>
            </a:r>
          </a:p>
          <a:p>
            <a:pPr lvl="1"/>
            <a:r>
              <a:rPr lang="en-US" dirty="0" smtClean="0"/>
              <a:t>Ch. 5</a:t>
            </a:r>
          </a:p>
          <a:p>
            <a:pPr lvl="1"/>
            <a:r>
              <a:rPr lang="en-US" dirty="0" smtClean="0"/>
              <a:t>Text processing, MR, and graph processing including shortest path and page rank</a:t>
            </a:r>
          </a:p>
          <a:p>
            <a:pPr lvl="1"/>
            <a:r>
              <a:rPr lang="en-US" dirty="0" smtClean="0"/>
              <a:t>Lab 2 MR usage details</a:t>
            </a:r>
          </a:p>
          <a:p>
            <a:r>
              <a:rPr lang="en-US" dirty="0" smtClean="0"/>
              <a:t>Naïve Bayes and Bayesian Classification (Class notes)</a:t>
            </a:r>
          </a:p>
          <a:p>
            <a:pPr lvl="1"/>
            <a:r>
              <a:rPr lang="en-US" dirty="0" smtClean="0"/>
              <a:t>Study Field Cady’s text: Chapter 6,7 and 8: focus on Bayes, logistic regressions and </a:t>
            </a:r>
            <a:r>
              <a:rPr lang="en-US" dirty="0" err="1" smtClean="0"/>
              <a:t>evalution</a:t>
            </a:r>
            <a:endParaRPr lang="en-US" dirty="0" smtClean="0"/>
          </a:p>
          <a:p>
            <a:r>
              <a:rPr lang="en-US" dirty="0" smtClean="0"/>
              <a:t>Apache Spark </a:t>
            </a:r>
          </a:p>
          <a:p>
            <a:pPr lvl="1"/>
            <a:r>
              <a:rPr lang="en-US" dirty="0" smtClean="0"/>
              <a:t>RDD paper by </a:t>
            </a:r>
            <a:r>
              <a:rPr lang="en-US" dirty="0" err="1" smtClean="0"/>
              <a:t>Zaharia</a:t>
            </a:r>
            <a:r>
              <a:rPr lang="en-US" dirty="0" smtClean="0"/>
              <a:t> et al</a:t>
            </a:r>
          </a:p>
          <a:p>
            <a:pPr lvl="1"/>
            <a:r>
              <a:rPr lang="en-US" dirty="0" smtClean="0"/>
              <a:t>Motivation for Spark</a:t>
            </a:r>
          </a:p>
          <a:p>
            <a:pPr lvl="1"/>
            <a:r>
              <a:rPr lang="en-US" dirty="0" smtClean="0"/>
              <a:t>Spark APIs</a:t>
            </a:r>
          </a:p>
          <a:p>
            <a:pPr lvl="1"/>
            <a:r>
              <a:rPr lang="en-US" dirty="0" smtClean="0"/>
              <a:t>Lab3 details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4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Data-Intensive Text </a:t>
            </a:r>
            <a:r>
              <a:rPr lang="en-US" dirty="0" smtClean="0"/>
              <a:t>Processing with </a:t>
            </a:r>
            <a:r>
              <a:rPr lang="en-US" dirty="0"/>
              <a:t>MapReduce</a:t>
            </a:r>
          </a:p>
          <a:p>
            <a:pPr marL="0" indent="0">
              <a:buNone/>
            </a:pPr>
            <a:r>
              <a:rPr lang="en-US" dirty="0" smtClean="0"/>
              <a:t>   by Jimmy </a:t>
            </a:r>
            <a:r>
              <a:rPr lang="en-US" dirty="0"/>
              <a:t>Lin and Chris </a:t>
            </a:r>
            <a:r>
              <a:rPr lang="en-US" dirty="0" smtClean="0"/>
              <a:t>Dyer</a:t>
            </a:r>
          </a:p>
          <a:p>
            <a:pPr lvl="1"/>
            <a:r>
              <a:rPr lang="en-US" dirty="0" smtClean="0"/>
              <a:t>Ch. 2, 3 </a:t>
            </a:r>
            <a:r>
              <a:rPr lang="en-US" dirty="0" err="1" smtClean="0"/>
              <a:t>upto</a:t>
            </a:r>
            <a:r>
              <a:rPr lang="en-US" dirty="0" smtClean="0"/>
              <a:t> p.57</a:t>
            </a:r>
          </a:p>
          <a:p>
            <a:pPr lvl="1"/>
            <a:r>
              <a:rPr lang="en-US" dirty="0" smtClean="0"/>
              <a:t>Ch. 5</a:t>
            </a:r>
          </a:p>
          <a:p>
            <a:pPr lvl="1"/>
            <a:r>
              <a:rPr lang="en-US" dirty="0" smtClean="0"/>
              <a:t>Text processing, MR, and graph processing including shortest path and page rank</a:t>
            </a:r>
          </a:p>
          <a:p>
            <a:pPr lvl="1"/>
            <a:r>
              <a:rPr lang="en-US" dirty="0" smtClean="0"/>
              <a:t>Lab 2 MR usage details</a:t>
            </a:r>
          </a:p>
          <a:p>
            <a:r>
              <a:rPr lang="en-US" dirty="0" smtClean="0"/>
              <a:t>Naïve Bayes and Bayesian Classification (Class notes)</a:t>
            </a:r>
          </a:p>
          <a:p>
            <a:r>
              <a:rPr lang="en-US" dirty="0" smtClean="0"/>
              <a:t>Apache Spark </a:t>
            </a:r>
          </a:p>
          <a:p>
            <a:pPr lvl="1"/>
            <a:r>
              <a:rPr lang="en-US" dirty="0" smtClean="0"/>
              <a:t>RDD paper by </a:t>
            </a:r>
            <a:r>
              <a:rPr lang="en-US" dirty="0" err="1" smtClean="0"/>
              <a:t>Zaharia</a:t>
            </a:r>
            <a:r>
              <a:rPr lang="en-US" dirty="0" smtClean="0"/>
              <a:t> et al</a:t>
            </a:r>
          </a:p>
          <a:p>
            <a:pPr lvl="1"/>
            <a:r>
              <a:rPr lang="en-US" dirty="0" smtClean="0"/>
              <a:t>Motivation for Spark</a:t>
            </a:r>
          </a:p>
          <a:p>
            <a:pPr lvl="1"/>
            <a:r>
              <a:rPr lang="en-US" dirty="0" smtClean="0"/>
              <a:t>Spark APIs</a:t>
            </a:r>
          </a:p>
          <a:p>
            <a:pPr lvl="1"/>
            <a:r>
              <a:rPr lang="en-US" dirty="0" smtClean="0"/>
              <a:t>Lab3 details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20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Evaluating and comparing performance of prediction classifiers.</a:t>
            </a:r>
          </a:p>
          <a:p>
            <a:r>
              <a:rPr lang="en-US" dirty="0" smtClean="0"/>
              <a:t>Confusion matrix: Only binary confusion matrix</a:t>
            </a:r>
          </a:p>
          <a:p>
            <a:r>
              <a:rPr lang="en-US" dirty="0" smtClean="0"/>
              <a:t>In the next slide I have shown an easy way to remember the various metrics</a:t>
            </a:r>
          </a:p>
          <a:p>
            <a:r>
              <a:rPr lang="en-US" dirty="0" smtClean="0"/>
              <a:t>The slide after than shows a sample computation.</a:t>
            </a:r>
          </a:p>
          <a:p>
            <a:r>
              <a:rPr lang="en-US" dirty="0" smtClean="0"/>
              <a:t>Lets explore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028"/>
              </p:ext>
            </p:extLst>
          </p:nvPr>
        </p:nvGraphicFramePr>
        <p:xfrm>
          <a:off x="2817090" y="719666"/>
          <a:ext cx="6197600" cy="401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40"/>
                <a:gridCol w="1446760"/>
                <a:gridCol w="1549400"/>
                <a:gridCol w="1549400"/>
              </a:tblGrid>
              <a:tr h="10046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Sensitivity=</a:t>
                      </a:r>
                    </a:p>
                    <a:p>
                      <a:r>
                        <a:rPr lang="en-US" dirty="0" smtClean="0"/>
                        <a:t>TP/(TP+FN)</a:t>
                      </a:r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Specificity=</a:t>
                      </a:r>
                    </a:p>
                    <a:p>
                      <a:r>
                        <a:rPr lang="en-US" dirty="0" smtClean="0"/>
                        <a:t>TN/(FP+TN)</a:t>
                      </a:r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Misclassification Rate=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(FN+FP</a:t>
                      </a:r>
                      <a:r>
                        <a:rPr lang="en-US" baseline="0" dirty="0" smtClean="0"/>
                        <a:t>)/Total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Precision=</a:t>
                      </a:r>
                    </a:p>
                    <a:p>
                      <a:r>
                        <a:rPr lang="en-US" dirty="0" smtClean="0"/>
                        <a:t>TP/(TP+FP)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r>
                        <a:rPr lang="en-US" baseline="0" dirty="0" smtClean="0"/>
                        <a:t> =</a:t>
                      </a:r>
                    </a:p>
                    <a:p>
                      <a:r>
                        <a:rPr lang="en-US" baseline="0" dirty="0" smtClean="0"/>
                        <a:t>(TP+TN)/Total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 rot="8572683">
            <a:off x="2449494" y="2622693"/>
            <a:ext cx="4801978" cy="1038149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48727" y="1496291"/>
            <a:ext cx="4599709" cy="95134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48727" y="2558472"/>
            <a:ext cx="4599709" cy="9836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48727" y="1422400"/>
            <a:ext cx="1533237" cy="331585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884839">
            <a:off x="3853299" y="2707730"/>
            <a:ext cx="5307645" cy="892513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1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248727" y="1496291"/>
            <a:ext cx="4599709" cy="95134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48727" y="2558472"/>
            <a:ext cx="4599709" cy="9836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48727" y="1422400"/>
            <a:ext cx="1533237" cy="331585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884839">
            <a:off x="3863436" y="2740209"/>
            <a:ext cx="5307645" cy="892513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8572683">
            <a:off x="2379946" y="2646047"/>
            <a:ext cx="4801978" cy="807670"/>
          </a:xfrm>
          <a:prstGeom prst="ellipse">
            <a:avLst/>
          </a:prstGeom>
          <a:solidFill>
            <a:schemeClr val="accent1">
              <a:alpha val="13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885818"/>
              </p:ext>
            </p:extLst>
          </p:nvPr>
        </p:nvGraphicFramePr>
        <p:xfrm>
          <a:off x="2817090" y="719666"/>
          <a:ext cx="6197600" cy="4476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40"/>
                <a:gridCol w="1446760"/>
                <a:gridCol w="1549400"/>
                <a:gridCol w="1549400"/>
              </a:tblGrid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= 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Classified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Sensitivity=</a:t>
                      </a:r>
                    </a:p>
                    <a:p>
                      <a:r>
                        <a:rPr lang="en-US" dirty="0" smtClean="0"/>
                        <a:t>TP/(TP+FN)=</a:t>
                      </a:r>
                    </a:p>
                    <a:p>
                      <a:r>
                        <a:rPr lang="en-US" dirty="0" smtClean="0"/>
                        <a:t>60/70</a:t>
                      </a:r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smtClean="0"/>
                        <a:t>Actual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Specificity=</a:t>
                      </a:r>
                    </a:p>
                    <a:p>
                      <a:r>
                        <a:rPr lang="en-US" dirty="0" smtClean="0"/>
                        <a:t>TN/(FP+TN)</a:t>
                      </a:r>
                    </a:p>
                    <a:p>
                      <a:r>
                        <a:rPr lang="en-US" dirty="0" smtClean="0"/>
                        <a:t>=125/130</a:t>
                      </a:r>
                      <a:endParaRPr lang="en-US" dirty="0"/>
                    </a:p>
                  </a:txBody>
                  <a:tcPr/>
                </a:tc>
              </a:tr>
              <a:tr h="100464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Mis</a:t>
                      </a:r>
                      <a:r>
                        <a:rPr lang="en-US" dirty="0" smtClean="0"/>
                        <a:t>-classification Rate=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(FN+FP</a:t>
                      </a:r>
                      <a:r>
                        <a:rPr lang="en-US" baseline="0" dirty="0" smtClean="0"/>
                        <a:t>)/Total=</a:t>
                      </a:r>
                    </a:p>
                    <a:p>
                      <a:r>
                        <a:rPr lang="en-US" baseline="0" dirty="0" smtClean="0"/>
                        <a:t>15/200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Precision=</a:t>
                      </a:r>
                    </a:p>
                    <a:p>
                      <a:r>
                        <a:rPr lang="en-US" dirty="0" smtClean="0"/>
                        <a:t>TP/(TP+FP)</a:t>
                      </a:r>
                    </a:p>
                    <a:p>
                      <a:r>
                        <a:rPr lang="en-US" dirty="0" smtClean="0"/>
                        <a:t>=60/65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r>
                        <a:rPr lang="en-US" baseline="0" dirty="0" smtClean="0"/>
                        <a:t> =</a:t>
                      </a:r>
                    </a:p>
                    <a:p>
                      <a:r>
                        <a:rPr lang="en-US" baseline="0" dirty="0" smtClean="0"/>
                        <a:t>(TP+TN)/Total</a:t>
                      </a:r>
                    </a:p>
                    <a:p>
                      <a:r>
                        <a:rPr lang="en-US" baseline="0" dirty="0" smtClean="0"/>
                        <a:t>=185/200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55636" y="5588000"/>
            <a:ext cx="2778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Prevalence = 70/200 = 35% 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347855" y="3306618"/>
            <a:ext cx="2198254" cy="9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209309" y="2309091"/>
            <a:ext cx="2419927" cy="27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55491" y="2558472"/>
            <a:ext cx="2290618" cy="128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821382" y="2336800"/>
            <a:ext cx="0" cy="1533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897745" y="2447636"/>
            <a:ext cx="2382982" cy="1477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49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 format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6 questions (15-20 points each)</a:t>
            </a:r>
          </a:p>
          <a:p>
            <a:r>
              <a:rPr lang="en-US" smtClean="0"/>
              <a:t>Closed book and closed notes</a:t>
            </a:r>
            <a:endParaRPr lang="en-US" dirty="0" smtClean="0"/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Classification 1: Naïve Bayes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Classification 2 : Logistic regression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Spark given code—interpret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MapReduce synthesis: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/>
              <a:t>Graph algorithms problem solve: write pseudo code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err="1" smtClean="0"/>
              <a:t>MaReduce</a:t>
            </a:r>
            <a:r>
              <a:rPr lang="en-US" dirty="0" smtClean="0"/>
              <a:t> analysis: </a:t>
            </a:r>
            <a:r>
              <a:rPr lang="en-US" dirty="0" err="1" smtClean="0"/>
              <a:t>pagerank</a:t>
            </a:r>
            <a:r>
              <a:rPr lang="en-US" dirty="0" smtClean="0"/>
              <a:t>: simulate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Evaluate performance of classification: (Binary) confusion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4664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422</Words>
  <Application>Microsoft Office PowerPoint</Application>
  <PresentationFormat>Widescreen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Wingdings</vt:lpstr>
      <vt:lpstr>Wingdings 2</vt:lpstr>
      <vt:lpstr>Office Theme</vt:lpstr>
      <vt:lpstr>1_Civic</vt:lpstr>
      <vt:lpstr>Our Data Science Roadmap</vt:lpstr>
      <vt:lpstr>Topics for Final Exam</vt:lpstr>
      <vt:lpstr>Topics for Final Exam</vt:lpstr>
      <vt:lpstr>Confusion Matrix</vt:lpstr>
      <vt:lpstr>PowerPoint Presentation</vt:lpstr>
      <vt:lpstr>PowerPoint Presentation</vt:lpstr>
      <vt:lpstr>Final exam format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14</cp:revision>
  <dcterms:created xsi:type="dcterms:W3CDTF">2018-05-06T14:06:15Z</dcterms:created>
  <dcterms:modified xsi:type="dcterms:W3CDTF">2018-05-10T15:48:34Z</dcterms:modified>
</cp:coreProperties>
</file>