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3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9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1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7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8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7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8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0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EC1E8-4221-4FF1-8E41-DA42BCDAC7F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2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Word Co-occurrence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3, Lin and 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7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1: </a:t>
            </a:r>
            <a:r>
              <a:rPr lang="en-US" dirty="0" err="1" smtClean="0"/>
              <a:t>Mapreduce</a:t>
            </a:r>
            <a:r>
              <a:rPr lang="en-US" dirty="0" smtClean="0"/>
              <a:t> Algorithm Design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"</a:t>
            </a:r>
            <a:r>
              <a:rPr lang="en-US" dirty="0"/>
              <a:t>simplicity" is the </a:t>
            </a:r>
            <a:r>
              <a:rPr lang="en-US" dirty="0" smtClean="0"/>
              <a:t>theme</a:t>
            </a:r>
          </a:p>
          <a:p>
            <a:r>
              <a:rPr lang="en-US" dirty="0" smtClean="0"/>
              <a:t>Fast </a:t>
            </a:r>
            <a:r>
              <a:rPr lang="en-US" dirty="0"/>
              <a:t>"simple operation" on a large set of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Most </a:t>
            </a:r>
            <a:r>
              <a:rPr lang="en-US" dirty="0"/>
              <a:t>web-mobile-internet application data yield to embarrassingly parallel </a:t>
            </a:r>
            <a:r>
              <a:rPr lang="en-US" dirty="0" smtClean="0"/>
              <a:t>processing</a:t>
            </a:r>
          </a:p>
          <a:p>
            <a:r>
              <a:rPr lang="en-US" dirty="0" smtClean="0"/>
              <a:t>General </a:t>
            </a:r>
            <a:r>
              <a:rPr lang="en-US" dirty="0"/>
              <a:t>Idea; you write the Mapper and Reducer (Combiner and </a:t>
            </a:r>
            <a:r>
              <a:rPr lang="en-US" dirty="0" err="1"/>
              <a:t>Partitioner</a:t>
            </a:r>
            <a:r>
              <a:rPr lang="en-US" dirty="0"/>
              <a:t>); the execution framework takes care of the rest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Of </a:t>
            </a:r>
            <a:r>
              <a:rPr lang="en-US" dirty="0"/>
              <a:t>course, you configure...the splits, the # of reducers, input path, output path,.. etc.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0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2: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Programmer has NO control over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 where a mapper or reducer runs (which node in the cluster)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 when a mapper or reducer begins or finishes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--which input key-value pairs are processed by a specific mapper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--what intermediate key-value pair is processed by a specific reducer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1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 what control does a programmer have?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Ability </a:t>
            </a:r>
            <a:r>
              <a:rPr lang="en-US" dirty="0"/>
              <a:t>to construct complex structures as keys and values to store and communicate partial results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2. The ability to execute user-specified code at the beginning of a map or a reduce task; and termination code at the end;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3. Ability to preserve state in both mappers and reducers across multiple input /intermediate values: counters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4. Ability to control sort order, order of distribution to reducers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5. ability to partition the key space to reducers</a:t>
            </a:r>
          </a:p>
        </p:txBody>
      </p:sp>
    </p:spTree>
    <p:extLst>
      <p:ext uri="{BB962C8B-B14F-4D97-AF65-F5344CB8AC3E}">
        <p14:creationId xmlns:p14="http://schemas.microsoft.com/office/powerpoint/2010/main" val="77205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move on co-occurrence (Section 3.2)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Word counting is not the only example..</a:t>
            </a:r>
          </a:p>
          <a:p>
            <a:r>
              <a:rPr lang="en-US" dirty="0" smtClean="0"/>
              <a:t>Another example</a:t>
            </a:r>
            <a:r>
              <a:rPr lang="en-US" dirty="0"/>
              <a:t>: co-occurrence matrix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large corpus: </a:t>
            </a:r>
            <a:r>
              <a:rPr lang="en-US" dirty="0" err="1"/>
              <a:t>nXn</a:t>
            </a:r>
            <a:r>
              <a:rPr lang="en-US" dirty="0"/>
              <a:t> matrix where n is the number of unique words in the corpus. (corpora is plural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Lets </a:t>
            </a:r>
            <a:r>
              <a:rPr lang="en-US" dirty="0"/>
              <a:t>assume m words, </a:t>
            </a:r>
            <a:r>
              <a:rPr lang="en-US" dirty="0" err="1"/>
              <a:t>i</a:t>
            </a:r>
            <a:r>
              <a:rPr lang="en-US" dirty="0"/>
              <a:t> and j row and column index, m(</a:t>
            </a:r>
            <a:r>
              <a:rPr lang="en-US" dirty="0" err="1"/>
              <a:t>i.j</a:t>
            </a:r>
            <a:r>
              <a:rPr lang="en-US" dirty="0"/>
              <a:t>) cell will have the number of times w(</a:t>
            </a:r>
            <a:r>
              <a:rPr lang="en-US" dirty="0" err="1"/>
              <a:t>i</a:t>
            </a:r>
            <a:r>
              <a:rPr lang="en-US" dirty="0"/>
              <a:t>) co-occurred with w(j)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 </a:t>
            </a:r>
            <a:r>
              <a:rPr lang="en-US" dirty="0" smtClean="0"/>
              <a:t>&lt;Winnie&gt; </a:t>
            </a:r>
            <a:r>
              <a:rPr lang="en-US" dirty="0"/>
              <a:t>is w(</a:t>
            </a:r>
            <a:r>
              <a:rPr lang="en-US" dirty="0" err="1"/>
              <a:t>i</a:t>
            </a:r>
            <a:r>
              <a:rPr lang="en-US" dirty="0"/>
              <a:t>) and </a:t>
            </a:r>
            <a:r>
              <a:rPr lang="en-US" dirty="0" smtClean="0"/>
              <a:t>&lt;South Africa&gt; </a:t>
            </a:r>
            <a:r>
              <a:rPr lang="en-US" dirty="0"/>
              <a:t>w&lt;j&gt; on </a:t>
            </a:r>
            <a:r>
              <a:rPr lang="en-US" dirty="0" smtClean="0"/>
              <a:t>twitter feed today is 1000</a:t>
            </a:r>
          </a:p>
          <a:p>
            <a:pPr marL="0" indent="0">
              <a:buNone/>
            </a:pPr>
            <a:r>
              <a:rPr lang="en-US" dirty="0" smtClean="0"/>
              <a:t>The same for a month ago would have 0, &lt;Winnie, Pooh&gt; would have been more.</a:t>
            </a:r>
          </a:p>
          <a:p>
            <a:pPr marL="0" indent="0">
              <a:buNone/>
            </a:pPr>
            <a:r>
              <a:rPr lang="en-US" dirty="0" smtClean="0"/>
              <a:t>Lets look at the algorithm. You need this for your Lab2.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662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Co-occurrence – Pairs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: class Mapper</a:t>
            </a:r>
          </a:p>
          <a:p>
            <a:pPr marL="0" indent="0">
              <a:buNone/>
            </a:pPr>
            <a:r>
              <a:rPr lang="en-US" dirty="0" smtClean="0"/>
              <a:t>   2</a:t>
            </a:r>
            <a:r>
              <a:rPr lang="en-US" dirty="0"/>
              <a:t>: method Map(</a:t>
            </a:r>
            <a:r>
              <a:rPr lang="en-US" dirty="0" err="1"/>
              <a:t>docid</a:t>
            </a:r>
            <a:r>
              <a:rPr lang="en-US" dirty="0"/>
              <a:t> a; doc d)</a:t>
            </a:r>
          </a:p>
          <a:p>
            <a:pPr marL="0" indent="0">
              <a:buNone/>
            </a:pPr>
            <a:r>
              <a:rPr lang="en-US" dirty="0" smtClean="0"/>
              <a:t>       3</a:t>
            </a:r>
            <a:r>
              <a:rPr lang="en-US" dirty="0"/>
              <a:t>: for all term w 2 doc d do</a:t>
            </a:r>
          </a:p>
          <a:p>
            <a:pPr marL="0" indent="0">
              <a:buNone/>
            </a:pPr>
            <a:r>
              <a:rPr lang="en-US" dirty="0" smtClean="0"/>
              <a:t>       4</a:t>
            </a:r>
            <a:r>
              <a:rPr lang="en-US" dirty="0"/>
              <a:t>: for all term u 2 Neighbors(w) do</a:t>
            </a:r>
          </a:p>
          <a:p>
            <a:pPr marL="0" indent="0">
              <a:buNone/>
            </a:pPr>
            <a:r>
              <a:rPr lang="en-US" dirty="0" smtClean="0"/>
              <a:t>               5</a:t>
            </a:r>
            <a:r>
              <a:rPr lang="en-US" dirty="0"/>
              <a:t>: Emit(pair (w; u); count 1) . Emit count for each </a:t>
            </a:r>
            <a:r>
              <a:rPr lang="en-US" dirty="0" smtClean="0"/>
              <a:t>co-occurrence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1: class Reducer</a:t>
            </a:r>
          </a:p>
          <a:p>
            <a:pPr marL="0" indent="0">
              <a:buNone/>
            </a:pPr>
            <a:r>
              <a:rPr lang="en-US" dirty="0" smtClean="0"/>
              <a:t>   2: </a:t>
            </a:r>
            <a:r>
              <a:rPr lang="en-US" dirty="0"/>
              <a:t>method Reduce(pair p; counts [c1; c2; : : :])</a:t>
            </a:r>
          </a:p>
          <a:p>
            <a:pPr marL="0" indent="0">
              <a:buNone/>
            </a:pPr>
            <a:r>
              <a:rPr lang="en-US" dirty="0" smtClean="0"/>
              <a:t>   3</a:t>
            </a:r>
            <a:r>
              <a:rPr lang="en-US" dirty="0"/>
              <a:t>: s  </a:t>
            </a:r>
            <a:r>
              <a:rPr lang="en-US" dirty="0" smtClean="0"/>
              <a:t>&lt;- </a:t>
            </a:r>
            <a:r>
              <a:rPr lang="en-US" dirty="0"/>
              <a:t>0</a:t>
            </a:r>
          </a:p>
          <a:p>
            <a:pPr marL="0" indent="0">
              <a:buNone/>
            </a:pPr>
            <a:r>
              <a:rPr lang="en-US" dirty="0" smtClean="0"/>
              <a:t>   4</a:t>
            </a:r>
            <a:r>
              <a:rPr lang="en-US" dirty="0"/>
              <a:t>: for all count c </a:t>
            </a:r>
            <a:r>
              <a:rPr lang="en-US" dirty="0" smtClean="0"/>
              <a:t>in </a:t>
            </a:r>
            <a:r>
              <a:rPr lang="en-US" dirty="0"/>
              <a:t>counts [c1; c2; : : :] do</a:t>
            </a:r>
          </a:p>
          <a:p>
            <a:pPr marL="0" indent="0">
              <a:buNone/>
            </a:pPr>
            <a:r>
              <a:rPr lang="en-US" dirty="0" smtClean="0"/>
              <a:t>           5</a:t>
            </a:r>
            <a:r>
              <a:rPr lang="en-US" dirty="0"/>
              <a:t>: s   </a:t>
            </a:r>
            <a:r>
              <a:rPr lang="en-US" dirty="0" err="1"/>
              <a:t>s</a:t>
            </a:r>
            <a:r>
              <a:rPr lang="en-US" dirty="0"/>
              <a:t> + c . Sum co-occurrence counts</a:t>
            </a:r>
          </a:p>
          <a:p>
            <a:pPr marL="0" indent="0">
              <a:buNone/>
            </a:pPr>
            <a:r>
              <a:rPr lang="en-US" dirty="0" smtClean="0"/>
              <a:t>   6</a:t>
            </a:r>
            <a:r>
              <a:rPr lang="en-US" dirty="0"/>
              <a:t>: Emit(pair p; count s)</a:t>
            </a:r>
          </a:p>
        </p:txBody>
      </p:sp>
    </p:spTree>
    <p:extLst>
      <p:ext uri="{BB962C8B-B14F-4D97-AF65-F5344CB8AC3E}">
        <p14:creationId xmlns:p14="http://schemas.microsoft.com/office/powerpoint/2010/main" val="169346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Co-occurrence – Stripes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782" y="1570182"/>
            <a:ext cx="10698018" cy="4978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1.class </a:t>
            </a:r>
            <a:r>
              <a:rPr lang="en-US" dirty="0"/>
              <a:t>Mapper</a:t>
            </a:r>
          </a:p>
          <a:p>
            <a:pPr marL="0" indent="0">
              <a:buNone/>
            </a:pPr>
            <a:r>
              <a:rPr lang="en-US" dirty="0" smtClean="0"/>
              <a:t>   2</a:t>
            </a:r>
            <a:r>
              <a:rPr lang="en-US" dirty="0"/>
              <a:t>: method Map(</a:t>
            </a:r>
            <a:r>
              <a:rPr lang="en-US" dirty="0" err="1"/>
              <a:t>docid</a:t>
            </a:r>
            <a:r>
              <a:rPr lang="en-US" dirty="0"/>
              <a:t> a; doc d)</a:t>
            </a:r>
          </a:p>
          <a:p>
            <a:pPr marL="0" indent="0">
              <a:buNone/>
            </a:pPr>
            <a:r>
              <a:rPr lang="en-US" dirty="0" smtClean="0"/>
              <a:t>       3: </a:t>
            </a:r>
            <a:r>
              <a:rPr lang="en-US" dirty="0"/>
              <a:t>for all term w </a:t>
            </a:r>
            <a:r>
              <a:rPr lang="en-US" dirty="0" smtClean="0"/>
              <a:t>in </a:t>
            </a:r>
            <a:r>
              <a:rPr lang="en-US" dirty="0"/>
              <a:t>doc d do</a:t>
            </a:r>
          </a:p>
          <a:p>
            <a:pPr marL="0" indent="0">
              <a:buNone/>
            </a:pPr>
            <a:r>
              <a:rPr lang="en-US" dirty="0" smtClean="0"/>
              <a:t>          4</a:t>
            </a:r>
            <a:r>
              <a:rPr lang="en-US" dirty="0"/>
              <a:t>: H  </a:t>
            </a:r>
            <a:r>
              <a:rPr lang="en-US" dirty="0" smtClean="0"/>
              <a:t>&lt;-new </a:t>
            </a:r>
            <a:r>
              <a:rPr lang="en-US" dirty="0" err="1"/>
              <a:t>AssociativeArray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5</a:t>
            </a:r>
            <a:r>
              <a:rPr lang="en-US" dirty="0"/>
              <a:t>: for all term u </a:t>
            </a:r>
            <a:r>
              <a:rPr lang="en-US" dirty="0" smtClean="0"/>
              <a:t>in </a:t>
            </a:r>
            <a:r>
              <a:rPr lang="en-US" dirty="0"/>
              <a:t>Neighbors(w) do</a:t>
            </a:r>
          </a:p>
          <a:p>
            <a:pPr marL="0" indent="0">
              <a:buNone/>
            </a:pPr>
            <a:r>
              <a:rPr lang="en-US" dirty="0" smtClean="0"/>
              <a:t>              6</a:t>
            </a:r>
            <a:r>
              <a:rPr lang="en-US" dirty="0"/>
              <a:t>: </a:t>
            </a:r>
            <a:r>
              <a:rPr lang="en-US" dirty="0" smtClean="0"/>
              <a:t>H{u}  &lt;-H{u} </a:t>
            </a:r>
            <a:r>
              <a:rPr lang="en-US" dirty="0"/>
              <a:t>+ 1 </a:t>
            </a:r>
            <a:r>
              <a:rPr lang="en-US" dirty="0" smtClean="0"/>
              <a:t>. //Tally </a:t>
            </a:r>
            <a:r>
              <a:rPr lang="en-US" dirty="0"/>
              <a:t>words co-occurring with w</a:t>
            </a:r>
          </a:p>
          <a:p>
            <a:pPr marL="0" indent="0">
              <a:buNone/>
            </a:pPr>
            <a:r>
              <a:rPr lang="en-US" dirty="0" smtClean="0"/>
              <a:t>      7</a:t>
            </a:r>
            <a:r>
              <a:rPr lang="en-US" dirty="0"/>
              <a:t>: Emit(Term w; Stripe H)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: class Reducer</a:t>
            </a:r>
          </a:p>
          <a:p>
            <a:pPr marL="0" indent="0">
              <a:buNone/>
            </a:pPr>
            <a:r>
              <a:rPr lang="en-US" dirty="0" smtClean="0"/>
              <a:t>    2</a:t>
            </a:r>
            <a:r>
              <a:rPr lang="en-US" dirty="0"/>
              <a:t>: method Reduce(term w; stripes [H1;H2;H3; : : :])</a:t>
            </a:r>
          </a:p>
          <a:p>
            <a:pPr marL="0" indent="0">
              <a:buNone/>
            </a:pPr>
            <a:r>
              <a:rPr lang="en-US" dirty="0" smtClean="0"/>
              <a:t>        3</a:t>
            </a:r>
            <a:r>
              <a:rPr lang="en-US" dirty="0"/>
              <a:t>: </a:t>
            </a:r>
            <a:r>
              <a:rPr lang="en-US" dirty="0" err="1"/>
              <a:t>Hf</a:t>
            </a:r>
            <a:r>
              <a:rPr lang="en-US" dirty="0"/>
              <a:t>  </a:t>
            </a:r>
            <a:r>
              <a:rPr lang="en-US" dirty="0" smtClean="0"/>
              <a:t>&lt;-new </a:t>
            </a:r>
            <a:r>
              <a:rPr lang="en-US" dirty="0" err="1"/>
              <a:t>AssociativeArray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4</a:t>
            </a:r>
            <a:r>
              <a:rPr lang="en-US" dirty="0"/>
              <a:t>: for all stripe H </a:t>
            </a:r>
            <a:r>
              <a:rPr lang="en-US" dirty="0" smtClean="0"/>
              <a:t>in </a:t>
            </a:r>
            <a:r>
              <a:rPr lang="en-US" dirty="0"/>
              <a:t>stripes [H1;H2;H3; : : :] do</a:t>
            </a:r>
          </a:p>
          <a:p>
            <a:pPr marL="0" indent="0">
              <a:buNone/>
            </a:pPr>
            <a:r>
              <a:rPr lang="en-US" dirty="0" smtClean="0"/>
              <a:t>             5</a:t>
            </a:r>
            <a:r>
              <a:rPr lang="en-US" dirty="0"/>
              <a:t>: Sum(</a:t>
            </a:r>
            <a:r>
              <a:rPr lang="en-US" dirty="0" err="1"/>
              <a:t>Hf</a:t>
            </a:r>
            <a:r>
              <a:rPr lang="en-US" dirty="0"/>
              <a:t> </a:t>
            </a:r>
            <a:r>
              <a:rPr lang="en-US" dirty="0" smtClean="0"/>
              <a:t>,H</a:t>
            </a:r>
            <a:r>
              <a:rPr lang="en-US" dirty="0"/>
              <a:t>)  </a:t>
            </a:r>
            <a:r>
              <a:rPr lang="en-US" dirty="0" smtClean="0"/>
              <a:t>// Element-wise sum lots of small values into big value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6: Emit(term w; stripe </a:t>
            </a:r>
            <a:r>
              <a:rPr lang="en-US" dirty="0" err="1"/>
              <a:t>Hf</a:t>
            </a:r>
            <a:r>
              <a:rPr lang="en-US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867388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it on AWS and evaluate the two approaches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639" y="1825625"/>
            <a:ext cx="7393999" cy="4796848"/>
          </a:xfrm>
        </p:spPr>
      </p:pic>
    </p:spTree>
    <p:extLst>
      <p:ext uri="{BB962C8B-B14F-4D97-AF65-F5344CB8AC3E}">
        <p14:creationId xmlns:p14="http://schemas.microsoft.com/office/powerpoint/2010/main" val="3131879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Summary/Observation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1.Word co-occurrence is proposed as solution for evaluating association!</a:t>
            </a:r>
          </a:p>
          <a:p>
            <a:pPr marL="0" indent="0">
              <a:buNone/>
            </a:pPr>
            <a:r>
              <a:rPr lang="en-US" dirty="0" smtClean="0"/>
              <a:t>2. Two methods proposed: pairs, stripes</a:t>
            </a:r>
          </a:p>
          <a:p>
            <a:pPr marL="0" indent="0">
              <a:buNone/>
            </a:pPr>
            <a:r>
              <a:rPr lang="en-US" dirty="0" smtClean="0"/>
              <a:t>3. MR implementation designed (pseudo code)</a:t>
            </a:r>
          </a:p>
          <a:p>
            <a:pPr marL="0" indent="0">
              <a:buNone/>
            </a:pPr>
            <a:r>
              <a:rPr lang="en-US" dirty="0" smtClean="0"/>
              <a:t>4. Implemented on MR on amazon cloud</a:t>
            </a:r>
          </a:p>
          <a:p>
            <a:pPr marL="0" indent="0">
              <a:buNone/>
            </a:pPr>
            <a:r>
              <a:rPr lang="en-US" dirty="0" smtClean="0"/>
              <a:t>5. Evaluated and relative performance studied (R</a:t>
            </a:r>
            <a:r>
              <a:rPr lang="en-US" baseline="30000" dirty="0" smtClean="0"/>
              <a:t>2</a:t>
            </a:r>
            <a:r>
              <a:rPr lang="en-US" dirty="0" smtClean="0"/>
              <a:t>, runtime</a:t>
            </a:r>
            <a:r>
              <a:rPr lang="en-US" smtClean="0"/>
              <a:t>, scale)</a:t>
            </a:r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765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445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Word Co-occurrence</vt:lpstr>
      <vt:lpstr>Review 1: Mapreduce Algorithm Design </vt:lpstr>
      <vt:lpstr>Review 2: </vt:lpstr>
      <vt:lpstr>Review 3</vt:lpstr>
      <vt:lpstr>Lets move on co-occurrence (Section 3.2)</vt:lpstr>
      <vt:lpstr>Word Co-occurrence – Pairs version</vt:lpstr>
      <vt:lpstr>Word Co-occurrence – Stripes version</vt:lpstr>
      <vt:lpstr>Run it on AWS and evaluate the two approaches</vt:lpstr>
      <vt:lpstr>Summary/Observation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Co-occurrence</dc:title>
  <dc:creator>bina</dc:creator>
  <cp:lastModifiedBy>bina</cp:lastModifiedBy>
  <cp:revision>6</cp:revision>
  <dcterms:created xsi:type="dcterms:W3CDTF">2018-04-02T15:14:01Z</dcterms:created>
  <dcterms:modified xsi:type="dcterms:W3CDTF">2018-04-02T15:43:57Z</dcterms:modified>
</cp:coreProperties>
</file>