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sldIdLst>
    <p:sldId id="256" r:id="rId2"/>
    <p:sldId id="260" r:id="rId3"/>
    <p:sldId id="300" r:id="rId4"/>
    <p:sldId id="298" r:id="rId5"/>
    <p:sldId id="259" r:id="rId6"/>
    <p:sldId id="288" r:id="rId7"/>
    <p:sldId id="265" r:id="rId8"/>
    <p:sldId id="297" r:id="rId9"/>
    <p:sldId id="287" r:id="rId10"/>
    <p:sldId id="261" r:id="rId11"/>
    <p:sldId id="262" r:id="rId12"/>
    <p:sldId id="263" r:id="rId13"/>
    <p:sldId id="264" r:id="rId14"/>
    <p:sldId id="289" r:id="rId15"/>
    <p:sldId id="301" r:id="rId16"/>
    <p:sldId id="302" r:id="rId17"/>
    <p:sldId id="266" r:id="rId18"/>
    <p:sldId id="290" r:id="rId19"/>
    <p:sldId id="267" r:id="rId20"/>
    <p:sldId id="270" r:id="rId21"/>
    <p:sldId id="277" r:id="rId22"/>
    <p:sldId id="274" r:id="rId23"/>
    <p:sldId id="278" r:id="rId24"/>
    <p:sldId id="271" r:id="rId25"/>
    <p:sldId id="293" r:id="rId26"/>
    <p:sldId id="294" r:id="rId27"/>
    <p:sldId id="295" r:id="rId28"/>
    <p:sldId id="273" r:id="rId29"/>
    <p:sldId id="276" r:id="rId30"/>
    <p:sldId id="272" r:id="rId31"/>
    <p:sldId id="268" r:id="rId32"/>
    <p:sldId id="279" r:id="rId33"/>
    <p:sldId id="280" r:id="rId34"/>
    <p:sldId id="281" r:id="rId35"/>
    <p:sldId id="282" r:id="rId36"/>
    <p:sldId id="286" r:id="rId37"/>
    <p:sldId id="283" r:id="rId38"/>
    <p:sldId id="296" r:id="rId39"/>
    <p:sldId id="299" r:id="rId40"/>
    <p:sldId id="291" r:id="rId41"/>
    <p:sldId id="285" r:id="rId42"/>
    <p:sldId id="275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62F3"/>
    <a:srgbClr val="F68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6B092-6D80-4BC3-9868-617BCED7B682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6BC11-CD2F-4872-9FC5-1073AE0B2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19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6BC11-CD2F-4872-9FC5-1073AE0B2746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05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C95BF-5607-4DFF-83C8-5B73F3D185C0}" type="datetime1">
              <a:rPr lang="en-US" smtClean="0"/>
              <a:t>2/14/2019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028B-1528-4406-A09B-4008A5C75856}" type="datetime1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2F0E7-5F13-49AF-A6C9-CB6312E085A8}" type="datetime1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B493-5855-4CE0-B893-207B1E263B57}" type="datetime1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7AE11-4F15-441B-B5C8-D804A3408EEE}" type="datetime1">
              <a:rPr lang="en-US" smtClean="0"/>
              <a:t>2/14/2019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7E8AB79-2CDB-46CC-80A4-E920248161C3}" type="datetime1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E1DC-E1B0-40B2-9342-1E8EDB09D808}" type="datetime1">
              <a:rPr lang="en-US" smtClean="0"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8925-4B44-430E-BC1E-B49379213999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0708-1ED3-45F9-9503-F32D0F22CEEA}" type="datetime1">
              <a:rPr lang="en-US" smtClean="0"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7B173-0A5F-4B43-9FDF-E11EB824844F}" type="datetime1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16F845-6337-4AA5-A37B-FD2B07086644}" type="datetime1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41CE8C7-E9DF-4ACB-8456-A38F8DC1623E}" type="datetime1">
              <a:rPr lang="en-US" smtClean="0"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D097D0B-290E-45CC-BEA3-C6A7299B412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ftaliharris.com/blog/visualizing-k-means-clusterin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atasciencecentral.com/profiles/blogs/top-10-machine-learning-algorithms" TargetMode="External"/><Relationship Id="rId5" Type="http://schemas.openxmlformats.org/officeDocument/2006/relationships/hyperlink" Target="http://web.udl.es/Biomath/Bioestadistica/R/Manuals/r_in_a_nutshell.pdf" TargetMode="External"/><Relationship Id="rId4" Type="http://schemas.openxmlformats.org/officeDocument/2006/relationships/hyperlink" Target="http://en.wikipedia.org/wiki/K-nearest_neighbors_algorith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Statistical Models and Machine Learning Algorithms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8B044-8899-4452-A158-F982D9A3A44F}" type="datetime1">
              <a:rPr lang="en-US" smtClean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CSE4/587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46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EA29-E4AE-440E-919F-DDF6F68BBF65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Three types of algorithms: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b="1" dirty="0" smtClean="0"/>
              <a:t>Data munging or data engineering or data wrangling</a:t>
            </a:r>
            <a:r>
              <a:rPr lang="en-US" dirty="0" smtClean="0"/>
              <a:t>: mapping raw and dirty data to a format that is usable in tools for analysis.</a:t>
            </a:r>
          </a:p>
          <a:p>
            <a:pPr marL="1062990" lvl="2" indent="-514350">
              <a:buFont typeface="+mj-lt"/>
              <a:buAutoNum type="alphaLcParenR"/>
            </a:pPr>
            <a:r>
              <a:rPr lang="en-US" dirty="0" smtClean="0"/>
              <a:t>By some estimates (NYT) this is about 50% of a data scientists time.</a:t>
            </a:r>
          </a:p>
          <a:p>
            <a:pPr marL="1062990" lvl="2" indent="-514350">
              <a:buFont typeface="+mj-lt"/>
              <a:buAutoNum type="alphaLcParenR"/>
            </a:pPr>
            <a:r>
              <a:rPr lang="en-US" dirty="0"/>
              <a:t>S</a:t>
            </a:r>
            <a:r>
              <a:rPr lang="en-US" dirty="0" smtClean="0"/>
              <a:t>tart-ups to do this kind of work: re-package data and sell it.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Optimization algorithms for </a:t>
            </a:r>
            <a:r>
              <a:rPr lang="en-US" b="1" dirty="0" smtClean="0"/>
              <a:t>parameter estimation</a:t>
            </a:r>
            <a:r>
              <a:rPr lang="en-US" dirty="0" smtClean="0"/>
              <a:t>: Least squares, Newton’s methods, Stochastic gradients descent</a:t>
            </a:r>
          </a:p>
          <a:p>
            <a:pPr marL="1062990" lvl="2" indent="-514350">
              <a:buFont typeface="+mj-lt"/>
              <a:buAutoNum type="alphaLcParenR"/>
            </a:pPr>
            <a:r>
              <a:rPr lang="en-US" dirty="0" smtClean="0"/>
              <a:t>R has many functions readily available do to this</a:t>
            </a:r>
          </a:p>
          <a:p>
            <a:pPr marL="1062990" lvl="2" indent="-514350">
              <a:buFont typeface="+mj-lt"/>
              <a:buAutoNum type="alphaLcParenR"/>
            </a:pPr>
            <a:r>
              <a:rPr lang="en-US" dirty="0"/>
              <a:t>Example: </a:t>
            </a:r>
            <a:r>
              <a:rPr lang="en-US" dirty="0" err="1"/>
              <a:t>lsfit</a:t>
            </a:r>
            <a:r>
              <a:rPr lang="en-US" dirty="0"/>
              <a:t>(x, y, </a:t>
            </a:r>
            <a:r>
              <a:rPr lang="en-US" dirty="0" smtClean="0"/>
              <a:t>… </a:t>
            </a:r>
            <a:r>
              <a:rPr lang="en-US" dirty="0"/>
              <a:t>tolerance = </a:t>
            </a:r>
            <a:r>
              <a:rPr lang="en-US" dirty="0" smtClean="0"/>
              <a:t>1e-07,…)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b="1" dirty="0" smtClean="0"/>
              <a:t>Machine Learning </a:t>
            </a:r>
            <a:r>
              <a:rPr lang="en-US" dirty="0" smtClean="0"/>
              <a:t>algorithms</a:t>
            </a:r>
          </a:p>
          <a:p>
            <a:pPr marL="1062990" lvl="2" indent="-514350">
              <a:buFont typeface="+mj-lt"/>
              <a:buAutoNum type="alphaLcParenR"/>
            </a:pPr>
            <a:r>
              <a:rPr lang="en-US" dirty="0" smtClean="0"/>
              <a:t>Used to predict, classify and cluster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8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Regression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D442-E7A1-4E17-ADC6-673B01DF21D9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Vey simple, easy to understand</a:t>
            </a:r>
          </a:p>
          <a:p>
            <a:r>
              <a:rPr lang="en-US" dirty="0" smtClean="0"/>
              <a:t>Expresses the relationship between two variables/attributes</a:t>
            </a:r>
          </a:p>
          <a:p>
            <a:r>
              <a:rPr lang="en-US" dirty="0" smtClean="0"/>
              <a:t>You assume a linear relationship between an outcome variable (dependent variable, response variable/ label) and the predictor(s) (independent variables, features, explanatory variables)</a:t>
            </a:r>
          </a:p>
          <a:p>
            <a:pPr marL="274320" lvl="1" indent="0">
              <a:buNone/>
            </a:pPr>
            <a:r>
              <a:rPr lang="en-US" dirty="0" smtClean="0"/>
              <a:t>Examples: company sales vs money spent on ads</a:t>
            </a:r>
          </a:p>
          <a:p>
            <a:pPr marL="274320" lvl="1" indent="0">
              <a:buNone/>
            </a:pPr>
            <a:r>
              <a:rPr lang="en-US" dirty="0" smtClean="0"/>
              <a:t>Number of friends vs time spent on social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47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regression (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A2CEC-C48F-4843-885C-D40875BC10A9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 = f(x) where y = </a:t>
            </a:r>
            <a:r>
              <a:rPr lang="el-GR" dirty="0" smtClean="0"/>
              <a:t>β</a:t>
            </a:r>
            <a:r>
              <a:rPr lang="en-US" baseline="-25000" dirty="0" smtClean="0"/>
              <a:t>0</a:t>
            </a:r>
            <a:r>
              <a:rPr lang="en-US" dirty="0" smtClean="0"/>
              <a:t> + </a:t>
            </a:r>
            <a:r>
              <a:rPr lang="el-GR" dirty="0" smtClean="0"/>
              <a:t>β</a:t>
            </a:r>
            <a:r>
              <a:rPr lang="en-US" baseline="-25000" dirty="0" smtClean="0"/>
              <a:t>1</a:t>
            </a:r>
            <a:r>
              <a:rPr lang="en-US" dirty="0" smtClean="0"/>
              <a:t> x</a:t>
            </a:r>
          </a:p>
          <a:p>
            <a:endParaRPr lang="en-US" baseline="-25000" dirty="0"/>
          </a:p>
          <a:p>
            <a:endParaRPr lang="en-US" baseline="-25000" dirty="0" smtClean="0"/>
          </a:p>
          <a:p>
            <a:endParaRPr lang="en-US" baseline="-25000" dirty="0"/>
          </a:p>
          <a:p>
            <a:endParaRPr lang="en-US" baseline="-25000" dirty="0" smtClean="0"/>
          </a:p>
          <a:p>
            <a:endParaRPr lang="en-US" baseline="-25000" dirty="0"/>
          </a:p>
          <a:p>
            <a:pPr marL="0" indent="0">
              <a:buNone/>
            </a:pPr>
            <a:endParaRPr lang="en-US" baseline="-25000" dirty="0"/>
          </a:p>
          <a:p>
            <a:pPr marL="0" indent="0">
              <a:buNone/>
            </a:pPr>
            <a:r>
              <a:rPr lang="en-US" dirty="0" smtClean="0"/>
              <a:t>For this revenue table you can see y = 25x</a:t>
            </a:r>
          </a:p>
          <a:p>
            <a:r>
              <a:rPr lang="en-US" dirty="0" smtClean="0"/>
              <a:t>How about this head(data1)?</a:t>
            </a:r>
          </a:p>
          <a:p>
            <a:r>
              <a:rPr lang="en-US" dirty="0" smtClean="0"/>
              <a:t>Not so obvious</a:t>
            </a:r>
          </a:p>
          <a:p>
            <a:r>
              <a:rPr lang="en-US" dirty="0" smtClean="0"/>
              <a:t>Need to “fit the model”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862685"/>
              </p:ext>
            </p:extLst>
          </p:nvPr>
        </p:nvGraphicFramePr>
        <p:xfrm>
          <a:off x="533400" y="2133600"/>
          <a:ext cx="2895600" cy="1635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67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Subscribers 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Revenue y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125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250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375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510874"/>
              </p:ext>
            </p:extLst>
          </p:nvPr>
        </p:nvGraphicFramePr>
        <p:xfrm>
          <a:off x="5257800" y="4572000"/>
          <a:ext cx="3200400" cy="1828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4846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524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524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524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524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17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Fitting the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16712-88B6-4953-A384-015EFFDB4BA5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Least squares method to improve the fit</a:t>
            </a:r>
          </a:p>
          <a:p>
            <a:r>
              <a:rPr lang="en-US" dirty="0" smtClean="0"/>
              <a:t>We will now look at R exercise for linear regression and extract the parameters</a:t>
            </a:r>
          </a:p>
          <a:p>
            <a:r>
              <a:rPr lang="en-US" dirty="0" smtClean="0"/>
              <a:t>Fitted model can be evaluated and can be refined or updated.</a:t>
            </a:r>
          </a:p>
          <a:p>
            <a:r>
              <a:rPr lang="en-US" dirty="0" smtClean="0"/>
              <a:t>Many variations of linear regression exists and can be used as the need arises for these.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55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Regression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255A-C006-4F24-895F-DF1BD16D6EE0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Regression with multiple predictors</a:t>
            </a:r>
          </a:p>
          <a:p>
            <a:r>
              <a:rPr lang="en-US" dirty="0" smtClean="0"/>
              <a:t>y = </a:t>
            </a:r>
            <a:r>
              <a:rPr lang="el-GR" dirty="0" smtClean="0"/>
              <a:t>β</a:t>
            </a:r>
            <a:r>
              <a:rPr lang="en-US" dirty="0" smtClean="0"/>
              <a:t>0+</a:t>
            </a:r>
            <a:r>
              <a:rPr lang="el-GR" dirty="0" smtClean="0"/>
              <a:t> β</a:t>
            </a:r>
            <a:r>
              <a:rPr lang="en-US" dirty="0" smtClean="0"/>
              <a:t>1.x1 +</a:t>
            </a:r>
            <a:r>
              <a:rPr lang="el-GR" dirty="0"/>
              <a:t> </a:t>
            </a:r>
            <a:r>
              <a:rPr lang="el-GR" dirty="0" smtClean="0"/>
              <a:t>β</a:t>
            </a:r>
            <a:r>
              <a:rPr lang="en-US" dirty="0" smtClean="0"/>
              <a:t>2.x2+.. + </a:t>
            </a:r>
            <a:r>
              <a:rPr lang="az-Cyrl-AZ" dirty="0" smtClean="0"/>
              <a:t>Є</a:t>
            </a:r>
            <a:endParaRPr lang="en-US" dirty="0" smtClean="0"/>
          </a:p>
          <a:p>
            <a:r>
              <a:rPr lang="en-US" dirty="0" smtClean="0"/>
              <a:t>We are considering data table/frame of one dependent variable y, and multiple independent variables.</a:t>
            </a:r>
          </a:p>
          <a:p>
            <a:r>
              <a:rPr lang="en-US" dirty="0" smtClean="0"/>
              <a:t>Model fitting using R.</a:t>
            </a:r>
          </a:p>
          <a:p>
            <a:pPr marL="0" indent="0">
              <a:buNone/>
            </a:pPr>
            <a:r>
              <a:rPr lang="en-US" dirty="0"/>
              <a:t>m</a:t>
            </a:r>
            <a:r>
              <a:rPr lang="en-US" dirty="0" smtClean="0"/>
              <a:t>odel&lt;- lm(y ~ x0+x1+x2)</a:t>
            </a:r>
          </a:p>
          <a:p>
            <a:pPr marL="0" indent="0">
              <a:buNone/>
            </a:pPr>
            <a:r>
              <a:rPr lang="en-US" dirty="0"/>
              <a:t>m</a:t>
            </a:r>
            <a:r>
              <a:rPr lang="en-US" dirty="0" smtClean="0"/>
              <a:t>odel &lt;-lm(y ~ x0+x1+x2*x3) where predictors x2 and x3 have interaction between them.</a:t>
            </a:r>
          </a:p>
          <a:p>
            <a:pPr marL="0" indent="0">
              <a:buNone/>
            </a:pPr>
            <a:r>
              <a:rPr lang="en-US" dirty="0" smtClean="0"/>
              <a:t>Example: y : </a:t>
            </a:r>
          </a:p>
          <a:p>
            <a:pPr marL="0" indent="0">
              <a:buNone/>
            </a:pPr>
            <a:r>
              <a:rPr lang="en-US" sz="1900" dirty="0" smtClean="0"/>
              <a:t>price of oil</a:t>
            </a:r>
            <a:r>
              <a:rPr lang="en-US" sz="1900" dirty="0"/>
              <a:t> </a:t>
            </a:r>
            <a:r>
              <a:rPr lang="en-US" sz="1900" dirty="0" smtClean="0"/>
              <a:t>~ </a:t>
            </a:r>
          </a:p>
          <a:p>
            <a:pPr marL="0" indent="0">
              <a:buNone/>
            </a:pPr>
            <a:r>
              <a:rPr lang="en-US" sz="1900" dirty="0" smtClean="0"/>
              <a:t>x1= # full oil storage tanks, x2= #half tanks, x3= #empty tanks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410279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Oil Price Prediction By Dr. Zhang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B493-5855-4CE0-B893-207B1E263B57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15</a:t>
            </a:fld>
            <a:endParaRPr lang="en-US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30262"/>
            <a:ext cx="7772400" cy="5190207"/>
          </a:xfrm>
        </p:spPr>
      </p:pic>
    </p:spTree>
    <p:extLst>
      <p:ext uri="{BB962C8B-B14F-4D97-AF65-F5344CB8AC3E}">
        <p14:creationId xmlns:p14="http://schemas.microsoft.com/office/powerpoint/2010/main" val="1316612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and Noise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B493-5855-4CE0-B893-207B1E263B57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16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99283" y="1524000"/>
            <a:ext cx="2986917" cy="4572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201656" y="2209800"/>
            <a:ext cx="4639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https://fivethirtyeight.com/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01656" y="3348335"/>
            <a:ext cx="44566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Nate </a:t>
            </a:r>
            <a:r>
              <a:rPr lang="en-US" smtClean="0"/>
              <a:t>Silver’s stats analysis </a:t>
            </a:r>
            <a:r>
              <a:rPr lang="en-US" dirty="0" smtClean="0"/>
              <a:t>is the only one </a:t>
            </a:r>
          </a:p>
          <a:p>
            <a:r>
              <a:rPr lang="en-US" dirty="0"/>
              <a:t>t</a:t>
            </a:r>
            <a:r>
              <a:rPr lang="en-US" dirty="0" smtClean="0"/>
              <a:t>hat predicted the possibility of a Trump</a:t>
            </a:r>
          </a:p>
          <a:p>
            <a:r>
              <a:rPr lang="en-US" dirty="0" smtClean="0"/>
              <a:t>Win in 2017.</a:t>
            </a:r>
          </a:p>
        </p:txBody>
      </p:sp>
    </p:spTree>
    <p:extLst>
      <p:ext uri="{BB962C8B-B14F-4D97-AF65-F5344CB8AC3E}">
        <p14:creationId xmlns:p14="http://schemas.microsoft.com/office/powerpoint/2010/main" val="2972350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Synthetic data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F72CB-F7BF-465F-BFA6-60DE8AEFA5A8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 can generate synthetic data to explore, learn and/or hypothesize and evaluate a certain model</a:t>
            </a:r>
          </a:p>
          <a:p>
            <a:r>
              <a:rPr lang="en-US" dirty="0" smtClean="0"/>
              <a:t>Usually the generating functions for random number is “r” followed by distribution function.</a:t>
            </a:r>
          </a:p>
          <a:p>
            <a:r>
              <a:rPr lang="en-US" dirty="0" smtClean="0"/>
              <a:t>Examples: </a:t>
            </a:r>
          </a:p>
          <a:p>
            <a:pPr lvl="1"/>
            <a:r>
              <a:rPr lang="en-US" dirty="0" err="1" smtClean="0"/>
              <a:t>runif</a:t>
            </a:r>
            <a:r>
              <a:rPr lang="en-US" dirty="0" smtClean="0"/>
              <a:t>(10,0.0,100.0) # generate 10 numbers between 0.0 and 100.0 : uniform distribution  </a:t>
            </a:r>
          </a:p>
          <a:p>
            <a:pPr lvl="1"/>
            <a:r>
              <a:rPr lang="en-US" dirty="0" err="1" smtClean="0"/>
              <a:t>rpois</a:t>
            </a:r>
            <a:r>
              <a:rPr lang="en-US" dirty="0" smtClean="0"/>
              <a:t>(100,56)# generate 100 numbers with mean of 56 according to Poisson distribution</a:t>
            </a:r>
          </a:p>
          <a:p>
            <a:pPr lvl="1"/>
            <a:r>
              <a:rPr lang="en-US" dirty="0" err="1" smtClean="0"/>
              <a:t>rnorm</a:t>
            </a:r>
            <a:r>
              <a:rPr lang="en-US" dirty="0" smtClean="0"/>
              <a:t>(100,mean=56,sd=9) # generate 100 numbers with mean 56, </a:t>
            </a:r>
            <a:r>
              <a:rPr lang="en-US" dirty="0" err="1" smtClean="0"/>
              <a:t>std.dev</a:t>
            </a:r>
            <a:r>
              <a:rPr lang="en-US" dirty="0" smtClean="0"/>
              <a:t> 9, according to Normal distribution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69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Synthetic Data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8726-3C99-43E8-933A-BA1574E279A1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Generate 30 random numbers in a given range.</a:t>
            </a:r>
          </a:p>
          <a:p>
            <a:pPr lvl="1"/>
            <a:r>
              <a:rPr lang="en-US" dirty="0"/>
              <a:t>x</a:t>
            </a:r>
            <a:r>
              <a:rPr lang="en-US" dirty="0" smtClean="0"/>
              <a:t>&lt;-sample(0:100, 30)</a:t>
            </a:r>
          </a:p>
          <a:p>
            <a:r>
              <a:rPr lang="en-US" dirty="0" smtClean="0"/>
              <a:t>Non-numerical data:</a:t>
            </a:r>
          </a:p>
          <a:p>
            <a:pPr lvl="1"/>
            <a:r>
              <a:rPr lang="en-US" dirty="0" err="1" smtClean="0"/>
              <a:t>sts</a:t>
            </a:r>
            <a:r>
              <a:rPr lang="en-US" dirty="0" smtClean="0"/>
              <a:t>&lt;- sample(state.name,12)</a:t>
            </a:r>
          </a:p>
          <a:p>
            <a:pPr lvl="1"/>
            <a:r>
              <a:rPr lang="en-US" dirty="0" smtClean="0"/>
              <a:t>Try this twice and observe the randomness</a:t>
            </a:r>
          </a:p>
          <a:p>
            <a:r>
              <a:rPr lang="en-US" dirty="0" smtClean="0"/>
              <a:t>You can set seed to avoid pseudo randomness</a:t>
            </a:r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et.seed</a:t>
            </a:r>
            <a:r>
              <a:rPr lang="en-US" dirty="0" smtClean="0"/>
              <a:t>(5)</a:t>
            </a:r>
          </a:p>
          <a:p>
            <a:r>
              <a:rPr lang="en-US" dirty="0" smtClean="0"/>
              <a:t>You can also save the synthetic data generated for later use in another experiment by using the command:</a:t>
            </a:r>
          </a:p>
          <a:p>
            <a:pPr lvl="1"/>
            <a:r>
              <a:rPr lang="en-US" dirty="0" smtClean="0"/>
              <a:t>write.csv(data6, “mydata.csv”, </a:t>
            </a:r>
            <a:r>
              <a:rPr lang="en-US" dirty="0" err="1" smtClean="0"/>
              <a:t>row.names</a:t>
            </a:r>
            <a:r>
              <a:rPr lang="en-US" smtClean="0"/>
              <a:t>=FALSE)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0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Learning Methods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9844-2443-4C34-9D87-BAE55585B1B0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Learning: three major categories of algorithms</a:t>
            </a:r>
          </a:p>
          <a:p>
            <a:pPr lvl="1"/>
            <a:r>
              <a:rPr lang="en-US" dirty="0" smtClean="0"/>
              <a:t>Unsupervised ? </a:t>
            </a:r>
            <a:r>
              <a:rPr lang="en-US" dirty="0" smtClean="0">
                <a:sym typeface="Wingdings" panose="05000000000000000000" pitchFamily="2" charset="2"/>
              </a:rPr>
              <a:t> ? (Known)</a:t>
            </a:r>
            <a:endParaRPr lang="en-US" dirty="0" smtClean="0"/>
          </a:p>
          <a:p>
            <a:pPr lvl="1"/>
            <a:r>
              <a:rPr lang="en-US" dirty="0" smtClean="0"/>
              <a:t>Supervised  (Known, Known) (?, ?) </a:t>
            </a:r>
            <a:r>
              <a:rPr lang="en-US" dirty="0" smtClean="0">
                <a:sym typeface="Wingdings" panose="05000000000000000000" pitchFamily="2" charset="2"/>
              </a:rPr>
              <a:t> (Known, Known) (Known, Known)</a:t>
            </a:r>
            <a:endParaRPr lang="en-US" dirty="0" smtClean="0"/>
          </a:p>
          <a:p>
            <a:pPr lvl="1"/>
            <a:r>
              <a:rPr lang="en-US" dirty="0" smtClean="0"/>
              <a:t>Semi-supervised (Known, ?,?) </a:t>
            </a:r>
            <a:r>
              <a:rPr lang="en-US" dirty="0" smtClean="0">
                <a:sym typeface="Wingdings" panose="05000000000000000000" pitchFamily="2" charset="2"/>
              </a:rPr>
              <a:t> (Known, Known, Known)</a:t>
            </a:r>
            <a:endParaRPr lang="en-US" dirty="0" smtClean="0"/>
          </a:p>
          <a:p>
            <a:r>
              <a:rPr lang="en-US" dirty="0" smtClean="0"/>
              <a:t>Another categorization: generative vs discriminative</a:t>
            </a:r>
          </a:p>
          <a:p>
            <a:pPr marL="0" indent="0">
              <a:buNone/>
            </a:pPr>
            <a:r>
              <a:rPr lang="en-US" dirty="0" smtClean="0"/>
              <a:t>(We will discuss this later)</a:t>
            </a:r>
          </a:p>
          <a:p>
            <a:r>
              <a:rPr lang="en-US" dirty="0" smtClean="0"/>
              <a:t>Clustering: putting items together in clusters</a:t>
            </a:r>
          </a:p>
          <a:p>
            <a:pPr lvl="1"/>
            <a:r>
              <a:rPr lang="en-US" dirty="0" smtClean="0"/>
              <a:t>Given a collection of items, bin them into groups</a:t>
            </a:r>
            <a:r>
              <a:rPr lang="en-US" dirty="0"/>
              <a:t> </a:t>
            </a:r>
            <a:r>
              <a:rPr lang="en-US" dirty="0" smtClean="0"/>
              <a:t>with similar characteristics.</a:t>
            </a:r>
          </a:p>
          <a:p>
            <a:pPr lvl="1"/>
            <a:r>
              <a:rPr lang="en-US" dirty="0" smtClean="0"/>
              <a:t>K-means</a:t>
            </a:r>
          </a:p>
          <a:p>
            <a:r>
              <a:rPr lang="en-US" dirty="0" smtClean="0"/>
              <a:t>Classification: label a set of items based on prior knowledge of classes</a:t>
            </a:r>
          </a:p>
          <a:p>
            <a:pPr lvl="1"/>
            <a:r>
              <a:rPr lang="en-US" dirty="0" smtClean="0"/>
              <a:t>Given a collection of items, label them according to their properties</a:t>
            </a:r>
          </a:p>
          <a:p>
            <a:pPr lvl="1"/>
            <a:r>
              <a:rPr lang="en-US" dirty="0" smtClean="0"/>
              <a:t>K-NN : semi-supervised </a:t>
            </a:r>
          </a:p>
          <a:p>
            <a:pPr lvl="1"/>
            <a:r>
              <a:rPr lang="en-US" dirty="0" smtClean="0"/>
              <a:t>Training set, test set, unlabeled data</a:t>
            </a:r>
            <a:r>
              <a:rPr lang="en-US" dirty="0" smtClean="0">
                <a:sym typeface="Wingdings" panose="05000000000000000000" pitchFamily="2" charset="2"/>
              </a:rPr>
              <a:t> labeled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6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Last Class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DCAA-4640-4AEE-8A86-4AEEA5A00D0C}" type="datetime1">
              <a:rPr lang="en-US" smtClean="0"/>
              <a:t>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CSE4/587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 and </a:t>
            </a:r>
            <a:r>
              <a:rPr lang="en-US" dirty="0" err="1" smtClean="0"/>
              <a:t>RStudio</a:t>
            </a:r>
            <a:endParaRPr lang="en-US" dirty="0" smtClean="0"/>
          </a:p>
          <a:p>
            <a:r>
              <a:rPr lang="en-US" dirty="0" smtClean="0"/>
              <a:t>Data science process</a:t>
            </a:r>
          </a:p>
          <a:p>
            <a:r>
              <a:rPr lang="en-US" dirty="0" smtClean="0"/>
              <a:t>R demo of some useful plots</a:t>
            </a:r>
          </a:p>
          <a:p>
            <a:endParaRPr lang="en-US" dirty="0"/>
          </a:p>
          <a:p>
            <a:r>
              <a:rPr lang="en-US" dirty="0" smtClean="0"/>
              <a:t>How is the lab 1 going? Submission?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5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K-means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K-means is unsupervised: no prior knowledge of the “right answer”</a:t>
            </a:r>
          </a:p>
          <a:p>
            <a:r>
              <a:rPr lang="en-US" dirty="0" smtClean="0"/>
              <a:t>Goal of the algorithm is to determine the definition of the right answer by finding clusters of data</a:t>
            </a:r>
          </a:p>
          <a:p>
            <a:r>
              <a:rPr lang="en-US" dirty="0" smtClean="0"/>
              <a:t>Kind of data: social data, survey data, medical data, SAT scores, customer data</a:t>
            </a:r>
          </a:p>
          <a:p>
            <a:r>
              <a:rPr lang="en-US" dirty="0" smtClean="0"/>
              <a:t>Assume data {age, gender, income, state, household, size}, your goal is to segment the users.</a:t>
            </a:r>
          </a:p>
          <a:p>
            <a:r>
              <a:rPr lang="en-US" dirty="0" smtClean="0"/>
              <a:t>Lets understand k-means using an example.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5A10-EACE-477E-B558-03357795C30B}" type="datetime1">
              <a:rPr lang="en-US" smtClean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CSE4/587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11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K-means Algorithm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1D8A-3C69-4094-A749-01CFB8A4D66B}" type="datetime1">
              <a:rPr lang="en-US" smtClean="0"/>
              <a:t>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CSE4/587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Choose the number of clusters k (by some requirement)</a:t>
            </a:r>
          </a:p>
          <a:p>
            <a:r>
              <a:rPr lang="en-US" dirty="0" smtClean="0"/>
              <a:t>The centers (centroids/means) are initialized to some value (by some strategy)</a:t>
            </a:r>
          </a:p>
          <a:p>
            <a:r>
              <a:rPr lang="en-US" dirty="0" smtClean="0"/>
              <a:t>Choosing centroid itself can be special step/algorithm; it can be random.</a:t>
            </a:r>
          </a:p>
          <a:p>
            <a:r>
              <a:rPr lang="en-US" dirty="0" smtClean="0"/>
              <a:t>Then the algorithm proceeds in two steps: </a:t>
            </a:r>
          </a:p>
          <a:p>
            <a:pPr lvl="1"/>
            <a:r>
              <a:rPr lang="en-US" dirty="0" smtClean="0"/>
              <a:t>Reassign all the points in the data to the closest centroid thus creating clusters around the centroid</a:t>
            </a:r>
          </a:p>
          <a:p>
            <a:pPr lvl="1"/>
            <a:r>
              <a:rPr lang="en-US" dirty="0" smtClean="0"/>
              <a:t>Recalculate the centroid based on this assignment</a:t>
            </a:r>
          </a:p>
          <a:p>
            <a:r>
              <a:rPr lang="en-US" dirty="0" smtClean="0"/>
              <a:t>The above reassign-recalculate process continues until there is no change in centroid values, or points stop switching clusters.</a:t>
            </a:r>
          </a:p>
          <a:p>
            <a:r>
              <a:rPr lang="en-US" dirty="0" smtClean="0"/>
              <a:t>Input data will have to be in a table/matrix with each column representing a (influencing) feature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38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Behind K-means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5F6-4D69-4E8D-88A4-1A22E07522B9}" type="datetime1">
              <a:rPr lang="en-US" smtClean="0"/>
              <a:t>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CSE4/587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K-means searches for the minimum </a:t>
            </a:r>
            <a:r>
              <a:rPr lang="en-US" i="1" dirty="0"/>
              <a:t>sum of squares</a:t>
            </a:r>
            <a:r>
              <a:rPr lang="en-US" dirty="0"/>
              <a:t> </a:t>
            </a:r>
            <a:r>
              <a:rPr lang="en-US" dirty="0" smtClean="0"/>
              <a:t>assignment</a:t>
            </a:r>
            <a:r>
              <a:rPr lang="en-US" dirty="0"/>
              <a:t>;</a:t>
            </a:r>
            <a:r>
              <a:rPr lang="en-US" dirty="0" smtClean="0"/>
              <a:t> </a:t>
            </a:r>
          </a:p>
          <a:p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minimizes </a:t>
            </a:r>
            <a:r>
              <a:rPr lang="en-US" dirty="0" err="1"/>
              <a:t>unnormalized</a:t>
            </a:r>
            <a:r>
              <a:rPr lang="en-US" dirty="0"/>
              <a:t> variance (=</a:t>
            </a:r>
            <a:r>
              <a:rPr lang="en-US" dirty="0" err="1"/>
              <a:t>total_SS</a:t>
            </a:r>
            <a:r>
              <a:rPr lang="en-US" dirty="0"/>
              <a:t>) by assigning points to cluster centers.</a:t>
            </a:r>
          </a:p>
          <a:p>
            <a:r>
              <a:rPr lang="en-US" dirty="0"/>
              <a:t>In order for k-means to converge, </a:t>
            </a:r>
            <a:r>
              <a:rPr lang="en-US" dirty="0" smtClean="0"/>
              <a:t>two conditions are considered:</a:t>
            </a:r>
            <a:endParaRPr lang="en-US" dirty="0"/>
          </a:p>
          <a:p>
            <a:pPr lvl="1"/>
            <a:r>
              <a:rPr lang="en-US" dirty="0" smtClean="0"/>
              <a:t>Re-assigning </a:t>
            </a:r>
            <a:r>
              <a:rPr lang="en-US" dirty="0"/>
              <a:t>points reduces the </a:t>
            </a:r>
            <a:r>
              <a:rPr lang="en-US" i="1" dirty="0"/>
              <a:t>sum of squares</a:t>
            </a:r>
            <a:endParaRPr lang="en-US" dirty="0"/>
          </a:p>
          <a:p>
            <a:pPr lvl="1"/>
            <a:r>
              <a:rPr lang="en-US" dirty="0" smtClean="0"/>
              <a:t>Re-computing </a:t>
            </a:r>
            <a:r>
              <a:rPr lang="en-US" dirty="0"/>
              <a:t>the mean reduces the </a:t>
            </a:r>
            <a:r>
              <a:rPr lang="en-US" i="1" dirty="0"/>
              <a:t>sum of squares</a:t>
            </a:r>
            <a:endParaRPr lang="en-US" dirty="0"/>
          </a:p>
          <a:p>
            <a:r>
              <a:rPr lang="en-US" dirty="0"/>
              <a:t>As there is only finite number of combinations, you cannot infinitely reduce this value and the algorithm must converge at some point to a </a:t>
            </a:r>
            <a:r>
              <a:rPr lang="en-US" i="1" dirty="0"/>
              <a:t>local</a:t>
            </a:r>
            <a:r>
              <a:rPr lang="en-US" dirty="0"/>
              <a:t> optimum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Good measure of convergence: </a:t>
            </a:r>
            <a:r>
              <a:rPr lang="en-US" dirty="0" err="1" smtClean="0"/>
              <a:t>between_SS</a:t>
            </a:r>
            <a:r>
              <a:rPr lang="en-US" dirty="0" smtClean="0"/>
              <a:t>/</a:t>
            </a:r>
            <a:r>
              <a:rPr lang="en-US" dirty="0" err="1" smtClean="0"/>
              <a:t>total_SS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K-means Theory (contd.)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CEF6-0C8D-4CF3-B262-E3B19B45C0BC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Functional principal component analysis </a:t>
            </a:r>
          </a:p>
          <a:p>
            <a:r>
              <a:rPr lang="en-US" dirty="0"/>
              <a:t>K-means algorithm is not distance based; it minimizes the variances to arrive a </a:t>
            </a:r>
            <a:r>
              <a:rPr lang="en-US" dirty="0" smtClean="0"/>
              <a:t>cluster.</a:t>
            </a:r>
          </a:p>
          <a:p>
            <a:r>
              <a:rPr lang="en-US" dirty="0" smtClean="0"/>
              <a:t>That’s why the axes are labeled by the discriminating component value.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35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examine 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{Age, income range, education, skills, social, paid work}</a:t>
            </a:r>
          </a:p>
          <a:p>
            <a:r>
              <a:rPr lang="en-US" dirty="0" smtClean="0"/>
              <a:t>Lets take just the age { 23, 25, 24, 23, 21, 31, 32, 30,31, 30, 37, 35, 38, 37, 39, 42, 43, 45, 43, 45}</a:t>
            </a:r>
          </a:p>
          <a:p>
            <a:r>
              <a:rPr lang="en-US" dirty="0" smtClean="0"/>
              <a:t>Classify this data using K-means</a:t>
            </a:r>
          </a:p>
          <a:p>
            <a:r>
              <a:rPr lang="en-US" dirty="0" smtClean="0"/>
              <a:t>Lets assume K = 3 or 3 groups</a:t>
            </a:r>
          </a:p>
          <a:p>
            <a:r>
              <a:rPr lang="en-US" dirty="0" smtClean="0"/>
              <a:t>Give me a guess of the centroids?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9068C-6751-47D9-83D6-1C69628DC171}" type="datetime1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7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K=3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ED33-11FD-4039-A79F-48CFCC61C605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25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19" y="1741487"/>
            <a:ext cx="7562850" cy="4143375"/>
          </a:xfrm>
        </p:spPr>
      </p:pic>
    </p:spTree>
    <p:extLst>
      <p:ext uri="{BB962C8B-B14F-4D97-AF65-F5344CB8AC3E}">
        <p14:creationId xmlns:p14="http://schemas.microsoft.com/office/powerpoint/2010/main" val="952655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code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9F38-F4DD-44C0-B882-A067EDCD7515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age&lt;-c(23, 25, 24, 23, 21, 31, 32, 30,31, 30, 37, 35, 38, 37, 39, 42, 43, 45, 43, 45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clust</a:t>
            </a:r>
            <a:r>
              <a:rPr lang="en-US" dirty="0"/>
              <a:t>&lt;-</a:t>
            </a:r>
            <a:r>
              <a:rPr lang="en-US" dirty="0" err="1"/>
              <a:t>kmeans</a:t>
            </a:r>
            <a:r>
              <a:rPr lang="en-US" dirty="0"/>
              <a:t>(</a:t>
            </a:r>
            <a:r>
              <a:rPr lang="en-US" dirty="0" err="1"/>
              <a:t>age,centers</a:t>
            </a:r>
            <a:r>
              <a:rPr lang="en-US" dirty="0"/>
              <a:t>=3)</a:t>
            </a:r>
          </a:p>
          <a:p>
            <a:pPr marL="0" indent="0">
              <a:buNone/>
            </a:pPr>
            <a:r>
              <a:rPr lang="en-US" dirty="0" err="1"/>
              <a:t>plotcluster</a:t>
            </a:r>
            <a:r>
              <a:rPr lang="en-US" dirty="0"/>
              <a:t>(</a:t>
            </a:r>
            <a:r>
              <a:rPr lang="en-US" dirty="0" err="1"/>
              <a:t>age,clust$cluster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51115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on K-means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A520-EC5F-4462-851A-F241AD33B648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discussed the problem with a small data set. </a:t>
            </a:r>
          </a:p>
          <a:p>
            <a:r>
              <a:rPr lang="en-US" dirty="0" smtClean="0"/>
              <a:t>Obviously the R code given in the previous slide is same irrespective of the size </a:t>
            </a:r>
          </a:p>
          <a:p>
            <a:r>
              <a:rPr lang="en-US" dirty="0" smtClean="0"/>
              <a:t>Typically for really big-data and also for building a data tool, 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e will take the parameters from the K-means model fitted or generated by R code and </a:t>
            </a:r>
          </a:p>
          <a:p>
            <a:pPr lvl="1"/>
            <a:r>
              <a:rPr lang="en-US" dirty="0" smtClean="0"/>
              <a:t>Write a program that can automate the K-means clustering</a:t>
            </a:r>
          </a:p>
          <a:p>
            <a:r>
              <a:rPr lang="en-US" dirty="0" err="1" smtClean="0"/>
              <a:t>Kmeans</a:t>
            </a:r>
            <a:r>
              <a:rPr lang="en-US" dirty="0" smtClean="0"/>
              <a:t>(x, centers, </a:t>
            </a:r>
            <a:r>
              <a:rPr lang="en-US" dirty="0" err="1" smtClean="0"/>
              <a:t>iter.max</a:t>
            </a:r>
            <a:r>
              <a:rPr lang="en-US" dirty="0" smtClean="0"/>
              <a:t>=10, algorithm=c(“</a:t>
            </a:r>
            <a:r>
              <a:rPr lang="en-US" dirty="0" err="1" smtClean="0"/>
              <a:t>Hattigan-wong</a:t>
            </a:r>
            <a:r>
              <a:rPr lang="en-US" dirty="0" smtClean="0"/>
              <a:t>”, “</a:t>
            </a:r>
            <a:r>
              <a:rPr lang="en-US" dirty="0" err="1" smtClean="0"/>
              <a:t>Lyoyd</a:t>
            </a:r>
            <a:r>
              <a:rPr lang="en-US" dirty="0" smtClean="0"/>
              <a:t>”, “</a:t>
            </a:r>
            <a:r>
              <a:rPr lang="en-US" dirty="0" err="1" smtClean="0"/>
              <a:t>Forgy</a:t>
            </a:r>
            <a:r>
              <a:rPr lang="en-US" dirty="0" smtClean="0"/>
              <a:t>”, “</a:t>
            </a:r>
            <a:r>
              <a:rPr lang="en-US" dirty="0" err="1" smtClean="0"/>
              <a:t>MacQueen</a:t>
            </a:r>
            <a:r>
              <a:rPr lang="en-US" smtClean="0"/>
              <a:t>”))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0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Data sets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B178-CC7D-4150-9FEE-E53E4D2D8FB9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Anderson’s Iris dataset is a very popular dataset available with R package</a:t>
            </a:r>
          </a:p>
          <a:p>
            <a:r>
              <a:rPr lang="en-US" dirty="0" smtClean="0"/>
              <a:t>The </a:t>
            </a:r>
            <a:r>
              <a:rPr lang="en-US" dirty="0"/>
              <a:t>iris data set gives the measurements in centimeters of the variables sepal length and width and petal length and width, respectively, for 50 flowers from each of 3 species of iris. The species are </a:t>
            </a:r>
            <a:r>
              <a:rPr lang="en-US" i="1" dirty="0"/>
              <a:t>Iris </a:t>
            </a:r>
            <a:r>
              <a:rPr lang="en-US" i="1" dirty="0" err="1" smtClean="0"/>
              <a:t>setosa</a:t>
            </a:r>
            <a:r>
              <a:rPr lang="en-US" i="1" dirty="0" smtClean="0"/>
              <a:t> </a:t>
            </a:r>
            <a:r>
              <a:rPr lang="en-US" dirty="0" smtClean="0"/>
              <a:t>, </a:t>
            </a:r>
            <a:r>
              <a:rPr lang="en-US" i="1" dirty="0" err="1"/>
              <a:t>versicolor</a:t>
            </a:r>
            <a:r>
              <a:rPr lang="en-US" dirty="0"/>
              <a:t>, and </a:t>
            </a:r>
            <a:r>
              <a:rPr lang="en-US" i="1" dirty="0" err="1" smtClean="0"/>
              <a:t>virginica</a:t>
            </a:r>
            <a:r>
              <a:rPr lang="en-US" dirty="0"/>
              <a:t> </a:t>
            </a:r>
            <a:r>
              <a:rPr lang="en-US" dirty="0" smtClean="0"/>
              <a:t>(coded 1, 2 and 3 respectively, some times)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2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K-means application: Customer Segmentation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652E-D7E1-4A0B-8BD5-DB486FBDE3F9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Clustering (&amp; classification) are important data analysis methods for customer segmentation for understanding your customers and target your business practices.</a:t>
            </a:r>
          </a:p>
          <a:p>
            <a:r>
              <a:rPr lang="en-US" dirty="0" smtClean="0"/>
              <a:t>Ex: Obama’s election 2008: 230 M voters, 59% voted,  2.2 M (between 18-29), 66% voted for Obama, 1.5M; in some states like Indiana this accounted for the small 1% margin! Election that was won by computing and social media.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0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875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Predictive Analytics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B493-5855-4CE0-B893-207B1E263B57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Linear </a:t>
            </a:r>
            <a:r>
              <a:rPr lang="en-US" dirty="0"/>
              <a:t>regression- statistical method</a:t>
            </a:r>
          </a:p>
          <a:p>
            <a:pPr marL="1051560" lvl="2" indent="-457200">
              <a:buFont typeface="+mj-lt"/>
              <a:buAutoNum type="arabicPeriod"/>
            </a:pPr>
            <a:r>
              <a:rPr lang="en-US" dirty="0"/>
              <a:t>Simple but powerful and popular</a:t>
            </a:r>
          </a:p>
          <a:p>
            <a:pPr marL="1051560" lvl="2" indent="-457200">
              <a:buFont typeface="+mj-lt"/>
              <a:buAutoNum type="arabicPeriod"/>
            </a:pPr>
            <a:r>
              <a:rPr lang="en-US" dirty="0"/>
              <a:t>Twitter vs CDC Ebola data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K-means clustering machine learning algorithm</a:t>
            </a:r>
          </a:p>
          <a:p>
            <a:pPr marL="1051560" lvl="2" indent="-457200">
              <a:buFont typeface="+mj-lt"/>
              <a:buAutoNum type="arabicPeriod"/>
            </a:pPr>
            <a:r>
              <a:rPr lang="en-US" dirty="0"/>
              <a:t>Application: customer segmentation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K-NN classification machine learning algorithm</a:t>
            </a:r>
          </a:p>
          <a:p>
            <a:pPr marL="1051560" lvl="2" indent="-457200">
              <a:buFont typeface="+mj-lt"/>
              <a:buAutoNum type="arabicPeriod"/>
            </a:pPr>
            <a:r>
              <a:rPr lang="en-US" dirty="0"/>
              <a:t>Prediction of a class through training and </a:t>
            </a:r>
            <a:r>
              <a:rPr lang="en-US" dirty="0" smtClean="0"/>
              <a:t>learning</a:t>
            </a:r>
          </a:p>
          <a:p>
            <a:pPr marL="1051560" lvl="2" indent="-457200">
              <a:buFont typeface="+mj-lt"/>
              <a:buAutoNum type="arabicPeriod"/>
            </a:pPr>
            <a:endParaRPr lang="en-US" dirty="0" smtClean="0"/>
          </a:p>
          <a:p>
            <a:pPr marL="1051560" lvl="2" indent="-457200">
              <a:buFont typeface="+mj-lt"/>
              <a:buAutoNum type="arabicPeriod"/>
            </a:pPr>
            <a:endParaRPr lang="en-US" dirty="0"/>
          </a:p>
          <a:p>
            <a:pPr marL="594360" lvl="2" indent="0">
              <a:buNone/>
            </a:pPr>
            <a:r>
              <a:rPr lang="en-US" dirty="0" smtClean="0"/>
              <a:t>We are just going explore these in R. We may cover just the first one today, the other two next lecture.</a:t>
            </a:r>
          </a:p>
          <a:p>
            <a:pPr marL="594360" lvl="2" indent="0">
              <a:buNone/>
            </a:pPr>
            <a:r>
              <a:rPr lang="en-US" dirty="0"/>
              <a:t>hands-on </a:t>
            </a:r>
            <a:r>
              <a:rPr lang="en-US" dirty="0" smtClean="0"/>
              <a:t>demo </a:t>
            </a:r>
            <a:r>
              <a:rPr lang="en-US" dirty="0"/>
              <a:t>work using several data sets</a:t>
            </a:r>
            <a:endParaRPr lang="en-US" dirty="0" smtClean="0"/>
          </a:p>
          <a:p>
            <a:pPr lvl="2"/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7748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K-NN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Semi-supervised ML</a:t>
            </a:r>
          </a:p>
          <a:p>
            <a:r>
              <a:rPr lang="en-US" dirty="0" smtClean="0"/>
              <a:t>You know the “right answers” or at least data that is “labeled”: training set</a:t>
            </a:r>
          </a:p>
          <a:p>
            <a:r>
              <a:rPr lang="en-US" dirty="0" smtClean="0"/>
              <a:t>Set of objects have been classified or labeled (training set)</a:t>
            </a:r>
          </a:p>
          <a:p>
            <a:r>
              <a:rPr lang="en-US" dirty="0" smtClean="0"/>
              <a:t>Another set of objects are yet to be labeled or classified (test set)</a:t>
            </a:r>
          </a:p>
          <a:p>
            <a:r>
              <a:rPr lang="en-US" dirty="0" smtClean="0"/>
              <a:t>Your goal is to automate the processes of labeling the test set.</a:t>
            </a:r>
          </a:p>
          <a:p>
            <a:r>
              <a:rPr lang="en-US" dirty="0" smtClean="0"/>
              <a:t>Intuition behind  k-NN is to consider most similar items --- similarity defined by their attributes, look at the existing label and assign the object a label.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5F40-656B-4C84-A6DD-17F4C3415DC2}" type="datetime1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77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K-NN Classification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1AE6C-CB69-4D9C-AEC7-640EE39DE4BC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set of objects have been classified or labeled in some way</a:t>
            </a:r>
          </a:p>
          <a:p>
            <a:r>
              <a:rPr lang="en-US" dirty="0" smtClean="0"/>
              <a:t>Other similar objects with unknown class need to be labeled / classified</a:t>
            </a:r>
          </a:p>
          <a:p>
            <a:r>
              <a:rPr lang="en-US" dirty="0" smtClean="0"/>
              <a:t>Goal of a classification algorithm (K-NN) is to automatically label these objects</a:t>
            </a:r>
          </a:p>
          <a:p>
            <a:r>
              <a:rPr lang="en-US" dirty="0" smtClean="0"/>
              <a:t>NN stands for nearest neighbor</a:t>
            </a:r>
          </a:p>
          <a:p>
            <a:r>
              <a:rPr lang="en-US" dirty="0" smtClean="0"/>
              <a:t>How do you determine the closeness? Euclidian distance; color, shape or similar features.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50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1E455-B928-4224-9B57-68DA37B37C25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32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52600"/>
            <a:ext cx="4571206" cy="4134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543800" y="304800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Label1 </a:t>
            </a:r>
            <a:endParaRPr lang="en-US" dirty="0"/>
          </a:p>
        </p:txBody>
      </p:sp>
      <p:sp>
        <p:nvSpPr>
          <p:cNvPr id="8" name="Isosceles Triangle 7"/>
          <p:cNvSpPr/>
          <p:nvPr/>
        </p:nvSpPr>
        <p:spPr>
          <a:xfrm>
            <a:off x="8534400" y="3123809"/>
            <a:ext cx="185571" cy="1846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543800" y="378862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507956" y="3805144"/>
            <a:ext cx="212015" cy="184666"/>
          </a:xfrm>
          <a:prstGeom prst="rect">
            <a:avLst/>
          </a:prstGeom>
          <a:solidFill>
            <a:srgbClr val="3562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950688" y="4571999"/>
            <a:ext cx="206338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is class of </a:t>
            </a:r>
          </a:p>
          <a:p>
            <a:r>
              <a:rPr lang="en-US" dirty="0"/>
              <a:t>u</a:t>
            </a:r>
            <a:r>
              <a:rPr lang="en-US" dirty="0" smtClean="0"/>
              <a:t>nknown item</a:t>
            </a:r>
          </a:p>
          <a:p>
            <a:r>
              <a:rPr lang="en-US" dirty="0"/>
              <a:t>i</a:t>
            </a:r>
            <a:r>
              <a:rPr lang="en-US" dirty="0" smtClean="0"/>
              <a:t>ndicated by green</a:t>
            </a:r>
          </a:p>
          <a:p>
            <a:r>
              <a:rPr lang="en-US" dirty="0"/>
              <a:t>c</a:t>
            </a:r>
            <a:r>
              <a:rPr lang="en-US" dirty="0" smtClean="0"/>
              <a:t>ircle? </a:t>
            </a:r>
          </a:p>
          <a:p>
            <a:pPr marL="400050" indent="-400050">
              <a:buAutoNum type="romanLcParenBoth"/>
            </a:pPr>
            <a:r>
              <a:rPr lang="en-US" dirty="0" smtClean="0"/>
              <a:t>K = 3</a:t>
            </a:r>
          </a:p>
          <a:p>
            <a:pPr marL="400050" indent="-400050">
              <a:buAutoNum type="romanLcParenBoth"/>
            </a:pPr>
            <a:r>
              <a:rPr lang="en-US" dirty="0" smtClean="0"/>
              <a:t>K =5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33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(K = 3)</a:t>
            </a:r>
            <a:endParaRPr lang="en-US" baseline="30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32BB-99C0-4A42-9F08-CF070DA4A4D7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52600"/>
            <a:ext cx="4571206" cy="413486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543800" y="304800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Label1 </a:t>
            </a:r>
            <a:endParaRPr lang="en-US" dirty="0"/>
          </a:p>
        </p:txBody>
      </p:sp>
      <p:sp>
        <p:nvSpPr>
          <p:cNvPr id="8" name="Isosceles Triangle 7"/>
          <p:cNvSpPr/>
          <p:nvPr/>
        </p:nvSpPr>
        <p:spPr>
          <a:xfrm>
            <a:off x="8534400" y="3123809"/>
            <a:ext cx="185571" cy="1846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543800" y="378862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400800" y="5971401"/>
            <a:ext cx="152400" cy="184666"/>
          </a:xfrm>
          <a:prstGeom prst="rect">
            <a:avLst/>
          </a:prstGeom>
          <a:solidFill>
            <a:srgbClr val="3562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950688" y="4571999"/>
            <a:ext cx="206338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is class of </a:t>
            </a:r>
          </a:p>
          <a:p>
            <a:r>
              <a:rPr lang="en-US" dirty="0"/>
              <a:t>u</a:t>
            </a:r>
            <a:r>
              <a:rPr lang="en-US" dirty="0" smtClean="0"/>
              <a:t>nknown object</a:t>
            </a:r>
          </a:p>
          <a:p>
            <a:r>
              <a:rPr lang="en-US" dirty="0"/>
              <a:t>i</a:t>
            </a:r>
            <a:r>
              <a:rPr lang="en-US" dirty="0" smtClean="0"/>
              <a:t>ndicated by green</a:t>
            </a:r>
          </a:p>
          <a:p>
            <a:r>
              <a:rPr lang="en-US" dirty="0"/>
              <a:t>c</a:t>
            </a:r>
            <a:r>
              <a:rPr lang="en-US" dirty="0" smtClean="0"/>
              <a:t>ircle? </a:t>
            </a:r>
          </a:p>
          <a:p>
            <a:pPr marL="400050" indent="-400050">
              <a:buAutoNum type="romanLcParenBoth"/>
            </a:pPr>
            <a:r>
              <a:rPr lang="en-US" dirty="0" smtClean="0"/>
              <a:t>K = 3</a:t>
            </a:r>
          </a:p>
        </p:txBody>
      </p:sp>
      <p:sp>
        <p:nvSpPr>
          <p:cNvPr id="6" name="Oval 5"/>
          <p:cNvSpPr/>
          <p:nvPr/>
        </p:nvSpPr>
        <p:spPr>
          <a:xfrm>
            <a:off x="3733800" y="3123809"/>
            <a:ext cx="2057400" cy="1829191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514600" y="6063734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unknown object gets 2 votes and 1 vote</a:t>
            </a:r>
            <a:r>
              <a:rPr lang="en-US" dirty="0" smtClean="0">
                <a:sym typeface="Wingdings" panose="05000000000000000000" pitchFamily="2" charset="2"/>
              </a:rPr>
              <a:t> label of unclassified object is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Isosceles Triangle 13"/>
          <p:cNvSpPr/>
          <p:nvPr/>
        </p:nvSpPr>
        <p:spPr>
          <a:xfrm>
            <a:off x="5305412" y="5971401"/>
            <a:ext cx="185571" cy="1846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521177" y="3880953"/>
            <a:ext cx="212015" cy="184666"/>
          </a:xfrm>
          <a:prstGeom prst="rect">
            <a:avLst/>
          </a:prstGeom>
          <a:solidFill>
            <a:srgbClr val="3562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6286243" y="6386899"/>
            <a:ext cx="185571" cy="1846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77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(K = 5)</a:t>
            </a:r>
            <a:endParaRPr lang="en-US" baseline="30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E1A2-61E1-44D6-BE10-9F263751F0E6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52600"/>
            <a:ext cx="4571206" cy="413486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543800" y="304800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Label1 </a:t>
            </a:r>
            <a:endParaRPr lang="en-US" dirty="0"/>
          </a:p>
        </p:txBody>
      </p:sp>
      <p:sp>
        <p:nvSpPr>
          <p:cNvPr id="8" name="Isosceles Triangle 7"/>
          <p:cNvSpPr/>
          <p:nvPr/>
        </p:nvSpPr>
        <p:spPr>
          <a:xfrm>
            <a:off x="8534400" y="3123809"/>
            <a:ext cx="185571" cy="1846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543800" y="378862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400800" y="5971401"/>
            <a:ext cx="152400" cy="184666"/>
          </a:xfrm>
          <a:prstGeom prst="rect">
            <a:avLst/>
          </a:prstGeom>
          <a:solidFill>
            <a:srgbClr val="3562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950688" y="4571999"/>
            <a:ext cx="22012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is the class of </a:t>
            </a:r>
          </a:p>
          <a:p>
            <a:r>
              <a:rPr lang="en-US" dirty="0"/>
              <a:t>u</a:t>
            </a:r>
            <a:r>
              <a:rPr lang="en-US" dirty="0" smtClean="0"/>
              <a:t>nknown object</a:t>
            </a:r>
          </a:p>
          <a:p>
            <a:r>
              <a:rPr lang="en-US" dirty="0"/>
              <a:t>i</a:t>
            </a:r>
            <a:r>
              <a:rPr lang="en-US" dirty="0" smtClean="0"/>
              <a:t>ndicated by green</a:t>
            </a:r>
          </a:p>
          <a:p>
            <a:r>
              <a:rPr lang="en-US" dirty="0"/>
              <a:t>c</a:t>
            </a:r>
            <a:r>
              <a:rPr lang="en-US" dirty="0" smtClean="0"/>
              <a:t>ircle? </a:t>
            </a:r>
          </a:p>
          <a:p>
            <a:pPr marL="400050" indent="-400050">
              <a:buAutoNum type="romanLcParenBoth"/>
            </a:pPr>
            <a:r>
              <a:rPr lang="en-US" dirty="0" smtClean="0"/>
              <a:t>K = 5</a:t>
            </a:r>
          </a:p>
        </p:txBody>
      </p:sp>
      <p:sp>
        <p:nvSpPr>
          <p:cNvPr id="6" name="Oval 5"/>
          <p:cNvSpPr/>
          <p:nvPr/>
        </p:nvSpPr>
        <p:spPr>
          <a:xfrm>
            <a:off x="2971800" y="2362201"/>
            <a:ext cx="2819400" cy="2590800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514600" y="6063734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unknown object gets 2 votes and 3 votes </a:t>
            </a:r>
            <a:r>
              <a:rPr lang="en-US" dirty="0" smtClean="0">
                <a:sym typeface="Wingdings" panose="05000000000000000000" pitchFamily="2" charset="2"/>
              </a:rPr>
              <a:t> label of unknown object is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Isosceles Triangle 13"/>
          <p:cNvSpPr/>
          <p:nvPr/>
        </p:nvSpPr>
        <p:spPr>
          <a:xfrm>
            <a:off x="5305412" y="5971401"/>
            <a:ext cx="185571" cy="1846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521177" y="3880953"/>
            <a:ext cx="212015" cy="184666"/>
          </a:xfrm>
          <a:prstGeom prst="rect">
            <a:avLst/>
          </a:prstGeom>
          <a:solidFill>
            <a:srgbClr val="3562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579185" y="6386899"/>
            <a:ext cx="212015" cy="184666"/>
          </a:xfrm>
          <a:prstGeom prst="rect">
            <a:avLst/>
          </a:prstGeom>
          <a:solidFill>
            <a:srgbClr val="3562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9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on K-NN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E7289-5DAB-4E1D-8D0D-319238B33BE4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do you select K, the number of voters/objects with known labels?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Three phases: training, test and classification/labeling  of actual data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Lets generate some synthetic data and experiment with K-NN.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 smtClean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1667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Values of 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3B07-BC7A-4990-8290-871288A3BC50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36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56" y="1731962"/>
            <a:ext cx="7572375" cy="4162425"/>
          </a:xfrm>
        </p:spPr>
      </p:pic>
    </p:spTree>
    <p:extLst>
      <p:ext uri="{BB962C8B-B14F-4D97-AF65-F5344CB8AC3E}">
        <p14:creationId xmlns:p14="http://schemas.microsoft.com/office/powerpoint/2010/main" val="66604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K-NN application: Credit Rating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784F-E427-4AF4-8BE0-75C70D134E9A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Predict credit rating as “good” or “bad” based on a set of known data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362200"/>
            <a:ext cx="756285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61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code for the previous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3316-7C94-41E2-BABA-0F8C4803B588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age&lt;-c(25,35,45,20,37,48,67,90,85</a:t>
            </a:r>
            <a:r>
              <a:rPr lang="en-US" dirty="0" smtClean="0"/>
              <a:t>) # </a:t>
            </a:r>
            <a:r>
              <a:rPr lang="en-US" b="1" dirty="0" smtClean="0"/>
              <a:t>good rating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income&lt;-c(40,60,80,20,120,90,70,40,60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plot(</a:t>
            </a:r>
            <a:r>
              <a:rPr lang="en-US" dirty="0" err="1" smtClean="0"/>
              <a:t>income~age</a:t>
            </a:r>
            <a:r>
              <a:rPr lang="en-US" dirty="0"/>
              <a:t>, </a:t>
            </a:r>
            <a:r>
              <a:rPr lang="en-US" dirty="0" err="1"/>
              <a:t>pch</a:t>
            </a:r>
            <a:r>
              <a:rPr lang="en-US" dirty="0"/>
              <a:t>=17, col="red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xn</a:t>
            </a:r>
            <a:r>
              <a:rPr lang="en-US" dirty="0"/>
              <a:t>&lt;-c(52,23,40,60,48,33,67,89,34,45</a:t>
            </a:r>
            <a:r>
              <a:rPr lang="en-US" dirty="0" smtClean="0"/>
              <a:t>) #</a:t>
            </a:r>
            <a:r>
              <a:rPr lang="en-US" b="1" dirty="0" smtClean="0"/>
              <a:t>bad rating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yn</a:t>
            </a:r>
            <a:r>
              <a:rPr lang="en-US" dirty="0"/>
              <a:t>&lt;-c(68,95,82,100,220,150,100,120,110,96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points(</a:t>
            </a:r>
            <a:r>
              <a:rPr lang="en-US" dirty="0" err="1"/>
              <a:t>yn~xn,pch</a:t>
            </a:r>
            <a:r>
              <a:rPr lang="en-US" dirty="0"/>
              <a:t>=15, col="green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grid(</a:t>
            </a:r>
            <a:r>
              <a:rPr lang="en-US" dirty="0" err="1"/>
              <a:t>nx</a:t>
            </a:r>
            <a:r>
              <a:rPr lang="en-US" dirty="0"/>
              <a:t>=</a:t>
            </a:r>
            <a:r>
              <a:rPr lang="en-US" dirty="0" err="1"/>
              <a:t>NULL,ny</a:t>
            </a:r>
            <a:r>
              <a:rPr lang="en-US" dirty="0"/>
              <a:t>=NULL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x&lt;-</a:t>
            </a:r>
            <a:r>
              <a:rPr lang="en-US" dirty="0" smtClean="0"/>
              <a:t>46 # </a:t>
            </a:r>
            <a:r>
              <a:rPr lang="en-US" b="1" dirty="0" smtClean="0"/>
              <a:t>predict the rating of this customer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y&lt;-90</a:t>
            </a:r>
          </a:p>
          <a:p>
            <a:pPr marL="0" indent="0">
              <a:buNone/>
            </a:pPr>
            <a:r>
              <a:rPr lang="en-US" dirty="0"/>
              <a:t>points(</a:t>
            </a:r>
            <a:r>
              <a:rPr lang="en-US" dirty="0" err="1"/>
              <a:t>y~x</a:t>
            </a:r>
            <a:r>
              <a:rPr lang="en-US" dirty="0"/>
              <a:t>, </a:t>
            </a:r>
            <a:r>
              <a:rPr lang="en-US" dirty="0" err="1"/>
              <a:t>pch</a:t>
            </a:r>
            <a:r>
              <a:rPr lang="en-US" dirty="0"/>
              <a:t>=8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legend("</a:t>
            </a:r>
            <a:r>
              <a:rPr lang="en-US" dirty="0" err="1"/>
              <a:t>topright</a:t>
            </a:r>
            <a:r>
              <a:rPr lang="en-US" dirty="0"/>
              <a:t>", inset=.05, </a:t>
            </a:r>
            <a:r>
              <a:rPr lang="en-US" dirty="0" err="1"/>
              <a:t>pch</a:t>
            </a:r>
            <a:r>
              <a:rPr lang="en-US" dirty="0"/>
              <a:t>=c(17,19),c("</a:t>
            </a:r>
            <a:r>
              <a:rPr lang="en-US" dirty="0" err="1"/>
              <a:t>good","bad</a:t>
            </a:r>
            <a:r>
              <a:rPr lang="en-US" dirty="0"/>
              <a:t>"), col=c("</a:t>
            </a:r>
            <a:r>
              <a:rPr lang="en-US" dirty="0" err="1"/>
              <a:t>red","green</a:t>
            </a:r>
            <a:r>
              <a:rPr lang="en-US" dirty="0"/>
              <a:t>"), </a:t>
            </a:r>
            <a:r>
              <a:rPr lang="en-US" dirty="0" err="1"/>
              <a:t>horiz</a:t>
            </a:r>
            <a:r>
              <a:rPr lang="en-US" dirty="0"/>
              <a:t>=TRUE)</a:t>
            </a:r>
          </a:p>
        </p:txBody>
      </p:sp>
    </p:spTree>
    <p:extLst>
      <p:ext uri="{BB962C8B-B14F-4D97-AF65-F5344CB8AC3E}">
        <p14:creationId xmlns:p14="http://schemas.microsoft.com/office/powerpoint/2010/main" val="218770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K-NN process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E0610-FC8E-4136-9EF4-5F198C7183BC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39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Decide on your similarity or distance metric</a:t>
            </a:r>
          </a:p>
          <a:p>
            <a:r>
              <a:rPr lang="en-US" dirty="0" smtClean="0"/>
              <a:t>Split the original data into training and test data</a:t>
            </a:r>
          </a:p>
          <a:p>
            <a:r>
              <a:rPr lang="en-US" dirty="0" smtClean="0"/>
              <a:t>Pick an evaluation metric (misclassification rate is a good one)</a:t>
            </a:r>
          </a:p>
          <a:p>
            <a:r>
              <a:rPr lang="en-US" dirty="0" smtClean="0"/>
              <a:t>Run k-NN a few and check the evaluation metric</a:t>
            </a:r>
          </a:p>
          <a:p>
            <a:r>
              <a:rPr lang="en-US" dirty="0" smtClean="0"/>
              <a:t>Optimize k by picking one with the best evaluation measure</a:t>
            </a:r>
          </a:p>
          <a:p>
            <a:r>
              <a:rPr lang="en-US" dirty="0" smtClean="0"/>
              <a:t>Once k is chosen, create the new test data with no labels and predict the “class” for the test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97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8351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Transforming data into analytics</a:t>
            </a:r>
            <a:r>
              <a:rPr lang="en-US" dirty="0" smtClean="0">
                <a:sym typeface="Wingdings" panose="05000000000000000000" pitchFamily="2" charset="2"/>
              </a:rPr>
              <a:t> Strategies/decisions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61AB-CF5B-4C60-A1C7-8C2A363345D8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/>
              <a:t>4</a:t>
            </a:fld>
            <a:endParaRPr lang="en-US"/>
          </a:p>
        </p:txBody>
      </p:sp>
      <p:sp>
        <p:nvSpPr>
          <p:cNvPr id="7" name="Flowchart: Magnetic Disk 6"/>
          <p:cNvSpPr/>
          <p:nvPr/>
        </p:nvSpPr>
        <p:spPr>
          <a:xfrm>
            <a:off x="838200" y="2514600"/>
            <a:ext cx="1600200" cy="129844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Food services data</a:t>
            </a:r>
            <a:endParaRPr lang="en-US" dirty="0"/>
          </a:p>
        </p:txBody>
      </p:sp>
      <p:sp>
        <p:nvSpPr>
          <p:cNvPr id="8" name="Flowchart: Direct Access Storage 7"/>
          <p:cNvSpPr/>
          <p:nvPr/>
        </p:nvSpPr>
        <p:spPr>
          <a:xfrm>
            <a:off x="609600" y="4495800"/>
            <a:ext cx="1828800" cy="1273629"/>
          </a:xfrm>
          <a:prstGeom prst="flowChartMagneticDrum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Social/ media data/ web data</a:t>
            </a:r>
            <a:endParaRPr lang="en-US" sz="1400" dirty="0"/>
          </a:p>
        </p:txBody>
      </p:sp>
      <p:sp>
        <p:nvSpPr>
          <p:cNvPr id="10" name="Right Arrow 9"/>
          <p:cNvSpPr/>
          <p:nvPr/>
        </p:nvSpPr>
        <p:spPr>
          <a:xfrm>
            <a:off x="2438400" y="2895600"/>
            <a:ext cx="685800" cy="268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438400" y="4876800"/>
            <a:ext cx="685800" cy="25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124200" y="2286000"/>
            <a:ext cx="1981200" cy="36576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Probability-Statistics-Stochastic</a:t>
            </a:r>
          </a:p>
          <a:p>
            <a:pPr algn="ctr"/>
            <a:r>
              <a:rPr lang="en-US" dirty="0" smtClean="0"/>
              <a:t>Randomness,</a:t>
            </a:r>
          </a:p>
          <a:p>
            <a:pPr algn="ctr"/>
            <a:r>
              <a:rPr lang="en-US" dirty="0" smtClean="0"/>
              <a:t>Uncertainty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Machine learning algorithms</a:t>
            </a:r>
          </a:p>
          <a:p>
            <a:pPr algn="ctr"/>
            <a:endParaRPr lang="en-US" dirty="0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957" y="3029712"/>
            <a:ext cx="1974767" cy="184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ight Arrow 12"/>
          <p:cNvSpPr/>
          <p:nvPr/>
        </p:nvSpPr>
        <p:spPr>
          <a:xfrm>
            <a:off x="5105400" y="3581400"/>
            <a:ext cx="685800" cy="2316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696200" y="3276600"/>
            <a:ext cx="11993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</a:p>
          <a:p>
            <a:r>
              <a:rPr lang="en-US" dirty="0" smtClean="0"/>
              <a:t>Decisions</a:t>
            </a:r>
            <a:endParaRPr lang="en-US" dirty="0"/>
          </a:p>
          <a:p>
            <a:r>
              <a:rPr lang="en-US" dirty="0"/>
              <a:t>D</a:t>
            </a:r>
            <a:r>
              <a:rPr lang="en-US" dirty="0" smtClean="0"/>
              <a:t>iagnosis</a:t>
            </a:r>
          </a:p>
          <a:p>
            <a:r>
              <a:rPr lang="en-US" dirty="0"/>
              <a:t>S</a:t>
            </a:r>
            <a:r>
              <a:rPr lang="en-US" dirty="0" smtClean="0"/>
              <a:t>trategies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>
            <a:off x="7467600" y="3276600"/>
            <a:ext cx="304800" cy="3231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20274" y="2286000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Vertical domain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8086" y="4299857"/>
            <a:ext cx="2124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Horizontal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5226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330F6-0BFB-4F62-BA2E-D1B08D14458B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40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to apply these methods and techniques to data problems at your work? See exercises at the end of the lab handout.</a:t>
            </a:r>
          </a:p>
          <a:p>
            <a:r>
              <a:rPr lang="en-US" b="1" dirty="0"/>
              <a:t>When you launch on a data analytics project here are some of the questions to ask</a:t>
            </a:r>
            <a:r>
              <a:rPr lang="en-US" b="1" dirty="0" smtClean="0"/>
              <a:t>:</a:t>
            </a:r>
            <a:endParaRPr lang="en-US" dirty="0"/>
          </a:p>
          <a:p>
            <a:pPr lvl="1"/>
            <a:r>
              <a:rPr lang="en-US" dirty="0"/>
              <a:t>What are the basic variables? </a:t>
            </a:r>
          </a:p>
          <a:p>
            <a:pPr lvl="1"/>
            <a:r>
              <a:rPr lang="en-US" dirty="0"/>
              <a:t>What are underlying processes? </a:t>
            </a:r>
          </a:p>
          <a:p>
            <a:pPr lvl="1"/>
            <a:r>
              <a:rPr lang="en-US" dirty="0"/>
              <a:t>What influences what? </a:t>
            </a:r>
          </a:p>
          <a:p>
            <a:pPr lvl="1"/>
            <a:r>
              <a:rPr lang="en-US" dirty="0"/>
              <a:t>What are the predictors?</a:t>
            </a:r>
          </a:p>
          <a:p>
            <a:pPr lvl="1"/>
            <a:r>
              <a:rPr lang="en-US" dirty="0"/>
              <a:t>What causes what? </a:t>
            </a:r>
          </a:p>
          <a:p>
            <a:pPr lvl="1"/>
            <a:r>
              <a:rPr lang="en-US" b="1" dirty="0"/>
              <a:t>What do you want to know</a:t>
            </a:r>
            <a:r>
              <a:rPr lang="en-US" b="1"/>
              <a:t>?: </a:t>
            </a:r>
            <a:r>
              <a:rPr lang="en-US" b="1" smtClean="0"/>
              <a:t>This needs </a:t>
            </a:r>
            <a:r>
              <a:rPr lang="en-US" b="1" dirty="0"/>
              <a:t>a domain expert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96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97952-E762-4D83-9C1C-287DADC356AD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41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covered </a:t>
            </a:r>
            <a:r>
              <a:rPr lang="en-US" dirty="0"/>
              <a:t>3</a:t>
            </a:r>
            <a:r>
              <a:rPr lang="en-US" dirty="0" smtClean="0"/>
              <a:t> of the 10 top data mining algorithms</a:t>
            </a:r>
          </a:p>
          <a:p>
            <a:r>
              <a:rPr lang="en-US" dirty="0" smtClean="0"/>
              <a:t>We studied: </a:t>
            </a:r>
          </a:p>
          <a:p>
            <a:r>
              <a:rPr lang="en-US" dirty="0" smtClean="0"/>
              <a:t>Linear regression</a:t>
            </a:r>
          </a:p>
          <a:p>
            <a:r>
              <a:rPr lang="en-US" dirty="0" smtClean="0"/>
              <a:t>Clustering algorithm K-means</a:t>
            </a:r>
          </a:p>
          <a:p>
            <a:r>
              <a:rPr lang="en-US" dirty="0" smtClean="0"/>
              <a:t>Classification algorithm K-NN</a:t>
            </a:r>
          </a:p>
          <a:p>
            <a:r>
              <a:rPr lang="en-US" dirty="0" smtClean="0"/>
              <a:t>Powerful methods for predicting and discovering intelligence</a:t>
            </a:r>
          </a:p>
          <a:p>
            <a:r>
              <a:rPr lang="en-US" dirty="0" smtClean="0"/>
              <a:t>R /</a:t>
            </a:r>
            <a:r>
              <a:rPr lang="en-US" dirty="0" err="1" smtClean="0"/>
              <a:t>Rstudio</a:t>
            </a:r>
            <a:r>
              <a:rPr lang="en-US" dirty="0" smtClean="0"/>
              <a:t> provides convenient functions to model your datasets for these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2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8672B-D2BB-4194-AFFB-9CE62DD2BB1E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42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N. Harris, Visualizing K-means Clustering,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://www.naftaliharris.com/blog/visualizing-k-means-clustering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, 2014.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Example figure,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en.wikipedia.org/wiki/K-nearest_neighbors_algorithm</a:t>
            </a:r>
            <a:r>
              <a:rPr lang="en-US" dirty="0" smtClean="0"/>
              <a:t>, 2014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 Nutshell online version of </a:t>
            </a:r>
            <a:r>
              <a:rPr lang="en-US" dirty="0"/>
              <a:t>the book: </a:t>
            </a:r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web.udl.es/Biomath/Bioestadistica/R/Manuals/r_in_a_nutshell.pdf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u="sng" dirty="0">
                <a:hlinkClick r:id="rId6"/>
              </a:rPr>
              <a:t>https://www.datasciencecentral.com/profiles/blogs/top-10-machine-learning-algorithms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We covered 3 of the top </a:t>
            </a:r>
            <a:r>
              <a:rPr lang="en-US" smtClean="0"/>
              <a:t>10 algorithms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8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 Science Process (contd.)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00C2-C8AE-4798-BAAA-8A581A2748E5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36D2-5B7B-4E63-8692-2881431D8B75}" type="slidenum">
              <a:rPr lang="en-US" smtClean="0"/>
              <a:t>5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979171" y="1643743"/>
            <a:ext cx="7166761" cy="4119095"/>
            <a:chOff x="979171" y="1643743"/>
            <a:chExt cx="7166761" cy="4119095"/>
          </a:xfrm>
        </p:grpSpPr>
        <p:sp>
          <p:nvSpPr>
            <p:cNvPr id="8" name="Rounded Rectangle 7"/>
            <p:cNvSpPr/>
            <p:nvPr/>
          </p:nvSpPr>
          <p:spPr>
            <a:xfrm>
              <a:off x="2430932" y="2405651"/>
              <a:ext cx="914400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Raw data collected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pic>
          <p:nvPicPr>
            <p:cNvPr id="1027" name="Picture 3" descr="C:\Users\bina\AppData\Local\Microsoft\Windows\Temporary Internet Files\Content.IE5\1VU1EHDR\MP900430937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979171" y="2535748"/>
              <a:ext cx="844988" cy="6542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" name="Straight Arrow Connector 9"/>
            <p:cNvCxnSpPr>
              <a:stCxn id="1027" idx="1"/>
            </p:cNvCxnSpPr>
            <p:nvPr/>
          </p:nvCxnSpPr>
          <p:spPr>
            <a:xfrm flipV="1">
              <a:off x="1824159" y="2862850"/>
              <a:ext cx="612349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8" idx="3"/>
            </p:cNvCxnSpPr>
            <p:nvPr/>
          </p:nvCxnSpPr>
          <p:spPr>
            <a:xfrm>
              <a:off x="3345332" y="2862851"/>
              <a:ext cx="533400" cy="63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4805832" y="2869201"/>
              <a:ext cx="41290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6774332" y="1651085"/>
              <a:ext cx="1371600" cy="914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Exploratory data analysis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Elbow Connector 18"/>
            <p:cNvCxnSpPr>
              <a:endCxn id="17" idx="1"/>
            </p:cNvCxnSpPr>
            <p:nvPr/>
          </p:nvCxnSpPr>
          <p:spPr>
            <a:xfrm rot="5400000" flipH="1" flipV="1">
              <a:off x="6079626" y="1710946"/>
              <a:ext cx="297366" cy="109204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6774332" y="2987373"/>
              <a:ext cx="1371600" cy="16002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Machine learning algorithms;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Statistical models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Elbow Connector 21"/>
            <p:cNvCxnSpPr>
              <a:endCxn id="20" idx="1"/>
            </p:cNvCxnSpPr>
            <p:nvPr/>
          </p:nvCxnSpPr>
          <p:spPr>
            <a:xfrm rot="16200000" flipH="1">
              <a:off x="6000948" y="3014089"/>
              <a:ext cx="454722" cy="109204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7" idx="2"/>
              <a:endCxn id="20" idx="0"/>
            </p:cNvCxnSpPr>
            <p:nvPr/>
          </p:nvCxnSpPr>
          <p:spPr>
            <a:xfrm>
              <a:off x="7460132" y="2565485"/>
              <a:ext cx="0" cy="4218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ounded Rectangle 25"/>
            <p:cNvSpPr/>
            <p:nvPr/>
          </p:nvSpPr>
          <p:spPr>
            <a:xfrm>
              <a:off x="2049932" y="3728929"/>
              <a:ext cx="1074234" cy="9144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Build data products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878732" y="4513231"/>
              <a:ext cx="1524000" cy="118805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Communication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Visualization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Report Findings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31" name="Elbow Connector 30"/>
            <p:cNvCxnSpPr>
              <a:stCxn id="20" idx="2"/>
              <a:endCxn id="27" idx="3"/>
            </p:cNvCxnSpPr>
            <p:nvPr/>
          </p:nvCxnSpPr>
          <p:spPr>
            <a:xfrm rot="5400000">
              <a:off x="6171590" y="3818715"/>
              <a:ext cx="519685" cy="2057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Arrow Connector 1030"/>
            <p:cNvCxnSpPr/>
            <p:nvPr/>
          </p:nvCxnSpPr>
          <p:spPr>
            <a:xfrm>
              <a:off x="5352860" y="5393507"/>
              <a:ext cx="65885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2" name="TextBox 1031"/>
            <p:cNvSpPr txBox="1"/>
            <p:nvPr/>
          </p:nvSpPr>
          <p:spPr>
            <a:xfrm>
              <a:off x="5936132" y="5239618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Make decisions</a:t>
              </a:r>
            </a:p>
            <a:p>
              <a:r>
                <a:rPr lang="en-US" sz="1400" dirty="0" smtClean="0"/>
                <a:t>Micro-level data strategy</a:t>
              </a:r>
              <a:endParaRPr lang="en-US" sz="1400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3900724" y="2418351"/>
              <a:ext cx="1044807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Data is  processed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5225086" y="2418351"/>
              <a:ext cx="914400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Data is cleaned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034" name="Straight Arrow Connector 1033"/>
            <p:cNvCxnSpPr>
              <a:endCxn id="26" idx="3"/>
            </p:cNvCxnSpPr>
            <p:nvPr/>
          </p:nvCxnSpPr>
          <p:spPr>
            <a:xfrm flipH="1">
              <a:off x="3124166" y="4186129"/>
              <a:ext cx="365016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2" name="Straight Arrow Connector 1041"/>
            <p:cNvCxnSpPr>
              <a:stCxn id="26" idx="1"/>
              <a:endCxn id="1027" idx="2"/>
            </p:cNvCxnSpPr>
            <p:nvPr/>
          </p:nvCxnSpPr>
          <p:spPr>
            <a:xfrm flipH="1" flipV="1">
              <a:off x="1401665" y="3189953"/>
              <a:ext cx="648267" cy="996176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/>
            <p:cNvSpPr txBox="1"/>
            <p:nvPr/>
          </p:nvSpPr>
          <p:spPr>
            <a:xfrm>
              <a:off x="3069703" y="2380336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627231" y="242569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828182" y="2405652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15943" y="1643743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815943" y="3005287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088222" y="4513231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834658" y="375070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9891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Seven Steps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1B9E9-0531-4B40-BCCF-1FC5F70EB480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Collect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Prepare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Clean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EDA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</a:t>
            </a:r>
            <a:r>
              <a:rPr lang="en-US" dirty="0" smtClean="0"/>
              <a:t>isualize + understand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Fit Models/apply algorithms + analyze + </a:t>
            </a:r>
            <a:r>
              <a:rPr lang="en-US" b="1" dirty="0" smtClean="0"/>
              <a:t>predict</a:t>
            </a:r>
            <a:r>
              <a:rPr lang="en-US" dirty="0" smtClean="0"/>
              <a:t> + understand (deeper) + visualize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Build data products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80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bina\AppData\Local\Microsoft\Windows\Temporary Internet Files\Content.IE5\YMPFDHXY\MP90044912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77000" y="4345442"/>
            <a:ext cx="21844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EDA to Data Product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0DF5-DEED-4445-86F0-5AC2FEEC483F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2819400"/>
            <a:ext cx="1219200" cy="1181100"/>
          </a:xfrm>
          <a:prstGeom prst="rect">
            <a:avLst/>
          </a:prstGeom>
          <a:solidFill>
            <a:srgbClr val="F68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EDA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872343" y="1600200"/>
            <a:ext cx="1371600" cy="1219200"/>
          </a:xfrm>
          <a:prstGeom prst="rect">
            <a:avLst/>
          </a:prstGeom>
          <a:solidFill>
            <a:srgbClr val="F68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Fit model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624943" y="2809875"/>
            <a:ext cx="1600200" cy="1219200"/>
          </a:xfrm>
          <a:prstGeom prst="rect">
            <a:avLst/>
          </a:prstGeom>
          <a:solidFill>
            <a:srgbClr val="F68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Extract  parameters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715000" y="1567543"/>
            <a:ext cx="1219200" cy="1181100"/>
          </a:xfrm>
          <a:prstGeom prst="rect">
            <a:avLst/>
          </a:prstGeom>
          <a:solidFill>
            <a:srgbClr val="F68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Build data tool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3"/>
            <a:endCxn id="8" idx="1"/>
          </p:cNvCxnSpPr>
          <p:nvPr/>
        </p:nvCxnSpPr>
        <p:spPr>
          <a:xfrm flipV="1">
            <a:off x="1447800" y="2209800"/>
            <a:ext cx="424543" cy="1200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3"/>
            <a:endCxn id="9" idx="1"/>
          </p:cNvCxnSpPr>
          <p:nvPr/>
        </p:nvCxnSpPr>
        <p:spPr>
          <a:xfrm>
            <a:off x="3243943" y="2209800"/>
            <a:ext cx="381000" cy="1209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3"/>
            <a:endCxn id="10" idx="1"/>
          </p:cNvCxnSpPr>
          <p:nvPr/>
        </p:nvCxnSpPr>
        <p:spPr>
          <a:xfrm flipV="1">
            <a:off x="5225143" y="2158093"/>
            <a:ext cx="489857" cy="1261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7480299" y="2777898"/>
            <a:ext cx="1202872" cy="1149804"/>
          </a:xfrm>
          <a:prstGeom prst="rect">
            <a:avLst/>
          </a:prstGeom>
          <a:solidFill>
            <a:srgbClr val="F68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Deploy on the cloud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10" idx="3"/>
            <a:endCxn id="38" idx="1"/>
          </p:cNvCxnSpPr>
          <p:nvPr/>
        </p:nvCxnSpPr>
        <p:spPr>
          <a:xfrm>
            <a:off x="6934200" y="2158093"/>
            <a:ext cx="546099" cy="11947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Straight Arrow Connector 1028"/>
          <p:cNvCxnSpPr>
            <a:stCxn id="38" idx="2"/>
          </p:cNvCxnSpPr>
          <p:nvPr/>
        </p:nvCxnSpPr>
        <p:spPr>
          <a:xfrm flipH="1">
            <a:off x="7620000" y="3927702"/>
            <a:ext cx="461735" cy="7966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TextBox 1029"/>
          <p:cNvSpPr txBox="1"/>
          <p:nvPr/>
        </p:nvSpPr>
        <p:spPr>
          <a:xfrm>
            <a:off x="6934200" y="4539734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it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85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7CD64-0AD7-4E57-A210-BE300B08172C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will illustrate the three algorithms using simple exercises</a:t>
            </a:r>
          </a:p>
          <a:p>
            <a:r>
              <a:rPr lang="en-US" dirty="0" smtClean="0"/>
              <a:t>You may need to install several packages within R Studio, as and when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252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Plots, Graphs and Models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B4DB1-8BB1-4A44-9DB5-A4E2C85C810B}" type="datetime1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Plots, graphs, maps provide the ability to visualize data and the results of model fitting</a:t>
            </a:r>
          </a:p>
          <a:p>
            <a:r>
              <a:rPr lang="en-US" dirty="0" smtClean="0"/>
              <a:t>Models provide you parameters that you can use to 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et a deeper understanding of the data characteristics</a:t>
            </a:r>
          </a:p>
          <a:p>
            <a:pPr lvl="1"/>
            <a:r>
              <a:rPr lang="en-US" dirty="0" smtClean="0"/>
              <a:t>Build data tools based on the parameter so that you automate the analysis</a:t>
            </a:r>
          </a:p>
          <a:p>
            <a:r>
              <a:rPr lang="en-US" dirty="0" smtClean="0"/>
              <a:t> Algorithms drive the model (fitting) of your data</a:t>
            </a:r>
            <a:endParaRPr lang="en-US" dirty="0"/>
          </a:p>
          <a:p>
            <a:r>
              <a:rPr lang="en-US" dirty="0" smtClean="0"/>
              <a:t>For example, </a:t>
            </a:r>
          </a:p>
          <a:p>
            <a:pPr lvl="1"/>
            <a:r>
              <a:rPr lang="en-US" dirty="0" smtClean="0"/>
              <a:t>if your guess is a linear relationship for the data, then use linear regression; </a:t>
            </a:r>
          </a:p>
          <a:p>
            <a:pPr lvl="1"/>
            <a:r>
              <a:rPr lang="en-US" smtClean="0"/>
              <a:t>if </a:t>
            </a:r>
            <a:r>
              <a:rPr lang="en-US" dirty="0" smtClean="0"/>
              <a:t>you want to see clusters in your data you can </a:t>
            </a:r>
            <a:r>
              <a:rPr lang="en-US" smtClean="0"/>
              <a:t>use K-means; </a:t>
            </a:r>
          </a:p>
          <a:p>
            <a:pPr lvl="1"/>
            <a:r>
              <a:rPr lang="en-US" smtClean="0"/>
              <a:t>if </a:t>
            </a:r>
            <a:r>
              <a:rPr lang="en-US" dirty="0" smtClean="0"/>
              <a:t>you want to classify the data into classes </a:t>
            </a:r>
            <a:r>
              <a:rPr lang="en-US" smtClean="0"/>
              <a:t>then you may want to use K-NN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546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2749</TotalTime>
  <Words>2490</Words>
  <Application>Microsoft Office PowerPoint</Application>
  <PresentationFormat>On-screen Show (4:3)</PresentationFormat>
  <Paragraphs>464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Calibri</vt:lpstr>
      <vt:lpstr>Georgia</vt:lpstr>
      <vt:lpstr>Wingdings</vt:lpstr>
      <vt:lpstr>Wingdings 2</vt:lpstr>
      <vt:lpstr>Civic</vt:lpstr>
      <vt:lpstr>Statistical Models and Machine Learning Algorithms </vt:lpstr>
      <vt:lpstr>Review of Last Class</vt:lpstr>
      <vt:lpstr>               Predictive Analytics</vt:lpstr>
      <vt:lpstr>Transforming data into analytics Strategies/decisions</vt:lpstr>
      <vt:lpstr>The Data Science Process (contd.)</vt:lpstr>
      <vt:lpstr>The Seven Steps</vt:lpstr>
      <vt:lpstr>EDA to Data Product</vt:lpstr>
      <vt:lpstr>Demos</vt:lpstr>
      <vt:lpstr>Plots, Graphs and Models</vt:lpstr>
      <vt:lpstr>Algorithms</vt:lpstr>
      <vt:lpstr>Linear Regression</vt:lpstr>
      <vt:lpstr>Linear regression (contd)</vt:lpstr>
      <vt:lpstr>Fitting the model</vt:lpstr>
      <vt:lpstr>Multiple Regression</vt:lpstr>
      <vt:lpstr>Oil Price Prediction By Dr. Zhang</vt:lpstr>
      <vt:lpstr>Signal and Noise</vt:lpstr>
      <vt:lpstr>Synthetic data</vt:lpstr>
      <vt:lpstr>Synthetic Data</vt:lpstr>
      <vt:lpstr>Machine Learning Methods</vt:lpstr>
      <vt:lpstr>K-means</vt:lpstr>
      <vt:lpstr>K-means Algorithm</vt:lpstr>
      <vt:lpstr>Theory Behind K-means</vt:lpstr>
      <vt:lpstr>K-means Theory (contd.)</vt:lpstr>
      <vt:lpstr>Lets examine an example</vt:lpstr>
      <vt:lpstr>Results for K=3</vt:lpstr>
      <vt:lpstr>R code</vt:lpstr>
      <vt:lpstr>Discussion on K-means</vt:lpstr>
      <vt:lpstr>R Data sets</vt:lpstr>
      <vt:lpstr>K-means application: Customer Segmentation</vt:lpstr>
      <vt:lpstr>K-NN</vt:lpstr>
      <vt:lpstr>K-NN Classification </vt:lpstr>
      <vt:lpstr>Example2</vt:lpstr>
      <vt:lpstr>Intuition (K = 3)</vt:lpstr>
      <vt:lpstr>Intuition (K = 5)</vt:lpstr>
      <vt:lpstr>Discussion on K-NN</vt:lpstr>
      <vt:lpstr>Different Values of K</vt:lpstr>
      <vt:lpstr>K-NN application: Credit Rating</vt:lpstr>
      <vt:lpstr>R code for the previous example</vt:lpstr>
      <vt:lpstr>Application of the K-NN process</vt:lpstr>
      <vt:lpstr>Discussion</vt:lpstr>
      <vt:lpstr>Summary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 Ramamurthy</cp:lastModifiedBy>
  <cp:revision>119</cp:revision>
  <dcterms:created xsi:type="dcterms:W3CDTF">2014-11-08T15:13:49Z</dcterms:created>
  <dcterms:modified xsi:type="dcterms:W3CDTF">2019-02-14T15:33:29Z</dcterms:modified>
</cp:coreProperties>
</file>