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60" r:id="rId6"/>
    <p:sldId id="263" r:id="rId7"/>
    <p:sldId id="265" r:id="rId8"/>
    <p:sldId id="264" r:id="rId9"/>
    <p:sldId id="267" r:id="rId10"/>
    <p:sldId id="268" r:id="rId11"/>
    <p:sldId id="266" r:id="rId12"/>
    <p:sldId id="269" r:id="rId13"/>
    <p:sldId id="259"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60"/>
  </p:normalViewPr>
  <p:slideViewPr>
    <p:cSldViewPr snapToGrid="0" showGuides="1">
      <p:cViewPr varScale="1">
        <p:scale>
          <a:sx n="69" d="100"/>
          <a:sy n="69" d="100"/>
        </p:scale>
        <p:origin x="564" y="4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5750718-9CA8-4C23-B606-94ECDF5FC338}" type="datetime1">
              <a:rPr lang="en-US" smtClean="0"/>
              <a:pPr/>
              <a:t>5/7/2019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8" name="Titl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42874781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6B99F1-361C-4667-890B-DA1845615F76}" type="datetime1">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2248672478"/>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9221216" y="3009902"/>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3" name="Vertical Text Placeholder 2"/>
          <p:cNvSpPr>
            <a:spLocks noGrp="1"/>
          </p:cNvSpPr>
          <p:nvPr>
            <p:ph type="body" orient="vert" idx="1"/>
          </p:nvPr>
        </p:nvSpPr>
        <p:spPr>
          <a:xfrm>
            <a:off x="406400" y="304800"/>
            <a:ext cx="87376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F1343B-6D76-4124-A3C9-4D5725BEE8A0}" type="datetime1">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9855200" y="304802"/>
            <a:ext cx="19304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262310575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E62B208-5DCD-4782-B6D7-9E2B060CDABF}" type="datetime1">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11877402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203E6A58-47AA-490C-B20F-C5028FFC8817}" type="datetime1">
              <a:rPr lang="en-US" smtClean="0"/>
              <a:pPr/>
              <a:t>5/7/2019</a:t>
            </a:fld>
            <a:endParaRPr lang="en-US"/>
          </a:p>
        </p:txBody>
      </p:sp>
      <p:sp>
        <p:nvSpPr>
          <p:cNvPr id="8" name="Straight Connector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0556665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228600"/>
            <a:ext cx="113792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7721600" y="6409944"/>
            <a:ext cx="4059936" cy="365760"/>
          </a:xfrm>
        </p:spPr>
        <p:txBody>
          <a:bodyPr/>
          <a:lstStyle/>
          <a:p>
            <a:fld id="{1D7DC8AA-9849-4334-B4E8-CC07F675D342}" type="datetime1">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8" name="Straight Connector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402336"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6400800" y="1371600"/>
            <a:ext cx="53848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01819358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7B9C945-E7AF-4652-B6F0-D53119E7991F}" type="datetime1">
              <a:rPr lang="en-US" smtClean="0"/>
              <a:pPr/>
              <a:t>5/7/2019</a:t>
            </a:fld>
            <a:endParaRPr lang="en-US"/>
          </a:p>
        </p:txBody>
      </p:sp>
      <p:sp>
        <p:nvSpPr>
          <p:cNvPr id="8" name="Footer Placeholder 7"/>
          <p:cNvSpPr>
            <a:spLocks noGrp="1"/>
          </p:cNvSpPr>
          <p:nvPr>
            <p:ph type="ftr" sz="quarter" idx="11"/>
          </p:nvPr>
        </p:nvSpPr>
        <p:spPr>
          <a:xfrm>
            <a:off x="406400" y="6409944"/>
            <a:ext cx="4775200" cy="365760"/>
          </a:xfrm>
        </p:spPr>
        <p:txBody>
          <a:bodyPr/>
          <a:lstStyle/>
          <a:p>
            <a:endParaRPr lang="en-US"/>
          </a:p>
        </p:txBody>
      </p:sp>
      <p:sp>
        <p:nvSpPr>
          <p:cNvPr id="15" name="Straight Connector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402336" y="2471383"/>
            <a:ext cx="5388864"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6400800" y="2471383"/>
            <a:ext cx="53848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5791200" y="1042417"/>
            <a:ext cx="609600" cy="441325"/>
          </a:xfrm>
        </p:spPr>
        <p:txBody>
          <a:bodyPr/>
          <a:lstStyle>
            <a:lvl1pPr algn="ctr">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75496059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9717D12-04A0-4744-BADB-ACDA14779257}" type="datetime1">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5791200" y="1036021"/>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2188594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19148450-CC2E-45D6-9582-FEF47C03AE95}" type="datetime1">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5689600" y="6324600"/>
            <a:ext cx="812800" cy="441324"/>
          </a:xfrm>
        </p:spPr>
        <p:txBody>
          <a:bodyPr/>
          <a:lstStyle>
            <a:lvl1pPr>
              <a:defRPr>
                <a:solidFill>
                  <a:srgbClr val="FFFFFF"/>
                </a:solidFill>
              </a:defRPr>
            </a:lvl1pPr>
          </a:lstStyle>
          <a:p>
            <a:fld id="{FC01A47E-AA38-4C56-AC5F-9CAB7147FF2F}" type="slidenum">
              <a:rPr lang="en-US" smtClean="0"/>
              <a:pPr/>
              <a:t>‹#›</a:t>
            </a:fld>
            <a:endParaRPr lang="en-US"/>
          </a:p>
        </p:txBody>
      </p:sp>
    </p:spTree>
    <p:extLst>
      <p:ext uri="{BB962C8B-B14F-4D97-AF65-F5344CB8AC3E}">
        <p14:creationId xmlns:p14="http://schemas.microsoft.com/office/powerpoint/2010/main" val="511472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4165600" y="685800"/>
            <a:ext cx="75184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A02C985D-EE99-42D9-8428-67611D469A9D}" type="datetime1">
              <a:rPr lang="en-US" smtClean="0"/>
              <a:pPr/>
              <a:t>5/7/2019</a:t>
            </a:fld>
            <a:endParaRPr lang="en-US"/>
          </a:p>
        </p:txBody>
      </p:sp>
      <p:sp>
        <p:nvSpPr>
          <p:cNvPr id="6" name="Footer Placeholder 5"/>
          <p:cNvSpPr>
            <a:spLocks noGrp="1"/>
          </p:cNvSpPr>
          <p:nvPr>
            <p:ph type="ftr" sz="quarter" idx="11"/>
          </p:nvPr>
        </p:nvSpPr>
        <p:spPr>
          <a:xfrm>
            <a:off x="402336" y="6410848"/>
            <a:ext cx="4511040" cy="365760"/>
          </a:xfrm>
        </p:spPr>
        <p:txBody>
          <a:bodyPr/>
          <a:lstStyle/>
          <a:p>
            <a:endParaRPr lang="en-US"/>
          </a:p>
        </p:txBody>
      </p:sp>
    </p:spTree>
    <p:extLst>
      <p:ext uri="{BB962C8B-B14F-4D97-AF65-F5344CB8AC3E}">
        <p14:creationId xmlns:p14="http://schemas.microsoft.com/office/powerpoint/2010/main" val="269776352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828800" y="312739"/>
            <a:ext cx="609600" cy="441325"/>
          </a:xfrm>
        </p:spPr>
        <p:txBody>
          <a:body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 name="Titl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00500" y="609600"/>
            <a:ext cx="78232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7717536" y="6404984"/>
            <a:ext cx="4059936" cy="365760"/>
          </a:xfrm>
        </p:spPr>
        <p:txBody>
          <a:bodyPr/>
          <a:lstStyle/>
          <a:p>
            <a:fld id="{FA5AF53D-C237-436B-9437-8FD33DD6D4C6}" type="datetime1">
              <a:rPr lang="en-US" smtClean="0"/>
              <a:pPr/>
              <a:t>5/7/2019</a:t>
            </a:fld>
            <a:endParaRPr lang="en-US"/>
          </a:p>
        </p:txBody>
      </p:sp>
      <p:sp>
        <p:nvSpPr>
          <p:cNvPr id="6" name="Footer Placeholder 5"/>
          <p:cNvSpPr>
            <a:spLocks noGrp="1"/>
          </p:cNvSpPr>
          <p:nvPr>
            <p:ph type="ftr" sz="quarter" idx="11"/>
          </p:nvPr>
        </p:nvSpPr>
        <p:spPr>
          <a:xfrm>
            <a:off x="402336" y="6410848"/>
            <a:ext cx="4779264" cy="365760"/>
          </a:xfrm>
        </p:spPr>
        <p:txBody>
          <a:bodyPr/>
          <a:lstStyle/>
          <a:p>
            <a:endParaRPr lang="en-US"/>
          </a:p>
        </p:txBody>
      </p:sp>
    </p:spTree>
    <p:extLst>
      <p:ext uri="{BB962C8B-B14F-4D97-AF65-F5344CB8AC3E}">
        <p14:creationId xmlns:p14="http://schemas.microsoft.com/office/powerpoint/2010/main" val="3894766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fld id="{AC6DB6BC-B13D-4F39-83B6-91DA8610485E}" type="datetime1">
              <a:rPr lang="en-US" smtClean="0"/>
              <a:pPr/>
              <a:t>5/7/2019</a:t>
            </a:fld>
            <a:endParaRPr lang="en-US"/>
          </a:p>
        </p:txBody>
      </p:sp>
      <p:sp>
        <p:nvSpPr>
          <p:cNvPr id="3" name="Footer Placeholder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C01A47E-AA38-4C56-AC5F-9CAB7147FF2F}" type="slidenum">
              <a:rPr lang="en-US" smtClean="0">
                <a:solidFill>
                  <a:srgbClr val="8CADAE">
                    <a:shade val="75000"/>
                  </a:srgbClr>
                </a:solidFill>
              </a:rPr>
              <a:pPr/>
              <a:t>‹#›</a:t>
            </a:fld>
            <a:endParaRPr lang="en-US">
              <a:solidFill>
                <a:srgbClr val="8CADAE">
                  <a:shade val="75000"/>
                </a:srgbClr>
              </a:solidFill>
            </a:endParaRPr>
          </a:p>
        </p:txBody>
      </p:sp>
      <p:sp>
        <p:nvSpPr>
          <p:cNvPr id="22" name="Title Placeholder 21"/>
          <p:cNvSpPr>
            <a:spLocks noGrp="1"/>
          </p:cNvSpPr>
          <p:nvPr>
            <p:ph type="title"/>
          </p:nvPr>
        </p:nvSpPr>
        <p:spPr>
          <a:xfrm>
            <a:off x="402336" y="228600"/>
            <a:ext cx="113792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084007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dataschool.io/simple-guide-to-confusion-matrix-terminolog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dirty="0"/>
          </a:p>
        </p:txBody>
      </p:sp>
      <p:sp>
        <p:nvSpPr>
          <p:cNvPr id="4" name="Title 3"/>
          <p:cNvSpPr>
            <a:spLocks noGrp="1"/>
          </p:cNvSpPr>
          <p:nvPr>
            <p:ph type="ctrTitle"/>
          </p:nvPr>
        </p:nvSpPr>
        <p:spPr/>
        <p:txBody>
          <a:bodyPr/>
          <a:lstStyle/>
          <a:p>
            <a:r>
              <a:rPr lang="en-US" dirty="0" smtClean="0"/>
              <a:t>Evaluating Classifiers </a:t>
            </a:r>
            <a:endParaRPr lang="en-US" dirty="0"/>
          </a:p>
        </p:txBody>
      </p:sp>
    </p:spTree>
    <p:extLst>
      <p:ext uri="{BB962C8B-B14F-4D97-AF65-F5344CB8AC3E}">
        <p14:creationId xmlns:p14="http://schemas.microsoft.com/office/powerpoint/2010/main" val="18759366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Performance Metrics</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10</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a:t>Precision: #True positives/ (#True positives+ #False positives)</a:t>
            </a:r>
          </a:p>
          <a:p>
            <a:r>
              <a:rPr lang="en-US" dirty="0"/>
              <a:t>Recall: #True positives/(#True positives + #False negatives)</a:t>
            </a:r>
          </a:p>
          <a:p>
            <a:r>
              <a:rPr lang="en-US" dirty="0"/>
              <a:t>F-score: mean of precision and </a:t>
            </a:r>
            <a:r>
              <a:rPr lang="en-US" dirty="0" smtClean="0"/>
              <a:t>accuracy = 2*precision*recall/(</a:t>
            </a:r>
            <a:r>
              <a:rPr lang="en-US" dirty="0" err="1" smtClean="0"/>
              <a:t>precision+recall</a:t>
            </a:r>
            <a:r>
              <a:rPr lang="en-US" dirty="0" smtClean="0"/>
              <a:t>)</a:t>
            </a:r>
            <a:endParaRPr lang="en-US" dirty="0"/>
          </a:p>
          <a:p>
            <a:endParaRPr lang="en-US" dirty="0"/>
          </a:p>
        </p:txBody>
      </p:sp>
    </p:spTree>
    <p:extLst>
      <p:ext uri="{BB962C8B-B14F-4D97-AF65-F5344CB8AC3E}">
        <p14:creationId xmlns:p14="http://schemas.microsoft.com/office/powerpoint/2010/main" val="23854019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Matrix for Multiclass Classifiers</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11</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A simple way to apply the evaluation we learned so far is to form a “confusion matrix”</a:t>
            </a:r>
          </a:p>
          <a:p>
            <a:endParaRPr lang="en-US" dirty="0"/>
          </a:p>
        </p:txBody>
      </p:sp>
    </p:spTree>
    <p:extLst>
      <p:ext uri="{BB962C8B-B14F-4D97-AF65-F5344CB8AC3E}">
        <p14:creationId xmlns:p14="http://schemas.microsoft.com/office/powerpoint/2010/main" val="2374349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Matrix</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12</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pPr marL="0" indent="0">
              <a:buNone/>
            </a:pPr>
            <a:r>
              <a:rPr lang="en-US" dirty="0" smtClean="0"/>
              <a:t>Here is an example:</a:t>
            </a:r>
          </a:p>
          <a:p>
            <a:pPr marL="0" indent="0">
              <a:buNone/>
            </a:pPr>
            <a:endParaRPr lang="en-US" dirty="0"/>
          </a:p>
        </p:txBody>
      </p:sp>
      <p:graphicFrame>
        <p:nvGraphicFramePr>
          <p:cNvPr id="7" name="Table 6"/>
          <p:cNvGraphicFramePr>
            <a:graphicFrameLocks noGrp="1"/>
          </p:cNvGraphicFramePr>
          <p:nvPr/>
        </p:nvGraphicFramePr>
        <p:xfrm>
          <a:off x="2056384" y="2669310"/>
          <a:ext cx="5923836" cy="3245492"/>
        </p:xfrm>
        <a:graphic>
          <a:graphicData uri="http://schemas.openxmlformats.org/drawingml/2006/table">
            <a:tbl>
              <a:tblPr firstRow="1" bandRow="1">
                <a:tableStyleId>{5C22544A-7EE6-4342-B048-85BDC9FD1C3A}</a:tableStyleId>
              </a:tblPr>
              <a:tblGrid>
                <a:gridCol w="1184767">
                  <a:extLst>
                    <a:ext uri="{9D8B030D-6E8A-4147-A177-3AD203B41FA5}">
                      <a16:colId xmlns:a16="http://schemas.microsoft.com/office/drawing/2014/main" val="20000"/>
                    </a:ext>
                  </a:extLst>
                </a:gridCol>
                <a:gridCol w="1184767">
                  <a:extLst>
                    <a:ext uri="{9D8B030D-6E8A-4147-A177-3AD203B41FA5}">
                      <a16:colId xmlns:a16="http://schemas.microsoft.com/office/drawing/2014/main" val="20001"/>
                    </a:ext>
                  </a:extLst>
                </a:gridCol>
                <a:gridCol w="1243384">
                  <a:extLst>
                    <a:ext uri="{9D8B030D-6E8A-4147-A177-3AD203B41FA5}">
                      <a16:colId xmlns:a16="http://schemas.microsoft.com/office/drawing/2014/main" val="20002"/>
                    </a:ext>
                  </a:extLst>
                </a:gridCol>
                <a:gridCol w="1126151">
                  <a:extLst>
                    <a:ext uri="{9D8B030D-6E8A-4147-A177-3AD203B41FA5}">
                      <a16:colId xmlns:a16="http://schemas.microsoft.com/office/drawing/2014/main" val="20003"/>
                    </a:ext>
                  </a:extLst>
                </a:gridCol>
                <a:gridCol w="1184767">
                  <a:extLst>
                    <a:ext uri="{9D8B030D-6E8A-4147-A177-3AD203B41FA5}">
                      <a16:colId xmlns:a16="http://schemas.microsoft.com/office/drawing/2014/main" val="20004"/>
                    </a:ext>
                  </a:extLst>
                </a:gridCol>
              </a:tblGrid>
              <a:tr h="685861">
                <a:tc>
                  <a:txBody>
                    <a:bodyPr/>
                    <a:lstStyle/>
                    <a:p>
                      <a:r>
                        <a:rPr lang="en-US" dirty="0" smtClean="0"/>
                        <a:t>Class</a:t>
                      </a:r>
                      <a:endParaRPr lang="en-US" dirty="0"/>
                    </a:p>
                  </a:txBody>
                  <a:tcPr/>
                </a:tc>
                <a:tc>
                  <a:txBody>
                    <a:bodyPr/>
                    <a:lstStyle/>
                    <a:p>
                      <a:r>
                        <a:rPr lang="en-US" dirty="0" smtClean="0"/>
                        <a:t>Sports</a:t>
                      </a:r>
                      <a:endParaRPr lang="en-US" dirty="0"/>
                    </a:p>
                  </a:txBody>
                  <a:tcPr/>
                </a:tc>
                <a:tc>
                  <a:txBody>
                    <a:bodyPr/>
                    <a:lstStyle/>
                    <a:p>
                      <a:r>
                        <a:rPr lang="en-US" dirty="0" smtClean="0"/>
                        <a:t>Business</a:t>
                      </a:r>
                      <a:endParaRPr lang="en-US" dirty="0"/>
                    </a:p>
                  </a:txBody>
                  <a:tcPr/>
                </a:tc>
                <a:tc>
                  <a:txBody>
                    <a:bodyPr/>
                    <a:lstStyle/>
                    <a:p>
                      <a:r>
                        <a:rPr lang="en-US" dirty="0" smtClean="0"/>
                        <a:t>World</a:t>
                      </a:r>
                      <a:endParaRPr lang="en-US" dirty="0"/>
                    </a:p>
                  </a:txBody>
                  <a:tcPr/>
                </a:tc>
                <a:tc>
                  <a:txBody>
                    <a:bodyPr/>
                    <a:lstStyle/>
                    <a:p>
                      <a:r>
                        <a:rPr lang="en-US" dirty="0" smtClean="0"/>
                        <a:t>USA</a:t>
                      </a:r>
                      <a:endParaRPr lang="en-US" dirty="0"/>
                    </a:p>
                  </a:txBody>
                  <a:tcPr/>
                </a:tc>
                <a:extLst>
                  <a:ext uri="{0D108BD9-81ED-4DB2-BD59-A6C34878D82A}">
                    <a16:rowId xmlns:a16="http://schemas.microsoft.com/office/drawing/2014/main" val="10000"/>
                  </a:ext>
                </a:extLst>
              </a:tr>
              <a:tr h="624590">
                <a:tc>
                  <a:txBody>
                    <a:bodyPr/>
                    <a:lstStyle/>
                    <a:p>
                      <a:r>
                        <a:rPr lang="en-US" dirty="0" smtClean="0"/>
                        <a:t>Sports</a:t>
                      </a:r>
                      <a:endParaRPr lang="en-US" dirty="0"/>
                    </a:p>
                  </a:txBody>
                  <a:tcPr/>
                </a:tc>
                <a:tc>
                  <a:txBody>
                    <a:bodyPr/>
                    <a:lstStyle/>
                    <a:p>
                      <a:r>
                        <a:rPr lang="en-US" sz="2800" dirty="0" smtClean="0"/>
                        <a:t>35</a:t>
                      </a:r>
                      <a:endParaRPr lang="en-US" sz="2800" dirty="0"/>
                    </a:p>
                  </a:txBody>
                  <a:tcPr>
                    <a:solidFill>
                      <a:srgbClr val="00B050"/>
                    </a:solidFill>
                  </a:tcPr>
                </a:tc>
                <a:tc>
                  <a:txBody>
                    <a:bodyPr/>
                    <a:lstStyle/>
                    <a:p>
                      <a:r>
                        <a:rPr lang="en-US" sz="2800" dirty="0" smtClean="0"/>
                        <a:t>4</a:t>
                      </a:r>
                      <a:endParaRPr lang="en-US" sz="2800" dirty="0"/>
                    </a:p>
                  </a:txBody>
                  <a:tcPr/>
                </a:tc>
                <a:tc>
                  <a:txBody>
                    <a:bodyPr/>
                    <a:lstStyle/>
                    <a:p>
                      <a:r>
                        <a:rPr lang="en-US" sz="2800" dirty="0" smtClean="0"/>
                        <a:t>1</a:t>
                      </a:r>
                      <a:endParaRPr lang="en-US" sz="2800" dirty="0"/>
                    </a:p>
                  </a:txBody>
                  <a:tcPr/>
                </a:tc>
                <a:tc>
                  <a:txBody>
                    <a:bodyPr/>
                    <a:lstStyle/>
                    <a:p>
                      <a:r>
                        <a:rPr lang="en-US" sz="2800" dirty="0" smtClean="0"/>
                        <a:t>5</a:t>
                      </a:r>
                      <a:endParaRPr lang="en-US" sz="2800" dirty="0"/>
                    </a:p>
                  </a:txBody>
                  <a:tcPr/>
                </a:tc>
                <a:extLst>
                  <a:ext uri="{0D108BD9-81ED-4DB2-BD59-A6C34878D82A}">
                    <a16:rowId xmlns:a16="http://schemas.microsoft.com/office/drawing/2014/main" val="10001"/>
                  </a:ext>
                </a:extLst>
              </a:tr>
              <a:tr h="685861">
                <a:tc>
                  <a:txBody>
                    <a:bodyPr/>
                    <a:lstStyle/>
                    <a:p>
                      <a:r>
                        <a:rPr lang="en-US" dirty="0" smtClean="0"/>
                        <a:t>Business</a:t>
                      </a:r>
                      <a:endParaRPr lang="en-US" dirty="0"/>
                    </a:p>
                  </a:txBody>
                  <a:tcPr/>
                </a:tc>
                <a:tc>
                  <a:txBody>
                    <a:bodyPr/>
                    <a:lstStyle/>
                    <a:p>
                      <a:r>
                        <a:rPr lang="en-US" sz="2800" dirty="0" smtClean="0"/>
                        <a:t>5</a:t>
                      </a:r>
                      <a:endParaRPr lang="en-US" sz="2800" dirty="0"/>
                    </a:p>
                  </a:txBody>
                  <a:tcPr/>
                </a:tc>
                <a:tc>
                  <a:txBody>
                    <a:bodyPr/>
                    <a:lstStyle/>
                    <a:p>
                      <a:r>
                        <a:rPr lang="en-US" sz="2800" dirty="0" smtClean="0"/>
                        <a:t>40</a:t>
                      </a:r>
                      <a:endParaRPr lang="en-US" sz="2800" dirty="0"/>
                    </a:p>
                  </a:txBody>
                  <a:tcPr>
                    <a:solidFill>
                      <a:srgbClr val="00B050"/>
                    </a:solidFill>
                  </a:tcPr>
                </a:tc>
                <a:tc>
                  <a:txBody>
                    <a:bodyPr/>
                    <a:lstStyle/>
                    <a:p>
                      <a:r>
                        <a:rPr lang="en-US" sz="2800" dirty="0" smtClean="0"/>
                        <a:t>3</a:t>
                      </a:r>
                      <a:endParaRPr lang="en-US" sz="2800" dirty="0"/>
                    </a:p>
                  </a:txBody>
                  <a:tcPr/>
                </a:tc>
                <a:tc>
                  <a:txBody>
                    <a:bodyPr/>
                    <a:lstStyle/>
                    <a:p>
                      <a:r>
                        <a:rPr lang="en-US" sz="2800" dirty="0" smtClean="0"/>
                        <a:t>15</a:t>
                      </a:r>
                      <a:endParaRPr lang="en-US" sz="2800" dirty="0"/>
                    </a:p>
                  </a:txBody>
                  <a:tcPr/>
                </a:tc>
                <a:extLst>
                  <a:ext uri="{0D108BD9-81ED-4DB2-BD59-A6C34878D82A}">
                    <a16:rowId xmlns:a16="http://schemas.microsoft.com/office/drawing/2014/main" val="10002"/>
                  </a:ext>
                </a:extLst>
              </a:tr>
              <a:tr h="624590">
                <a:tc>
                  <a:txBody>
                    <a:bodyPr/>
                    <a:lstStyle/>
                    <a:p>
                      <a:r>
                        <a:rPr lang="en-US" dirty="0" smtClean="0"/>
                        <a:t>World</a:t>
                      </a:r>
                      <a:endParaRPr lang="en-US" dirty="0"/>
                    </a:p>
                  </a:txBody>
                  <a:tcPr/>
                </a:tc>
                <a:tc>
                  <a:txBody>
                    <a:bodyPr/>
                    <a:lstStyle/>
                    <a:p>
                      <a:r>
                        <a:rPr lang="en-US" sz="2800" dirty="0" smtClean="0"/>
                        <a:t>6</a:t>
                      </a:r>
                      <a:endParaRPr lang="en-US" sz="2800" dirty="0"/>
                    </a:p>
                  </a:txBody>
                  <a:tcPr/>
                </a:tc>
                <a:tc>
                  <a:txBody>
                    <a:bodyPr/>
                    <a:lstStyle/>
                    <a:p>
                      <a:r>
                        <a:rPr lang="en-US" sz="2800" dirty="0" smtClean="0"/>
                        <a:t>3</a:t>
                      </a:r>
                      <a:endParaRPr lang="en-US" sz="2800" dirty="0"/>
                    </a:p>
                  </a:txBody>
                  <a:tcPr/>
                </a:tc>
                <a:tc>
                  <a:txBody>
                    <a:bodyPr/>
                    <a:lstStyle/>
                    <a:p>
                      <a:r>
                        <a:rPr lang="en-US" sz="2800" dirty="0" smtClean="0"/>
                        <a:t>45</a:t>
                      </a:r>
                      <a:endParaRPr lang="en-US" sz="2800" dirty="0"/>
                    </a:p>
                  </a:txBody>
                  <a:tcPr>
                    <a:solidFill>
                      <a:srgbClr val="00B050"/>
                    </a:solidFill>
                  </a:tcPr>
                </a:tc>
                <a:tc>
                  <a:txBody>
                    <a:bodyPr/>
                    <a:lstStyle/>
                    <a:p>
                      <a:r>
                        <a:rPr lang="en-US" sz="2800" dirty="0" smtClean="0"/>
                        <a:t>5</a:t>
                      </a:r>
                      <a:endParaRPr lang="en-US" sz="2800" dirty="0"/>
                    </a:p>
                  </a:txBody>
                  <a:tcPr/>
                </a:tc>
                <a:extLst>
                  <a:ext uri="{0D108BD9-81ED-4DB2-BD59-A6C34878D82A}">
                    <a16:rowId xmlns:a16="http://schemas.microsoft.com/office/drawing/2014/main" val="10003"/>
                  </a:ext>
                </a:extLst>
              </a:tr>
              <a:tr h="624590">
                <a:tc>
                  <a:txBody>
                    <a:bodyPr/>
                    <a:lstStyle/>
                    <a:p>
                      <a:r>
                        <a:rPr lang="en-US" dirty="0" smtClean="0"/>
                        <a:t>USA</a:t>
                      </a:r>
                      <a:endParaRPr lang="en-US" dirty="0"/>
                    </a:p>
                  </a:txBody>
                  <a:tcPr/>
                </a:tc>
                <a:tc>
                  <a:txBody>
                    <a:bodyPr/>
                    <a:lstStyle/>
                    <a:p>
                      <a:r>
                        <a:rPr lang="en-US" sz="2800" dirty="0" smtClean="0"/>
                        <a:t>4</a:t>
                      </a:r>
                      <a:endParaRPr lang="en-US" sz="2800" dirty="0"/>
                    </a:p>
                  </a:txBody>
                  <a:tcPr/>
                </a:tc>
                <a:tc>
                  <a:txBody>
                    <a:bodyPr/>
                    <a:lstStyle/>
                    <a:p>
                      <a:r>
                        <a:rPr lang="en-US" sz="2800" dirty="0" smtClean="0"/>
                        <a:t>3</a:t>
                      </a:r>
                      <a:endParaRPr lang="en-US" sz="2800" dirty="0"/>
                    </a:p>
                  </a:txBody>
                  <a:tcPr/>
                </a:tc>
                <a:tc>
                  <a:txBody>
                    <a:bodyPr/>
                    <a:lstStyle/>
                    <a:p>
                      <a:r>
                        <a:rPr lang="en-US" sz="2800" dirty="0" smtClean="0"/>
                        <a:t>1</a:t>
                      </a:r>
                      <a:endParaRPr lang="en-US" sz="2800" dirty="0"/>
                    </a:p>
                  </a:txBody>
                  <a:tcPr/>
                </a:tc>
                <a:tc>
                  <a:txBody>
                    <a:bodyPr/>
                    <a:lstStyle/>
                    <a:p>
                      <a:r>
                        <a:rPr lang="en-US" sz="2800" dirty="0" smtClean="0"/>
                        <a:t>30</a:t>
                      </a:r>
                      <a:endParaRPr lang="en-US" sz="2800" dirty="0"/>
                    </a:p>
                  </a:txBody>
                  <a:tcPr>
                    <a:solidFill>
                      <a:srgbClr val="00B050"/>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125748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Confusion Matrix</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13</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Simple binary classifier confusion matrix and calculations:</a:t>
            </a:r>
          </a:p>
          <a:p>
            <a:r>
              <a:rPr lang="en-US" dirty="0">
                <a:hlinkClick r:id="rId2"/>
              </a:rPr>
              <a:t>http://www.dataschool.io/simple-guide-to-confusion-matrix-terminology</a:t>
            </a:r>
            <a:r>
              <a:rPr lang="en-US" dirty="0" smtClean="0">
                <a:hlinkClick r:id="rId2"/>
              </a:rPr>
              <a:t>/</a:t>
            </a:r>
            <a:endParaRPr lang="en-US" dirty="0" smtClean="0"/>
          </a:p>
          <a:p>
            <a:r>
              <a:rPr lang="en-US" dirty="0" smtClean="0"/>
              <a:t>Lets work out an example in the final review.</a:t>
            </a:r>
            <a:endParaRPr lang="en-US" dirty="0"/>
          </a:p>
        </p:txBody>
      </p:sp>
    </p:spTree>
    <p:extLst>
      <p:ext uri="{BB962C8B-B14F-4D97-AF65-F5344CB8AC3E}">
        <p14:creationId xmlns:p14="http://schemas.microsoft.com/office/powerpoint/2010/main" val="13160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14</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We looked at various evaluation matrix for assessing the quality of the classification.</a:t>
            </a:r>
          </a:p>
          <a:p>
            <a:r>
              <a:rPr lang="en-US" dirty="0" smtClean="0"/>
              <a:t>We worked with a simple binary classification confusion matrix.</a:t>
            </a:r>
          </a:p>
        </p:txBody>
      </p:sp>
    </p:spTree>
    <p:extLst>
      <p:ext uri="{BB962C8B-B14F-4D97-AF65-F5344CB8AC3E}">
        <p14:creationId xmlns:p14="http://schemas.microsoft.com/office/powerpoint/2010/main" val="3857491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Rank the ads according to click logistic regression, and display them accordingly</a:t>
            </a:r>
          </a:p>
          <a:p>
            <a:r>
              <a:rPr lang="en-US" dirty="0" smtClean="0"/>
              <a:t>Measures of evaluation: </a:t>
            </a:r>
          </a:p>
          <a:p>
            <a:r>
              <a:rPr lang="en-US" dirty="0" smtClean="0"/>
              <a:t>{lift, accuracy, precision, recall, f-score)</a:t>
            </a:r>
          </a:p>
          <a:p>
            <a:r>
              <a:rPr lang="en-US" dirty="0" smtClean="0"/>
              <a:t>Error evaluation: in fact often the equation is written in with an error factor.</a:t>
            </a:r>
          </a:p>
          <a:p>
            <a:r>
              <a:rPr lang="en-US" dirty="0" smtClean="0"/>
              <a:t>For example, for logit we rewrite the equation as</a:t>
            </a:r>
          </a:p>
          <a:p>
            <a:pPr marL="457200" lvl="1" indent="0">
              <a:buNone/>
            </a:pPr>
            <a:r>
              <a:rPr lang="en-US" dirty="0"/>
              <a:t>logit(P(ci=1|xi) = </a:t>
            </a:r>
            <a:r>
              <a:rPr lang="el-GR" dirty="0"/>
              <a:t>α</a:t>
            </a:r>
            <a:r>
              <a:rPr lang="en-US" dirty="0"/>
              <a:t> + </a:t>
            </a:r>
            <a:r>
              <a:rPr lang="el-GR" dirty="0"/>
              <a:t>β</a:t>
            </a:r>
            <a:r>
              <a:rPr lang="en-US" baseline="30000" dirty="0"/>
              <a:t>t</a:t>
            </a:r>
            <a:r>
              <a:rPr lang="en-US" dirty="0"/>
              <a:t> </a:t>
            </a:r>
            <a:r>
              <a:rPr lang="en-US" dirty="0" smtClean="0"/>
              <a:t>Xi + err</a:t>
            </a:r>
            <a:endParaRPr lang="en-US" dirty="0"/>
          </a:p>
        </p:txBody>
      </p:sp>
    </p:spTree>
    <p:extLst>
      <p:ext uri="{BB962C8B-B14F-4D97-AF65-F5344CB8AC3E}">
        <p14:creationId xmlns:p14="http://schemas.microsoft.com/office/powerpoint/2010/main" val="3954438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(contd.)</a:t>
            </a:r>
            <a:endParaRPr lang="en-US" dirty="0"/>
          </a:p>
        </p:txBody>
      </p:sp>
      <p:sp>
        <p:nvSpPr>
          <p:cNvPr id="3" name="Content Placeholder 2"/>
          <p:cNvSpPr>
            <a:spLocks noGrp="1"/>
          </p:cNvSpPr>
          <p:nvPr>
            <p:ph idx="1"/>
          </p:nvPr>
        </p:nvSpPr>
        <p:spPr/>
        <p:txBody>
          <a:bodyPr>
            <a:normAutofit/>
          </a:bodyPr>
          <a:lstStyle/>
          <a:p>
            <a:r>
              <a:rPr lang="en-US" dirty="0" smtClean="0"/>
              <a:t>Lift:  You use a classifier, and apply the results to a business process.</a:t>
            </a:r>
          </a:p>
          <a:p>
            <a:pPr lvl="1"/>
            <a:r>
              <a:rPr lang="en-US" dirty="0" smtClean="0"/>
              <a:t>What is the change in the outcomes since you applied the new methods/model?</a:t>
            </a:r>
          </a:p>
          <a:p>
            <a:pPr lvl="1"/>
            <a:r>
              <a:rPr lang="en-US" dirty="0" smtClean="0"/>
              <a:t>E.g., How many more people are clicking (or buying) because of the introduction of the model?</a:t>
            </a:r>
          </a:p>
          <a:p>
            <a:r>
              <a:rPr lang="en-US" dirty="0" smtClean="0"/>
              <a:t>Accuracy: How often is the correct outcome predicted?</a:t>
            </a:r>
          </a:p>
          <a:p>
            <a:endParaRPr lang="en-US" dirty="0" smtClean="0"/>
          </a:p>
          <a:p>
            <a:endParaRPr lang="en-US" dirty="0"/>
          </a:p>
        </p:txBody>
      </p:sp>
    </p:spTree>
    <p:extLst>
      <p:ext uri="{BB962C8B-B14F-4D97-AF65-F5344CB8AC3E}">
        <p14:creationId xmlns:p14="http://schemas.microsoft.com/office/powerpoint/2010/main" val="3184196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and Negative Classifications</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4</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In most business applications of classification, you are looking for one class more so than the other.</a:t>
            </a:r>
          </a:p>
          <a:p>
            <a:r>
              <a:rPr lang="en-US" dirty="0" smtClean="0"/>
              <a:t>For example, you are looking for promising stocks over potential poor performers.</a:t>
            </a:r>
          </a:p>
          <a:p>
            <a:r>
              <a:rPr lang="en-US" dirty="0" smtClean="0"/>
              <a:t>There are two aspects to how well a classifier performs: You want the classifier to “flag” items you are looking for but also NOT flag thinks you are NOT looking for.</a:t>
            </a:r>
          </a:p>
          <a:p>
            <a:r>
              <a:rPr lang="en-US" dirty="0" smtClean="0"/>
              <a:t>“Flag” aggressively, you will be get a lot of false positives</a:t>
            </a:r>
          </a:p>
          <a:p>
            <a:r>
              <a:rPr lang="en-US" dirty="0" smtClean="0"/>
              <a:t>“Flag” conservatively, you will be leaving out items that should have flagged. Esp. dangerous in certain situations, e.g., Screening for cancer.</a:t>
            </a:r>
            <a:endParaRPr lang="en-US" dirty="0"/>
          </a:p>
        </p:txBody>
      </p:sp>
    </p:spTree>
    <p:extLst>
      <p:ext uri="{BB962C8B-B14F-4D97-AF65-F5344CB8AC3E}">
        <p14:creationId xmlns:p14="http://schemas.microsoft.com/office/powerpoint/2010/main" val="2633157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Positive Rate</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5</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True positive rate (TPR).</a:t>
            </a:r>
          </a:p>
          <a:p>
            <a:r>
              <a:rPr lang="en-US" dirty="0" smtClean="0"/>
              <a:t>Of all the things that should be flagged by our classifier, this is the fraction that actually gets flagged. We want it to be high 1.0, if perfect!</a:t>
            </a:r>
          </a:p>
          <a:p>
            <a:r>
              <a:rPr lang="en-US" dirty="0" smtClean="0"/>
              <a:t>False positive rate (FPR. Of all the things that should NOT be flagged, this is fraction that still ends up getting flagged. We want this to be low, 0.0 to be perfect!</a:t>
            </a:r>
          </a:p>
          <a:p>
            <a:r>
              <a:rPr lang="en-US" dirty="0" smtClean="0"/>
              <a:t>Here is a graph explaining it.</a:t>
            </a:r>
            <a:endParaRPr lang="en-US" dirty="0"/>
          </a:p>
        </p:txBody>
      </p:sp>
    </p:spTree>
    <p:extLst>
      <p:ext uri="{BB962C8B-B14F-4D97-AF65-F5344CB8AC3E}">
        <p14:creationId xmlns:p14="http://schemas.microsoft.com/office/powerpoint/2010/main" val="3622805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6</a:t>
            </a:fld>
            <a:endParaRPr lang="en-US">
              <a:solidFill>
                <a:srgbClr val="8CADAE">
                  <a:shade val="75000"/>
                </a:srgbClr>
              </a:solidFill>
            </a:endParaRPr>
          </a:p>
        </p:txBody>
      </p:sp>
      <p:cxnSp>
        <p:nvCxnSpPr>
          <p:cNvPr id="7" name="Straight Arrow Connector 6"/>
          <p:cNvCxnSpPr/>
          <p:nvPr/>
        </p:nvCxnSpPr>
        <p:spPr>
          <a:xfrm flipH="1" flipV="1">
            <a:off x="1514764" y="637309"/>
            <a:ext cx="9236" cy="4608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524000" y="5246255"/>
            <a:ext cx="55602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524000" y="748145"/>
            <a:ext cx="5448300" cy="449811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232487" y="5268252"/>
            <a:ext cx="2031325" cy="369332"/>
          </a:xfrm>
          <a:prstGeom prst="rect">
            <a:avLst/>
          </a:prstGeom>
          <a:noFill/>
        </p:spPr>
        <p:txBody>
          <a:bodyPr wrap="none" rtlCol="0">
            <a:spAutoFit/>
          </a:bodyPr>
          <a:lstStyle/>
          <a:p>
            <a:r>
              <a:rPr lang="en-US" dirty="0" smtClean="0"/>
              <a:t>False positive rate</a:t>
            </a:r>
            <a:endParaRPr lang="en-US" dirty="0"/>
          </a:p>
        </p:txBody>
      </p:sp>
      <p:sp>
        <p:nvSpPr>
          <p:cNvPr id="19" name="TextBox 18"/>
          <p:cNvSpPr txBox="1"/>
          <p:nvPr/>
        </p:nvSpPr>
        <p:spPr>
          <a:xfrm>
            <a:off x="1351899" y="5172425"/>
            <a:ext cx="529312" cy="369332"/>
          </a:xfrm>
          <a:prstGeom prst="rect">
            <a:avLst/>
          </a:prstGeom>
          <a:noFill/>
        </p:spPr>
        <p:txBody>
          <a:bodyPr wrap="none" rtlCol="0">
            <a:spAutoFit/>
          </a:bodyPr>
          <a:lstStyle/>
          <a:p>
            <a:r>
              <a:rPr lang="en-US" dirty="0" smtClean="0"/>
              <a:t>0,0</a:t>
            </a:r>
            <a:endParaRPr lang="en-US" dirty="0"/>
          </a:p>
        </p:txBody>
      </p:sp>
      <p:sp>
        <p:nvSpPr>
          <p:cNvPr id="20" name="TextBox 19"/>
          <p:cNvSpPr txBox="1"/>
          <p:nvPr/>
        </p:nvSpPr>
        <p:spPr>
          <a:xfrm>
            <a:off x="6819635" y="5246195"/>
            <a:ext cx="487634" cy="369332"/>
          </a:xfrm>
          <a:prstGeom prst="rect">
            <a:avLst/>
          </a:prstGeom>
          <a:noFill/>
        </p:spPr>
        <p:txBody>
          <a:bodyPr wrap="none" rtlCol="0">
            <a:spAutoFit/>
          </a:bodyPr>
          <a:lstStyle/>
          <a:p>
            <a:r>
              <a:rPr lang="en-US" dirty="0" smtClean="0"/>
              <a:t>1.0</a:t>
            </a:r>
            <a:endParaRPr lang="en-US" dirty="0"/>
          </a:p>
        </p:txBody>
      </p:sp>
      <p:sp>
        <p:nvSpPr>
          <p:cNvPr id="21" name="TextBox 20"/>
          <p:cNvSpPr txBox="1"/>
          <p:nvPr/>
        </p:nvSpPr>
        <p:spPr>
          <a:xfrm>
            <a:off x="1084236" y="508061"/>
            <a:ext cx="487634" cy="369332"/>
          </a:xfrm>
          <a:prstGeom prst="rect">
            <a:avLst/>
          </a:prstGeom>
          <a:noFill/>
        </p:spPr>
        <p:txBody>
          <a:bodyPr wrap="none" rtlCol="0">
            <a:spAutoFit/>
          </a:bodyPr>
          <a:lstStyle/>
          <a:p>
            <a:r>
              <a:rPr lang="en-US" dirty="0" smtClean="0"/>
              <a:t>1.0</a:t>
            </a:r>
            <a:endParaRPr lang="en-US" dirty="0"/>
          </a:p>
        </p:txBody>
      </p:sp>
      <p:sp>
        <p:nvSpPr>
          <p:cNvPr id="22" name="TextBox 21"/>
          <p:cNvSpPr txBox="1"/>
          <p:nvPr/>
        </p:nvSpPr>
        <p:spPr>
          <a:xfrm rot="5400000">
            <a:off x="441072" y="2918599"/>
            <a:ext cx="1981633" cy="369332"/>
          </a:xfrm>
          <a:prstGeom prst="rect">
            <a:avLst/>
          </a:prstGeom>
          <a:noFill/>
        </p:spPr>
        <p:txBody>
          <a:bodyPr wrap="none" rtlCol="0">
            <a:spAutoFit/>
          </a:bodyPr>
          <a:lstStyle/>
          <a:p>
            <a:r>
              <a:rPr lang="en-US" dirty="0" smtClean="0"/>
              <a:t>True positive rate</a:t>
            </a:r>
            <a:endParaRPr lang="en-US" dirty="0"/>
          </a:p>
        </p:txBody>
      </p:sp>
      <p:sp>
        <p:nvSpPr>
          <p:cNvPr id="23" name="Oval 22"/>
          <p:cNvSpPr/>
          <p:nvPr/>
        </p:nvSpPr>
        <p:spPr>
          <a:xfrm flipV="1">
            <a:off x="2225963" y="877392"/>
            <a:ext cx="249381" cy="230971"/>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1686865" y="1071448"/>
            <a:ext cx="1933543" cy="369332"/>
          </a:xfrm>
          <a:prstGeom prst="rect">
            <a:avLst/>
          </a:prstGeom>
          <a:noFill/>
        </p:spPr>
        <p:txBody>
          <a:bodyPr wrap="none" rtlCol="0">
            <a:spAutoFit/>
          </a:bodyPr>
          <a:lstStyle/>
          <a:p>
            <a:r>
              <a:rPr lang="en-US" dirty="0" smtClean="0"/>
              <a:t>A happy medium</a:t>
            </a:r>
            <a:endParaRPr lang="en-US" dirty="0"/>
          </a:p>
        </p:txBody>
      </p:sp>
      <p:sp>
        <p:nvSpPr>
          <p:cNvPr id="25" name="Oval 24"/>
          <p:cNvSpPr/>
          <p:nvPr/>
        </p:nvSpPr>
        <p:spPr>
          <a:xfrm flipV="1">
            <a:off x="5564909" y="771172"/>
            <a:ext cx="249381" cy="230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4416211" y="923697"/>
            <a:ext cx="2246128" cy="369332"/>
          </a:xfrm>
          <a:prstGeom prst="rect">
            <a:avLst/>
          </a:prstGeom>
          <a:noFill/>
        </p:spPr>
        <p:txBody>
          <a:bodyPr wrap="none" rtlCol="0">
            <a:spAutoFit/>
          </a:bodyPr>
          <a:lstStyle/>
          <a:p>
            <a:r>
              <a:rPr lang="en-US" dirty="0" smtClean="0"/>
              <a:t>Many false positives</a:t>
            </a:r>
            <a:endParaRPr lang="en-US" dirty="0"/>
          </a:p>
        </p:txBody>
      </p:sp>
      <p:sp>
        <p:nvSpPr>
          <p:cNvPr id="27" name="Oval 26"/>
          <p:cNvSpPr/>
          <p:nvPr/>
        </p:nvSpPr>
        <p:spPr>
          <a:xfrm flipV="1">
            <a:off x="1686864" y="4402282"/>
            <a:ext cx="249381" cy="2309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1514763" y="3822933"/>
            <a:ext cx="1348446" cy="646331"/>
          </a:xfrm>
          <a:prstGeom prst="rect">
            <a:avLst/>
          </a:prstGeom>
          <a:noFill/>
        </p:spPr>
        <p:txBody>
          <a:bodyPr wrap="none" rtlCol="0">
            <a:spAutoFit/>
          </a:bodyPr>
          <a:lstStyle/>
          <a:p>
            <a:r>
              <a:rPr lang="en-US" dirty="0" smtClean="0"/>
              <a:t>Many false </a:t>
            </a:r>
          </a:p>
          <a:p>
            <a:r>
              <a:rPr lang="en-US" dirty="0" smtClean="0"/>
              <a:t>negatives</a:t>
            </a:r>
            <a:endParaRPr lang="en-US" dirty="0"/>
          </a:p>
        </p:txBody>
      </p:sp>
      <p:sp>
        <p:nvSpPr>
          <p:cNvPr id="29" name="TextBox 28"/>
          <p:cNvSpPr txBox="1"/>
          <p:nvPr/>
        </p:nvSpPr>
        <p:spPr>
          <a:xfrm>
            <a:off x="3918465" y="3299752"/>
            <a:ext cx="2824080" cy="523220"/>
          </a:xfrm>
          <a:prstGeom prst="rect">
            <a:avLst/>
          </a:prstGeom>
          <a:noFill/>
        </p:spPr>
        <p:txBody>
          <a:bodyPr wrap="square" rtlCol="0">
            <a:spAutoFit/>
          </a:bodyPr>
          <a:lstStyle/>
          <a:p>
            <a:r>
              <a:rPr lang="en-US" sz="1400" dirty="0" smtClean="0"/>
              <a:t>Anything in this lower triangle</a:t>
            </a:r>
          </a:p>
          <a:p>
            <a:r>
              <a:rPr lang="en-US" sz="1400" dirty="0" smtClean="0"/>
              <a:t>is not good</a:t>
            </a:r>
            <a:endParaRPr lang="en-US" sz="1400" dirty="0"/>
          </a:p>
        </p:txBody>
      </p:sp>
    </p:spTree>
    <p:extLst>
      <p:ext uri="{BB962C8B-B14F-4D97-AF65-F5344CB8AC3E}">
        <p14:creationId xmlns:p14="http://schemas.microsoft.com/office/powerpoint/2010/main" val="10596121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Roc:  Receiver Operating Characteristic (ROC) Curve</a:t>
            </a:r>
            <a:endParaRPr lang="en-US" dirty="0"/>
          </a:p>
        </p:txBody>
      </p:sp>
      <p:sp>
        <p:nvSpPr>
          <p:cNvPr id="2" name="Date Placeholder 1"/>
          <p:cNvSpPr>
            <a:spLocks noGrp="1"/>
          </p:cNvSpPr>
          <p:nvPr>
            <p:ph type="dt" sz="half" idx="10"/>
          </p:nvPr>
        </p:nvSpPr>
        <p:spPr/>
        <p:txBody>
          <a:bodyPr/>
          <a:lstStyle/>
          <a:p>
            <a:fld id="{19148450-CC2E-45D6-9582-FEF47C03AE95}" type="datetime1">
              <a:rPr lang="en-US" smtClean="0"/>
              <a:pPr/>
              <a:t>5/7/2019</a:t>
            </a:fld>
            <a:endParaRPr lang="en-US"/>
          </a:p>
        </p:txBody>
      </p:sp>
      <p:sp>
        <p:nvSpPr>
          <p:cNvPr id="3" name="Slide Number Placeholder 2"/>
          <p:cNvSpPr>
            <a:spLocks noGrp="1"/>
          </p:cNvSpPr>
          <p:nvPr>
            <p:ph type="sldNum" sz="quarter" idx="12"/>
          </p:nvPr>
        </p:nvSpPr>
        <p:spPr/>
        <p:txBody>
          <a:bodyPr/>
          <a:lstStyle/>
          <a:p>
            <a:fld id="{FC01A47E-AA38-4C56-AC5F-9CAB7147FF2F}" type="slidenum">
              <a:rPr lang="en-US" smtClean="0"/>
              <a:pPr/>
              <a:t>7</a:t>
            </a:fld>
            <a:endParaRPr lang="en-US"/>
          </a:p>
        </p:txBody>
      </p:sp>
      <p:sp>
        <p:nvSpPr>
          <p:cNvPr id="5" name="Content Placeholder 4"/>
          <p:cNvSpPr>
            <a:spLocks noGrp="1"/>
          </p:cNvSpPr>
          <p:nvPr>
            <p:ph sz="quarter" idx="1"/>
          </p:nvPr>
        </p:nvSpPr>
        <p:spPr/>
        <p:txBody>
          <a:bodyPr/>
          <a:lstStyle/>
          <a:p>
            <a:r>
              <a:rPr lang="en-US" dirty="0" smtClean="0"/>
              <a:t>ROC curve was designed during World War II for detecting enemy objects in the battle field.</a:t>
            </a:r>
          </a:p>
          <a:p>
            <a:r>
              <a:rPr lang="en-US" dirty="0" smtClean="0"/>
              <a:t>Now it is extensively used in medicine and statistical evaluation of classifiers.</a:t>
            </a:r>
          </a:p>
          <a:p>
            <a:r>
              <a:rPr lang="en-US" dirty="0" smtClean="0"/>
              <a:t>Here is an example for multiple-classifier comparison using ROC curve</a:t>
            </a:r>
          </a:p>
          <a:p>
            <a:endParaRPr lang="en-US" dirty="0"/>
          </a:p>
        </p:txBody>
      </p:sp>
    </p:spTree>
    <p:extLst>
      <p:ext uri="{BB962C8B-B14F-4D97-AF65-F5344CB8AC3E}">
        <p14:creationId xmlns:p14="http://schemas.microsoft.com/office/powerpoint/2010/main" val="2091103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https://towardsdatascience.com/fraud-detection-under-extreme-class-imbalance-c241854e60c</a:t>
            </a:r>
          </a:p>
        </p:txBody>
      </p:sp>
      <p:sp>
        <p:nvSpPr>
          <p:cNvPr id="2" name="Date Placeholder 1"/>
          <p:cNvSpPr>
            <a:spLocks noGrp="1"/>
          </p:cNvSpPr>
          <p:nvPr>
            <p:ph type="dt" sz="half" idx="10"/>
          </p:nvPr>
        </p:nvSpPr>
        <p:spPr/>
        <p:txBody>
          <a:bodyPr/>
          <a:lstStyle/>
          <a:p>
            <a:fld id="{19148450-CC2E-45D6-9582-FEF47C03AE95}" type="datetime1">
              <a:rPr lang="en-US" smtClean="0"/>
              <a:pPr/>
              <a:t>5/7/2019</a:t>
            </a:fld>
            <a:endParaRPr lang="en-US"/>
          </a:p>
        </p:txBody>
      </p:sp>
      <p:sp>
        <p:nvSpPr>
          <p:cNvPr id="3" name="Slide Number Placeholder 2"/>
          <p:cNvSpPr>
            <a:spLocks noGrp="1"/>
          </p:cNvSpPr>
          <p:nvPr>
            <p:ph type="sldNum" sz="quarter" idx="12"/>
          </p:nvPr>
        </p:nvSpPr>
        <p:spPr/>
        <p:txBody>
          <a:bodyPr/>
          <a:lstStyle/>
          <a:p>
            <a:fld id="{FC01A47E-AA38-4C56-AC5F-9CAB7147FF2F}" type="slidenum">
              <a:rPr lang="en-US" smtClean="0"/>
              <a:pPr/>
              <a:t>8</a:t>
            </a:fld>
            <a:endParaRPr lang="en-US"/>
          </a:p>
        </p:txBody>
      </p:sp>
      <p:sp>
        <p:nvSpPr>
          <p:cNvPr id="6" name="Content Placeholder 5"/>
          <p:cNvSpPr>
            <a:spLocks noGrp="1"/>
          </p:cNvSpPr>
          <p:nvPr>
            <p:ph sz="quarter" idx="1"/>
          </p:nvPr>
        </p:nvSpPr>
        <p:spPr/>
        <p:txBody>
          <a:bodyPr/>
          <a:lstStyle/>
          <a:p>
            <a:endParaRPr lang="en-US"/>
          </a:p>
        </p:txBody>
      </p:sp>
      <p:pic>
        <p:nvPicPr>
          <p:cNvPr id="4" name="Picture 3"/>
          <p:cNvPicPr>
            <a:picLocks noChangeAspect="1"/>
          </p:cNvPicPr>
          <p:nvPr/>
        </p:nvPicPr>
        <p:blipFill>
          <a:blip r:embed="rId2"/>
          <a:stretch>
            <a:fillRect/>
          </a:stretch>
        </p:blipFill>
        <p:spPr>
          <a:xfrm>
            <a:off x="3186544" y="1246908"/>
            <a:ext cx="6719455" cy="5039591"/>
          </a:xfrm>
          <a:prstGeom prst="rect">
            <a:avLst/>
          </a:prstGeom>
        </p:spPr>
      </p:pic>
    </p:spTree>
    <p:extLst>
      <p:ext uri="{BB962C8B-B14F-4D97-AF65-F5344CB8AC3E}">
        <p14:creationId xmlns:p14="http://schemas.microsoft.com/office/powerpoint/2010/main" val="1770503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 under ROC, AUC or AUROC</a:t>
            </a:r>
            <a:endParaRPr lang="en-US" dirty="0"/>
          </a:p>
        </p:txBody>
      </p:sp>
      <p:sp>
        <p:nvSpPr>
          <p:cNvPr id="3" name="Date Placeholder 2"/>
          <p:cNvSpPr>
            <a:spLocks noGrp="1"/>
          </p:cNvSpPr>
          <p:nvPr>
            <p:ph type="dt" sz="half" idx="10"/>
          </p:nvPr>
        </p:nvSpPr>
        <p:spPr/>
        <p:txBody>
          <a:bodyPr/>
          <a:lstStyle/>
          <a:p>
            <a:fld id="{0E62B208-5DCD-4782-B6D7-9E2B060CDABF}" type="datetime1">
              <a:rPr lang="en-US" smtClean="0"/>
              <a:pPr/>
              <a:t>5/7/2019</a:t>
            </a:fld>
            <a:endParaRPr lang="en-US"/>
          </a:p>
        </p:txBody>
      </p:sp>
      <p:sp>
        <p:nvSpPr>
          <p:cNvPr id="4" name="Slide Number Placeholder 3"/>
          <p:cNvSpPr>
            <a:spLocks noGrp="1"/>
          </p:cNvSpPr>
          <p:nvPr>
            <p:ph type="sldNum" sz="quarter" idx="12"/>
          </p:nvPr>
        </p:nvSpPr>
        <p:spPr/>
        <p:txBody>
          <a:bodyPr/>
          <a:lstStyle/>
          <a:p>
            <a:fld id="{FC01A47E-AA38-4C56-AC5F-9CAB7147FF2F}" type="slidenum">
              <a:rPr lang="en-US" smtClean="0">
                <a:solidFill>
                  <a:srgbClr val="8CADAE">
                    <a:shade val="75000"/>
                  </a:srgbClr>
                </a:solidFill>
              </a:rPr>
              <a:pPr/>
              <a:t>9</a:t>
            </a:fld>
            <a:endParaRPr lang="en-US">
              <a:solidFill>
                <a:srgbClr val="8CADAE">
                  <a:shade val="75000"/>
                </a:srgbClr>
              </a:solidFill>
            </a:endParaRPr>
          </a:p>
        </p:txBody>
      </p:sp>
      <p:sp>
        <p:nvSpPr>
          <p:cNvPr id="5" name="Content Placeholder 4"/>
          <p:cNvSpPr>
            <a:spLocks noGrp="1"/>
          </p:cNvSpPr>
          <p:nvPr>
            <p:ph sz="quarter" idx="1"/>
          </p:nvPr>
        </p:nvSpPr>
        <p:spPr/>
        <p:txBody>
          <a:bodyPr/>
          <a:lstStyle/>
          <a:p>
            <a:r>
              <a:rPr lang="en-US" dirty="0" smtClean="0"/>
              <a:t>In the last slide you also saw another metric comparing the various methods: AUC: Area under the curve (AUC)</a:t>
            </a:r>
          </a:p>
          <a:p>
            <a:r>
              <a:rPr lang="en-US" dirty="0" smtClean="0"/>
              <a:t>This provides area under the ROC, a numerical quantity for comparing the various curves.</a:t>
            </a:r>
          </a:p>
          <a:p>
            <a:r>
              <a:rPr lang="en-US" dirty="0" smtClean="0"/>
              <a:t>A good curve will approach 1.0 and shallow curve will be around 0.5.</a:t>
            </a:r>
          </a:p>
          <a:p>
            <a:r>
              <a:rPr lang="en-US" dirty="0" smtClean="0"/>
              <a:t>A higher value is better measure of AUC.</a:t>
            </a:r>
          </a:p>
          <a:p>
            <a:endParaRPr lang="en-US" dirty="0"/>
          </a:p>
          <a:p>
            <a:r>
              <a:rPr lang="en-US" dirty="0" smtClean="0"/>
              <a:t>You can evaluate all these using Spark </a:t>
            </a:r>
            <a:r>
              <a:rPr lang="en-US" dirty="0" err="1" smtClean="0"/>
              <a:t>mllib</a:t>
            </a:r>
            <a:r>
              <a:rPr lang="en-US" dirty="0" smtClean="0"/>
              <a:t> !</a:t>
            </a:r>
            <a:endParaRPr lang="en-US" dirty="0"/>
          </a:p>
        </p:txBody>
      </p:sp>
    </p:spTree>
    <p:extLst>
      <p:ext uri="{BB962C8B-B14F-4D97-AF65-F5344CB8AC3E}">
        <p14:creationId xmlns:p14="http://schemas.microsoft.com/office/powerpoint/2010/main" val="37354268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657</Words>
  <Application>Microsoft Office PowerPoint</Application>
  <PresentationFormat>Widescreen</PresentationFormat>
  <Paragraphs>109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Georgia</vt:lpstr>
      <vt:lpstr>Wingdings</vt:lpstr>
      <vt:lpstr>Wingdings 2</vt:lpstr>
      <vt:lpstr>Civic</vt:lpstr>
      <vt:lpstr>Evaluating Classifiers </vt:lpstr>
      <vt:lpstr>Evaluation</vt:lpstr>
      <vt:lpstr>Evaluation (contd.)</vt:lpstr>
      <vt:lpstr>Positive and Negative Classifications</vt:lpstr>
      <vt:lpstr>True Positive Rate</vt:lpstr>
      <vt:lpstr>PowerPoint Presentation</vt:lpstr>
      <vt:lpstr>Roc:  Receiver Operating Characteristic (ROC) Curve</vt:lpstr>
      <vt:lpstr>https://towardsdatascience.com/fraud-detection-under-extreme-class-imbalance-c241854e60c</vt:lpstr>
      <vt:lpstr>Area under ROC, AUC or AUROC</vt:lpstr>
      <vt:lpstr>Other Performance Metrics</vt:lpstr>
      <vt:lpstr>Confusion Matrix for Multiclass Classifiers</vt:lpstr>
      <vt:lpstr>Confusion Matrix</vt:lpstr>
      <vt:lpstr>Confusion Matrix</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Classifiers (&amp; other algorithms)</dc:title>
  <dc:creator>bina</dc:creator>
  <cp:lastModifiedBy>Bina Ramamurthy</cp:lastModifiedBy>
  <cp:revision>13</cp:revision>
  <dcterms:created xsi:type="dcterms:W3CDTF">2018-04-29T16:54:25Z</dcterms:created>
  <dcterms:modified xsi:type="dcterms:W3CDTF">2019-05-07T14:27:00Z</dcterms:modified>
</cp:coreProperties>
</file>