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84" r:id="rId22"/>
    <p:sldId id="285" r:id="rId23"/>
    <p:sldId id="286" r:id="rId24"/>
    <p:sldId id="277" r:id="rId25"/>
    <p:sldId id="278" r:id="rId26"/>
    <p:sldId id="279" r:id="rId27"/>
    <p:sldId id="280" r:id="rId28"/>
    <p:sldId id="281" r:id="rId29"/>
    <p:sldId id="282" r:id="rId30"/>
    <p:sldId id="283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594C9C-B5BB-4F29-9669-5FB3D6FFA452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A6EB19-CFFA-408D-8CFA-8C87B62EA37E}">
      <dgm:prSet custT="1"/>
      <dgm:spPr/>
      <dgm:t>
        <a:bodyPr/>
        <a:lstStyle/>
        <a:p>
          <a:pPr algn="l" rtl="0"/>
          <a:r>
            <a:rPr lang="en-US" sz="1600" b="1" dirty="0" smtClean="0"/>
            <a:t>1 0 2:3: </a:t>
          </a:r>
        </a:p>
        <a:p>
          <a:pPr algn="l" rtl="0"/>
          <a:r>
            <a:rPr lang="en-US" sz="1600" b="1" dirty="0" smtClean="0"/>
            <a:t>2 10000 3:4: </a:t>
          </a:r>
        </a:p>
        <a:p>
          <a:pPr algn="l" rtl="0"/>
          <a:r>
            <a:rPr lang="en-US" sz="1600" b="1" dirty="0" smtClean="0"/>
            <a:t>3 10000 2:4:5 </a:t>
          </a:r>
        </a:p>
        <a:p>
          <a:pPr algn="l" rtl="0"/>
          <a:r>
            <a:rPr lang="en-US" sz="1600" b="1" dirty="0" smtClean="0"/>
            <a:t>4 10000 5: </a:t>
          </a:r>
        </a:p>
        <a:p>
          <a:pPr algn="l" rtl="0"/>
          <a:r>
            <a:rPr lang="en-US" sz="1600" b="1" dirty="0" smtClean="0"/>
            <a:t>5 10000 1:4</a:t>
          </a:r>
          <a:endParaRPr lang="en-US" sz="1600" b="1" dirty="0"/>
        </a:p>
      </dgm:t>
    </dgm:pt>
    <dgm:pt modelId="{A5AAF3E7-C234-4CB0-BE9A-98020EC88B47}" type="parTrans" cxnId="{13B9EBA6-D101-4335-9D19-DBE363E1E879}">
      <dgm:prSet/>
      <dgm:spPr/>
      <dgm:t>
        <a:bodyPr/>
        <a:lstStyle/>
        <a:p>
          <a:endParaRPr lang="en-US"/>
        </a:p>
      </dgm:t>
    </dgm:pt>
    <dgm:pt modelId="{6DC8CD69-22DC-4210-9129-D811957BE78A}" type="sibTrans" cxnId="{13B9EBA6-D101-4335-9D19-DBE363E1E879}">
      <dgm:prSet/>
      <dgm:spPr/>
      <dgm:t>
        <a:bodyPr/>
        <a:lstStyle/>
        <a:p>
          <a:endParaRPr lang="en-US"/>
        </a:p>
      </dgm:t>
    </dgm:pt>
    <dgm:pt modelId="{2D100ADE-6CB4-4AA3-8802-D093AF7C2632}">
      <dgm:prSet custT="1"/>
      <dgm:spPr/>
      <dgm:t>
        <a:bodyPr/>
        <a:lstStyle/>
        <a:p>
          <a:pPr algn="l" rtl="0"/>
          <a:r>
            <a:rPr lang="en-US" sz="1600" b="1" dirty="0" smtClean="0"/>
            <a:t>1 0 2:3: </a:t>
          </a:r>
        </a:p>
        <a:p>
          <a:pPr algn="l" rtl="0"/>
          <a:r>
            <a:rPr lang="en-US" sz="1600" b="1" dirty="0" smtClean="0"/>
            <a:t>2 1 3:4: </a:t>
          </a:r>
        </a:p>
        <a:p>
          <a:pPr algn="l" rtl="0"/>
          <a:r>
            <a:rPr lang="en-US" sz="1600" b="1" dirty="0" smtClean="0"/>
            <a:t>3 1 2:4:5 </a:t>
          </a:r>
        </a:p>
        <a:p>
          <a:pPr algn="l" rtl="0"/>
          <a:r>
            <a:rPr lang="en-US" sz="1600" b="1" dirty="0" smtClean="0"/>
            <a:t>4 10000 5: </a:t>
          </a:r>
        </a:p>
        <a:p>
          <a:pPr algn="l" rtl="0"/>
          <a:r>
            <a:rPr lang="en-US" sz="1600" b="1" dirty="0" smtClean="0"/>
            <a:t>5 10000 1:4</a:t>
          </a:r>
          <a:endParaRPr lang="en-US" sz="1600" b="1" dirty="0"/>
        </a:p>
      </dgm:t>
    </dgm:pt>
    <dgm:pt modelId="{C2E7C6C0-BDE1-416E-8E61-B0C2D00C7B48}" type="parTrans" cxnId="{CD2D4584-C567-4710-9BCB-D75D22B30D4C}">
      <dgm:prSet/>
      <dgm:spPr/>
      <dgm:t>
        <a:bodyPr/>
        <a:lstStyle/>
        <a:p>
          <a:endParaRPr lang="en-US"/>
        </a:p>
      </dgm:t>
    </dgm:pt>
    <dgm:pt modelId="{72737B6C-64D1-40C5-964A-66517B53D4E5}" type="sibTrans" cxnId="{CD2D4584-C567-4710-9BCB-D75D22B30D4C}">
      <dgm:prSet/>
      <dgm:spPr/>
      <dgm:t>
        <a:bodyPr/>
        <a:lstStyle/>
        <a:p>
          <a:endParaRPr lang="en-US"/>
        </a:p>
      </dgm:t>
    </dgm:pt>
    <dgm:pt modelId="{79ECD96C-5E3D-44D1-9469-C663156AEFC4}">
      <dgm:prSet custT="1"/>
      <dgm:spPr/>
      <dgm:t>
        <a:bodyPr/>
        <a:lstStyle/>
        <a:p>
          <a:pPr algn="l" rtl="0"/>
          <a:r>
            <a:rPr lang="en-US" sz="1600" b="1" dirty="0" smtClean="0"/>
            <a:t>1 0 2:3: </a:t>
          </a:r>
        </a:p>
        <a:p>
          <a:pPr algn="l" rtl="0"/>
          <a:r>
            <a:rPr lang="en-US" sz="1600" b="1" dirty="0" smtClean="0"/>
            <a:t>2 1 3:4: </a:t>
          </a:r>
        </a:p>
        <a:p>
          <a:pPr algn="l" rtl="0"/>
          <a:r>
            <a:rPr lang="en-US" sz="1600" b="1" dirty="0" smtClean="0"/>
            <a:t>3 1 2:4:5 </a:t>
          </a:r>
        </a:p>
        <a:p>
          <a:pPr algn="l" rtl="0"/>
          <a:r>
            <a:rPr lang="en-US" sz="1600" b="1" dirty="0" smtClean="0"/>
            <a:t>4 2 5: </a:t>
          </a:r>
        </a:p>
        <a:p>
          <a:pPr algn="l" rtl="0"/>
          <a:r>
            <a:rPr lang="en-US" sz="1600" b="1" dirty="0" smtClean="0"/>
            <a:t>5 2 1:4</a:t>
          </a:r>
          <a:endParaRPr lang="en-US" sz="1600" b="1" dirty="0"/>
        </a:p>
      </dgm:t>
    </dgm:pt>
    <dgm:pt modelId="{744C2842-95E7-4AAB-881B-0857B1DB14DF}" type="parTrans" cxnId="{33AEDCFD-B067-43AD-9DB8-30C62FF2E7AB}">
      <dgm:prSet/>
      <dgm:spPr/>
      <dgm:t>
        <a:bodyPr/>
        <a:lstStyle/>
        <a:p>
          <a:endParaRPr lang="en-US"/>
        </a:p>
      </dgm:t>
    </dgm:pt>
    <dgm:pt modelId="{5B439063-868B-468A-B9E8-2563558C44D7}" type="sibTrans" cxnId="{33AEDCFD-B067-43AD-9DB8-30C62FF2E7AB}">
      <dgm:prSet/>
      <dgm:spPr/>
      <dgm:t>
        <a:bodyPr/>
        <a:lstStyle/>
        <a:p>
          <a:endParaRPr lang="en-US"/>
        </a:p>
      </dgm:t>
    </dgm:pt>
    <dgm:pt modelId="{835D5569-1C26-4FDD-953D-DAF9E8A08FF6}" type="pres">
      <dgm:prSet presAssocID="{E9594C9C-B5BB-4F29-9669-5FB3D6FFA45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3834207-1F79-4FFB-933D-895B22257458}" type="pres">
      <dgm:prSet presAssocID="{5BA6EB19-CFFA-408D-8CFA-8C87B62EA37E}" presName="node" presStyleLbl="node1" presStyleIdx="0" presStyleCnt="3" custScaleY="1481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7A94CE-AC1C-4AEC-B318-9B4B615A5EB0}" type="pres">
      <dgm:prSet presAssocID="{5BA6EB19-CFFA-408D-8CFA-8C87B62EA37E}" presName="spNode" presStyleCnt="0"/>
      <dgm:spPr/>
    </dgm:pt>
    <dgm:pt modelId="{48D4C520-1A1F-405A-86BC-D851A1ECECA4}" type="pres">
      <dgm:prSet presAssocID="{6DC8CD69-22DC-4210-9129-D811957BE78A}" presName="sibTrans" presStyleLbl="sibTrans1D1" presStyleIdx="0" presStyleCnt="3"/>
      <dgm:spPr/>
      <dgm:t>
        <a:bodyPr/>
        <a:lstStyle/>
        <a:p>
          <a:endParaRPr lang="en-US"/>
        </a:p>
      </dgm:t>
    </dgm:pt>
    <dgm:pt modelId="{B63996AE-46EA-4F09-A22C-E864D13F51D8}" type="pres">
      <dgm:prSet presAssocID="{2D100ADE-6CB4-4AA3-8802-D093AF7C2632}" presName="node" presStyleLbl="node1" presStyleIdx="1" presStyleCnt="3" custScaleY="1320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2E2AFD-C6E3-4D14-BEBA-50774144FCAA}" type="pres">
      <dgm:prSet presAssocID="{2D100ADE-6CB4-4AA3-8802-D093AF7C2632}" presName="spNode" presStyleCnt="0"/>
      <dgm:spPr/>
    </dgm:pt>
    <dgm:pt modelId="{6272E8A8-34AB-4423-A295-FA4CF70F3465}" type="pres">
      <dgm:prSet presAssocID="{72737B6C-64D1-40C5-964A-66517B53D4E5}" presName="sibTrans" presStyleLbl="sibTrans1D1" presStyleIdx="1" presStyleCnt="3"/>
      <dgm:spPr/>
      <dgm:t>
        <a:bodyPr/>
        <a:lstStyle/>
        <a:p>
          <a:endParaRPr lang="en-US"/>
        </a:p>
      </dgm:t>
    </dgm:pt>
    <dgm:pt modelId="{3F852CC9-0782-4E89-8876-726BA0336AC7}" type="pres">
      <dgm:prSet presAssocID="{79ECD96C-5E3D-44D1-9469-C663156AEFC4}" presName="node" presStyleLbl="node1" presStyleIdx="2" presStyleCnt="3" custScaleY="1403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BEC423-EA03-4D9E-AF3B-1369E0BC4EB2}" type="pres">
      <dgm:prSet presAssocID="{79ECD96C-5E3D-44D1-9469-C663156AEFC4}" presName="spNode" presStyleCnt="0"/>
      <dgm:spPr/>
    </dgm:pt>
    <dgm:pt modelId="{C3D98B72-093E-413B-BED4-D26DB97EFD9D}" type="pres">
      <dgm:prSet presAssocID="{5B439063-868B-468A-B9E8-2563558C44D7}" presName="sibTrans" presStyleLbl="sibTrans1D1" presStyleIdx="2" presStyleCnt="3"/>
      <dgm:spPr/>
      <dgm:t>
        <a:bodyPr/>
        <a:lstStyle/>
        <a:p>
          <a:endParaRPr lang="en-US"/>
        </a:p>
      </dgm:t>
    </dgm:pt>
  </dgm:ptLst>
  <dgm:cxnLst>
    <dgm:cxn modelId="{D59DFE52-21FB-44EF-BFDB-53AE6703B103}" type="presOf" srcId="{72737B6C-64D1-40C5-964A-66517B53D4E5}" destId="{6272E8A8-34AB-4423-A295-FA4CF70F3465}" srcOrd="0" destOrd="0" presId="urn:microsoft.com/office/officeart/2005/8/layout/cycle6"/>
    <dgm:cxn modelId="{4ACC0203-88B4-4881-8675-13E558A46929}" type="presOf" srcId="{5BA6EB19-CFFA-408D-8CFA-8C87B62EA37E}" destId="{53834207-1F79-4FFB-933D-895B22257458}" srcOrd="0" destOrd="0" presId="urn:microsoft.com/office/officeart/2005/8/layout/cycle6"/>
    <dgm:cxn modelId="{F7F7BA50-E5CF-4712-BF28-1B91695B74D8}" type="presOf" srcId="{79ECD96C-5E3D-44D1-9469-C663156AEFC4}" destId="{3F852CC9-0782-4E89-8876-726BA0336AC7}" srcOrd="0" destOrd="0" presId="urn:microsoft.com/office/officeart/2005/8/layout/cycle6"/>
    <dgm:cxn modelId="{33AEDCFD-B067-43AD-9DB8-30C62FF2E7AB}" srcId="{E9594C9C-B5BB-4F29-9669-5FB3D6FFA452}" destId="{79ECD96C-5E3D-44D1-9469-C663156AEFC4}" srcOrd="2" destOrd="0" parTransId="{744C2842-95E7-4AAB-881B-0857B1DB14DF}" sibTransId="{5B439063-868B-468A-B9E8-2563558C44D7}"/>
    <dgm:cxn modelId="{ED00497D-D947-4DB1-A277-55130E3D8E92}" type="presOf" srcId="{E9594C9C-B5BB-4F29-9669-5FB3D6FFA452}" destId="{835D5569-1C26-4FDD-953D-DAF9E8A08FF6}" srcOrd="0" destOrd="0" presId="urn:microsoft.com/office/officeart/2005/8/layout/cycle6"/>
    <dgm:cxn modelId="{19189BB5-D1AA-4022-BB7D-75B0F21217C0}" type="presOf" srcId="{2D100ADE-6CB4-4AA3-8802-D093AF7C2632}" destId="{B63996AE-46EA-4F09-A22C-E864D13F51D8}" srcOrd="0" destOrd="0" presId="urn:microsoft.com/office/officeart/2005/8/layout/cycle6"/>
    <dgm:cxn modelId="{13B9EBA6-D101-4335-9D19-DBE363E1E879}" srcId="{E9594C9C-B5BB-4F29-9669-5FB3D6FFA452}" destId="{5BA6EB19-CFFA-408D-8CFA-8C87B62EA37E}" srcOrd="0" destOrd="0" parTransId="{A5AAF3E7-C234-4CB0-BE9A-98020EC88B47}" sibTransId="{6DC8CD69-22DC-4210-9129-D811957BE78A}"/>
    <dgm:cxn modelId="{75684B65-ED7C-433A-8CD6-6B17413E5C87}" type="presOf" srcId="{5B439063-868B-468A-B9E8-2563558C44D7}" destId="{C3D98B72-093E-413B-BED4-D26DB97EFD9D}" srcOrd="0" destOrd="0" presId="urn:microsoft.com/office/officeart/2005/8/layout/cycle6"/>
    <dgm:cxn modelId="{CD2D4584-C567-4710-9BCB-D75D22B30D4C}" srcId="{E9594C9C-B5BB-4F29-9669-5FB3D6FFA452}" destId="{2D100ADE-6CB4-4AA3-8802-D093AF7C2632}" srcOrd="1" destOrd="0" parTransId="{C2E7C6C0-BDE1-416E-8E61-B0C2D00C7B48}" sibTransId="{72737B6C-64D1-40C5-964A-66517B53D4E5}"/>
    <dgm:cxn modelId="{0F325C67-D6E6-4402-88F3-AB4D7FB5CDC5}" type="presOf" srcId="{6DC8CD69-22DC-4210-9129-D811957BE78A}" destId="{48D4C520-1A1F-405A-86BC-D851A1ECECA4}" srcOrd="0" destOrd="0" presId="urn:microsoft.com/office/officeart/2005/8/layout/cycle6"/>
    <dgm:cxn modelId="{5BDA60EC-E224-4F6A-BCF6-E763D31B0A51}" type="presParOf" srcId="{835D5569-1C26-4FDD-953D-DAF9E8A08FF6}" destId="{53834207-1F79-4FFB-933D-895B22257458}" srcOrd="0" destOrd="0" presId="urn:microsoft.com/office/officeart/2005/8/layout/cycle6"/>
    <dgm:cxn modelId="{3BD060BC-385B-4A37-BBC3-0BB5BA0000A4}" type="presParOf" srcId="{835D5569-1C26-4FDD-953D-DAF9E8A08FF6}" destId="{C17A94CE-AC1C-4AEC-B318-9B4B615A5EB0}" srcOrd="1" destOrd="0" presId="urn:microsoft.com/office/officeart/2005/8/layout/cycle6"/>
    <dgm:cxn modelId="{54CBFC4B-22EE-4F77-BB10-5240BD9620B9}" type="presParOf" srcId="{835D5569-1C26-4FDD-953D-DAF9E8A08FF6}" destId="{48D4C520-1A1F-405A-86BC-D851A1ECECA4}" srcOrd="2" destOrd="0" presId="urn:microsoft.com/office/officeart/2005/8/layout/cycle6"/>
    <dgm:cxn modelId="{227BA6D4-C889-49C9-815C-01F6864F5621}" type="presParOf" srcId="{835D5569-1C26-4FDD-953D-DAF9E8A08FF6}" destId="{B63996AE-46EA-4F09-A22C-E864D13F51D8}" srcOrd="3" destOrd="0" presId="urn:microsoft.com/office/officeart/2005/8/layout/cycle6"/>
    <dgm:cxn modelId="{FCED5915-A241-404B-B1CF-7A9D28C70CB7}" type="presParOf" srcId="{835D5569-1C26-4FDD-953D-DAF9E8A08FF6}" destId="{632E2AFD-C6E3-4D14-BEBA-50774144FCAA}" srcOrd="4" destOrd="0" presId="urn:microsoft.com/office/officeart/2005/8/layout/cycle6"/>
    <dgm:cxn modelId="{C56ED47F-F502-4841-959D-0AA35026D162}" type="presParOf" srcId="{835D5569-1C26-4FDD-953D-DAF9E8A08FF6}" destId="{6272E8A8-34AB-4423-A295-FA4CF70F3465}" srcOrd="5" destOrd="0" presId="urn:microsoft.com/office/officeart/2005/8/layout/cycle6"/>
    <dgm:cxn modelId="{B5D8D738-46F3-468D-A36C-1824284A2C02}" type="presParOf" srcId="{835D5569-1C26-4FDD-953D-DAF9E8A08FF6}" destId="{3F852CC9-0782-4E89-8876-726BA0336AC7}" srcOrd="6" destOrd="0" presId="urn:microsoft.com/office/officeart/2005/8/layout/cycle6"/>
    <dgm:cxn modelId="{2121C5F5-80AF-4BBB-A2A8-8FA2D528CF87}" type="presParOf" srcId="{835D5569-1C26-4FDD-953D-DAF9E8A08FF6}" destId="{18BEC423-EA03-4D9E-AF3B-1369E0BC4EB2}" srcOrd="7" destOrd="0" presId="urn:microsoft.com/office/officeart/2005/8/layout/cycle6"/>
    <dgm:cxn modelId="{0E34766A-CF78-45FA-8594-2E898D3D5B2F}" type="presParOf" srcId="{835D5569-1C26-4FDD-953D-DAF9E8A08FF6}" destId="{C3D98B72-093E-413B-BED4-D26DB97EFD9D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834207-1F79-4FFB-933D-895B22257458}">
      <dsp:nvSpPr>
        <dsp:cNvPr id="0" name=""/>
        <dsp:cNvSpPr/>
      </dsp:nvSpPr>
      <dsp:spPr>
        <a:xfrm>
          <a:off x="3076054" y="-161597"/>
          <a:ext cx="2077491" cy="20005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1 0 2:3: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2 10000 3:4: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3 10000 2:4:5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4 10000 5: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5 10000 1:4</a:t>
          </a:r>
          <a:endParaRPr lang="en-US" sz="1600" b="1" kern="1200" dirty="0"/>
        </a:p>
      </dsp:txBody>
      <dsp:txXfrm>
        <a:off x="3173713" y="-63938"/>
        <a:ext cx="1882173" cy="1805227"/>
      </dsp:txXfrm>
    </dsp:sp>
    <dsp:sp modelId="{48D4C520-1A1F-405A-86BC-D851A1ECECA4}">
      <dsp:nvSpPr>
        <dsp:cNvPr id="0" name=""/>
        <dsp:cNvSpPr/>
      </dsp:nvSpPr>
      <dsp:spPr>
        <a:xfrm>
          <a:off x="2315006" y="838675"/>
          <a:ext cx="3599586" cy="3599586"/>
        </a:xfrm>
        <a:custGeom>
          <a:avLst/>
          <a:gdLst/>
          <a:ahLst/>
          <a:cxnLst/>
          <a:rect l="0" t="0" r="0" b="0"/>
          <a:pathLst>
            <a:path>
              <a:moveTo>
                <a:pt x="2852072" y="339668"/>
              </a:moveTo>
              <a:arcTo wR="1799793" hR="1799793" stAng="18346768" swAng="323774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3996AE-46EA-4F09-A22C-E864D13F51D8}">
      <dsp:nvSpPr>
        <dsp:cNvPr id="0" name=""/>
        <dsp:cNvSpPr/>
      </dsp:nvSpPr>
      <dsp:spPr>
        <a:xfrm>
          <a:off x="4634720" y="2646985"/>
          <a:ext cx="2077491" cy="17827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1 0 2:3: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2 1 3:4: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3 1 2:4:5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4 10000 5: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5 10000 1:4</a:t>
          </a:r>
          <a:endParaRPr lang="en-US" sz="1600" b="1" kern="1200" dirty="0"/>
        </a:p>
      </dsp:txBody>
      <dsp:txXfrm>
        <a:off x="4721747" y="2734012"/>
        <a:ext cx="1903437" cy="1608704"/>
      </dsp:txXfrm>
    </dsp:sp>
    <dsp:sp modelId="{6272E8A8-34AB-4423-A295-FA4CF70F3465}">
      <dsp:nvSpPr>
        <dsp:cNvPr id="0" name=""/>
        <dsp:cNvSpPr/>
      </dsp:nvSpPr>
      <dsp:spPr>
        <a:xfrm>
          <a:off x="2315006" y="838675"/>
          <a:ext cx="3599586" cy="3599586"/>
        </a:xfrm>
        <a:custGeom>
          <a:avLst/>
          <a:gdLst/>
          <a:ahLst/>
          <a:cxnLst/>
          <a:rect l="0" t="0" r="0" b="0"/>
          <a:pathLst>
            <a:path>
              <a:moveTo>
                <a:pt x="2309749" y="3525828"/>
              </a:moveTo>
              <a:arcTo wR="1799793" hR="1799793" stAng="4412414" swAng="197517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852CC9-0782-4E89-8876-726BA0336AC7}">
      <dsp:nvSpPr>
        <dsp:cNvPr id="0" name=""/>
        <dsp:cNvSpPr/>
      </dsp:nvSpPr>
      <dsp:spPr>
        <a:xfrm>
          <a:off x="1517387" y="2590803"/>
          <a:ext cx="2077491" cy="18951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1 0 2:3: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2 1 3:4: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3 1 2:4:5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4 2 5: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5 2 1:4</a:t>
          </a:r>
          <a:endParaRPr lang="en-US" sz="1600" b="1" kern="1200" dirty="0"/>
        </a:p>
      </dsp:txBody>
      <dsp:txXfrm>
        <a:off x="1609899" y="2683315"/>
        <a:ext cx="1892467" cy="1710098"/>
      </dsp:txXfrm>
    </dsp:sp>
    <dsp:sp modelId="{C3D98B72-093E-413B-BED4-D26DB97EFD9D}">
      <dsp:nvSpPr>
        <dsp:cNvPr id="0" name=""/>
        <dsp:cNvSpPr/>
      </dsp:nvSpPr>
      <dsp:spPr>
        <a:xfrm>
          <a:off x="2315006" y="838675"/>
          <a:ext cx="3599586" cy="3599586"/>
        </a:xfrm>
        <a:custGeom>
          <a:avLst/>
          <a:gdLst/>
          <a:ahLst/>
          <a:cxnLst/>
          <a:rect l="0" t="0" r="0" b="0"/>
          <a:pathLst>
            <a:path>
              <a:moveTo>
                <a:pt x="1130" y="1736009"/>
              </a:moveTo>
              <a:arcTo wR="1799793" hR="1799793" stAng="10921857" swAng="313233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F9522-6EAC-4223-B921-764C62D82F44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7AF05E-2296-4179-8761-3B1985FA4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446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939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312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363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2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6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3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508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53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67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0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84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DF07A-60A9-4EED-9346-2716CC556A67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7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ornell.edu/home/kleinber/networks-book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ose-hulman.edu/~bryan/googleFinalVersionFixed.pdf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Graph Algorithms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Ch. </a:t>
            </a:r>
            <a:r>
              <a:rPr lang="en-US" smtClean="0"/>
              <a:t>5 </a:t>
            </a:r>
            <a:r>
              <a:rPr lang="en-US" dirty="0" smtClean="0"/>
              <a:t>Lin and Dyer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735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Breadth First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distance of 1 for all edges (simplifying assumption): later we will expand it to other distances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722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in processing a graph in MR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Goal: start from a given node and label all the nodes in the graph so that we can determine the shortest distance</a:t>
            </a:r>
          </a:p>
          <a:p>
            <a:r>
              <a:rPr lang="en-US" dirty="0" smtClean="0"/>
              <a:t>Representation of the graph (of course, generation of a synthetic graph)</a:t>
            </a:r>
          </a:p>
          <a:p>
            <a:r>
              <a:rPr lang="en-US" dirty="0" smtClean="0"/>
              <a:t>Determining the &lt;</a:t>
            </a:r>
            <a:r>
              <a:rPr lang="en-US" dirty="0" err="1" smtClean="0"/>
              <a:t>key,value</a:t>
            </a:r>
            <a:r>
              <a:rPr lang="en-US" dirty="0" smtClean="0"/>
              <a:t>&gt; pair</a:t>
            </a:r>
          </a:p>
          <a:p>
            <a:r>
              <a:rPr lang="en-US" dirty="0" smtClean="0"/>
              <a:t>Iterating through various stages of processing and intermediate data</a:t>
            </a:r>
          </a:p>
          <a:p>
            <a:r>
              <a:rPr lang="en-US" dirty="0" smtClean="0"/>
              <a:t>When to terminate the execution</a:t>
            </a:r>
          </a:p>
        </p:txBody>
      </p:sp>
    </p:spTree>
    <p:extLst>
      <p:ext uri="{BB962C8B-B14F-4D97-AF65-F5344CB8AC3E}">
        <p14:creationId xmlns:p14="http://schemas.microsoft.com/office/powerpoint/2010/main" val="133747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data format for MR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Node: </a:t>
            </a:r>
            <a:r>
              <a:rPr lang="en-US" sz="2400" dirty="0" err="1" smtClean="0"/>
              <a:t>nodeId</a:t>
            </a:r>
            <a:r>
              <a:rPr lang="en-US" sz="2400" dirty="0" smtClean="0"/>
              <a:t>, </a:t>
            </a:r>
            <a:r>
              <a:rPr lang="en-US" sz="2400" dirty="0" err="1" smtClean="0"/>
              <a:t>distanceLabel</a:t>
            </a:r>
            <a:r>
              <a:rPr lang="en-US" sz="2400" dirty="0" smtClean="0"/>
              <a:t>, </a:t>
            </a:r>
            <a:r>
              <a:rPr lang="en-US" sz="2400" dirty="0" err="1" smtClean="0"/>
              <a:t>adjancency</a:t>
            </a:r>
            <a:r>
              <a:rPr lang="en-US" sz="2400" dirty="0" smtClean="0"/>
              <a:t> list {</a:t>
            </a:r>
            <a:r>
              <a:rPr lang="en-US" sz="2400" dirty="0" err="1" smtClean="0"/>
              <a:t>nodeId</a:t>
            </a:r>
            <a:r>
              <a:rPr lang="en-US" sz="2400" dirty="0" smtClean="0"/>
              <a:t>, distance}</a:t>
            </a:r>
          </a:p>
          <a:p>
            <a:r>
              <a:rPr lang="en-US" sz="2400" dirty="0" smtClean="0"/>
              <a:t>This is one split</a:t>
            </a:r>
          </a:p>
          <a:p>
            <a:r>
              <a:rPr lang="en-US" sz="2400" dirty="0" smtClean="0"/>
              <a:t>Input as text and parse it to determine &lt;key, value&gt;</a:t>
            </a:r>
          </a:p>
          <a:p>
            <a:r>
              <a:rPr lang="en-US" sz="2400" dirty="0" smtClean="0"/>
              <a:t>From mapper to reducer two types of &lt;key, value&gt; pairs</a:t>
            </a:r>
          </a:p>
          <a:p>
            <a:r>
              <a:rPr lang="en-US" sz="2400" dirty="0" smtClean="0"/>
              <a:t>&lt;</a:t>
            </a:r>
            <a:r>
              <a:rPr lang="en-US" sz="2400" dirty="0" err="1" smtClean="0"/>
              <a:t>nodeid</a:t>
            </a:r>
            <a:r>
              <a:rPr lang="en-US" sz="2400" dirty="0"/>
              <a:t> </a:t>
            </a:r>
            <a:r>
              <a:rPr lang="en-US" sz="2400" dirty="0" smtClean="0"/>
              <a:t>n, Node N&gt;</a:t>
            </a:r>
          </a:p>
          <a:p>
            <a:r>
              <a:rPr lang="en-US" sz="2400" dirty="0" smtClean="0"/>
              <a:t>&lt;</a:t>
            </a:r>
            <a:r>
              <a:rPr lang="en-US" sz="2400" dirty="0" err="1" smtClean="0"/>
              <a:t>nodeid</a:t>
            </a:r>
            <a:r>
              <a:rPr lang="en-US" sz="2400" dirty="0"/>
              <a:t> </a:t>
            </a:r>
            <a:r>
              <a:rPr lang="en-US" sz="2400" dirty="0" smtClean="0"/>
              <a:t>n, distance until now label&gt;</a:t>
            </a:r>
          </a:p>
          <a:p>
            <a:r>
              <a:rPr lang="en-US" sz="2400" dirty="0" smtClean="0"/>
              <a:t>Need to keep the termination condition in the Node class</a:t>
            </a:r>
          </a:p>
          <a:p>
            <a:r>
              <a:rPr lang="en-US" sz="2400" dirty="0" smtClean="0"/>
              <a:t>Terminate MR iterations when none of the labels change, or when the graph has reached a steady state or all the nodes have been labeled with min distance or other conditions using the counters can be used.</a:t>
            </a:r>
          </a:p>
          <a:p>
            <a:r>
              <a:rPr lang="en-US" sz="2400" dirty="0" smtClean="0"/>
              <a:t>Now lets look at the algorithm given in the book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1135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Class Mapper</a:t>
            </a:r>
          </a:p>
          <a:p>
            <a:pPr marL="0" indent="0">
              <a:buNone/>
            </a:pPr>
            <a:r>
              <a:rPr lang="en-US" dirty="0" smtClean="0"/>
              <a:t> method map (</a:t>
            </a:r>
            <a:r>
              <a:rPr lang="en-US" dirty="0" err="1" smtClean="0"/>
              <a:t>nid</a:t>
            </a:r>
            <a:r>
              <a:rPr lang="en-US" dirty="0" smtClean="0"/>
              <a:t> n, Node N)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d </a:t>
            </a:r>
            <a:r>
              <a:rPr lang="en-US" dirty="0" smtClean="0">
                <a:sym typeface="Wingdings" pitchFamily="2" charset="2"/>
              </a:rPr>
              <a:t> </a:t>
            </a:r>
            <a:r>
              <a:rPr lang="en-US" dirty="0" err="1" smtClean="0">
                <a:sym typeface="Wingdings" pitchFamily="2" charset="2"/>
              </a:rPr>
              <a:t>N.distance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emit(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n, N)   // type 1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for all m in N. </a:t>
            </a:r>
            <a:r>
              <a:rPr lang="en-US" dirty="0" err="1" smtClean="0">
                <a:sym typeface="Wingdings" pitchFamily="2" charset="2"/>
              </a:rPr>
              <a:t>Adjacencylist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emit(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m, d+1)  // type 2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3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Class Reducer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method Reduce(</a:t>
            </a:r>
            <a:r>
              <a:rPr lang="en-US" dirty="0" err="1" smtClean="0"/>
              <a:t>nid</a:t>
            </a:r>
            <a:r>
              <a:rPr lang="en-US" dirty="0" smtClean="0"/>
              <a:t> m, [d1, d2, d3..])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dmin</a:t>
            </a:r>
            <a:r>
              <a:rPr lang="en-US" dirty="0" smtClean="0"/>
              <a:t> = ∞; // or a large #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Node M </a:t>
            </a:r>
            <a:r>
              <a:rPr lang="en-US" dirty="0" smtClean="0">
                <a:sym typeface="Wingdings" pitchFamily="2" charset="2"/>
              </a:rPr>
              <a:t> null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for all d in [d1,d2, ..]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{ if </a:t>
            </a:r>
            <a:r>
              <a:rPr lang="en-US" dirty="0" err="1">
                <a:sym typeface="Wingdings" pitchFamily="2" charset="2"/>
              </a:rPr>
              <a:t>I</a:t>
            </a:r>
            <a:r>
              <a:rPr lang="en-US" dirty="0" err="1" smtClean="0">
                <a:sym typeface="Wingdings" pitchFamily="2" charset="2"/>
              </a:rPr>
              <a:t>sNode</a:t>
            </a:r>
            <a:r>
              <a:rPr lang="en-US" dirty="0" smtClean="0">
                <a:sym typeface="Wingdings" pitchFamily="2" charset="2"/>
              </a:rPr>
              <a:t>(d) then M  d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 else if d &lt; </a:t>
            </a:r>
            <a:r>
              <a:rPr lang="en-US" dirty="0" err="1" smtClean="0">
                <a:sym typeface="Wingdings" pitchFamily="2" charset="2"/>
              </a:rPr>
              <a:t>dmin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then </a:t>
            </a:r>
            <a:r>
              <a:rPr lang="en-US" dirty="0" err="1" smtClean="0">
                <a:sym typeface="Wingdings" pitchFamily="2" charset="2"/>
              </a:rPr>
              <a:t>dmin</a:t>
            </a:r>
            <a:r>
              <a:rPr lang="en-US" dirty="0" smtClean="0">
                <a:sym typeface="Wingdings" pitchFamily="2" charset="2"/>
              </a:rPr>
              <a:t>  d}</a:t>
            </a:r>
          </a:p>
          <a:p>
            <a:pPr marL="0" indent="0">
              <a:buNone/>
            </a:pP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</a:t>
            </a:r>
            <a:r>
              <a:rPr lang="en-US" dirty="0" err="1" smtClean="0">
                <a:sym typeface="Wingdings" pitchFamily="2" charset="2"/>
              </a:rPr>
              <a:t>M.distance</a:t>
            </a:r>
            <a:r>
              <a:rPr lang="en-US" dirty="0" smtClean="0">
                <a:sym typeface="Wingdings" pitchFamily="2" charset="2"/>
              </a:rPr>
              <a:t>  </a:t>
            </a:r>
            <a:r>
              <a:rPr lang="en-US" dirty="0" err="1" smtClean="0">
                <a:sym typeface="Wingdings" pitchFamily="2" charset="2"/>
              </a:rPr>
              <a:t>dmin</a:t>
            </a:r>
            <a:r>
              <a:rPr lang="en-US" dirty="0" smtClean="0">
                <a:sym typeface="Wingdings" pitchFamily="2" charset="2"/>
              </a:rPr>
              <a:t>  // update the shortest distance in M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emit 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m, Node M)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2979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Trace with sample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 0 2:3:</a:t>
            </a:r>
          </a:p>
          <a:p>
            <a:pPr marL="0" indent="0">
              <a:buNone/>
            </a:pPr>
            <a:r>
              <a:rPr lang="en-US" dirty="0" smtClean="0"/>
              <a:t>2 10000 3:4:</a:t>
            </a:r>
          </a:p>
          <a:p>
            <a:pPr marL="0" indent="0">
              <a:buNone/>
            </a:pPr>
            <a:r>
              <a:rPr lang="en-US" dirty="0" smtClean="0"/>
              <a:t>3 10000 2:4:5</a:t>
            </a:r>
          </a:p>
          <a:p>
            <a:pPr marL="0" indent="0">
              <a:buNone/>
            </a:pPr>
            <a:r>
              <a:rPr lang="en-US" dirty="0" smtClean="0"/>
              <a:t>4 10000 5:</a:t>
            </a:r>
          </a:p>
          <a:p>
            <a:pPr marL="0" indent="0">
              <a:buNone/>
            </a:pPr>
            <a:r>
              <a:rPr lang="en-US" dirty="0" smtClean="0"/>
              <a:t>5 10000 1:4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84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Intermediate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	0 2:3:</a:t>
            </a:r>
          </a:p>
          <a:p>
            <a:pPr marL="0" indent="0">
              <a:buNone/>
            </a:pPr>
            <a:r>
              <a:rPr lang="en-US" dirty="0"/>
              <a:t>2	1 3:4:</a:t>
            </a:r>
          </a:p>
          <a:p>
            <a:pPr marL="0" indent="0">
              <a:buNone/>
            </a:pPr>
            <a:r>
              <a:rPr lang="en-US" dirty="0"/>
              <a:t>3	1 2:4:5:</a:t>
            </a:r>
          </a:p>
          <a:p>
            <a:pPr marL="0" indent="0">
              <a:buNone/>
            </a:pPr>
            <a:r>
              <a:rPr lang="en-US" dirty="0"/>
              <a:t>4	10000 5:</a:t>
            </a:r>
          </a:p>
          <a:p>
            <a:pPr marL="0" indent="0">
              <a:buNone/>
            </a:pPr>
            <a:r>
              <a:rPr lang="en-US" dirty="0"/>
              <a:t>5	10000 1:4: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02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Intermediate Data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	0 2:3:</a:t>
            </a:r>
          </a:p>
          <a:p>
            <a:pPr marL="0" indent="0">
              <a:buNone/>
            </a:pPr>
            <a:r>
              <a:rPr lang="en-US" dirty="0"/>
              <a:t>2	1 3:4:</a:t>
            </a:r>
          </a:p>
          <a:p>
            <a:pPr marL="0" indent="0">
              <a:buNone/>
            </a:pPr>
            <a:r>
              <a:rPr lang="en-US" dirty="0"/>
              <a:t>3	1 2:4:5:</a:t>
            </a:r>
          </a:p>
          <a:p>
            <a:pPr marL="0" indent="0">
              <a:buNone/>
            </a:pPr>
            <a:r>
              <a:rPr lang="en-US" dirty="0"/>
              <a:t>4	2 5:</a:t>
            </a:r>
          </a:p>
          <a:p>
            <a:pPr marL="0" indent="0">
              <a:buNone/>
            </a:pPr>
            <a:r>
              <a:rPr lang="en-US" dirty="0"/>
              <a:t>5	2 1:4: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	0 2:3:</a:t>
            </a:r>
          </a:p>
          <a:p>
            <a:pPr marL="0" indent="0">
              <a:buNone/>
            </a:pPr>
            <a:r>
              <a:rPr lang="en-US" dirty="0"/>
              <a:t>2	1 3:4:</a:t>
            </a:r>
          </a:p>
          <a:p>
            <a:pPr marL="0" indent="0">
              <a:buNone/>
            </a:pPr>
            <a:r>
              <a:rPr lang="en-US" dirty="0"/>
              <a:t>3	1 2:4:5:</a:t>
            </a:r>
          </a:p>
          <a:p>
            <a:pPr marL="0" indent="0">
              <a:buNone/>
            </a:pPr>
            <a:r>
              <a:rPr lang="en-US" dirty="0"/>
              <a:t>4	2 5:</a:t>
            </a:r>
          </a:p>
          <a:p>
            <a:pPr marL="0" indent="0">
              <a:buNone/>
            </a:pPr>
            <a:r>
              <a:rPr lang="en-US" dirty="0"/>
              <a:t>5	2 1:4: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89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Data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13943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Down Arrow 15"/>
          <p:cNvSpPr/>
          <p:nvPr/>
        </p:nvSpPr>
        <p:spPr>
          <a:xfrm rot="19861794">
            <a:off x="6015570" y="2723247"/>
            <a:ext cx="301409" cy="15623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 Arrow 17"/>
          <p:cNvSpPr/>
          <p:nvPr/>
        </p:nvSpPr>
        <p:spPr>
          <a:xfrm>
            <a:off x="4114800" y="4953000"/>
            <a:ext cx="9144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73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Are everywhere</a:t>
            </a:r>
          </a:p>
          <a:p>
            <a:r>
              <a:rPr lang="en-US" dirty="0" smtClean="0"/>
              <a:t>Manifest in the flow of emails</a:t>
            </a:r>
          </a:p>
          <a:p>
            <a:r>
              <a:rPr lang="en-US" dirty="0" smtClean="0"/>
              <a:t>Connections on social network</a:t>
            </a:r>
          </a:p>
          <a:p>
            <a:r>
              <a:rPr lang="en-US" dirty="0" smtClean="0"/>
              <a:t>Bus or flight routes</a:t>
            </a:r>
          </a:p>
          <a:p>
            <a:r>
              <a:rPr lang="en-US" dirty="0" smtClean="0"/>
              <a:t>Social graphs: twitter friends and followers</a:t>
            </a:r>
          </a:p>
          <a:p>
            <a:r>
              <a:rPr lang="en-US" dirty="0" smtClean="0"/>
              <a:t>Take a look at </a:t>
            </a:r>
            <a:r>
              <a:rPr lang="en-US" smtClean="0"/>
              <a:t>Jon Kleinberg’s </a:t>
            </a:r>
            <a:r>
              <a:rPr lang="en-US" dirty="0" smtClean="0"/>
              <a:t>page and book on </a:t>
            </a:r>
            <a:r>
              <a:rPr lang="en-US" dirty="0" smtClean="0">
                <a:hlinkClick r:id="rId2"/>
              </a:rPr>
              <a:t>Networks, Crowds and Markets</a:t>
            </a:r>
            <a:r>
              <a:rPr lang="en-US" dirty="0" smtClean="0"/>
              <a:t> Reasoning about a highly connected world.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25595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hlinkClick r:id="rId2"/>
              </a:rPr>
              <a:t>25 Billion Dollar algorithm </a:t>
            </a:r>
            <a:r>
              <a:rPr lang="en-US" sz="2800" dirty="0" smtClean="0"/>
              <a:t>(huge matrix and </a:t>
            </a:r>
            <a:r>
              <a:rPr lang="en-US" sz="2800" dirty="0"/>
              <a:t>E</a:t>
            </a:r>
            <a:r>
              <a:rPr lang="en-US" sz="2800" dirty="0" smtClean="0"/>
              <a:t>igen vector problem.)</a:t>
            </a:r>
          </a:p>
          <a:p>
            <a:r>
              <a:rPr lang="en-US" sz="2800" dirty="0" smtClean="0"/>
              <a:t>Larry Page and Sergei </a:t>
            </a:r>
            <a:r>
              <a:rPr lang="en-US" sz="2800" dirty="0" err="1" smtClean="0"/>
              <a:t>Brin</a:t>
            </a:r>
            <a:r>
              <a:rPr lang="en-US" sz="2800" dirty="0" smtClean="0"/>
              <a:t> (</a:t>
            </a:r>
            <a:r>
              <a:rPr lang="en-US" sz="2800" dirty="0" err="1" smtClean="0"/>
              <a:t>Standford</a:t>
            </a:r>
            <a:r>
              <a:rPr lang="en-US" sz="2800" dirty="0" smtClean="0"/>
              <a:t> Ph.D. students)</a:t>
            </a:r>
          </a:p>
          <a:p>
            <a:r>
              <a:rPr lang="en-US" sz="2800" dirty="0" smtClean="0"/>
              <a:t>Rajeev </a:t>
            </a:r>
            <a:r>
              <a:rPr lang="en-US" sz="2800" dirty="0" err="1" smtClean="0"/>
              <a:t>Motwani</a:t>
            </a:r>
            <a:r>
              <a:rPr lang="en-US" sz="2800" dirty="0" smtClean="0"/>
              <a:t>  and Terry </a:t>
            </a:r>
            <a:r>
              <a:rPr lang="en-US" sz="2800" dirty="0" err="1" smtClean="0"/>
              <a:t>Winograd</a:t>
            </a:r>
            <a:r>
              <a:rPr lang="en-US" sz="2800" dirty="0" smtClean="0"/>
              <a:t>  (</a:t>
            </a:r>
            <a:r>
              <a:rPr lang="en-US" sz="2800" dirty="0" err="1" smtClean="0"/>
              <a:t>Standford</a:t>
            </a:r>
            <a:r>
              <a:rPr lang="en-US" sz="2800" dirty="0" smtClean="0"/>
              <a:t> Profs)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0813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this web problem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43200" y="2743200"/>
            <a:ext cx="4572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80071" y="4335462"/>
            <a:ext cx="4572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29200" y="4335462"/>
            <a:ext cx="4572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X3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29200" y="2740742"/>
            <a:ext cx="4572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stCxn id="4" idx="3"/>
            <a:endCxn id="7" idx="1"/>
          </p:cNvCxnSpPr>
          <p:nvPr/>
        </p:nvCxnSpPr>
        <p:spPr>
          <a:xfrm flipV="1">
            <a:off x="3200400" y="3007442"/>
            <a:ext cx="1828800" cy="24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2"/>
            <a:endCxn id="6" idx="0"/>
          </p:cNvCxnSpPr>
          <p:nvPr/>
        </p:nvCxnSpPr>
        <p:spPr>
          <a:xfrm>
            <a:off x="5257800" y="3274142"/>
            <a:ext cx="0" cy="10613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1"/>
            <a:endCxn id="5" idx="3"/>
          </p:cNvCxnSpPr>
          <p:nvPr/>
        </p:nvCxnSpPr>
        <p:spPr>
          <a:xfrm flipH="1">
            <a:off x="3237271" y="4602162"/>
            <a:ext cx="17919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2895601" y="3276600"/>
            <a:ext cx="12290" cy="10588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3237271" y="2819400"/>
            <a:ext cx="17919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124200" y="3274142"/>
            <a:ext cx="0" cy="10613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237271" y="4419600"/>
            <a:ext cx="17919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5410200" y="3274142"/>
            <a:ext cx="0" cy="10613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943600" y="1921329"/>
            <a:ext cx="26047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Nodes 1, 2, 3,4 with ranks</a:t>
            </a:r>
          </a:p>
          <a:p>
            <a:r>
              <a:rPr lang="en-US" dirty="0"/>
              <a:t>x</a:t>
            </a:r>
            <a:r>
              <a:rPr lang="en-US" dirty="0" smtClean="0"/>
              <a:t>1, x2,x3, x4</a:t>
            </a:r>
            <a:endParaRPr lang="en-US" dirty="0"/>
          </a:p>
        </p:txBody>
      </p:sp>
      <p:cxnSp>
        <p:nvCxnSpPr>
          <p:cNvPr id="28" name="Curved Connector 27"/>
          <p:cNvCxnSpPr>
            <a:stCxn id="26" idx="2"/>
          </p:cNvCxnSpPr>
          <p:nvPr/>
        </p:nvCxnSpPr>
        <p:spPr>
          <a:xfrm rot="5400000">
            <a:off x="5747617" y="2306443"/>
            <a:ext cx="1237142" cy="1759576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634620" y="4602162"/>
            <a:ext cx="30743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Problem: How to calculate the </a:t>
            </a:r>
          </a:p>
          <a:p>
            <a:r>
              <a:rPr lang="en-US" dirty="0" smtClean="0"/>
              <a:t>Ranks or “influence” of these </a:t>
            </a:r>
          </a:p>
          <a:p>
            <a:r>
              <a:rPr lang="en-US" dirty="0"/>
              <a:t>w</a:t>
            </a:r>
            <a:r>
              <a:rPr lang="en-US" dirty="0" smtClean="0"/>
              <a:t>eb linked nodes?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842473" y="5871258"/>
            <a:ext cx="78443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Solution: Treat it as linear as linear algebraic problem.. Write the linear equations,</a:t>
            </a:r>
          </a:p>
          <a:p>
            <a:r>
              <a:rPr lang="en-US" dirty="0" smtClean="0"/>
              <a:t>Solve the equation system. Let’s do just that for this network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2351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Algebra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x</a:t>
            </a:r>
            <a:r>
              <a:rPr lang="en-US" dirty="0" smtClean="0"/>
              <a:t>1 = [ ½ x2 + ½x3] = [0x1+</a:t>
            </a:r>
            <a:r>
              <a:rPr lang="en-US" dirty="0"/>
              <a:t> ½ x2 + ½</a:t>
            </a:r>
            <a:r>
              <a:rPr lang="en-US" dirty="0" smtClean="0"/>
              <a:t>x3+0x4]</a:t>
            </a:r>
          </a:p>
          <a:p>
            <a:r>
              <a:rPr lang="en-US" dirty="0"/>
              <a:t>x</a:t>
            </a:r>
            <a:r>
              <a:rPr lang="en-US" dirty="0" smtClean="0"/>
              <a:t>2 = [ ½ x1</a:t>
            </a:r>
            <a:r>
              <a:rPr lang="en-US" dirty="0"/>
              <a:t>+ </a:t>
            </a:r>
            <a:r>
              <a:rPr lang="en-US" dirty="0" smtClean="0"/>
              <a:t>0 </a:t>
            </a:r>
            <a:r>
              <a:rPr lang="en-US" dirty="0"/>
              <a:t>x2 + </a:t>
            </a:r>
            <a:r>
              <a:rPr lang="en-US" dirty="0" smtClean="0"/>
              <a:t>0x3+</a:t>
            </a:r>
            <a:r>
              <a:rPr lang="en-US" dirty="0"/>
              <a:t> ½ </a:t>
            </a:r>
            <a:r>
              <a:rPr lang="en-US" dirty="0" smtClean="0"/>
              <a:t>x4]</a:t>
            </a:r>
          </a:p>
          <a:p>
            <a:r>
              <a:rPr lang="en-US" dirty="0"/>
              <a:t>x</a:t>
            </a:r>
            <a:r>
              <a:rPr lang="en-US" dirty="0" smtClean="0"/>
              <a:t>3 = </a:t>
            </a:r>
            <a:r>
              <a:rPr lang="en-US" dirty="0"/>
              <a:t>[ ½ x1+ 0 x2 + 0x3+ ½ x4]</a:t>
            </a:r>
          </a:p>
          <a:p>
            <a:r>
              <a:rPr lang="en-US" dirty="0"/>
              <a:t>x</a:t>
            </a:r>
            <a:r>
              <a:rPr lang="en-US" dirty="0" smtClean="0"/>
              <a:t>4 = </a:t>
            </a:r>
            <a:r>
              <a:rPr lang="en-US" dirty="0"/>
              <a:t>[</a:t>
            </a:r>
            <a:r>
              <a:rPr lang="en-US" dirty="0" smtClean="0"/>
              <a:t>0 x1</a:t>
            </a:r>
            <a:r>
              <a:rPr lang="en-US" dirty="0"/>
              <a:t>+ ½ x2 + </a:t>
            </a:r>
            <a:r>
              <a:rPr lang="en-US" dirty="0" smtClean="0"/>
              <a:t>½ x3+0 x4]</a:t>
            </a:r>
          </a:p>
          <a:p>
            <a:r>
              <a:rPr lang="en-US" dirty="0" smtClean="0"/>
              <a:t>Web link problem develops into a problem of finding the </a:t>
            </a:r>
            <a:r>
              <a:rPr lang="en-US" dirty="0"/>
              <a:t>E</a:t>
            </a:r>
            <a:r>
              <a:rPr lang="en-US" dirty="0" smtClean="0"/>
              <a:t>igen vector for the square matrix.</a:t>
            </a:r>
          </a:p>
          <a:p>
            <a:r>
              <a:rPr lang="en-US" dirty="0" smtClean="0"/>
              <a:t>We seek the </a:t>
            </a:r>
            <a:r>
              <a:rPr lang="en-US" dirty="0"/>
              <a:t>E</a:t>
            </a:r>
            <a:r>
              <a:rPr lang="en-US" dirty="0" smtClean="0"/>
              <a:t>igen vector X with value of 1 for the link matrix Ax = 1; lets do that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8105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Solve Square link </a:t>
            </a:r>
            <a:r>
              <a:rPr lang="en-US" smtClean="0"/>
              <a:t>matrix for </a:t>
            </a:r>
            <a:r>
              <a:rPr lang="en-US" dirty="0" smtClean="0"/>
              <a:t>Eigen Vector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[</a:t>
            </a:r>
            <a:r>
              <a:rPr lang="en-US" dirty="0" smtClean="0"/>
              <a:t>0 + ½ </a:t>
            </a:r>
            <a:r>
              <a:rPr lang="en-US" dirty="0"/>
              <a:t>+ </a:t>
            </a:r>
            <a:r>
              <a:rPr lang="en-US" dirty="0" smtClean="0"/>
              <a:t>½ + 0 ]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[ ½ + </a:t>
            </a:r>
            <a:r>
              <a:rPr lang="en-US" dirty="0"/>
              <a:t>0 </a:t>
            </a:r>
            <a:r>
              <a:rPr lang="en-US" dirty="0" smtClean="0"/>
              <a:t> + 0 + </a:t>
            </a:r>
            <a:r>
              <a:rPr lang="en-US" dirty="0"/>
              <a:t>½</a:t>
            </a:r>
            <a:r>
              <a:rPr lang="en-US" dirty="0" smtClean="0"/>
              <a:t> ]    X  [x1 x2  x3  x4]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[ </a:t>
            </a:r>
            <a:r>
              <a:rPr lang="en-US" dirty="0"/>
              <a:t>½ </a:t>
            </a:r>
            <a:r>
              <a:rPr lang="en-US" dirty="0" smtClean="0"/>
              <a:t>+ 0 </a:t>
            </a:r>
            <a:r>
              <a:rPr lang="en-US" dirty="0"/>
              <a:t>+ </a:t>
            </a:r>
            <a:r>
              <a:rPr lang="en-US" dirty="0" smtClean="0"/>
              <a:t>0 + </a:t>
            </a:r>
            <a:r>
              <a:rPr lang="en-US" dirty="0"/>
              <a:t>½ </a:t>
            </a:r>
            <a:r>
              <a:rPr lang="en-US" dirty="0" smtClean="0"/>
              <a:t>]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[0 + </a:t>
            </a:r>
            <a:r>
              <a:rPr lang="en-US" dirty="0"/>
              <a:t>½ </a:t>
            </a:r>
            <a:r>
              <a:rPr lang="en-US" dirty="0" smtClean="0"/>
              <a:t> </a:t>
            </a:r>
            <a:r>
              <a:rPr lang="en-US" dirty="0"/>
              <a:t>+ ½ </a:t>
            </a:r>
            <a:r>
              <a:rPr lang="en-US" dirty="0" smtClean="0"/>
              <a:t>+ 0 ]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A x = 1 solve this for x1=? x2 =? x3=? x4=?</a:t>
            </a:r>
          </a:p>
          <a:p>
            <a:pPr marL="0" indent="0">
              <a:buNone/>
            </a:pPr>
            <a:r>
              <a:rPr lang="en-US" dirty="0" smtClean="0"/>
              <a:t>Transpose the matrix, etc..</a:t>
            </a:r>
          </a:p>
          <a:p>
            <a:pPr marL="0" indent="0">
              <a:buNone/>
            </a:pPr>
            <a:r>
              <a:rPr lang="en-US" dirty="0" smtClean="0"/>
              <a:t>Now scale the problem to billions of nodes?!!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1012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Consider the world wide web with all its links.</a:t>
            </a:r>
          </a:p>
          <a:p>
            <a:r>
              <a:rPr lang="en-US" dirty="0" smtClean="0"/>
              <a:t>Now imagine a random web surfer who visits a page and clicks a link on the page</a:t>
            </a:r>
          </a:p>
          <a:p>
            <a:r>
              <a:rPr lang="en-US" dirty="0" smtClean="0"/>
              <a:t>Repeats this to infinity</a:t>
            </a:r>
          </a:p>
          <a:p>
            <a:r>
              <a:rPr lang="en-US" dirty="0" err="1" smtClean="0"/>
              <a:t>Pagerank</a:t>
            </a:r>
            <a:r>
              <a:rPr lang="en-US" dirty="0" smtClean="0"/>
              <a:t> is a measure of how frequently will a page will be encountered.</a:t>
            </a:r>
          </a:p>
          <a:p>
            <a:r>
              <a:rPr lang="en-US" dirty="0" smtClean="0"/>
              <a:t>In other words it is a probability distribution over nodes in the graph representing the likelihood that a random walk over the linked structure will arrive at a particular node.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75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PageRank Formula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P(n)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/>
                        <a:ea typeface="Cambria Math"/>
                      </a:rPr>
                      <m:t>α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num>
                          <m:den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𝐺</m:t>
                                </m:r>
                              </m:e>
                            </m:d>
                          </m:den>
                        </m:f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+(1−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  <m:nary>
                      <m:naryPr>
                        <m:chr m:val="∑"/>
                        <m:sup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/>
                          </a:rPr>
                          <m:t>𝑚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𝐿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𝑚</m:t>
                                </m:r>
                              </m:e>
                            </m:d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𝐶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𝑚</m:t>
                                </m:r>
                              </m:e>
                            </m:d>
                          </m:den>
                        </m:f>
                      </m:e>
                    </m:nary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</a:t>
                </a:r>
                <a:r>
                  <a:rPr lang="el-GR" dirty="0" smtClean="0"/>
                  <a:t>α</a:t>
                </a:r>
                <a:r>
                  <a:rPr lang="en-US" dirty="0" smtClean="0"/>
                  <a:t> randomness factor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G is the total number of nodes in the graph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L(n) is all the pages that link to n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C(m) is the number of outgoing links of the page m</a:t>
                </a:r>
              </a:p>
              <a:p>
                <a:pPr marL="0" indent="0">
                  <a:buNone/>
                </a:pPr>
                <a:r>
                  <a:rPr lang="en-US" dirty="0" smtClean="0"/>
                  <a:t>Note that PageRank is recursively defined.</a:t>
                </a:r>
              </a:p>
              <a:p>
                <a:pPr marL="0" indent="0">
                  <a:buNone/>
                </a:pPr>
                <a:r>
                  <a:rPr lang="en-US" dirty="0" smtClean="0"/>
                  <a:t>It is implemented by iterative </a:t>
                </a:r>
                <a:r>
                  <a:rPr lang="en-US" dirty="0" err="1" smtClean="0"/>
                  <a:t>MRs.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b="-2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310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Figure 5.7</a:t>
            </a:r>
          </a:p>
          <a:p>
            <a:r>
              <a:rPr lang="en-US" dirty="0" smtClean="0"/>
              <a:t>Lets assume alpha as zero</a:t>
            </a:r>
          </a:p>
          <a:p>
            <a:r>
              <a:rPr lang="en-US" dirty="0" smtClean="0"/>
              <a:t>Lets look at the MR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25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Mapper for 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Class Mapper</a:t>
            </a:r>
          </a:p>
          <a:p>
            <a:pPr marL="0" indent="0">
              <a:buNone/>
            </a:pPr>
            <a:r>
              <a:rPr lang="en-US" dirty="0"/>
              <a:t> method map (</a:t>
            </a:r>
            <a:r>
              <a:rPr lang="en-US" dirty="0" err="1" smtClean="0"/>
              <a:t>nid</a:t>
            </a:r>
            <a:r>
              <a:rPr lang="en-US" dirty="0" smtClean="0"/>
              <a:t> n, </a:t>
            </a:r>
            <a:r>
              <a:rPr lang="en-US" dirty="0"/>
              <a:t>Node N)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p </a:t>
            </a:r>
            <a:r>
              <a:rPr lang="en-US" dirty="0">
                <a:sym typeface="Wingdings" pitchFamily="2" charset="2"/>
              </a:rPr>
              <a:t> </a:t>
            </a:r>
            <a:r>
              <a:rPr lang="en-US" dirty="0" err="1" smtClean="0">
                <a:sym typeface="Wingdings" pitchFamily="2" charset="2"/>
              </a:rPr>
              <a:t>N.Pagerank</a:t>
            </a:r>
            <a:r>
              <a:rPr lang="en-US" dirty="0" smtClean="0">
                <a:sym typeface="Wingdings" pitchFamily="2" charset="2"/>
              </a:rPr>
              <a:t>/|</a:t>
            </a:r>
            <a:r>
              <a:rPr lang="en-US" dirty="0" err="1" smtClean="0">
                <a:sym typeface="Wingdings" pitchFamily="2" charset="2"/>
              </a:rPr>
              <a:t>N.AdajacencyList</a:t>
            </a:r>
            <a:r>
              <a:rPr lang="en-US" dirty="0" smtClean="0">
                <a:sym typeface="Wingdings" pitchFamily="2" charset="2"/>
              </a:rPr>
              <a:t>|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   </a:t>
            </a:r>
            <a:r>
              <a:rPr lang="en-US" dirty="0" smtClean="0">
                <a:sym typeface="Wingdings" pitchFamily="2" charset="2"/>
              </a:rPr>
              <a:t>emit(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n, </a:t>
            </a:r>
            <a:r>
              <a:rPr lang="en-US" dirty="0">
                <a:sym typeface="Wingdings" pitchFamily="2" charset="2"/>
              </a:rPr>
              <a:t>N)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   for all m in N. </a:t>
            </a:r>
            <a:r>
              <a:rPr lang="en-US" dirty="0" err="1" smtClean="0">
                <a:sym typeface="Wingdings" pitchFamily="2" charset="2"/>
              </a:rPr>
              <a:t>AdjacencyList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       emit(</a:t>
            </a:r>
            <a:r>
              <a:rPr lang="en-US" dirty="0" err="1">
                <a:sym typeface="Wingdings" pitchFamily="2" charset="2"/>
              </a:rPr>
              <a:t>nid</a:t>
            </a:r>
            <a:r>
              <a:rPr lang="en-US" dirty="0">
                <a:sym typeface="Wingdings" pitchFamily="2" charset="2"/>
              </a:rPr>
              <a:t> m, p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“divider”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58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Reducer for </a:t>
            </a:r>
            <a:r>
              <a:rPr lang="en-US" dirty="0" err="1" smtClean="0"/>
              <a:t>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Class Reducer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method Reduce(</a:t>
            </a:r>
            <a:r>
              <a:rPr lang="en-US" dirty="0" err="1" smtClean="0"/>
              <a:t>nid</a:t>
            </a:r>
            <a:r>
              <a:rPr lang="en-US" dirty="0" smtClean="0"/>
              <a:t> m, [p1, p2, p3..])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node M </a:t>
            </a:r>
            <a:r>
              <a:rPr lang="en-US" dirty="0" smtClean="0">
                <a:sym typeface="Wingdings" pitchFamily="2" charset="2"/>
              </a:rPr>
              <a:t> null; s = 0;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for all p in [p1,p2, ..]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{ if p is a Node then M  p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 else s  </a:t>
            </a:r>
            <a:r>
              <a:rPr lang="en-US" dirty="0" err="1" smtClean="0">
                <a:sym typeface="Wingdings" pitchFamily="2" charset="2"/>
              </a:rPr>
              <a:t>s+p</a:t>
            </a:r>
            <a:r>
              <a:rPr lang="en-US" dirty="0" smtClean="0">
                <a:sym typeface="Wingdings" pitchFamily="2" charset="2"/>
              </a:rPr>
              <a:t> }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</a:t>
            </a:r>
            <a:r>
              <a:rPr lang="en-US" dirty="0" err="1" smtClean="0">
                <a:sym typeface="Wingdings" pitchFamily="2" charset="2"/>
              </a:rPr>
              <a:t>M.pagerank</a:t>
            </a:r>
            <a:r>
              <a:rPr lang="en-US" dirty="0" smtClean="0">
                <a:sym typeface="Wingdings" pitchFamily="2" charset="2"/>
              </a:rPr>
              <a:t>  </a:t>
            </a:r>
            <a:r>
              <a:rPr lang="en-US" dirty="0">
                <a:sym typeface="Wingdings" pitchFamily="2" charset="2"/>
              </a:rPr>
              <a:t>s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emit 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m, node M)</a:t>
            </a:r>
          </a:p>
          <a:p>
            <a:pPr marL="0" indent="0">
              <a:buNone/>
            </a:pP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 smtClean="0"/>
              <a:t>“aggregator”</a:t>
            </a:r>
          </a:p>
        </p:txBody>
      </p:sp>
    </p:spTree>
    <p:extLst>
      <p:ext uri="{BB962C8B-B14F-4D97-AF65-F5344CB8AC3E}">
        <p14:creationId xmlns:p14="http://schemas.microsoft.com/office/powerpoint/2010/main" val="29566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Lets trace with sample data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2667000" y="2362200"/>
            <a:ext cx="3124200" cy="2895600"/>
            <a:chOff x="2667000" y="2362200"/>
            <a:chExt cx="3124200" cy="2895600"/>
          </a:xfrm>
        </p:grpSpPr>
        <p:sp>
          <p:nvSpPr>
            <p:cNvPr id="4" name="Oval 3"/>
            <p:cNvSpPr/>
            <p:nvPr/>
          </p:nvSpPr>
          <p:spPr>
            <a:xfrm>
              <a:off x="2667000" y="3200400"/>
              <a:ext cx="609600" cy="60960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1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4038600" y="3352800"/>
              <a:ext cx="609600" cy="60960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2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5116286" y="4648200"/>
              <a:ext cx="609600" cy="60960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4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5181600" y="2362200"/>
              <a:ext cx="609600" cy="60960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9" name="Straight Arrow Connector 8"/>
            <p:cNvCxnSpPr>
              <a:stCxn id="4" idx="7"/>
              <a:endCxn id="7" idx="2"/>
            </p:cNvCxnSpPr>
            <p:nvPr/>
          </p:nvCxnSpPr>
          <p:spPr>
            <a:xfrm flipV="1">
              <a:off x="3187326" y="2667000"/>
              <a:ext cx="1994274" cy="622674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4" idx="6"/>
              <a:endCxn id="5" idx="2"/>
            </p:cNvCxnSpPr>
            <p:nvPr/>
          </p:nvCxnSpPr>
          <p:spPr>
            <a:xfrm>
              <a:off x="3276600" y="3505200"/>
              <a:ext cx="762000" cy="15240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5" idx="7"/>
              <a:endCxn id="7" idx="3"/>
            </p:cNvCxnSpPr>
            <p:nvPr/>
          </p:nvCxnSpPr>
          <p:spPr>
            <a:xfrm flipV="1">
              <a:off x="4558926" y="2882526"/>
              <a:ext cx="711948" cy="55954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4" idx="4"/>
            </p:cNvCxnSpPr>
            <p:nvPr/>
          </p:nvCxnSpPr>
          <p:spPr>
            <a:xfrm>
              <a:off x="2971800" y="3810000"/>
              <a:ext cx="2144486" cy="114300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6" idx="0"/>
            </p:cNvCxnSpPr>
            <p:nvPr/>
          </p:nvCxnSpPr>
          <p:spPr>
            <a:xfrm flipV="1">
              <a:off x="5421086" y="2978337"/>
              <a:ext cx="65314" cy="1669863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7" idx="5"/>
              <a:endCxn id="6" idx="7"/>
            </p:cNvCxnSpPr>
            <p:nvPr/>
          </p:nvCxnSpPr>
          <p:spPr>
            <a:xfrm flipH="1">
              <a:off x="5636612" y="2882526"/>
              <a:ext cx="65314" cy="185494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93184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1"/>
            <a:r>
              <a:rPr lang="en-US" dirty="0" smtClean="0"/>
              <a:t>Graph search and path planning:: shortest path to a node</a:t>
            </a:r>
          </a:p>
          <a:p>
            <a:pPr lvl="1"/>
            <a:r>
              <a:rPr lang="en-US" dirty="0" smtClean="0"/>
              <a:t>Graph clustering:: diving the graphs into smaller related clusters</a:t>
            </a:r>
          </a:p>
          <a:p>
            <a:pPr lvl="1"/>
            <a:r>
              <a:rPr lang="en-US" dirty="0" smtClean="0"/>
              <a:t>Minimum spanning tree:: graph that covers the nodes in an efficient way</a:t>
            </a:r>
          </a:p>
          <a:p>
            <a:pPr lvl="1"/>
            <a:r>
              <a:rPr lang="en-US" dirty="0" smtClean="0"/>
              <a:t>Bipartite graph match:: div graph into two mapping sets: job seekers and employers</a:t>
            </a:r>
          </a:p>
          <a:p>
            <a:pPr lvl="1"/>
            <a:r>
              <a:rPr lang="en-US" dirty="0" smtClean="0"/>
              <a:t>Maximum flow:: designate source and sink; determine max flow between the two: transportation</a:t>
            </a:r>
          </a:p>
          <a:p>
            <a:pPr lvl="1"/>
            <a:r>
              <a:rPr lang="en-US" dirty="0" smtClean="0"/>
              <a:t>Identifying special nodes: authoritative nodes: containment of spread of diseases; Broad street water pump in London, cholera and beginnings of epidemiology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841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How to account for dangling nodes: one that has many incoming links and no outgoing links</a:t>
            </a:r>
          </a:p>
          <a:p>
            <a:pPr lvl="1"/>
            <a:r>
              <a:rPr lang="en-US" dirty="0" smtClean="0"/>
              <a:t>Simply redistributes its </a:t>
            </a:r>
            <a:r>
              <a:rPr lang="en-US" dirty="0" err="1" smtClean="0"/>
              <a:t>pagerank</a:t>
            </a:r>
            <a:r>
              <a:rPr lang="en-US" dirty="0" smtClean="0"/>
              <a:t> to all</a:t>
            </a:r>
          </a:p>
          <a:p>
            <a:pPr lvl="1"/>
            <a:r>
              <a:rPr lang="en-US" dirty="0" smtClean="0"/>
              <a:t>One iteration requires </a:t>
            </a:r>
            <a:r>
              <a:rPr lang="en-US" dirty="0" err="1" smtClean="0"/>
              <a:t>pagerank</a:t>
            </a:r>
            <a:r>
              <a:rPr lang="en-US" dirty="0" smtClean="0"/>
              <a:t> computation + redistribution of “unused” </a:t>
            </a:r>
            <a:r>
              <a:rPr lang="en-US" dirty="0" err="1" smtClean="0"/>
              <a:t>pagerank</a:t>
            </a:r>
            <a:endParaRPr lang="en-US" dirty="0" smtClean="0"/>
          </a:p>
          <a:p>
            <a:r>
              <a:rPr lang="en-US" dirty="0" err="1" smtClean="0"/>
              <a:t>Pagerank</a:t>
            </a:r>
            <a:r>
              <a:rPr lang="en-US" dirty="0" smtClean="0"/>
              <a:t> is iterated until convergence: when is convergence reached?</a:t>
            </a:r>
          </a:p>
          <a:p>
            <a:r>
              <a:rPr lang="en-US" dirty="0" smtClean="0"/>
              <a:t>Probability distribution over a large network means underflow of the value of </a:t>
            </a:r>
            <a:r>
              <a:rPr lang="en-US" dirty="0" err="1" smtClean="0"/>
              <a:t>pagerank</a:t>
            </a:r>
            <a:r>
              <a:rPr lang="en-US" dirty="0" smtClean="0"/>
              <a:t>.. Use log </a:t>
            </a:r>
            <a:r>
              <a:rPr lang="en-US" smtClean="0"/>
              <a:t>based computation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3052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Representations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470115" y="2362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917" y="4343400"/>
            <a:ext cx="176799" cy="176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185987"/>
            <a:ext cx="176213" cy="17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599" y="2996141"/>
            <a:ext cx="176213" cy="17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3382" y="3648075"/>
            <a:ext cx="176213" cy="17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62486" y="2025134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n1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881105" y="2025134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n2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959595" y="3648075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n3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2299317" y="44958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n4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2459443" y="3135662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n5</a:t>
            </a:r>
            <a:endParaRPr lang="en-US" sz="1600" dirty="0"/>
          </a:p>
        </p:txBody>
      </p:sp>
      <p:cxnSp>
        <p:nvCxnSpPr>
          <p:cNvPr id="7" name="Straight Arrow Connector 6"/>
          <p:cNvCxnSpPr>
            <a:stCxn id="4" idx="6"/>
            <a:endCxn id="1027" idx="1"/>
          </p:cNvCxnSpPr>
          <p:nvPr/>
        </p:nvCxnSpPr>
        <p:spPr>
          <a:xfrm flipV="1">
            <a:off x="1622515" y="2274094"/>
            <a:ext cx="2035085" cy="164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027" idx="2"/>
            <a:endCxn id="1029" idx="0"/>
          </p:cNvCxnSpPr>
          <p:nvPr/>
        </p:nvCxnSpPr>
        <p:spPr>
          <a:xfrm>
            <a:off x="3745707" y="2362200"/>
            <a:ext cx="125782" cy="1285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029" idx="1"/>
            <a:endCxn id="1026" idx="3"/>
          </p:cNvCxnSpPr>
          <p:nvPr/>
        </p:nvCxnSpPr>
        <p:spPr>
          <a:xfrm flipH="1">
            <a:off x="2387716" y="3736182"/>
            <a:ext cx="1395666" cy="6956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4" idx="4"/>
          </p:cNvCxnSpPr>
          <p:nvPr/>
        </p:nvCxnSpPr>
        <p:spPr>
          <a:xfrm>
            <a:off x="1546315" y="2514600"/>
            <a:ext cx="721688" cy="184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26" idx="0"/>
            <a:endCxn id="1028" idx="2"/>
          </p:cNvCxnSpPr>
          <p:nvPr/>
        </p:nvCxnSpPr>
        <p:spPr>
          <a:xfrm flipV="1">
            <a:off x="2299317" y="3172354"/>
            <a:ext cx="556389" cy="1171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028" idx="3"/>
            <a:endCxn id="1029" idx="1"/>
          </p:cNvCxnSpPr>
          <p:nvPr/>
        </p:nvCxnSpPr>
        <p:spPr>
          <a:xfrm>
            <a:off x="2943812" y="3084248"/>
            <a:ext cx="839570" cy="6519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028" idx="0"/>
            <a:endCxn id="1027" idx="1"/>
          </p:cNvCxnSpPr>
          <p:nvPr/>
        </p:nvCxnSpPr>
        <p:spPr>
          <a:xfrm flipV="1">
            <a:off x="2855706" y="2274094"/>
            <a:ext cx="801894" cy="7220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027" idx="2"/>
            <a:endCxn id="1028" idx="3"/>
          </p:cNvCxnSpPr>
          <p:nvPr/>
        </p:nvCxnSpPr>
        <p:spPr>
          <a:xfrm flipH="1">
            <a:off x="2943812" y="2362200"/>
            <a:ext cx="801895" cy="72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Straight Arrow Connector 1023"/>
          <p:cNvCxnSpPr>
            <a:stCxn id="1028" idx="1"/>
            <a:endCxn id="4" idx="5"/>
          </p:cNvCxnSpPr>
          <p:nvPr/>
        </p:nvCxnSpPr>
        <p:spPr>
          <a:xfrm flipH="1" flipV="1">
            <a:off x="1600197" y="2492282"/>
            <a:ext cx="1167402" cy="5919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" name="TextBox 1024"/>
          <p:cNvSpPr txBox="1"/>
          <p:nvPr/>
        </p:nvSpPr>
        <p:spPr>
          <a:xfrm>
            <a:off x="5943600" y="4495800"/>
            <a:ext cx="27185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do you represent this </a:t>
            </a:r>
          </a:p>
          <a:p>
            <a:r>
              <a:rPr lang="en-US" dirty="0" smtClean="0"/>
              <a:t>visual diagram as data?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897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Simple, Baseline Data Structure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5201699"/>
              </p:ext>
            </p:extLst>
          </p:nvPr>
        </p:nvGraphicFramePr>
        <p:xfrm>
          <a:off x="1295400" y="1752600"/>
          <a:ext cx="3505200" cy="25908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701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55043" y="1872734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55043" y="2395491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n2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26191" y="28956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n3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55043" y="33528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n4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55043" y="38862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n5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377864" y="12954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133600" y="1314181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n2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819400" y="131520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n3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05200" y="131093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n4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267200" y="131520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n5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480066"/>
            <a:ext cx="2925838" cy="271859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377864" y="4724400"/>
            <a:ext cx="29960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AutoNum type="romanLcParenBoth"/>
            </a:pPr>
            <a:r>
              <a:rPr lang="en-US" dirty="0" smtClean="0"/>
              <a:t>Adjacency matrix – this</a:t>
            </a:r>
          </a:p>
          <a:p>
            <a:r>
              <a:rPr lang="en-US" dirty="0"/>
              <a:t>i</a:t>
            </a:r>
            <a:r>
              <a:rPr lang="en-US" dirty="0" smtClean="0"/>
              <a:t>s good for linear algebra;</a:t>
            </a:r>
          </a:p>
          <a:p>
            <a:r>
              <a:rPr lang="en-US" dirty="0" smtClean="0"/>
              <a:t>But most web links and social </a:t>
            </a:r>
          </a:p>
          <a:p>
            <a:r>
              <a:rPr lang="en-US" dirty="0" smtClean="0"/>
              <a:t>Networks are </a:t>
            </a:r>
            <a:r>
              <a:rPr lang="en-US" b="1" dirty="0" smtClean="0"/>
              <a:t>sparse</a:t>
            </a:r>
          </a:p>
          <a:p>
            <a:r>
              <a:rPr lang="en-US" dirty="0" smtClean="0"/>
              <a:t>x/ 1000000000</a:t>
            </a:r>
          </a:p>
          <a:p>
            <a:r>
              <a:rPr lang="en-US" dirty="0" smtClean="0"/>
              <a:t>Space req. is O(n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74643" y="131520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848600" y="148006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n2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828602" y="4659868"/>
            <a:ext cx="144943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  [n2, n4]</a:t>
            </a:r>
          </a:p>
          <a:p>
            <a:r>
              <a:rPr lang="en-US" dirty="0" smtClean="0"/>
              <a:t>n2 [n3, n5]</a:t>
            </a:r>
          </a:p>
          <a:p>
            <a:r>
              <a:rPr lang="en-US" dirty="0"/>
              <a:t>n</a:t>
            </a:r>
            <a:r>
              <a:rPr lang="en-US" dirty="0" smtClean="0"/>
              <a:t>3 [n4]</a:t>
            </a:r>
          </a:p>
          <a:p>
            <a:r>
              <a:rPr lang="en-US" dirty="0"/>
              <a:t>n</a:t>
            </a:r>
            <a:r>
              <a:rPr lang="en-US" dirty="0" smtClean="0"/>
              <a:t>4 [n5]</a:t>
            </a:r>
          </a:p>
          <a:p>
            <a:r>
              <a:rPr lang="en-US" dirty="0"/>
              <a:t>n</a:t>
            </a:r>
            <a:r>
              <a:rPr lang="en-US" dirty="0" smtClean="0"/>
              <a:t>5 [n1,n2,n3]</a:t>
            </a:r>
          </a:p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850373" y="6193580"/>
            <a:ext cx="1854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(ii) Adjacency lists</a:t>
            </a:r>
            <a:endParaRPr lang="en-US" dirty="0"/>
          </a:p>
        </p:txBody>
      </p:sp>
      <p:sp>
        <p:nvSpPr>
          <p:cNvPr id="3" name="Right Arrow 2"/>
          <p:cNvSpPr/>
          <p:nvPr/>
        </p:nvSpPr>
        <p:spPr>
          <a:xfrm>
            <a:off x="3928714" y="5715000"/>
            <a:ext cx="550243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941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definition: intuition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Input: graph adjacency list with edges and vertices, w edges distances, starting vertex</a:t>
            </a:r>
          </a:p>
          <a:p>
            <a:r>
              <a:rPr lang="en-US" dirty="0" smtClean="0"/>
              <a:t>Output(goal): label the nodes/vertices with the shortest distance value from the starting node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008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</a:t>
            </a:r>
            <a:r>
              <a:rPr lang="en-US" dirty="0" smtClean="0"/>
              <a:t>ingle source shortest path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Sequential solution: </a:t>
            </a:r>
            <a:r>
              <a:rPr lang="en-US" dirty="0" err="1" smtClean="0"/>
              <a:t>Dijkstra’s</a:t>
            </a:r>
            <a:r>
              <a:rPr lang="en-US" dirty="0" smtClean="0"/>
              <a:t> algorithm 5.2</a:t>
            </a:r>
          </a:p>
          <a:p>
            <a:pPr marL="0" indent="0">
              <a:buNone/>
            </a:pPr>
            <a:r>
              <a:rPr lang="en-US" dirty="0" err="1" smtClean="0"/>
              <a:t>Dijkstra</a:t>
            </a:r>
            <a:r>
              <a:rPr lang="en-US" dirty="0" smtClean="0"/>
              <a:t> (G, w, s) // w edge distances list, s starting node, G graph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d[s] </a:t>
            </a:r>
            <a:r>
              <a:rPr lang="en-US" dirty="0" smtClean="0">
                <a:sym typeface="Wingdings" pitchFamily="2" charset="2"/>
              </a:rPr>
              <a:t> 0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for all other vertices d[v] ∞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Q  {V} </a:t>
            </a:r>
            <a:r>
              <a:rPr lang="en-US" sz="2400" dirty="0" smtClean="0">
                <a:sym typeface="Wingdings" pitchFamily="2" charset="2"/>
              </a:rPr>
              <a:t>// Q is priority queue based on distances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w</a:t>
            </a:r>
            <a:r>
              <a:rPr lang="en-US" sz="2400" dirty="0" smtClean="0">
                <a:sym typeface="Wingdings" pitchFamily="2" charset="2"/>
              </a:rPr>
              <a:t>hile Q # 0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u  min(Q) // node with min d value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for all vertex v in </a:t>
            </a:r>
            <a:r>
              <a:rPr lang="en-US" sz="2400" dirty="0" err="1" smtClean="0">
                <a:sym typeface="Wingdings" pitchFamily="2" charset="2"/>
              </a:rPr>
              <a:t>u.adjacencyList</a:t>
            </a:r>
            <a:endParaRPr lang="en-US" sz="2400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 if d[v] &gt; d[u] + w[</a:t>
            </a:r>
            <a:r>
              <a:rPr lang="en-US" sz="2400" dirty="0" err="1" smtClean="0">
                <a:sym typeface="Wingdings" pitchFamily="2" charset="2"/>
              </a:rPr>
              <a:t>u,v</a:t>
            </a:r>
            <a:r>
              <a:rPr lang="en-US" sz="2400" dirty="0" smtClean="0">
                <a:sym typeface="Wingdings" pitchFamily="2" charset="2"/>
              </a:rPr>
              <a:t>]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    d[v]  d[u] + w[</a:t>
            </a:r>
            <a:r>
              <a:rPr lang="en-US" sz="2400" dirty="0" err="1" smtClean="0">
                <a:sym typeface="Wingdings" pitchFamily="2" charset="2"/>
              </a:rPr>
              <a:t>u,v</a:t>
            </a:r>
            <a:r>
              <a:rPr lang="en-US" sz="2400" dirty="0" smtClean="0">
                <a:sym typeface="Wingdings" pitchFamily="2" charset="2"/>
              </a:rPr>
              <a:t>]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mark u and remove from Q</a:t>
            </a:r>
          </a:p>
          <a:p>
            <a:pPr marL="0" indent="0">
              <a:buNone/>
            </a:pPr>
            <a:endParaRPr lang="en-US" sz="2400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400" dirty="0" smtClean="0">
                <a:sym typeface="Wingdings" pitchFamily="2" charset="2"/>
              </a:rPr>
              <a:t>At each iteration of while loop, the algorithm expands the node with the shortest distance and updates distances to all reachable nodes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55302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Sample graph : lets apply the algorithm 5.2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val 3"/>
              <p:cNvSpPr/>
              <p:nvPr/>
            </p:nvSpPr>
            <p:spPr>
              <a:xfrm>
                <a:off x="1905000" y="2590800"/>
                <a:ext cx="609600" cy="609600"/>
              </a:xfrm>
              <a:prstGeom prst="ellipse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∞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Oval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2590800"/>
                <a:ext cx="609600" cy="609600"/>
              </a:xfrm>
              <a:prstGeom prst="ellipse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590800"/>
            <a:ext cx="634039" cy="6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581400"/>
            <a:ext cx="633413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478855"/>
            <a:ext cx="633413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495800"/>
            <a:ext cx="633413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Arrow Connector 7"/>
          <p:cNvCxnSpPr>
            <a:stCxn id="2051" idx="0"/>
            <a:endCxn id="4" idx="2"/>
          </p:cNvCxnSpPr>
          <p:nvPr/>
        </p:nvCxnSpPr>
        <p:spPr>
          <a:xfrm flipV="1">
            <a:off x="1002507" y="2895600"/>
            <a:ext cx="902493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6"/>
          </p:cNvCxnSpPr>
          <p:nvPr/>
        </p:nvCxnSpPr>
        <p:spPr>
          <a:xfrm>
            <a:off x="2514600" y="28956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051" idx="2"/>
            <a:endCxn id="2053" idx="1"/>
          </p:cNvCxnSpPr>
          <p:nvPr/>
        </p:nvCxnSpPr>
        <p:spPr>
          <a:xfrm>
            <a:off x="1002507" y="4214813"/>
            <a:ext cx="902493" cy="597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2053" idx="3"/>
            <a:endCxn id="2052" idx="1"/>
          </p:cNvCxnSpPr>
          <p:nvPr/>
        </p:nvCxnSpPr>
        <p:spPr>
          <a:xfrm flipV="1">
            <a:off x="2538413" y="4795562"/>
            <a:ext cx="1728787" cy="169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2052" idx="0"/>
            <a:endCxn id="2050" idx="2"/>
          </p:cNvCxnSpPr>
          <p:nvPr/>
        </p:nvCxnSpPr>
        <p:spPr>
          <a:xfrm flipV="1">
            <a:off x="4583907" y="3224839"/>
            <a:ext cx="313" cy="125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2053" idx="0"/>
          </p:cNvCxnSpPr>
          <p:nvPr/>
        </p:nvCxnSpPr>
        <p:spPr>
          <a:xfrm flipV="1">
            <a:off x="2221707" y="3124200"/>
            <a:ext cx="2121693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053" idx="0"/>
          </p:cNvCxnSpPr>
          <p:nvPr/>
        </p:nvCxnSpPr>
        <p:spPr>
          <a:xfrm flipH="1" flipV="1">
            <a:off x="2221706" y="3238500"/>
            <a:ext cx="1" cy="1257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4" idx="5"/>
          </p:cNvCxnSpPr>
          <p:nvPr/>
        </p:nvCxnSpPr>
        <p:spPr>
          <a:xfrm>
            <a:off x="2425326" y="3111126"/>
            <a:ext cx="13074" cy="1402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724400" y="3200400"/>
            <a:ext cx="0" cy="13132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1219200" y="4038600"/>
            <a:ext cx="3124200" cy="53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67375" y="4202669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2048" name="TextBox 2047"/>
          <p:cNvSpPr txBox="1"/>
          <p:nvPr/>
        </p:nvSpPr>
        <p:spPr>
          <a:xfrm>
            <a:off x="2014886" y="226927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n2</a:t>
            </a:r>
            <a:endParaRPr lang="en-US" dirty="0"/>
          </a:p>
        </p:txBody>
      </p:sp>
      <p:sp>
        <p:nvSpPr>
          <p:cNvPr id="2049" name="TextBox 2048"/>
          <p:cNvSpPr txBox="1"/>
          <p:nvPr/>
        </p:nvSpPr>
        <p:spPr>
          <a:xfrm>
            <a:off x="2125996" y="5101911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n3</a:t>
            </a:r>
            <a:endParaRPr lang="en-US" dirty="0"/>
          </a:p>
        </p:txBody>
      </p:sp>
      <p:sp>
        <p:nvSpPr>
          <p:cNvPr id="2054" name="TextBox 2053"/>
          <p:cNvSpPr txBox="1"/>
          <p:nvPr/>
        </p:nvSpPr>
        <p:spPr>
          <a:xfrm>
            <a:off x="4413682" y="2254474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n4</a:t>
            </a:r>
            <a:endParaRPr lang="en-US" dirty="0"/>
          </a:p>
        </p:txBody>
      </p:sp>
      <p:sp>
        <p:nvSpPr>
          <p:cNvPr id="2055" name="TextBox 2054"/>
          <p:cNvSpPr txBox="1"/>
          <p:nvPr/>
        </p:nvSpPr>
        <p:spPr>
          <a:xfrm>
            <a:off x="4372463" y="5112268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n5</a:t>
            </a:r>
            <a:endParaRPr lang="en-US" dirty="0"/>
          </a:p>
        </p:txBody>
      </p:sp>
      <p:sp>
        <p:nvSpPr>
          <p:cNvPr id="2056" name="TextBox 2055"/>
          <p:cNvSpPr txBox="1"/>
          <p:nvPr/>
        </p:nvSpPr>
        <p:spPr>
          <a:xfrm>
            <a:off x="783285" y="37134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57" name="Rectangle 2056"/>
              <p:cNvSpPr/>
              <p:nvPr/>
            </p:nvSpPr>
            <p:spPr>
              <a:xfrm>
                <a:off x="4362846" y="2710934"/>
                <a:ext cx="4331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∞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57" name="Rectangle 20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2846" y="2710934"/>
                <a:ext cx="433131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8" name="Rectangle 2057"/>
              <p:cNvSpPr/>
              <p:nvPr/>
            </p:nvSpPr>
            <p:spPr>
              <a:xfrm>
                <a:off x="4404065" y="4619368"/>
                <a:ext cx="4331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∞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58" name="Rectangle 20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4065" y="4619368"/>
                <a:ext cx="433131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9" name="Rectangle 2058"/>
              <p:cNvSpPr/>
              <p:nvPr/>
            </p:nvSpPr>
            <p:spPr>
              <a:xfrm>
                <a:off x="2065194" y="4627841"/>
                <a:ext cx="4331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∞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59" name="Rectangle 20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5194" y="4627841"/>
                <a:ext cx="43313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60" name="TextBox 2059"/>
          <p:cNvSpPr txBox="1"/>
          <p:nvPr/>
        </p:nvSpPr>
        <p:spPr>
          <a:xfrm>
            <a:off x="1094325" y="301573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2061" name="TextBox 2060"/>
          <p:cNvSpPr txBox="1"/>
          <p:nvPr/>
        </p:nvSpPr>
        <p:spPr>
          <a:xfrm>
            <a:off x="1371600" y="457200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5</a:t>
            </a:r>
            <a:endParaRPr lang="en-US" dirty="0"/>
          </a:p>
        </p:txBody>
      </p:sp>
      <p:sp>
        <p:nvSpPr>
          <p:cNvPr id="2062" name="TextBox 2061"/>
          <p:cNvSpPr txBox="1"/>
          <p:nvPr/>
        </p:nvSpPr>
        <p:spPr>
          <a:xfrm>
            <a:off x="1905000" y="37134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063" name="TextBox 2062"/>
          <p:cNvSpPr txBox="1"/>
          <p:nvPr/>
        </p:nvSpPr>
        <p:spPr>
          <a:xfrm>
            <a:off x="2363757" y="362772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064" name="TextBox 2063"/>
          <p:cNvSpPr txBox="1"/>
          <p:nvPr/>
        </p:nvSpPr>
        <p:spPr>
          <a:xfrm>
            <a:off x="3310440" y="260115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65" name="TextBox 2064"/>
          <p:cNvSpPr txBox="1"/>
          <p:nvPr/>
        </p:nvSpPr>
        <p:spPr>
          <a:xfrm>
            <a:off x="3122607" y="346363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2066" name="TextBox 2065"/>
          <p:cNvSpPr txBox="1"/>
          <p:nvPr/>
        </p:nvSpPr>
        <p:spPr>
          <a:xfrm>
            <a:off x="4413682" y="389810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067" name="TextBox 2066"/>
          <p:cNvSpPr txBox="1"/>
          <p:nvPr/>
        </p:nvSpPr>
        <p:spPr>
          <a:xfrm>
            <a:off x="4724400" y="3810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068" name="TextBox 2067"/>
          <p:cNvSpPr txBox="1"/>
          <p:nvPr/>
        </p:nvSpPr>
        <p:spPr>
          <a:xfrm>
            <a:off x="3106599" y="414395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069" name="TextBox 2068"/>
          <p:cNvSpPr txBox="1"/>
          <p:nvPr/>
        </p:nvSpPr>
        <p:spPr>
          <a:xfrm>
            <a:off x="3273450" y="481250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513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Sequential</a:t>
            </a:r>
          </a:p>
          <a:p>
            <a:r>
              <a:rPr lang="en-US" dirty="0" smtClean="0"/>
              <a:t>Need to keep global state: not possible with MR</a:t>
            </a:r>
          </a:p>
          <a:p>
            <a:r>
              <a:rPr lang="en-US" dirty="0" smtClean="0"/>
              <a:t>Lets see how we can handle this graph problem for parallel processing with MR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29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1464</Words>
  <Application>Microsoft Office PowerPoint</Application>
  <PresentationFormat>On-screen Show (4:3)</PresentationFormat>
  <Paragraphs>275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Cambria Math</vt:lpstr>
      <vt:lpstr>Wingdings</vt:lpstr>
      <vt:lpstr>Office Theme</vt:lpstr>
      <vt:lpstr>Graph Algorithms</vt:lpstr>
      <vt:lpstr>Graphs</vt:lpstr>
      <vt:lpstr>Graph algorithms</vt:lpstr>
      <vt:lpstr>Graph Representations</vt:lpstr>
      <vt:lpstr>Simple, Baseline Data Structure</vt:lpstr>
      <vt:lpstr>Problem definition: intuition</vt:lpstr>
      <vt:lpstr>single source shortest path problem</vt:lpstr>
      <vt:lpstr>Sample graph : lets apply the algorithm 5.2</vt:lpstr>
      <vt:lpstr>Issues </vt:lpstr>
      <vt:lpstr>Parallel Breadth First</vt:lpstr>
      <vt:lpstr>Issues in processing a graph in MR</vt:lpstr>
      <vt:lpstr>Input data format for MR</vt:lpstr>
      <vt:lpstr>Mapper</vt:lpstr>
      <vt:lpstr>Reducer</vt:lpstr>
      <vt:lpstr>Trace with sample Data</vt:lpstr>
      <vt:lpstr>Intermediate data</vt:lpstr>
      <vt:lpstr>Intermediate Data</vt:lpstr>
      <vt:lpstr>Final Data</vt:lpstr>
      <vt:lpstr>Sample Data</vt:lpstr>
      <vt:lpstr>PageRank</vt:lpstr>
      <vt:lpstr>Consider this web problem</vt:lpstr>
      <vt:lpstr>Linear Algebra problem</vt:lpstr>
      <vt:lpstr>Solve Square link matrix for Eigen Vector</vt:lpstr>
      <vt:lpstr>General idea</vt:lpstr>
      <vt:lpstr>PageRank Formula</vt:lpstr>
      <vt:lpstr>Example </vt:lpstr>
      <vt:lpstr>Mapper for PageRank</vt:lpstr>
      <vt:lpstr>Reducer for Pagerank</vt:lpstr>
      <vt:lpstr>Lets trace with sample data</vt:lpstr>
      <vt:lpstr>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Ramamurthy, Bina</dc:creator>
  <cp:lastModifiedBy>Bina Ramamurthy</cp:lastModifiedBy>
  <cp:revision>29</cp:revision>
  <dcterms:created xsi:type="dcterms:W3CDTF">2013-02-21T17:54:49Z</dcterms:created>
  <dcterms:modified xsi:type="dcterms:W3CDTF">2019-04-04T15:57:33Z</dcterms:modified>
</cp:coreProperties>
</file>