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8"/>
  </p:notesMasterIdLst>
  <p:sldIdLst>
    <p:sldId id="256" r:id="rId2"/>
    <p:sldId id="282" r:id="rId3"/>
    <p:sldId id="259" r:id="rId4"/>
    <p:sldId id="280" r:id="rId5"/>
    <p:sldId id="266" r:id="rId6"/>
    <p:sldId id="257" r:id="rId7"/>
    <p:sldId id="258" r:id="rId8"/>
    <p:sldId id="260" r:id="rId9"/>
    <p:sldId id="261" r:id="rId10"/>
    <p:sldId id="262" r:id="rId11"/>
    <p:sldId id="263" r:id="rId12"/>
    <p:sldId id="264" r:id="rId13"/>
    <p:sldId id="268" r:id="rId14"/>
    <p:sldId id="269" r:id="rId15"/>
    <p:sldId id="270" r:id="rId16"/>
    <p:sldId id="271" r:id="rId17"/>
    <p:sldId id="272" r:id="rId18"/>
    <p:sldId id="275" r:id="rId19"/>
    <p:sldId id="276" r:id="rId20"/>
    <p:sldId id="277" r:id="rId21"/>
    <p:sldId id="278" r:id="rId22"/>
    <p:sldId id="279" r:id="rId23"/>
    <p:sldId id="273" r:id="rId24"/>
    <p:sldId id="265" r:id="rId25"/>
    <p:sldId id="281" r:id="rId26"/>
    <p:sldId id="267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18C23D-6D21-40D2-823B-D66EF49093F4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44A184-93DC-4A22-BC73-D0201700C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57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44A184-93DC-4A22-BC73-D0201700CD6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668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44A184-93DC-4A22-BC73-D0201700CD6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7504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44A184-93DC-4A22-BC73-D0201700CD63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387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A7AC-89A9-4FDF-8F1D-7E1F9FA2E3D5}" type="datetime1">
              <a:rPr lang="en-US" smtClean="0"/>
              <a:t>2/7/2019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349292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BBCED-EA96-47AF-8376-0165C3A042CA}" type="datetime1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8953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9DCF2-3851-43E1-A89D-A7C54FE10246}" type="datetime1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596407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2760B-29B0-485D-AF47-44893704357F}" type="datetime1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034206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67EBC-FF46-40F6-AB88-F148360752BC}" type="datetime1">
              <a:rPr lang="en-US" smtClean="0"/>
              <a:t>2/7/2019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488168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227B395-BF78-4223-8D7B-0359F94576D5}" type="datetime1">
              <a:rPr lang="en-US" smtClean="0"/>
              <a:t>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334677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CCB-AAA7-40B0-8041-60A09500474C}" type="datetime1">
              <a:rPr lang="en-US" smtClean="0"/>
              <a:t>2/7/2019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872170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4E476-2662-419A-9869-FB14124D6092}" type="datetime1">
              <a:rPr lang="en-US" smtClean="0"/>
              <a:t>2/7/2019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645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98D76-DD59-4BF1-ACEC-A09459CB663D}" type="datetime1">
              <a:rPr lang="en-US" smtClean="0"/>
              <a:t>2/7/2019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AD9B958-0596-4DDD-AFDE-46F4754ED9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688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4CF57-B13F-4E61-ACAF-DE9DCFB2E893}" type="datetime1">
              <a:rPr lang="en-US" smtClean="0"/>
              <a:t>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2488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8A39F8D-5B1A-4E97-8F2B-C786B01F8681}" type="datetime1">
              <a:rPr lang="en-US" smtClean="0"/>
              <a:t>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093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F758BE4-1112-491F-A810-E505AB2157C7}" type="datetime1">
              <a:rPr lang="en-US" smtClean="0"/>
              <a:t>2/7/2019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8961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cran.r-project.org/doc/contrib/Verzani-SimpleR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cran.r-project.org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Bina</a:t>
            </a:r>
            <a:r>
              <a:rPr lang="en-US" dirty="0" smtClean="0"/>
              <a:t> Ramamurthy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7900C-90B7-466F-B021-CAC9888A231E}" type="datetime1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1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652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quick demo of R’s capabilities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3FF4E-23A9-4792-9455-BD4CBE3B36F3}" type="datetime1">
              <a:rPr lang="en-US" smtClean="0"/>
              <a:t>2/7/2019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10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See p.98 onwards till p.102 of </a:t>
            </a:r>
          </a:p>
          <a:p>
            <a:pPr marL="109728" indent="0">
              <a:buNone/>
            </a:pPr>
            <a:r>
              <a:rPr lang="en-US" dirty="0" err="1" smtClean="0"/>
              <a:t>simpleR</a:t>
            </a:r>
            <a:r>
              <a:rPr lang="en-US" dirty="0" smtClean="0"/>
              <a:t>: Using R for introductory statistics</a:t>
            </a:r>
          </a:p>
          <a:p>
            <a:pPr marL="109728" indent="0">
              <a:buNone/>
            </a:pPr>
            <a:r>
              <a:rPr lang="en-US" dirty="0" smtClean="0"/>
              <a:t>By J. </a:t>
            </a:r>
            <a:r>
              <a:rPr lang="en-US" dirty="0" err="1" smtClean="0"/>
              <a:t>Verzani</a:t>
            </a:r>
            <a:endParaRPr lang="en-US" dirty="0" smtClean="0"/>
          </a:p>
          <a:p>
            <a:pPr marL="109728" indent="0">
              <a:buNone/>
            </a:pP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cran.r-project.org/doc/contrib/Verzani-SimpleR.pdf</a:t>
            </a:r>
            <a:endParaRPr lang="en-US" dirty="0" smtClean="0"/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R in a nutshell, by Joseph Adler, </a:t>
            </a:r>
            <a:r>
              <a:rPr lang="en-US" dirty="0" err="1" smtClean="0"/>
              <a:t>O’reilly</a:t>
            </a:r>
            <a:r>
              <a:rPr lang="en-US" dirty="0" smtClean="0"/>
              <a:t>, 2010</a:t>
            </a:r>
          </a:p>
          <a:p>
            <a:pPr marL="109728" indent="0">
              <a:buNone/>
            </a:pPr>
            <a:r>
              <a:rPr lang="en-US" dirty="0" smtClean="0"/>
              <a:t>Chapter 3 Basics, Ch.4 packages, </a:t>
            </a:r>
          </a:p>
          <a:p>
            <a:pPr marL="109728" indent="0">
              <a:buNone/>
            </a:pPr>
            <a:r>
              <a:rPr lang="en-US" dirty="0" smtClean="0"/>
              <a:t>(search for this online)</a:t>
            </a:r>
          </a:p>
          <a:p>
            <a:pPr marL="109728" indent="0">
              <a:buNone/>
            </a:pPr>
            <a:r>
              <a:rPr lang="en-US" dirty="0" smtClean="0"/>
              <a:t>Look for these resources online…and try these.</a:t>
            </a:r>
          </a:p>
          <a:p>
            <a:r>
              <a:rPr lang="en-US" dirty="0" smtClean="0"/>
              <a:t>See Rhandout.pdf linked to today’s lecture</a:t>
            </a:r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55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Packages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EAFFA-3C67-4572-8065-C29057F5780D}" type="datetime1">
              <a:rPr lang="en-US" smtClean="0"/>
              <a:t>2/7/2019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11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package is a collection of functions and data files bundled together.</a:t>
            </a:r>
          </a:p>
          <a:p>
            <a:r>
              <a:rPr lang="en-US" dirty="0" smtClean="0"/>
              <a:t>In order to use the components of a package it needs to be installed in the local library of the R environment.</a:t>
            </a:r>
          </a:p>
          <a:p>
            <a:r>
              <a:rPr lang="en-US" dirty="0" smtClean="0"/>
              <a:t>Loading packages</a:t>
            </a:r>
          </a:p>
          <a:p>
            <a:r>
              <a:rPr lang="en-US" dirty="0" smtClean="0"/>
              <a:t>Custom packages</a:t>
            </a:r>
          </a:p>
          <a:p>
            <a:r>
              <a:rPr lang="en-US" dirty="0" smtClean="0"/>
              <a:t>Building packages</a:t>
            </a:r>
          </a:p>
        </p:txBody>
      </p:sp>
    </p:spTree>
    <p:extLst>
      <p:ext uri="{BB962C8B-B14F-4D97-AF65-F5344CB8AC3E}">
        <p14:creationId xmlns:p14="http://schemas.microsoft.com/office/powerpoint/2010/main" val="189972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DAF1E-ED69-4E4D-8565-B801AE5810A6}" type="datetime1">
              <a:rPr lang="en-US" smtClean="0"/>
              <a:t>2/7/2019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12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 syntax</a:t>
            </a:r>
          </a:p>
          <a:p>
            <a:r>
              <a:rPr lang="en-US" dirty="0" smtClean="0"/>
              <a:t>R Control structures</a:t>
            </a:r>
          </a:p>
          <a:p>
            <a:r>
              <a:rPr lang="en-US" dirty="0" smtClean="0"/>
              <a:t>R Objects</a:t>
            </a:r>
          </a:p>
          <a:p>
            <a:r>
              <a:rPr lang="en-US" dirty="0" smtClean="0"/>
              <a:t>R formulas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075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 Syntax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0B4B2-90AE-4815-B353-6EAD139B9C1D}" type="datetime1">
              <a:rPr lang="en-US" smtClean="0"/>
              <a:t>2/7/2019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13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 language is composed of series of expression resulting in a value</a:t>
            </a:r>
          </a:p>
          <a:p>
            <a:r>
              <a:rPr lang="en-US" dirty="0" smtClean="0"/>
              <a:t>Examples of expression include assignment statements, conditional statements, and arithmetic expressions</a:t>
            </a:r>
          </a:p>
          <a:p>
            <a:pPr marL="109728" indent="0">
              <a:buNone/>
            </a:pPr>
            <a:r>
              <a:rPr lang="en-US" dirty="0"/>
              <a:t>&gt; a&lt;- 42</a:t>
            </a:r>
          </a:p>
          <a:p>
            <a:pPr marL="109728" indent="0">
              <a:buNone/>
            </a:pPr>
            <a:r>
              <a:rPr lang="en-US" dirty="0"/>
              <a:t>&gt; b &lt;- a</a:t>
            </a:r>
            <a:r>
              <a:rPr lang="en-US" dirty="0" smtClean="0"/>
              <a:t>% </a:t>
            </a:r>
            <a:r>
              <a:rPr lang="en-US" dirty="0"/>
              <a:t>5</a:t>
            </a:r>
          </a:p>
          <a:p>
            <a:pPr marL="109728" indent="0">
              <a:buNone/>
            </a:pPr>
            <a:r>
              <a:rPr lang="en-US" dirty="0"/>
              <a:t>&gt; if (b == 0) " a divisible evenly by 5" else " not evenly divisible by 5"</a:t>
            </a:r>
          </a:p>
          <a:p>
            <a:pPr marL="109728" indent="0">
              <a:buNone/>
            </a:pPr>
            <a:r>
              <a:rPr lang="en-US" dirty="0"/>
              <a:t>[1] " not evenly divisible by 5"</a:t>
            </a:r>
          </a:p>
          <a:p>
            <a:r>
              <a:rPr lang="en-US" dirty="0" smtClean="0"/>
              <a:t>Variables in R are called symbols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94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 Objects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69590-1622-4A29-9313-775DC6E34B36}" type="datetime1">
              <a:rPr lang="en-US" smtClean="0"/>
              <a:t>2/7/2019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14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All items vectors, lists, even functions are considered as objects in R</a:t>
            </a:r>
          </a:p>
          <a:p>
            <a:r>
              <a:rPr lang="en-US" dirty="0" smtClean="0"/>
              <a:t>Example :  a vector of integers , and then floats</a:t>
            </a:r>
          </a:p>
          <a:p>
            <a:pPr lvl="1"/>
            <a:r>
              <a:rPr lang="fr-FR" dirty="0"/>
              <a:t>p&lt;- c(6, 8,4,5,78)</a:t>
            </a:r>
          </a:p>
          <a:p>
            <a:pPr lvl="1"/>
            <a:r>
              <a:rPr lang="fr-FR" dirty="0"/>
              <a:t>p</a:t>
            </a:r>
          </a:p>
          <a:p>
            <a:pPr lvl="1"/>
            <a:r>
              <a:rPr lang="fr-FR" dirty="0"/>
              <a:t>q&lt;- c(5.6, 4.5, 7.8, 9.3)</a:t>
            </a:r>
          </a:p>
          <a:p>
            <a:pPr lvl="1"/>
            <a:r>
              <a:rPr lang="fr-FR" dirty="0" smtClean="0"/>
              <a:t>Q</a:t>
            </a:r>
          </a:p>
          <a:p>
            <a:r>
              <a:rPr lang="fr-FR" dirty="0" smtClean="0"/>
              <a:t>A </a:t>
            </a:r>
            <a:r>
              <a:rPr lang="fr-FR" dirty="0" err="1" smtClean="0"/>
              <a:t>list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made of items of </a:t>
            </a:r>
            <a:r>
              <a:rPr lang="fr-FR" dirty="0" err="1" smtClean="0"/>
              <a:t>any</a:t>
            </a:r>
            <a:r>
              <a:rPr lang="fr-FR" dirty="0" smtClean="0"/>
              <a:t> type</a:t>
            </a:r>
          </a:p>
          <a:p>
            <a:endParaRPr lang="fr-FR" dirty="0"/>
          </a:p>
          <a:p>
            <a:pPr marL="109728" indent="0">
              <a:buNone/>
            </a:pPr>
            <a:r>
              <a:rPr lang="pt-BR" dirty="0"/>
              <a:t>&gt; r&lt;- list(p, q, "this demo")</a:t>
            </a:r>
          </a:p>
          <a:p>
            <a:pPr marL="109728" indent="0">
              <a:buNone/>
            </a:pPr>
            <a:r>
              <a:rPr lang="pt-BR" dirty="0"/>
              <a:t>&gt; r</a:t>
            </a:r>
          </a:p>
          <a:p>
            <a:pPr marL="109728" indent="0">
              <a:buNone/>
            </a:pPr>
            <a:r>
              <a:rPr lang="pt-BR" dirty="0"/>
              <a:t>[[1]]</a:t>
            </a:r>
          </a:p>
          <a:p>
            <a:pPr marL="109728" indent="0">
              <a:buNone/>
            </a:pPr>
            <a:r>
              <a:rPr lang="pt-BR" dirty="0"/>
              <a:t>[1]  6  8  4  5 78</a:t>
            </a:r>
          </a:p>
          <a:p>
            <a:pPr marL="109728" indent="0">
              <a:buNone/>
            </a:pPr>
            <a:endParaRPr lang="pt-BR" dirty="0"/>
          </a:p>
          <a:p>
            <a:pPr marL="109728" indent="0">
              <a:buNone/>
            </a:pPr>
            <a:r>
              <a:rPr lang="pt-BR" dirty="0"/>
              <a:t>[[2]]</a:t>
            </a:r>
          </a:p>
          <a:p>
            <a:pPr marL="109728" indent="0">
              <a:buNone/>
            </a:pPr>
            <a:r>
              <a:rPr lang="pt-BR" dirty="0"/>
              <a:t>[1] 5.6 4.5 7.8 9.3</a:t>
            </a:r>
          </a:p>
          <a:p>
            <a:pPr marL="109728" indent="0">
              <a:buNone/>
            </a:pPr>
            <a:endParaRPr lang="pt-BR" dirty="0"/>
          </a:p>
          <a:p>
            <a:pPr marL="109728" indent="0">
              <a:buNone/>
            </a:pPr>
            <a:r>
              <a:rPr lang="pt-BR" dirty="0"/>
              <a:t>[[3]]</a:t>
            </a:r>
          </a:p>
          <a:p>
            <a:pPr marL="109728" indent="0">
              <a:buNone/>
            </a:pPr>
            <a:r>
              <a:rPr lang="pt-BR" dirty="0"/>
              <a:t>[1] "this </a:t>
            </a:r>
            <a:r>
              <a:rPr lang="pt-BR" dirty="0" smtClean="0"/>
              <a:t>demo“</a:t>
            </a:r>
          </a:p>
          <a:p>
            <a:pPr marL="109728" indent="0">
              <a:buNone/>
            </a:pPr>
            <a:endParaRPr lang="pt-B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323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Values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434BC-0436-4CC6-AE39-759C8F8C371A}" type="datetime1">
              <a:rPr lang="en-US" smtClean="0"/>
              <a:t>2/7/2019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15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&gt; v &lt;- c(1,2,3)</a:t>
            </a:r>
          </a:p>
          <a:p>
            <a:r>
              <a:rPr lang="en-US" dirty="0"/>
              <a:t>&gt; v</a:t>
            </a:r>
          </a:p>
          <a:p>
            <a:r>
              <a:rPr lang="en-US" dirty="0"/>
              <a:t>[1] 1 2 3</a:t>
            </a:r>
          </a:p>
          <a:p>
            <a:r>
              <a:rPr lang="en-US" dirty="0"/>
              <a:t>&gt; length(v) &lt;- 4</a:t>
            </a:r>
          </a:p>
          <a:p>
            <a:r>
              <a:rPr lang="en-US" dirty="0"/>
              <a:t>&gt; v</a:t>
            </a:r>
          </a:p>
          <a:p>
            <a:r>
              <a:rPr lang="pl-PL" dirty="0"/>
              <a:t>[1] 1 2 3 </a:t>
            </a:r>
            <a:r>
              <a:rPr lang="pl-PL" dirty="0" smtClean="0"/>
              <a:t>NA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NA : not defined or not available</a:t>
            </a:r>
          </a:p>
          <a:p>
            <a:r>
              <a:rPr lang="en-US" dirty="0" smtClean="0"/>
              <a:t>Very Large and very small numbers:</a:t>
            </a:r>
          </a:p>
          <a:p>
            <a:r>
              <a:rPr lang="de-DE" dirty="0"/>
              <a:t>&gt; 2 ^ 1024</a:t>
            </a:r>
          </a:p>
          <a:p>
            <a:r>
              <a:rPr lang="de-DE" dirty="0"/>
              <a:t>[1] Inf</a:t>
            </a:r>
          </a:p>
          <a:p>
            <a:r>
              <a:rPr lang="de-DE" dirty="0"/>
              <a:t>&gt; - 2 ^ 1024</a:t>
            </a:r>
          </a:p>
          <a:p>
            <a:r>
              <a:rPr lang="de-DE" dirty="0"/>
              <a:t>[1] -Inf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88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Curly braces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65C01-2F7C-4B2E-AA1C-A2225CF9D214}" type="datetime1">
              <a:rPr lang="en-US" smtClean="0"/>
              <a:t>2/7/2019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16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urly </a:t>
            </a:r>
            <a:r>
              <a:rPr lang="en-US" dirty="0"/>
              <a:t>braces are used to group a set of operations in the body of a function:</a:t>
            </a:r>
          </a:p>
          <a:p>
            <a:pPr marL="109728" indent="0">
              <a:buNone/>
            </a:pPr>
            <a:r>
              <a:rPr lang="en-US" dirty="0"/>
              <a:t>&gt; f &lt;- function() {x &lt;- 1; y &lt;- 2; x + y}</a:t>
            </a:r>
          </a:p>
          <a:p>
            <a:pPr marL="109728" indent="0">
              <a:buNone/>
            </a:pPr>
            <a:r>
              <a:rPr lang="en-US" dirty="0"/>
              <a:t>&gt; f()</a:t>
            </a:r>
          </a:p>
          <a:p>
            <a:pPr marL="109728" indent="0">
              <a:buNone/>
            </a:pPr>
            <a:r>
              <a:rPr lang="en-US" dirty="0"/>
              <a:t>[1] 3</a:t>
            </a:r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10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Structures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1D2E2-8380-4221-AC12-059C035A04BA}" type="datetime1">
              <a:rPr lang="en-US" smtClean="0"/>
              <a:t>2/7/2019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17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&gt; </a:t>
            </a:r>
            <a:r>
              <a:rPr lang="en-US" dirty="0" err="1"/>
              <a:t>i</a:t>
            </a:r>
            <a:r>
              <a:rPr lang="en-US" dirty="0"/>
              <a:t> &lt;-4</a:t>
            </a:r>
          </a:p>
          <a:p>
            <a:r>
              <a:rPr lang="en-US" dirty="0"/>
              <a:t>&gt; repeat {if (</a:t>
            </a:r>
            <a:r>
              <a:rPr lang="en-US" dirty="0" err="1"/>
              <a:t>i</a:t>
            </a:r>
            <a:r>
              <a:rPr lang="en-US" dirty="0"/>
              <a:t> &gt; 25) break else {print(</a:t>
            </a:r>
            <a:r>
              <a:rPr lang="en-US" dirty="0" err="1"/>
              <a:t>i</a:t>
            </a:r>
            <a:r>
              <a:rPr lang="en-US" dirty="0"/>
              <a:t>); </a:t>
            </a:r>
            <a:r>
              <a:rPr lang="en-US" dirty="0" err="1"/>
              <a:t>i</a:t>
            </a:r>
            <a:r>
              <a:rPr lang="en-US" dirty="0"/>
              <a:t> &lt;- </a:t>
            </a:r>
            <a:r>
              <a:rPr lang="en-US" dirty="0" err="1"/>
              <a:t>i</a:t>
            </a:r>
            <a:r>
              <a:rPr lang="en-US" dirty="0"/>
              <a:t> + 5;}}</a:t>
            </a:r>
          </a:p>
          <a:p>
            <a:r>
              <a:rPr lang="en-US" dirty="0"/>
              <a:t>[1] 4</a:t>
            </a:r>
          </a:p>
          <a:p>
            <a:r>
              <a:rPr lang="en-US" dirty="0"/>
              <a:t>[1] 9</a:t>
            </a:r>
          </a:p>
          <a:p>
            <a:r>
              <a:rPr lang="en-US" dirty="0"/>
              <a:t>[1] 14</a:t>
            </a:r>
          </a:p>
          <a:p>
            <a:r>
              <a:rPr lang="en-US" dirty="0"/>
              <a:t>[1] 19</a:t>
            </a:r>
          </a:p>
          <a:p>
            <a:r>
              <a:rPr lang="en-US" dirty="0"/>
              <a:t>[1] 24</a:t>
            </a:r>
          </a:p>
        </p:txBody>
      </p:sp>
    </p:spTree>
    <p:extLst>
      <p:ext uri="{BB962C8B-B14F-4D97-AF65-F5344CB8AC3E}">
        <p14:creationId xmlns:p14="http://schemas.microsoft.com/office/powerpoint/2010/main" val="352140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4DCDB-0E47-4D77-B128-D382532E0B16}" type="datetime1">
              <a:rPr lang="en-US" smtClean="0"/>
              <a:t>2/7/2019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B1B1-CB45-4744-AB3D-4FBF7AA79167}" type="slidenum">
              <a:rPr lang="en-US" smtClean="0"/>
              <a:t>18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8534400" cy="758825"/>
          </a:xfrm>
        </p:spPr>
        <p:txBody>
          <a:bodyPr/>
          <a:lstStyle/>
          <a:p>
            <a:r>
              <a:rPr lang="en-US" dirty="0" smtClean="0"/>
              <a:t>Demo: Exam Grade: </a:t>
            </a:r>
            <a:r>
              <a:rPr lang="en-US" dirty="0"/>
              <a:t>T</a:t>
            </a:r>
            <a:r>
              <a:rPr lang="en-US" dirty="0" smtClean="0"/>
              <a:t>raditional reporting 1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133600"/>
            <a:ext cx="5356133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85800" y="6019800"/>
            <a:ext cx="67361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Question 1..5, total, mean, median, mode; mean ver1, mean ver2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2393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approach 2: points vs #students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F8AC8-0B24-453D-B906-1CA554E4A0C3}" type="datetime1">
              <a:rPr lang="en-US" smtClean="0"/>
              <a:t>2/7/2019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B1B1-CB45-4744-AB3D-4FBF7AA79167}" type="slidenum">
              <a:rPr lang="en-US" smtClean="0"/>
              <a:t>19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525" y="1752600"/>
            <a:ext cx="7600950" cy="41624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95879" y="5925911"/>
            <a:ext cx="3095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Distribution of exam1 points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27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 is a language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2760B-29B0-485D-AF47-44893704357F}" type="datetime1">
              <a:rPr lang="en-US" smtClean="0"/>
              <a:t>2/7/2019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9B958-0596-4DDD-AFDE-46F4754ED9F0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2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 is a language for statistical analysis based language S by John Chambers of AT&amp;T labs.</a:t>
            </a:r>
          </a:p>
          <a:p>
            <a:r>
              <a:rPr lang="en-US" dirty="0" smtClean="0"/>
              <a:t>To be exact: In 1976, </a:t>
            </a:r>
            <a:r>
              <a:rPr lang="en-US" dirty="0"/>
              <a:t>John Chambers, Rick Becker, and Allan Wilks developed S, the first open source statistical language at Bell Labs</a:t>
            </a:r>
            <a:r>
              <a:rPr lang="en-US" dirty="0" smtClean="0"/>
              <a:t>.</a:t>
            </a:r>
          </a:p>
          <a:p>
            <a:r>
              <a:rPr lang="en-US" dirty="0" smtClean="0"/>
              <a:t>(the year Apple made it debut)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0659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questions analyzed..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464AD-BF28-4896-8B66-504E0E5F0EEB}" type="datetime1">
              <a:rPr lang="en-US" smtClean="0"/>
              <a:t>2/7/2019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B1B1-CB45-4744-AB3D-4FBF7AA79167}" type="slidenum">
              <a:rPr lang="en-US" smtClean="0"/>
              <a:t>20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525" y="1347787"/>
            <a:ext cx="7600950" cy="416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5945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Interpretation and action/decisions</a:t>
            </a:r>
            <a:br>
              <a:rPr lang="en-US" dirty="0" smtClean="0"/>
            </a:br>
            <a:r>
              <a:rPr lang="en-US" dirty="0" smtClean="0"/>
              <a:t>Do you see the difference?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9E9EB-8BE5-4638-888A-2A45C04608BC}" type="datetime1">
              <a:rPr lang="en-US" smtClean="0"/>
              <a:t>2/7/2019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B1B1-CB45-4744-AB3D-4FBF7AA79167}" type="slidenum">
              <a:rPr lang="en-US" smtClean="0"/>
              <a:t>21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380444"/>
            <a:ext cx="8809798" cy="4824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2095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R-code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CCD4F-2945-48EB-B2C3-A6FDDF364C01}" type="datetime1">
              <a:rPr lang="en-US" smtClean="0"/>
              <a:t>2/7/2019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B1B1-CB45-4744-AB3D-4FBF7AA79167}" type="slidenum">
              <a:rPr lang="en-US" smtClean="0"/>
              <a:t>22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data2&lt;-read.csv(</a:t>
            </a:r>
            <a:r>
              <a:rPr lang="en-US" dirty="0" err="1"/>
              <a:t>file.choose</a:t>
            </a:r>
            <a:r>
              <a:rPr lang="en-US" dirty="0"/>
              <a:t>())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exam1&lt;-data2$midterm</a:t>
            </a:r>
          </a:p>
          <a:p>
            <a:pPr marL="0" indent="0">
              <a:buNone/>
            </a:pPr>
            <a:r>
              <a:rPr lang="en-US" dirty="0" err="1"/>
              <a:t>hist</a:t>
            </a:r>
            <a:r>
              <a:rPr lang="en-US" dirty="0"/>
              <a:t>(exam1, col=rainbow(8))</a:t>
            </a:r>
          </a:p>
          <a:p>
            <a:pPr marL="0" indent="0">
              <a:buNone/>
            </a:pPr>
            <a:r>
              <a:rPr lang="en-US" dirty="0"/>
              <a:t>boxplot(data2, col=rainbow(6))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boxplot(data2,col=c("</a:t>
            </a:r>
            <a:r>
              <a:rPr lang="en-US" dirty="0" err="1"/>
              <a:t>orange","green","blue","grey","yellow</a:t>
            </a:r>
            <a:r>
              <a:rPr lang="en-US" dirty="0"/>
              <a:t>", "sienna"))</a:t>
            </a:r>
          </a:p>
          <a:p>
            <a:pPr marL="0" indent="0">
              <a:buNone/>
            </a:pPr>
            <a:r>
              <a:rPr lang="en-US" dirty="0" err="1"/>
              <a:t>fn</a:t>
            </a:r>
            <a:r>
              <a:rPr lang="en-US" dirty="0"/>
              <a:t>&lt;-boxplot(data2,col=c("</a:t>
            </a:r>
            <a:r>
              <a:rPr lang="en-US" dirty="0" err="1"/>
              <a:t>orange","green","blue","grey","yellow</a:t>
            </a:r>
            <a:r>
              <a:rPr lang="en-US" dirty="0"/>
              <a:t>", "pink"))$</a:t>
            </a:r>
            <a:r>
              <a:rPr lang="en-US" dirty="0" smtClean="0"/>
              <a:t>stats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text(5.55, </a:t>
            </a:r>
            <a:r>
              <a:rPr lang="en-US" dirty="0" err="1"/>
              <a:t>fn</a:t>
            </a:r>
            <a:r>
              <a:rPr lang="en-US" dirty="0"/>
              <a:t>[1,6], paste("Minimum =", </a:t>
            </a:r>
            <a:r>
              <a:rPr lang="en-US" dirty="0" err="1"/>
              <a:t>fn</a:t>
            </a:r>
            <a:r>
              <a:rPr lang="en-US" dirty="0"/>
              <a:t>[1,6]), </a:t>
            </a:r>
            <a:r>
              <a:rPr lang="en-US" dirty="0" err="1"/>
              <a:t>adj</a:t>
            </a:r>
            <a:r>
              <a:rPr lang="en-US" dirty="0"/>
              <a:t>=0, </a:t>
            </a:r>
            <a:r>
              <a:rPr lang="en-US" dirty="0" err="1"/>
              <a:t>cex</a:t>
            </a:r>
            <a:r>
              <a:rPr lang="en-US" dirty="0"/>
              <a:t>=.7)</a:t>
            </a:r>
          </a:p>
          <a:p>
            <a:pPr marL="0" indent="0">
              <a:buNone/>
            </a:pPr>
            <a:r>
              <a:rPr lang="en-US" dirty="0"/>
              <a:t>text(5.55, </a:t>
            </a:r>
            <a:r>
              <a:rPr lang="en-US" dirty="0" err="1"/>
              <a:t>fn</a:t>
            </a:r>
            <a:r>
              <a:rPr lang="en-US" dirty="0"/>
              <a:t>[2,6], paste("</a:t>
            </a:r>
            <a:r>
              <a:rPr lang="en-US" dirty="0" err="1"/>
              <a:t>LQuartile</a:t>
            </a:r>
            <a:r>
              <a:rPr lang="en-US" dirty="0"/>
              <a:t> =", </a:t>
            </a:r>
            <a:r>
              <a:rPr lang="en-US" dirty="0" err="1"/>
              <a:t>fn</a:t>
            </a:r>
            <a:r>
              <a:rPr lang="en-US" dirty="0"/>
              <a:t>[2,6]), </a:t>
            </a:r>
            <a:r>
              <a:rPr lang="en-US" dirty="0" err="1"/>
              <a:t>adj</a:t>
            </a:r>
            <a:r>
              <a:rPr lang="en-US" dirty="0"/>
              <a:t>=0, </a:t>
            </a:r>
            <a:r>
              <a:rPr lang="en-US" dirty="0" err="1"/>
              <a:t>cex</a:t>
            </a:r>
            <a:r>
              <a:rPr lang="en-US" dirty="0"/>
              <a:t>=.7)</a:t>
            </a:r>
          </a:p>
          <a:p>
            <a:pPr marL="0" indent="0">
              <a:buNone/>
            </a:pPr>
            <a:r>
              <a:rPr lang="en-US" dirty="0"/>
              <a:t>text(5.0, </a:t>
            </a:r>
            <a:r>
              <a:rPr lang="en-US" dirty="0" err="1"/>
              <a:t>fn</a:t>
            </a:r>
            <a:r>
              <a:rPr lang="en-US" dirty="0"/>
              <a:t>[3,6], paste("Median =", </a:t>
            </a:r>
            <a:r>
              <a:rPr lang="en-US" dirty="0" err="1"/>
              <a:t>fn</a:t>
            </a:r>
            <a:r>
              <a:rPr lang="en-US" dirty="0"/>
              <a:t>[3,6]), </a:t>
            </a:r>
            <a:r>
              <a:rPr lang="en-US" dirty="0" err="1"/>
              <a:t>adj</a:t>
            </a:r>
            <a:r>
              <a:rPr lang="en-US" dirty="0"/>
              <a:t>=0, </a:t>
            </a:r>
            <a:r>
              <a:rPr lang="en-US" dirty="0" err="1"/>
              <a:t>cex</a:t>
            </a:r>
            <a:r>
              <a:rPr lang="en-US" dirty="0"/>
              <a:t>=.7)</a:t>
            </a:r>
          </a:p>
          <a:p>
            <a:pPr marL="0" indent="0">
              <a:buNone/>
            </a:pPr>
            <a:r>
              <a:rPr lang="en-US" dirty="0"/>
              <a:t>text(5.55, </a:t>
            </a:r>
            <a:r>
              <a:rPr lang="en-US" dirty="0" err="1"/>
              <a:t>fn</a:t>
            </a:r>
            <a:r>
              <a:rPr lang="en-US" dirty="0"/>
              <a:t>[4,6], paste("</a:t>
            </a:r>
            <a:r>
              <a:rPr lang="en-US" dirty="0" err="1"/>
              <a:t>UQuartile</a:t>
            </a:r>
            <a:r>
              <a:rPr lang="en-US" dirty="0"/>
              <a:t> =", </a:t>
            </a:r>
            <a:r>
              <a:rPr lang="en-US" dirty="0" err="1"/>
              <a:t>fn</a:t>
            </a:r>
            <a:r>
              <a:rPr lang="en-US" dirty="0"/>
              <a:t>[4,6]), </a:t>
            </a:r>
            <a:r>
              <a:rPr lang="en-US" dirty="0" err="1"/>
              <a:t>adj</a:t>
            </a:r>
            <a:r>
              <a:rPr lang="en-US" dirty="0"/>
              <a:t>=0, </a:t>
            </a:r>
            <a:r>
              <a:rPr lang="en-US" dirty="0" err="1"/>
              <a:t>cex</a:t>
            </a:r>
            <a:r>
              <a:rPr lang="en-US" dirty="0"/>
              <a:t>=.7)</a:t>
            </a:r>
          </a:p>
          <a:p>
            <a:pPr marL="0" indent="0">
              <a:buNone/>
            </a:pPr>
            <a:r>
              <a:rPr lang="en-US" dirty="0"/>
              <a:t>text(5.55, </a:t>
            </a:r>
            <a:r>
              <a:rPr lang="en-US" dirty="0" err="1"/>
              <a:t>fn</a:t>
            </a:r>
            <a:r>
              <a:rPr lang="en-US" dirty="0"/>
              <a:t>[5,6], paste("Maximum  =", </a:t>
            </a:r>
            <a:r>
              <a:rPr lang="en-US" dirty="0" err="1"/>
              <a:t>fn</a:t>
            </a:r>
            <a:r>
              <a:rPr lang="en-US" dirty="0"/>
              <a:t>[5,6]), </a:t>
            </a:r>
            <a:r>
              <a:rPr lang="en-US" dirty="0" err="1"/>
              <a:t>adj</a:t>
            </a:r>
            <a:r>
              <a:rPr lang="en-US" dirty="0"/>
              <a:t>=0, </a:t>
            </a:r>
            <a:r>
              <a:rPr lang="en-US" dirty="0" err="1"/>
              <a:t>cex</a:t>
            </a:r>
            <a:r>
              <a:rPr lang="en-US" dirty="0"/>
              <a:t>=.7)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grid(</a:t>
            </a:r>
            <a:r>
              <a:rPr lang="en-US" dirty="0" err="1"/>
              <a:t>nx</a:t>
            </a:r>
            <a:r>
              <a:rPr lang="en-US" dirty="0"/>
              <a:t>=NA, </a:t>
            </a:r>
            <a:r>
              <a:rPr lang="en-US" dirty="0" err="1"/>
              <a:t>ny</a:t>
            </a:r>
            <a:r>
              <a:rPr lang="en-US" dirty="0"/>
              <a:t>=NULL)</a:t>
            </a:r>
          </a:p>
        </p:txBody>
      </p:sp>
    </p:spTree>
    <p:extLst>
      <p:ext uri="{BB962C8B-B14F-4D97-AF65-F5344CB8AC3E}">
        <p14:creationId xmlns:p14="http://schemas.microsoft.com/office/powerpoint/2010/main" val="30289510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last example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55336-94D3-4BA1-9FB7-134F8485DD26}" type="datetime1">
              <a:rPr lang="en-US" smtClean="0"/>
              <a:t>2/7/2019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23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survey.results</a:t>
            </a:r>
            <a:r>
              <a:rPr lang="en-US" dirty="0"/>
              <a:t> &lt;- factor( c("Disagree", "Neutral", "Strongly Disagree", "Neutral", "Agree", "Strongly </a:t>
            </a:r>
            <a:r>
              <a:rPr lang="en-US" dirty="0" err="1"/>
              <a:t>Agree","Disagree</a:t>
            </a:r>
            <a:r>
              <a:rPr lang="en-US" dirty="0"/>
              <a:t>", "Strongly Agree", "</a:t>
            </a:r>
            <a:r>
              <a:rPr lang="en-US" dirty="0" err="1"/>
              <a:t>Neutral","Strongly</a:t>
            </a:r>
            <a:r>
              <a:rPr lang="en-US" dirty="0"/>
              <a:t> Disagree", "Neutral", "Agree"),levels=c("Strongly Disagree", "Disagree", "Neutral", "Agree", "Strongly Agree"),ordered=TRUE)</a:t>
            </a:r>
          </a:p>
          <a:p>
            <a:r>
              <a:rPr lang="en-US" dirty="0" err="1"/>
              <a:t>survey.results</a:t>
            </a:r>
            <a:endParaRPr lang="en-US" dirty="0"/>
          </a:p>
          <a:p>
            <a:r>
              <a:rPr lang="en-US" dirty="0"/>
              <a:t>R</a:t>
            </a:r>
            <a:r>
              <a:rPr lang="en-US" dirty="0" smtClean="0"/>
              <a:t> will automatically compute the numbers in each category!</a:t>
            </a:r>
          </a:p>
          <a:p>
            <a:r>
              <a:rPr lang="en-US" dirty="0" smtClean="0"/>
              <a:t>There are many more functions and operations available in R that are related to data.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73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FCF8-01A9-4A92-B412-C47EC9458ACA}" type="datetime1">
              <a:rPr lang="en-US" smtClean="0"/>
              <a:t>2/7/2019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24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 smtClean="0"/>
              <a:t>Lets explore </a:t>
            </a:r>
            <a:r>
              <a:rPr lang="en-US" dirty="0" err="1" smtClean="0"/>
              <a:t>RStudio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06" y="1349829"/>
            <a:ext cx="9076265" cy="5105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299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in </a:t>
            </a:r>
            <a:r>
              <a:rPr lang="en-US" dirty="0" err="1" smtClean="0"/>
              <a:t>pch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C743F-CD87-417D-8141-8A358E336CCB}" type="datetime1">
              <a:rPr lang="en-US" smtClean="0"/>
              <a:t>2/7/2019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97D0B-290E-45CC-BEA3-C6A7299B4127}" type="slidenum">
              <a:rPr lang="en-US" smtClean="0"/>
              <a:t>25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428438"/>
            <a:ext cx="4648200" cy="471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192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 do a EDA of cars data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F4CB9-CC3D-4EE8-AE58-ADEF3817FBE4}" type="datetime1">
              <a:rPr lang="en-US" smtClean="0"/>
              <a:t>2/7/2019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26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Look at the tutorial in handout#1</a:t>
            </a:r>
          </a:p>
          <a:p>
            <a:r>
              <a:rPr lang="en-US" dirty="0" smtClean="0"/>
              <a:t>R is good for Exploratory Data Analytics</a:t>
            </a:r>
          </a:p>
          <a:p>
            <a:r>
              <a:rPr lang="en-US" dirty="0" smtClean="0"/>
              <a:t>It is really good for most statistical computing you will you in your domain.</a:t>
            </a:r>
          </a:p>
          <a:p>
            <a:r>
              <a:rPr lang="en-US" dirty="0" smtClean="0"/>
              <a:t>You can repeat the same on Jupyter.</a:t>
            </a:r>
          </a:p>
          <a:p>
            <a:r>
              <a:rPr lang="en-US" dirty="0" smtClean="0"/>
              <a:t>We will also look at real “click” data from </a:t>
            </a:r>
            <a:r>
              <a:rPr lang="en-US" dirty="0" err="1" smtClean="0"/>
              <a:t>Nytimes</a:t>
            </a:r>
            <a:r>
              <a:rPr lang="en-US" dirty="0" smtClean="0"/>
              <a:t> from </a:t>
            </a:r>
            <a:r>
              <a:rPr lang="en-US" dirty="0" err="1" smtClean="0"/>
              <a:t>Oneill</a:t>
            </a:r>
            <a:r>
              <a:rPr lang="en-US" dirty="0" smtClean="0"/>
              <a:t> and </a:t>
            </a:r>
            <a:r>
              <a:rPr lang="en-US" dirty="0" err="1" smtClean="0"/>
              <a:t>Schutt’s</a:t>
            </a:r>
            <a:r>
              <a:rPr lang="en-US" dirty="0" smtClean="0"/>
              <a:t> text. See the data in today’s notes.</a:t>
            </a:r>
          </a:p>
        </p:txBody>
      </p:sp>
    </p:spTree>
    <p:extLst>
      <p:ext uri="{BB962C8B-B14F-4D97-AF65-F5344CB8AC3E}">
        <p14:creationId xmlns:p14="http://schemas.microsoft.com/office/powerpoint/2010/main" val="183501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 Language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C438C-89CA-4930-9A1E-138FEE84C19F}" type="datetime1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 is a software package for statistical computing.</a:t>
            </a:r>
          </a:p>
          <a:p>
            <a:r>
              <a:rPr lang="en-US" dirty="0" smtClean="0"/>
              <a:t>R is an interpreted language</a:t>
            </a:r>
          </a:p>
          <a:p>
            <a:r>
              <a:rPr lang="en-US" dirty="0" smtClean="0"/>
              <a:t>It is open source with high level of contribution from the community</a:t>
            </a:r>
          </a:p>
          <a:p>
            <a:r>
              <a:rPr lang="en-US" dirty="0" smtClean="0"/>
              <a:t>“R </a:t>
            </a:r>
            <a:r>
              <a:rPr lang="en-US" dirty="0"/>
              <a:t>is very good at plotting graphics, analyzing data, and fitting statistical models </a:t>
            </a:r>
            <a:r>
              <a:rPr lang="en-US" dirty="0" smtClean="0"/>
              <a:t>using data </a:t>
            </a:r>
            <a:r>
              <a:rPr lang="en-US" dirty="0"/>
              <a:t>that fits in the computer’s memory</a:t>
            </a:r>
            <a:r>
              <a:rPr lang="en-US" dirty="0" smtClean="0"/>
              <a:t>.” </a:t>
            </a:r>
          </a:p>
          <a:p>
            <a:r>
              <a:rPr lang="en-US" dirty="0" smtClean="0"/>
              <a:t>“It’s </a:t>
            </a:r>
            <a:r>
              <a:rPr lang="en-US" dirty="0"/>
              <a:t>not as good at storing data in </a:t>
            </a:r>
            <a:r>
              <a:rPr lang="en-US" dirty="0" smtClean="0"/>
              <a:t>complicated structures</a:t>
            </a:r>
            <a:r>
              <a:rPr lang="en-US" dirty="0"/>
              <a:t>, efficiently querying data, or working with data that doesn’t fit </a:t>
            </a:r>
            <a:r>
              <a:rPr lang="en-US" dirty="0" smtClean="0"/>
              <a:t>in the </a:t>
            </a:r>
            <a:r>
              <a:rPr lang="en-US" dirty="0"/>
              <a:t>computer’s memory</a:t>
            </a:r>
            <a:r>
              <a:rPr lang="en-US" dirty="0" smtClean="0"/>
              <a:t>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598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for Analytics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Elaborate tools with nifty visualizations; expensive licensing fees: Ex: Tableau, Tom Sawyer</a:t>
            </a:r>
          </a:p>
          <a:p>
            <a:r>
              <a:rPr lang="en-US" dirty="0" smtClean="0"/>
              <a:t>Software that you can buy for data analytics: </a:t>
            </a:r>
            <a:r>
              <a:rPr lang="en-US" dirty="0" err="1" smtClean="0"/>
              <a:t>Brilig</a:t>
            </a:r>
            <a:r>
              <a:rPr lang="en-US" dirty="0" smtClean="0"/>
              <a:t>, small, affordable but short-lived</a:t>
            </a:r>
          </a:p>
          <a:p>
            <a:r>
              <a:rPr lang="en-US" dirty="0" smtClean="0"/>
              <a:t>Open sources tools: </a:t>
            </a:r>
            <a:r>
              <a:rPr lang="en-US" dirty="0" err="1" smtClean="0"/>
              <a:t>Gephi</a:t>
            </a:r>
            <a:r>
              <a:rPr lang="en-US" dirty="0" smtClean="0"/>
              <a:t>, sporadic support</a:t>
            </a:r>
          </a:p>
          <a:p>
            <a:r>
              <a:rPr lang="en-US" dirty="0" smtClean="0"/>
              <a:t>Open source, freeware with excellent community involvement: R system</a:t>
            </a:r>
          </a:p>
          <a:p>
            <a:r>
              <a:rPr lang="en-US" dirty="0" smtClean="0"/>
              <a:t>Some desirable characteristics of the tools: simple, quick to apply, intuitive, useful, flat learning curve</a:t>
            </a:r>
          </a:p>
          <a:p>
            <a:r>
              <a:rPr lang="en-US" dirty="0" smtClean="0"/>
              <a:t>A demo to prove this point: </a:t>
            </a:r>
            <a:r>
              <a:rPr lang="en-US" sz="1900" b="1" dirty="0" smtClean="0">
                <a:solidFill>
                  <a:srgbClr val="FF0000"/>
                </a:solidFill>
              </a:rPr>
              <a:t>data </a:t>
            </a:r>
            <a:r>
              <a:rPr lang="en-US" sz="19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actions /decisions</a:t>
            </a:r>
            <a:endParaRPr lang="en-US" sz="1900" b="1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A62FD-D943-465F-AF7A-06653A4A444D}" type="datetime1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B1B1-CB45-4744-AB3D-4FBF7AA7916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226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R?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BA2BF-F437-4145-906D-DE8967DC6DE0}" type="datetime1">
              <a:rPr lang="en-US" smtClean="0"/>
              <a:t>2/7/2019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5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There are many packages available for statistical analysis such as SAS and SPSS but there are expensive (user license based) and are proprietary.</a:t>
            </a:r>
          </a:p>
          <a:p>
            <a:r>
              <a:rPr lang="en-US" dirty="0" smtClean="0"/>
              <a:t>R is open source and it can pretty much do what SAS can do but free.</a:t>
            </a:r>
          </a:p>
          <a:p>
            <a:r>
              <a:rPr lang="en-US" dirty="0" smtClean="0"/>
              <a:t>R is considered one of the best statistical tools in the world.</a:t>
            </a:r>
          </a:p>
          <a:p>
            <a:r>
              <a:rPr lang="en-US" dirty="0" smtClean="0"/>
              <a:t>For R people </a:t>
            </a:r>
            <a:r>
              <a:rPr lang="en-US" dirty="0"/>
              <a:t>can submit their own packages/libraries, </a:t>
            </a:r>
            <a:r>
              <a:rPr lang="en-US" dirty="0" smtClean="0"/>
              <a:t>using the </a:t>
            </a:r>
            <a:r>
              <a:rPr lang="en-US" dirty="0"/>
              <a:t>latest cutting edge </a:t>
            </a:r>
            <a:r>
              <a:rPr lang="en-US" dirty="0" smtClean="0"/>
              <a:t>techniques.</a:t>
            </a:r>
          </a:p>
          <a:p>
            <a:r>
              <a:rPr lang="en-US" dirty="0" smtClean="0"/>
              <a:t>To </a:t>
            </a:r>
            <a:r>
              <a:rPr lang="en-US" dirty="0"/>
              <a:t>date R has got almost 15,000 packages in the CRAN (Comprehensive R Archive Network – The site which maintains the R project) repository</a:t>
            </a:r>
            <a:r>
              <a:rPr lang="en-US" dirty="0" smtClean="0"/>
              <a:t>.</a:t>
            </a:r>
          </a:p>
          <a:p>
            <a:r>
              <a:rPr lang="en-US" dirty="0" smtClean="0"/>
              <a:t>R is great for exploratory data analysis (EDA): for understanding the nature of your data before you launch serious analytics.</a:t>
            </a:r>
          </a:p>
          <a:p>
            <a:r>
              <a:rPr lang="en-US" dirty="0" smtClean="0"/>
              <a:t>Many tutorial vignettes are available for you to learn.</a:t>
            </a:r>
          </a:p>
        </p:txBody>
      </p:sp>
    </p:spTree>
    <p:extLst>
      <p:ext uri="{BB962C8B-B14F-4D97-AF65-F5344CB8AC3E}">
        <p14:creationId xmlns:p14="http://schemas.microsoft.com/office/powerpoint/2010/main" val="892071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 Packages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DB0C7-A26D-4A2D-BC9B-8614240A1BB7}" type="datetime1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6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R package is a set of related functions</a:t>
            </a:r>
          </a:p>
          <a:p>
            <a:r>
              <a:rPr lang="en-US" dirty="0" smtClean="0"/>
              <a:t>To use a package you need to load into R</a:t>
            </a:r>
          </a:p>
          <a:p>
            <a:r>
              <a:rPr lang="en-US" dirty="0" smtClean="0"/>
              <a:t>R offers a large number of packages for various vertical and horizontal domains: </a:t>
            </a:r>
          </a:p>
          <a:p>
            <a:r>
              <a:rPr lang="en-US" dirty="0" smtClean="0"/>
              <a:t>Horizontal: display graphics, statistical packages, machine learning </a:t>
            </a:r>
          </a:p>
          <a:p>
            <a:r>
              <a:rPr lang="en-US" dirty="0" smtClean="0"/>
              <a:t>Verticals: wide variety of industries: analyzing microarray data, modeling credit risks, social sciences, automobile data (none so far on sensor data from automobiles!)</a:t>
            </a:r>
          </a:p>
        </p:txBody>
      </p:sp>
    </p:spTree>
    <p:extLst>
      <p:ext uri="{BB962C8B-B14F-4D97-AF65-F5344CB8AC3E}">
        <p14:creationId xmlns:p14="http://schemas.microsoft.com/office/powerpoint/2010/main" val="1517087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Library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FD194-8FD0-450D-AEFB-7D87B701D53E}" type="datetime1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7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Library</a:t>
            </a:r>
            <a:r>
              <a:rPr lang="en-US" dirty="0" smtClean="0">
                <a:sym typeface="Wingdings" pitchFamily="2" charset="2"/>
              </a:rPr>
              <a:t> Package Class</a:t>
            </a:r>
          </a:p>
          <a:p>
            <a:r>
              <a:rPr lang="en-US" dirty="0" smtClean="0">
                <a:sym typeface="Wingdings" pitchFamily="2" charset="2"/>
              </a:rPr>
              <a:t>R considers every item as a class/object</a:t>
            </a:r>
          </a:p>
          <a:p>
            <a:r>
              <a:rPr lang="en-US" dirty="0" smtClean="0">
                <a:sym typeface="Wingdings" pitchFamily="2" charset="2"/>
              </a:rPr>
              <a:t>Thousands of Online libraries</a:t>
            </a:r>
          </a:p>
          <a:p>
            <a:r>
              <a:rPr lang="en-US" dirty="0" smtClean="0">
                <a:sym typeface="Wingdings" pitchFamily="2" charset="2"/>
              </a:rPr>
              <a:t>150000 packages</a:t>
            </a:r>
          </a:p>
          <a:p>
            <a:r>
              <a:rPr lang="en-US" dirty="0" smtClean="0">
                <a:sym typeface="Wingdings" pitchFamily="2" charset="2"/>
              </a:rPr>
              <a:t>CRAN: Comprehensive R Archive Network</a:t>
            </a:r>
          </a:p>
          <a:p>
            <a:r>
              <a:rPr lang="en-US" dirty="0" smtClean="0">
                <a:sym typeface="Wingdings" pitchFamily="2" charset="2"/>
              </a:rPr>
              <a:t>Look at all the packages available in CRAN</a:t>
            </a:r>
          </a:p>
          <a:p>
            <a:pPr marL="109728" indent="0">
              <a:buNone/>
            </a:pPr>
            <a:r>
              <a:rPr lang="en-US" dirty="0">
                <a:sym typeface="Wingdings" pitchFamily="2" charset="2"/>
                <a:hlinkClick r:id="rId2"/>
              </a:rPr>
              <a:t>http://cran.r-project.org</a:t>
            </a:r>
            <a:r>
              <a:rPr lang="en-US" dirty="0" smtClean="0">
                <a:sym typeface="Wingdings" pitchFamily="2" charset="2"/>
                <a:hlinkClick r:id="rId2"/>
              </a:rPr>
              <a:t>/</a:t>
            </a:r>
            <a:endParaRPr lang="en-US" dirty="0" smtClean="0">
              <a:sym typeface="Wingdings" pitchFamily="2" charset="2"/>
            </a:endParaRPr>
          </a:p>
          <a:p>
            <a:pPr marL="109728" indent="0">
              <a:buNone/>
            </a:pP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R-Forge is another source for people to collaborate on R projects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262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 to learning 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56C3-C14D-493D-A256-CCD3D2BE48B2}" type="datetime1">
              <a:rPr lang="en-US" smtClean="0"/>
              <a:t>2/7/2019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8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 Basics, fundamentals</a:t>
            </a:r>
          </a:p>
          <a:p>
            <a:r>
              <a:rPr lang="en-US" dirty="0" smtClean="0"/>
              <a:t>The R language</a:t>
            </a:r>
          </a:p>
          <a:p>
            <a:r>
              <a:rPr lang="en-US" dirty="0" smtClean="0"/>
              <a:t>Working with data</a:t>
            </a:r>
          </a:p>
          <a:p>
            <a:r>
              <a:rPr lang="en-US" dirty="0" smtClean="0"/>
              <a:t>Statistics with R language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827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 Basics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3D01C-14B6-4CC9-8EE9-90A5F985EBB0}" type="datetime1">
              <a:rPr lang="en-US" smtClean="0"/>
              <a:t>2/7/2019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E5338-B0DD-47E6-8F41-8A553EEC7D5F}" type="slidenum">
              <a:rPr lang="en-US" smtClean="0"/>
              <a:t>9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Obtaining the R package</a:t>
            </a:r>
          </a:p>
          <a:p>
            <a:r>
              <a:rPr lang="en-US" dirty="0" smtClean="0"/>
              <a:t>Installing it </a:t>
            </a:r>
          </a:p>
          <a:p>
            <a:r>
              <a:rPr lang="en-US" dirty="0" smtClean="0"/>
              <a:t>Install and use packages</a:t>
            </a:r>
          </a:p>
          <a:p>
            <a:r>
              <a:rPr lang="en-US" dirty="0" smtClean="0"/>
              <a:t>Quick overview and tutorial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7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4405</TotalTime>
  <Words>1392</Words>
  <Application>Microsoft Office PowerPoint</Application>
  <PresentationFormat>On-screen Show (4:3)</PresentationFormat>
  <Paragraphs>246</Paragraphs>
  <Slides>26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Calibri</vt:lpstr>
      <vt:lpstr>Georgia</vt:lpstr>
      <vt:lpstr>Wingdings</vt:lpstr>
      <vt:lpstr>Wingdings 2</vt:lpstr>
      <vt:lpstr>Civic</vt:lpstr>
      <vt:lpstr>R</vt:lpstr>
      <vt:lpstr>R is a language</vt:lpstr>
      <vt:lpstr>R Language</vt:lpstr>
      <vt:lpstr>Tools for Analytics</vt:lpstr>
      <vt:lpstr>Why R?</vt:lpstr>
      <vt:lpstr>R Packages</vt:lpstr>
      <vt:lpstr>Library</vt:lpstr>
      <vt:lpstr>Approach to learning R</vt:lpstr>
      <vt:lpstr>R Basics</vt:lpstr>
      <vt:lpstr>A quick demo of R’s capabilities</vt:lpstr>
      <vt:lpstr>Packages</vt:lpstr>
      <vt:lpstr>More R</vt:lpstr>
      <vt:lpstr>R Syntax</vt:lpstr>
      <vt:lpstr>R Objects</vt:lpstr>
      <vt:lpstr>Special Values</vt:lpstr>
      <vt:lpstr>Curly braces</vt:lpstr>
      <vt:lpstr>Control Structures</vt:lpstr>
      <vt:lpstr>Demo: Exam Grade: Traditional reporting 1</vt:lpstr>
      <vt:lpstr>Traditional approach 2: points vs #students</vt:lpstr>
      <vt:lpstr>Individual questions analyzed..</vt:lpstr>
      <vt:lpstr>Interpretation and action/decisions Do you see the difference?</vt:lpstr>
      <vt:lpstr>R-code</vt:lpstr>
      <vt:lpstr>One last example</vt:lpstr>
      <vt:lpstr>Lets explore RStudio</vt:lpstr>
      <vt:lpstr>What is in pch?</vt:lpstr>
      <vt:lpstr>Let do a EDA of cars data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</dc:title>
  <dc:creator>bina</dc:creator>
  <cp:lastModifiedBy>Bina Ramamurthy</cp:lastModifiedBy>
  <cp:revision>56</cp:revision>
  <dcterms:created xsi:type="dcterms:W3CDTF">2012-11-10T13:48:26Z</dcterms:created>
  <dcterms:modified xsi:type="dcterms:W3CDTF">2019-02-07T17:31:45Z</dcterms:modified>
</cp:coreProperties>
</file>