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56" r:id="rId2"/>
    <p:sldId id="270" r:id="rId3"/>
    <p:sldId id="271" r:id="rId4"/>
    <p:sldId id="272" r:id="rId5"/>
    <p:sldId id="273" r:id="rId6"/>
    <p:sldId id="274" r:id="rId7"/>
    <p:sldId id="275" r:id="rId8"/>
    <p:sldId id="283" r:id="rId9"/>
    <p:sldId id="276" r:id="rId10"/>
    <p:sldId id="277" r:id="rId11"/>
    <p:sldId id="278" r:id="rId12"/>
    <p:sldId id="279" r:id="rId13"/>
    <p:sldId id="280" r:id="rId14"/>
    <p:sldId id="281" r:id="rId15"/>
    <p:sldId id="282" r:id="rId16"/>
    <p:sldId id="284" r:id="rId17"/>
    <p:sldId id="257" r:id="rId18"/>
    <p:sldId id="258" r:id="rId19"/>
    <p:sldId id="261" r:id="rId20"/>
    <p:sldId id="262" r:id="rId21"/>
    <p:sldId id="259" r:id="rId22"/>
    <p:sldId id="263" r:id="rId23"/>
    <p:sldId id="260" r:id="rId24"/>
    <p:sldId id="264" r:id="rId25"/>
    <p:sldId id="269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92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5600F7-8F22-4645-AE63-1885CC40A0FD}" type="datetimeFigureOut">
              <a:rPr lang="en-US" smtClean="0"/>
              <a:t>4/25/2019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3EF3AC-8DF0-486C-9DF8-CD2C6DAD5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478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B67CA45-C379-4DA6-90E5-E71146338548}" type="slidenum">
              <a:rPr lang="en-US" altLang="en-US" smtClean="0"/>
              <a:pPr eaLnBrk="1" hangingPunct="1"/>
              <a:t>5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0232197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EF3AC-8DF0-486C-9DF8-CD2C6DAD5B6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4146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7F26D3E-2A9B-4073-9BE5-EA5FBEC04C33}" type="datetime1">
              <a:rPr lang="en-US" smtClean="0"/>
              <a:t>4/25/2019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US" smtClean="0"/>
              <a:t>CSE487/587  Spring2018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381AE9F-B091-40C4-B955-B505B103E7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FC5B9-3B05-45DB-9611-A163D4444C03}" type="datetime1">
              <a:rPr lang="en-US" smtClean="0"/>
              <a:t>4/25/2019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CSE487/587  Spring2018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1AE9F-B091-40C4-B955-B505B103E7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B63D0-9EE9-4783-AC5F-C0ECDA70A59A}" type="datetime1">
              <a:rPr lang="en-US" smtClean="0"/>
              <a:t>4/25/2019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CSE487/587  Spring2018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1AE9F-B091-40C4-B955-B505B103E7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F55D9-643A-4C69-805C-C258DEF385E0}" type="datetime1">
              <a:rPr lang="en-US" smtClean="0"/>
              <a:t>4/25/2019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CSE487/587  Spring2018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1AE9F-B091-40C4-B955-B505B103E79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2BF06-2DF5-4CAF-A90B-A730C11833CA}" type="datetime1">
              <a:rPr lang="en-US" smtClean="0"/>
              <a:t>4/25/2019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CSE487/587  Spring2018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1AE9F-B091-40C4-B955-B505B103E79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78002-BC30-440B-BA56-7E535F1ADF24}" type="datetime1">
              <a:rPr lang="en-US" smtClean="0"/>
              <a:t>4/25/2019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CSE487/587  Spring2018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1AE9F-B091-40C4-B955-B505B103E79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628C7-8B0B-4233-A4F5-A75BCDDA1664}" type="datetime1">
              <a:rPr lang="en-US" smtClean="0"/>
              <a:t>4/25/2019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CSE487/587  Spring2018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1AE9F-B091-40C4-B955-B505B103E79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641EC-7166-4D83-9707-8017AB42B674}" type="datetime1">
              <a:rPr lang="en-US" smtClean="0"/>
              <a:t>4/25/2019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CSE487/587  Spring2018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1AE9F-B091-40C4-B955-B505B103E79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D952E-4698-4746-AAD5-CAD5890EBC25}" type="datetime1">
              <a:rPr lang="en-US" smtClean="0"/>
              <a:t>4/25/2019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CSE487/587  Spring2018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1AE9F-B091-40C4-B955-B505B103E7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A2CB0C75-2A0D-41B4-AAC5-AF38C896E79D}" type="datetime1">
              <a:rPr lang="en-US" smtClean="0"/>
              <a:t>4/25/2019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CSE487/587  Spring2018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1AE9F-B091-40C4-B955-B505B103E79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7D325FC-B3CD-4AB4-840E-4A3B6F6A5E6A}" type="datetime1">
              <a:rPr lang="en-US" smtClean="0"/>
              <a:t>4/25/2019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CSE487/587  Spring2018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381AE9F-B091-40C4-B955-B505B103E79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A92DFFB-79B4-4777-B63E-D982766589A6}" type="datetime1">
              <a:rPr lang="en-US" smtClean="0"/>
              <a:t>4/25/2019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CSE487/587  Spring2018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381AE9F-B091-40C4-B955-B505B103E79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Bayes_Theorem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ai.stanford.edu/~ang/papers/nips01-discriminativegenerative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Naïve Bayes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4, Doing Data Science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77FF4-D851-4264-ADCC-269095CEFFFB}" type="datetime1">
              <a:rPr lang="en-US" smtClean="0"/>
              <a:t>4/25/2019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2640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mtClean="0"/>
              <a:t>Life Cycle of a classifier: training, testing and production</a:t>
            </a:r>
          </a:p>
        </p:txBody>
      </p:sp>
      <p:pic>
        <p:nvPicPr>
          <p:cNvPr id="10243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90750" y="2109788"/>
            <a:ext cx="4762500" cy="3505200"/>
          </a:xfrm>
          <a:noFill/>
        </p:spPr>
      </p:pic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2CC6977-EFB0-4E64-A753-F3B00CA575A5}" type="datetime1">
              <a:rPr lang="en-US" smtClean="0"/>
              <a:t>4/25/2019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6532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Training Stage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Provide classifier with data points for which we have already assigned an appropriate class.</a:t>
            </a:r>
          </a:p>
          <a:p>
            <a:r>
              <a:rPr lang="en-US" altLang="en-US" smtClean="0"/>
              <a:t>Purpose of this stage is to determine the parameters</a:t>
            </a:r>
          </a:p>
          <a:p>
            <a:endParaRPr lang="en-US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E2EBE6C-E002-4D0E-B601-985351E83EE6}" type="datetime1">
              <a:rPr lang="en-US" smtClean="0"/>
              <a:t>4/25/2019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3505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Validation Stage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sz="2400" smtClean="0"/>
              <a:t>Testing or validation stage we validate the classifier to ensure credibility for the results.</a:t>
            </a:r>
          </a:p>
          <a:p>
            <a:r>
              <a:rPr lang="en-US" altLang="en-US" sz="2400" smtClean="0"/>
              <a:t>Primary goal of this stage is to determine the classification errors.</a:t>
            </a:r>
          </a:p>
          <a:p>
            <a:r>
              <a:rPr lang="en-US" altLang="en-US" sz="2400" smtClean="0"/>
              <a:t>Quality of the results should be evaluated using various metrics</a:t>
            </a:r>
          </a:p>
          <a:p>
            <a:r>
              <a:rPr lang="en-US" altLang="en-US" sz="2400" smtClean="0"/>
              <a:t>Training and testing stages may be repeated several times before a classifier transitions to the production stage.</a:t>
            </a:r>
          </a:p>
          <a:p>
            <a:r>
              <a:rPr lang="en-US" altLang="en-US" sz="2400" smtClean="0"/>
              <a:t>We could evaluate several types of classifiers and pick one or combine all classifiers into a metaclassifier scheme.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9661080-9465-426E-847A-966679AFA503}" type="datetime1">
              <a:rPr lang="en-US" smtClean="0"/>
              <a:t>4/25/2019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2584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Production stage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The classifier(s) is used here in a live production system.</a:t>
            </a:r>
          </a:p>
          <a:p>
            <a:r>
              <a:rPr lang="en-US" altLang="en-US" smtClean="0"/>
              <a:t>It is possible to enhance the production results by allowing human-in-the-loop feedback.</a:t>
            </a:r>
          </a:p>
          <a:p>
            <a:r>
              <a:rPr lang="en-US" altLang="en-US" smtClean="0"/>
              <a:t>The three steps are repeated as we get more data from the production system.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92B4289-61CC-4539-A669-3C19082B58F8}" type="datetime1">
              <a:rPr lang="en-US" smtClean="0"/>
              <a:t>4/25/2019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7870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blipFill rotWithShape="1">
            <a:blip r:embed="rId2"/>
            <a:stretch>
              <a:fillRect l="-1852" t="-1752" r="-2741"/>
            </a:stretch>
          </a:blipFill>
          <a:extLst/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A55AB6E-3222-44C8-9FB1-EAE481059A84}" type="datetime1">
              <a:rPr lang="en-US" smtClean="0"/>
              <a:t>4/25/2019</a:t>
            </a:fld>
            <a:endParaRPr lang="en-US"/>
          </a:p>
        </p:txBody>
      </p:sp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Bayesian Inference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95400" y="4114800"/>
            <a:ext cx="6248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 – hypothesis   E – evidence</a:t>
            </a:r>
          </a:p>
          <a:p>
            <a:endParaRPr lang="en-US" dirty="0"/>
          </a:p>
          <a:p>
            <a:r>
              <a:rPr lang="en-US" dirty="0" smtClean="0"/>
              <a:t>Prior = probability of the evidence P(E/H)</a:t>
            </a:r>
          </a:p>
          <a:p>
            <a:endParaRPr lang="en-US" dirty="0"/>
          </a:p>
          <a:p>
            <a:r>
              <a:rPr lang="en-US" dirty="0" smtClean="0"/>
              <a:t>Likelihood = P(H)/P(E) </a:t>
            </a:r>
          </a:p>
          <a:p>
            <a:endParaRPr lang="en-US" dirty="0"/>
          </a:p>
          <a:p>
            <a:r>
              <a:rPr lang="en-US" dirty="0" smtClean="0"/>
              <a:t>Posterior = Probability of H given E;  P(H/E)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08865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Naïve Bayes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Reference: </a:t>
            </a:r>
            <a:r>
              <a:rPr lang="en-US" dirty="0" smtClean="0">
                <a:hlinkClick r:id="rId2"/>
              </a:rPr>
              <a:t>http://en.wikipedia.org/wiki/Bayes_Theorem</a:t>
            </a: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Suppose there is a school with 60% boys and 40% girls as its students. The female students wear trousers or skirts in equal numbers; the boys all wear trousers. An observer sees a (random) student from a distance, and what the observer can see is that this student is wearing trousers. What is the probability this student is a girl? The correct answer can be computed using Bayes' theorem.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917821D-7C10-4BA7-A375-FAB611674AF5}" type="datetime1">
              <a:rPr lang="en-US" smtClean="0"/>
              <a:t>4/25/2019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6947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807109"/>
              </a:xfrm>
            </p:spPr>
            <p:txBody>
              <a:bodyPr>
                <a:normAutofit fontScale="55000" lnSpcReduction="20000"/>
              </a:bodyPr>
              <a:lstStyle/>
              <a:p>
                <a:pPr>
                  <a:buFont typeface="Arial" pitchFamily="34" charset="0"/>
                  <a:buChar char="•"/>
                  <a:defRPr/>
                </a:pPr>
                <a:r>
                  <a:rPr lang="en-US" dirty="0" smtClean="0"/>
                  <a:t>The event </a:t>
                </a:r>
                <a:r>
                  <a:rPr lang="en-US" i="1" dirty="0"/>
                  <a:t>A</a:t>
                </a:r>
                <a:r>
                  <a:rPr lang="en-US" dirty="0"/>
                  <a:t> is that the student observed is a girl, and the event </a:t>
                </a:r>
                <a:r>
                  <a:rPr lang="en-US" i="1" dirty="0"/>
                  <a:t>B</a:t>
                </a:r>
                <a:r>
                  <a:rPr lang="en-US" dirty="0"/>
                  <a:t> is that the student observed is wearing trousers. To compute P(</a:t>
                </a:r>
                <a:r>
                  <a:rPr lang="en-US" i="1" dirty="0"/>
                  <a:t>A</a:t>
                </a:r>
                <a:r>
                  <a:rPr lang="en-US" dirty="0"/>
                  <a:t>|</a:t>
                </a:r>
                <a:r>
                  <a:rPr lang="en-US" i="1" dirty="0"/>
                  <a:t>B</a:t>
                </a:r>
                <a:r>
                  <a:rPr lang="en-US" dirty="0"/>
                  <a:t>), we first need to know</a:t>
                </a:r>
                <a:r>
                  <a:rPr lang="en-US" dirty="0" smtClean="0"/>
                  <a:t>:</a:t>
                </a:r>
              </a:p>
              <a:p>
                <a:pPr>
                  <a:buFont typeface="Arial" pitchFamily="34" charset="0"/>
                  <a:buChar char="•"/>
                  <a:defRPr/>
                </a:pPr>
                <a:endParaRPr lang="en-US" dirty="0"/>
              </a:p>
              <a:p>
                <a:pPr>
                  <a:buFont typeface="Arial" pitchFamily="34" charset="0"/>
                  <a:buChar char="•"/>
                  <a:defRPr/>
                </a:pPr>
                <a:r>
                  <a:rPr lang="en-US" dirty="0"/>
                  <a:t>P(</a:t>
                </a:r>
                <a:r>
                  <a:rPr lang="en-US" i="1" dirty="0"/>
                  <a:t>A</a:t>
                </a:r>
                <a:r>
                  <a:rPr lang="en-US" dirty="0"/>
                  <a:t>), or the probability that the student is a girl regardless of any other information. Since the observer sees a random student, meaning that all students have the same probability of being observed, and the fraction of girls among the students is 40%, this probability equals 0.4</a:t>
                </a:r>
                <a:r>
                  <a:rPr lang="en-US" dirty="0" smtClean="0"/>
                  <a:t>.</a:t>
                </a:r>
              </a:p>
              <a:p>
                <a:pPr>
                  <a:buFont typeface="Arial" pitchFamily="34" charset="0"/>
                  <a:buChar char="•"/>
                  <a:defRPr/>
                </a:pPr>
                <a:endParaRPr lang="en-US" dirty="0"/>
              </a:p>
              <a:p>
                <a:pPr>
                  <a:buFont typeface="Arial" pitchFamily="34" charset="0"/>
                  <a:buChar char="•"/>
                  <a:defRPr/>
                </a:pPr>
                <a:r>
                  <a:rPr lang="en-US" dirty="0"/>
                  <a:t>P(</a:t>
                </a:r>
                <a:r>
                  <a:rPr lang="en-US" i="1" dirty="0"/>
                  <a:t>B</a:t>
                </a:r>
                <a:r>
                  <a:rPr lang="en-US" dirty="0"/>
                  <a:t>|</a:t>
                </a:r>
                <a:r>
                  <a:rPr lang="en-US" i="1" dirty="0"/>
                  <a:t>A</a:t>
                </a:r>
                <a:r>
                  <a:rPr lang="en-US" dirty="0"/>
                  <a:t>), or the probability of the student wearing trousers given that the student is a girl. Since they are as likely to wear skirts as trousers, this is 0.5</a:t>
                </a:r>
                <a:r>
                  <a:rPr lang="en-US" dirty="0" smtClean="0"/>
                  <a:t>.</a:t>
                </a:r>
              </a:p>
              <a:p>
                <a:pPr>
                  <a:buFont typeface="Arial" pitchFamily="34" charset="0"/>
                  <a:buChar char="•"/>
                  <a:defRPr/>
                </a:pPr>
                <a:endParaRPr lang="en-US" dirty="0"/>
              </a:p>
              <a:p>
                <a:pPr>
                  <a:buFont typeface="Arial" pitchFamily="34" charset="0"/>
                  <a:buChar char="•"/>
                  <a:defRPr/>
                </a:pPr>
                <a:r>
                  <a:rPr lang="en-US" dirty="0"/>
                  <a:t>P(</a:t>
                </a:r>
                <a:r>
                  <a:rPr lang="en-US" i="1" dirty="0"/>
                  <a:t>B</a:t>
                </a:r>
                <a:r>
                  <a:rPr lang="en-US" dirty="0"/>
                  <a:t>), or the probability of a (randomly selected) student wearing trousers regardless of any other information. Since half of the girls and all of the boys are wearing trousers, this is 0.5×0.4 + 1.0×0.6 = 0.8</a:t>
                </a:r>
                <a:r>
                  <a:rPr lang="en-US" dirty="0" smtClean="0"/>
                  <a:t>.</a:t>
                </a:r>
              </a:p>
              <a:p>
                <a:pPr>
                  <a:buFont typeface="Arial" pitchFamily="34" charset="0"/>
                  <a:buChar char="•"/>
                  <a:defRPr/>
                </a:pPr>
                <a:endParaRPr lang="en-US" dirty="0"/>
              </a:p>
              <a:p>
                <a:pPr>
                  <a:buFont typeface="Arial" pitchFamily="34" charset="0"/>
                  <a:buChar char="•"/>
                  <a:defRPr/>
                </a:pPr>
                <a:r>
                  <a:rPr lang="en-US" dirty="0"/>
                  <a:t>Given all this information, the probability of the observer having spotted a girl given that the observed student is wearing trousers can be computed by substituting these values in the formula:</a:t>
                </a:r>
              </a:p>
              <a:p>
                <a:pPr>
                  <a:buFont typeface="Arial" pitchFamily="34" charset="0"/>
                  <a:buChar char="•"/>
                  <a:defRPr/>
                </a:pPr>
                <a:endParaRPr lang="en-US" dirty="0"/>
              </a:p>
              <a:p>
                <a:pPr>
                  <a:buFont typeface="Arial" pitchFamily="34" charset="0"/>
                  <a:buChar char="•"/>
                  <a:defRPr/>
                </a:pPr>
                <a:r>
                  <a:rPr lang="en-US" dirty="0"/>
                  <a:t>P(A|B)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)∗</m:t>
                        </m:r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  <m:r>
                      <a:rPr lang="en-US" sz="4400" b="0" i="1" dirty="0" smtClean="0"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en-US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1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100" b="0" i="1" dirty="0" smtClean="0">
                            <a:latin typeface="Cambria Math" panose="02040503050406030204" pitchFamily="18" charset="0"/>
                          </a:rPr>
                          <m:t>0.5 ∗ 0.4</m:t>
                        </m:r>
                      </m:num>
                      <m:den>
                        <m:r>
                          <a:rPr lang="en-US" sz="5100" b="0" i="1" dirty="0" smtClean="0">
                            <a:latin typeface="Cambria Math" panose="02040503050406030204" pitchFamily="18" charset="0"/>
                          </a:rPr>
                          <m:t>0.8</m:t>
                        </m:r>
                      </m:den>
                    </m:f>
                  </m:oMath>
                </a14:m>
                <a:r>
                  <a:rPr lang="en-US" dirty="0" smtClean="0"/>
                  <a:t>= </a:t>
                </a:r>
                <a:r>
                  <a:rPr lang="en-US" dirty="0"/>
                  <a:t>0.25</a:t>
                </a:r>
              </a:p>
              <a:p>
                <a:pPr>
                  <a:buFont typeface="Arial" pitchFamily="34" charset="0"/>
                  <a:buChar char="•"/>
                  <a:defRPr/>
                </a:pPr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807109"/>
              </a:xfrm>
              <a:blipFill rotWithShape="0">
                <a:blip r:embed="rId2"/>
                <a:stretch>
                  <a:fillRect t="-10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7ACB8-DEF2-4CE2-AFC3-3FF3D19CF940}" type="datetime1">
              <a:rPr lang="en-US" smtClean="0"/>
              <a:t>4/25/2019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48418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/>
                  <a:t>Here is a its derivation from first principles of probabilities:</a:t>
                </a:r>
              </a:p>
              <a:p>
                <a:pPr lvl="1"/>
                <a:r>
                  <a:rPr lang="en-US" dirty="0" smtClean="0"/>
                  <a:t>P(A|B) = P(A&amp;B)/P(B)</a:t>
                </a:r>
              </a:p>
              <a:p>
                <a:pPr marL="457200" lvl="1" indent="0">
                  <a:buNone/>
                </a:pPr>
                <a:r>
                  <a:rPr lang="en-US" dirty="0" smtClean="0">
                    <a:sym typeface="Wingdings" pitchFamily="2" charset="2"/>
                  </a:rPr>
                  <a:t></a:t>
                </a:r>
                <a:r>
                  <a:rPr lang="en-US" dirty="0" smtClean="0"/>
                  <a:t>P(B|A) = P(A&amp;B)/P(A)</a:t>
                </a:r>
                <a:r>
                  <a:rPr lang="en-US" dirty="0" smtClean="0">
                    <a:sym typeface="Wingdings" pitchFamily="2" charset="2"/>
                  </a:rPr>
                  <a:t></a:t>
                </a:r>
                <a:r>
                  <a:rPr lang="en-US" dirty="0" smtClean="0"/>
                  <a:t>P(B|A) P(A) =P(A&amp;B)</a:t>
                </a:r>
              </a:p>
              <a:p>
                <a:pPr marL="457200" lvl="1" indent="0">
                  <a:buNone/>
                </a:pPr>
                <a:r>
                  <a:rPr lang="en-US" dirty="0" smtClean="0">
                    <a:sym typeface="Wingdings" pitchFamily="2" charset="2"/>
                  </a:rPr>
                  <a:t></a:t>
                </a:r>
                <a:r>
                  <a:rPr lang="en-US" dirty="0" smtClean="0"/>
                  <a:t>P(A|B)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dirty="0" smtClean="0"/>
                          <m:t>P</m:t>
                        </m:r>
                        <m:r>
                          <m:rPr>
                            <m:nor/>
                          </m:rPr>
                          <a:rPr lang="en-US" dirty="0" smtClean="0"/>
                          <m:t>(</m:t>
                        </m:r>
                        <m:r>
                          <m:rPr>
                            <m:nor/>
                          </m:rPr>
                          <a:rPr lang="en-US" dirty="0" smtClean="0"/>
                          <m:t>B</m:t>
                        </m:r>
                        <m:r>
                          <m:rPr>
                            <m:nor/>
                          </m:rPr>
                          <a:rPr lang="en-US" dirty="0" smtClean="0"/>
                          <m:t>|</m:t>
                        </m:r>
                        <m:r>
                          <m:rPr>
                            <m:nor/>
                          </m:rPr>
                          <a:rPr lang="en-US" dirty="0" smtClean="0"/>
                          <m:t>A</m:t>
                        </m:r>
                        <m:r>
                          <m:rPr>
                            <m:nor/>
                          </m:rPr>
                          <a:rPr lang="en-US" dirty="0" smtClean="0"/>
                          <m:t>)</m:t>
                        </m:r>
                        <m:r>
                          <m:rPr>
                            <m:nor/>
                          </m:rPr>
                          <a:rPr lang="en-US" dirty="0" smtClean="0"/>
                          <m:t>P</m:t>
                        </m:r>
                        <m:r>
                          <m:rPr>
                            <m:nor/>
                          </m:rPr>
                          <a:rPr lang="en-US" dirty="0" smtClean="0"/>
                          <m:t>(</m:t>
                        </m:r>
                        <m:r>
                          <m:rPr>
                            <m:nor/>
                          </m:rPr>
                          <a:rPr lang="en-US" dirty="0" smtClean="0"/>
                          <m:t>A</m:t>
                        </m:r>
                        <m:r>
                          <m:rPr>
                            <m:nor/>
                          </m:rPr>
                          <a:rPr lang="en-US" dirty="0" smtClean="0"/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dirty="0" smtClean="0"/>
                          <m:t>P</m:t>
                        </m:r>
                        <m:r>
                          <m:rPr>
                            <m:nor/>
                          </m:rPr>
                          <a:rPr lang="en-US" dirty="0" smtClean="0"/>
                          <m:t>(</m:t>
                        </m:r>
                        <m:r>
                          <m:rPr>
                            <m:nor/>
                          </m:rPr>
                          <a:rPr lang="en-US" dirty="0" smtClean="0"/>
                          <m:t>B</m:t>
                        </m:r>
                        <m:r>
                          <m:rPr>
                            <m:nor/>
                          </m:rPr>
                          <a:rPr lang="en-US" dirty="0" smtClean="0"/>
                          <m:t>)</m:t>
                        </m:r>
                      </m:den>
                    </m:f>
                  </m:oMath>
                </a14:m>
                <a:endParaRPr lang="en-US" dirty="0" smtClean="0"/>
              </a:p>
              <a:p>
                <a:r>
                  <a:rPr lang="en-US" dirty="0" smtClean="0"/>
                  <a:t>Now lets look a very common application of Bayes, for supervised learning in </a:t>
                </a:r>
                <a:r>
                  <a:rPr lang="en-US" b="1" i="1" dirty="0" smtClean="0"/>
                  <a:t>classification</a:t>
                </a:r>
                <a:r>
                  <a:rPr lang="en-US" dirty="0" smtClean="0"/>
                  <a:t>, spam filtering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1213" r="-15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Intuition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C7379-0E70-462E-B39F-0BD4C60639B7}" type="datetime1">
              <a:rPr lang="en-US" smtClean="0"/>
              <a:t>4/25/2019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2029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 rare disease where 1%</a:t>
            </a:r>
          </a:p>
          <a:p>
            <a:r>
              <a:rPr lang="en-US" dirty="0" smtClean="0"/>
              <a:t>We have highly sensitive and specific test that is</a:t>
            </a:r>
          </a:p>
          <a:p>
            <a:pPr lvl="1"/>
            <a:r>
              <a:rPr lang="en-US" dirty="0" smtClean="0"/>
              <a:t>99% positive for sick patients</a:t>
            </a:r>
          </a:p>
          <a:p>
            <a:pPr lvl="1"/>
            <a:r>
              <a:rPr lang="en-US" dirty="0" smtClean="0"/>
              <a:t>99% negative for non-sick </a:t>
            </a:r>
          </a:p>
          <a:p>
            <a:r>
              <a:rPr lang="en-US" dirty="0" smtClean="0"/>
              <a:t>If a patients test positive, what is probability that he/she is sick?</a:t>
            </a:r>
          </a:p>
          <a:p>
            <a:r>
              <a:rPr lang="en-US" dirty="0" smtClean="0"/>
              <a:t>Approach: patient is sick : sick, tests positive +</a:t>
            </a:r>
          </a:p>
          <a:p>
            <a:r>
              <a:rPr lang="en-US" dirty="0" smtClean="0"/>
              <a:t>P(sick/+) = P(+/sick) P(sick)/P(+)= 0.99*0.01/(0.99*0.01+0.99*0.01) = 0.099/2*(0.099) = ½ = 0.5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Lets Review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A5BC6-E16C-4954-A4D7-72C8554654DC}" type="datetime1">
              <a:rPr lang="en-US" smtClean="0"/>
              <a:t>4/25/2019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8682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Training set </a:t>
            </a:r>
            <a:r>
              <a:rPr lang="en-US" dirty="0" smtClean="0">
                <a:sym typeface="Wingdings" pitchFamily="2" charset="2"/>
              </a:rPr>
              <a:t> design a model</a:t>
            </a:r>
          </a:p>
          <a:p>
            <a:r>
              <a:rPr lang="en-US" dirty="0" smtClean="0">
                <a:sym typeface="Wingdings" pitchFamily="2" charset="2"/>
              </a:rPr>
              <a:t>Test set  validate the model </a:t>
            </a:r>
          </a:p>
          <a:p>
            <a:r>
              <a:rPr lang="en-US" dirty="0" smtClean="0">
                <a:sym typeface="Wingdings" pitchFamily="2" charset="2"/>
              </a:rPr>
              <a:t>Classify data set using the model</a:t>
            </a:r>
          </a:p>
          <a:p>
            <a:endParaRPr lang="en-US" dirty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Goal of classification: to label the items in the set to one of the given/known classes</a:t>
            </a:r>
          </a:p>
          <a:p>
            <a:r>
              <a:rPr lang="en-US" dirty="0" smtClean="0">
                <a:sym typeface="Wingdings" pitchFamily="2" charset="2"/>
              </a:rPr>
              <a:t>For spam filtering it is binary class: spam or nit spam(ham)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Classification</a:t>
            </a:r>
            <a:endParaRPr lang="en-US" dirty="0"/>
          </a:p>
        </p:txBody>
      </p:sp>
      <p:sp>
        <p:nvSpPr>
          <p:cNvPr id="8" name="Up-Down Arrow 7"/>
          <p:cNvSpPr/>
          <p:nvPr/>
        </p:nvSpPr>
        <p:spPr>
          <a:xfrm>
            <a:off x="5943600" y="1877786"/>
            <a:ext cx="152400" cy="685800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CB374-AB50-43BA-94E0-2CB604519616}" type="datetime1">
              <a:rPr lang="en-US" smtClean="0"/>
              <a:t>4/25/2019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81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Goals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Classification is placing things where they belong</a:t>
            </a:r>
          </a:p>
          <a:p>
            <a:pPr eaLnBrk="1" hangingPunct="1"/>
            <a:r>
              <a:rPr lang="en-US" altLang="en-US" dirty="0" smtClean="0"/>
              <a:t>Why? To learn from classification</a:t>
            </a:r>
          </a:p>
          <a:p>
            <a:pPr eaLnBrk="1" hangingPunct="1"/>
            <a:r>
              <a:rPr lang="en-US" altLang="en-US" dirty="0" smtClean="0"/>
              <a:t>To discover patterns</a:t>
            </a:r>
          </a:p>
          <a:p>
            <a:pPr eaLnBrk="1" hangingPunct="1"/>
            <a:r>
              <a:rPr lang="en-US" altLang="en-US" dirty="0" smtClean="0"/>
              <a:t>To learn from history as to what our response is to a given class of events, for example.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424DDD9-B9C7-4C9F-A6B7-EEBE2CF40953}" type="datetime1">
              <a:rPr lang="en-US" smtClean="0"/>
              <a:t>4/25/2019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4484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Linear regression is about continuous variables, not binary class</a:t>
            </a:r>
          </a:p>
          <a:p>
            <a:r>
              <a:rPr lang="en-US" dirty="0" smtClean="0"/>
              <a:t>K-</a:t>
            </a:r>
            <a:r>
              <a:rPr lang="en-US" dirty="0" err="1" smtClean="0"/>
              <a:t>nn</a:t>
            </a:r>
            <a:r>
              <a:rPr lang="en-US" dirty="0" smtClean="0"/>
              <a:t> cannot accommodate multi-features: curse of dimensionality: 1 distinct word </a:t>
            </a:r>
            <a:r>
              <a:rPr lang="en-US" dirty="0" smtClean="0">
                <a:sym typeface="Wingdings" pitchFamily="2" charset="2"/>
              </a:rPr>
              <a:t>1 feature 10000 words 10000 features!</a:t>
            </a:r>
          </a:p>
          <a:p>
            <a:r>
              <a:rPr lang="en-US" dirty="0" smtClean="0">
                <a:sym typeface="Wingdings" pitchFamily="2" charset="2"/>
              </a:rPr>
              <a:t>Then what can we use? Naïve Bayes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not use methods we discussed earlier?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E7CB1-5FB4-4D8E-A854-79BC93B61176}" type="datetime1">
              <a:rPr lang="en-US" smtClean="0"/>
              <a:t>4/25/2019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1527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/>
                  <a:t>Classifying mail into spam and not spam: binary classification</a:t>
                </a:r>
              </a:p>
              <a:p>
                <a:pPr marL="0" indent="0">
                  <a:buNone/>
                </a:pPr>
                <a:r>
                  <a:rPr lang="en-US" dirty="0" smtClean="0"/>
                  <a:t>Lets say if we get a mail with --- you have won a “lottery” right away you know it is a spam.</a:t>
                </a:r>
              </a:p>
              <a:p>
                <a:pPr marL="0" indent="0">
                  <a:buNone/>
                </a:pPr>
                <a:r>
                  <a:rPr lang="en-US" dirty="0" smtClean="0"/>
                  <a:t>We will assume that is if a word qualifies to be a spam then the email is a spam…</a:t>
                </a:r>
              </a:p>
              <a:p>
                <a:pPr marL="0" indent="0">
                  <a:buNone/>
                </a:pPr>
                <a:r>
                  <a:rPr lang="en-US" dirty="0" smtClean="0"/>
                  <a:t>P(</a:t>
                </a:r>
                <a:r>
                  <a:rPr lang="en-US" dirty="0" err="1" smtClean="0"/>
                  <a:t>spam|word</a:t>
                </a:r>
                <a:r>
                  <a:rPr lang="en-US" dirty="0" smtClean="0"/>
                  <a:t>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dirty="0" smtClean="0"/>
                          <m:t>P</m:t>
                        </m:r>
                        <m:r>
                          <m:rPr>
                            <m:nor/>
                          </m:rPr>
                          <a:rPr lang="en-US" dirty="0" smtClean="0"/>
                          <m:t>(</m:t>
                        </m:r>
                        <m:r>
                          <m:rPr>
                            <m:nor/>
                          </m:rPr>
                          <a:rPr lang="en-US" dirty="0" smtClean="0"/>
                          <m:t>word</m:t>
                        </m:r>
                        <m:r>
                          <m:rPr>
                            <m:nor/>
                          </m:rPr>
                          <a:rPr lang="en-US" dirty="0" smtClean="0"/>
                          <m:t>|</m:t>
                        </m:r>
                        <m:r>
                          <m:rPr>
                            <m:nor/>
                          </m:rPr>
                          <a:rPr lang="en-US" dirty="0" smtClean="0"/>
                          <m:t>spam</m:t>
                        </m:r>
                        <m:r>
                          <m:rPr>
                            <m:nor/>
                          </m:rPr>
                          <a:rPr lang="en-US" dirty="0" smtClean="0"/>
                          <m:t>)</m:t>
                        </m:r>
                        <m:r>
                          <m:rPr>
                            <m:nor/>
                          </m:rPr>
                          <a:rPr lang="en-US" dirty="0" smtClean="0"/>
                          <m:t>P</m:t>
                        </m:r>
                        <m:r>
                          <m:rPr>
                            <m:nor/>
                          </m:rPr>
                          <a:rPr lang="en-US" dirty="0" smtClean="0"/>
                          <m:t>(</m:t>
                        </m:r>
                        <m:r>
                          <m:rPr>
                            <m:nor/>
                          </m:rPr>
                          <a:rPr lang="en-US" dirty="0" smtClean="0"/>
                          <m:t>spam</m:t>
                        </m:r>
                        <m:r>
                          <m:rPr>
                            <m:nor/>
                          </m:rPr>
                          <a:rPr lang="en-US" dirty="0" smtClean="0"/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dirty="0" smtClean="0"/>
                          <m:t>P</m:t>
                        </m:r>
                        <m:r>
                          <m:rPr>
                            <m:nor/>
                          </m:rPr>
                          <a:rPr lang="en-US" dirty="0" smtClean="0"/>
                          <m:t>(</m:t>
                        </m:r>
                        <m:r>
                          <m:rPr>
                            <m:nor/>
                          </m:rPr>
                          <a:rPr lang="en-US" dirty="0" smtClean="0"/>
                          <m:t>word</m:t>
                        </m:r>
                        <m:r>
                          <m:rPr>
                            <m:nor/>
                          </m:rPr>
                          <a:rPr lang="en-US" dirty="0" smtClean="0"/>
                          <m:t>)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t="-1752" r="-15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Spam Filter for individual words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BCA79-273E-4DC9-BD5D-13C10286A47A}" type="datetime1">
              <a:rPr lang="en-US" smtClean="0"/>
              <a:t>4/25/2019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056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Enron data set</a:t>
            </a:r>
          </a:p>
          <a:p>
            <a:r>
              <a:rPr lang="en-US" dirty="0" smtClean="0"/>
              <a:t>Enron employee emails </a:t>
            </a:r>
          </a:p>
          <a:p>
            <a:r>
              <a:rPr lang="en-US" dirty="0" smtClean="0"/>
              <a:t>A small subset chosen for EDA</a:t>
            </a:r>
          </a:p>
          <a:p>
            <a:r>
              <a:rPr lang="en-US" dirty="0" smtClean="0"/>
              <a:t>1500 spam, 3672 ham</a:t>
            </a:r>
          </a:p>
          <a:p>
            <a:r>
              <a:rPr lang="en-US" dirty="0" smtClean="0"/>
              <a:t>Test word is “meeting”…that is, your goal is label a email with word “meeting” as spam or ham (not spam)</a:t>
            </a:r>
          </a:p>
          <a:p>
            <a:r>
              <a:rPr lang="en-US" dirty="0" smtClean="0"/>
              <a:t>Run an simple shell script and find out that 16 “</a:t>
            </a:r>
            <a:r>
              <a:rPr lang="en-US" dirty="0" err="1" smtClean="0"/>
              <a:t>meeting”s</a:t>
            </a:r>
            <a:r>
              <a:rPr lang="en-US" dirty="0" smtClean="0"/>
              <a:t> in spam, 153 “meetings” in ham</a:t>
            </a:r>
          </a:p>
          <a:p>
            <a:r>
              <a:rPr lang="en-US" dirty="0" smtClean="0"/>
              <a:t>Right away what is your intuition? Now prove it using Bayes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data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BD1B1-C94F-4C7C-B8E0-4AB0455F491D}" type="datetime1">
              <a:rPr lang="en-US" smtClean="0"/>
              <a:t>4/25/2019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865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839200" cy="4525963"/>
          </a:xfrm>
        </p:spPr>
        <p:txBody>
          <a:bodyPr/>
          <a:lstStyle/>
          <a:p>
            <a:r>
              <a:rPr lang="en-US" dirty="0" smtClean="0"/>
              <a:t>Lets call good emails “ham”</a:t>
            </a:r>
          </a:p>
          <a:p>
            <a:r>
              <a:rPr lang="en-US" dirty="0" smtClean="0"/>
              <a:t>P(ham) = 1- P(spam)</a:t>
            </a:r>
          </a:p>
          <a:p>
            <a:r>
              <a:rPr lang="en-US" dirty="0" smtClean="0"/>
              <a:t>P(word) = </a:t>
            </a:r>
            <a:r>
              <a:rPr lang="en-US" sz="2400" dirty="0" smtClean="0"/>
              <a:t>P(</a:t>
            </a:r>
            <a:r>
              <a:rPr lang="en-US" sz="2400" dirty="0" err="1" smtClean="0"/>
              <a:t>word|spam</a:t>
            </a:r>
            <a:r>
              <a:rPr lang="en-US" sz="2400" dirty="0" smtClean="0"/>
              <a:t>)P(spam) + P(</a:t>
            </a:r>
            <a:r>
              <a:rPr lang="en-US" sz="2400" dirty="0" err="1" smtClean="0"/>
              <a:t>word|ham</a:t>
            </a:r>
            <a:r>
              <a:rPr lang="en-US" sz="2400" dirty="0" smtClean="0"/>
              <a:t>)P(ham)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Further discussion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6E605-944C-4049-BDD1-051804027CFC}" type="datetime1">
              <a:rPr lang="en-US" smtClean="0"/>
              <a:t>4/25/2019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954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481328"/>
            <a:ext cx="9067800" cy="4525963"/>
          </a:xfrm>
        </p:spPr>
        <p:txBody>
          <a:bodyPr>
            <a:normAutofit lnSpcReduction="10000"/>
          </a:bodyPr>
          <a:lstStyle/>
          <a:p>
            <a:r>
              <a:rPr lang="en-US" sz="2000" dirty="0" smtClean="0"/>
              <a:t>P(spam) = 1500/(1500+3672) = </a:t>
            </a:r>
            <a:r>
              <a:rPr lang="en-US" sz="2000" dirty="0" smtClean="0"/>
              <a:t>0.29</a:t>
            </a:r>
          </a:p>
          <a:p>
            <a:endParaRPr lang="en-US" sz="2000" dirty="0" smtClean="0"/>
          </a:p>
          <a:p>
            <a:r>
              <a:rPr lang="en-US" sz="2000" dirty="0" smtClean="0"/>
              <a:t>P(ham) = </a:t>
            </a:r>
            <a:r>
              <a:rPr lang="en-US" sz="2000" dirty="0" smtClean="0"/>
              <a:t>0.71</a:t>
            </a:r>
          </a:p>
          <a:p>
            <a:endParaRPr lang="en-US" sz="2000" dirty="0" smtClean="0"/>
          </a:p>
          <a:p>
            <a:r>
              <a:rPr lang="en-US" sz="2000" dirty="0" smtClean="0"/>
              <a:t>P(</a:t>
            </a:r>
            <a:r>
              <a:rPr lang="en-US" sz="2000" dirty="0" err="1" smtClean="0"/>
              <a:t>meeting|spam</a:t>
            </a:r>
            <a:r>
              <a:rPr lang="en-US" sz="2000" dirty="0" smtClean="0"/>
              <a:t>) = 16/1500= </a:t>
            </a:r>
            <a:r>
              <a:rPr lang="en-US" sz="2000" dirty="0" smtClean="0"/>
              <a:t>0.0106</a:t>
            </a:r>
          </a:p>
          <a:p>
            <a:endParaRPr lang="en-US" sz="2000" dirty="0" smtClean="0"/>
          </a:p>
          <a:p>
            <a:r>
              <a:rPr lang="en-US" sz="2000" dirty="0" smtClean="0"/>
              <a:t>P(</a:t>
            </a:r>
            <a:r>
              <a:rPr lang="en-US" sz="2000" dirty="0" err="1" smtClean="0"/>
              <a:t>meeting|ham</a:t>
            </a:r>
            <a:r>
              <a:rPr lang="en-US" sz="2000" dirty="0" smtClean="0"/>
              <a:t>) = </a:t>
            </a:r>
            <a:r>
              <a:rPr lang="en-US" sz="2000" dirty="0" smtClean="0"/>
              <a:t>153/3672 </a:t>
            </a:r>
            <a:r>
              <a:rPr lang="en-US" sz="2000" dirty="0" smtClean="0"/>
              <a:t>= </a:t>
            </a:r>
            <a:r>
              <a:rPr lang="en-US" sz="2000" dirty="0" smtClean="0"/>
              <a:t>0.0416</a:t>
            </a:r>
          </a:p>
          <a:p>
            <a:endParaRPr lang="en-US" sz="2000" dirty="0" smtClean="0"/>
          </a:p>
          <a:p>
            <a:r>
              <a:rPr lang="en-US" sz="2000" dirty="0" smtClean="0"/>
              <a:t>P(meeting) = P(</a:t>
            </a:r>
            <a:r>
              <a:rPr lang="en-US" sz="2000" dirty="0" err="1" smtClean="0"/>
              <a:t>meeting|spam</a:t>
            </a:r>
            <a:r>
              <a:rPr lang="en-US" sz="2000" dirty="0" smtClean="0"/>
              <a:t>)P(spam</a:t>
            </a:r>
            <a:r>
              <a:rPr lang="en-US" sz="2000" dirty="0"/>
              <a:t>) + </a:t>
            </a:r>
            <a:r>
              <a:rPr lang="en-US" sz="2000" dirty="0" smtClean="0"/>
              <a:t>P(</a:t>
            </a:r>
            <a:r>
              <a:rPr lang="en-US" sz="2000" dirty="0" err="1" smtClean="0"/>
              <a:t>meeting|ham</a:t>
            </a:r>
            <a:r>
              <a:rPr lang="en-US" sz="2000" dirty="0" smtClean="0"/>
              <a:t>)P(ham) = 0.0106 *0.29 + 0.0416+0.71</a:t>
            </a:r>
            <a:r>
              <a:rPr lang="en-US" sz="2000" smtClean="0"/>
              <a:t>= </a:t>
            </a:r>
            <a:r>
              <a:rPr lang="en-US" sz="2000" smtClean="0"/>
              <a:t>0.03261</a:t>
            </a:r>
            <a:endParaRPr lang="en-US" sz="2000" dirty="0" smtClean="0"/>
          </a:p>
          <a:p>
            <a:r>
              <a:rPr lang="en-US" sz="2000" dirty="0" smtClean="0"/>
              <a:t>P(</a:t>
            </a:r>
            <a:r>
              <a:rPr lang="en-US" sz="2000" dirty="0" err="1" smtClean="0"/>
              <a:t>spam|meeting</a:t>
            </a:r>
            <a:r>
              <a:rPr lang="en-US" sz="2000" dirty="0" smtClean="0"/>
              <a:t>) = P(</a:t>
            </a:r>
            <a:r>
              <a:rPr lang="en-US" sz="2000" dirty="0" err="1" smtClean="0"/>
              <a:t>meeting|spam</a:t>
            </a:r>
            <a:r>
              <a:rPr lang="en-US" sz="2000" dirty="0" smtClean="0"/>
              <a:t>)*P(spam)/P(meeting)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                          = 0.0106*0.29/0.03261 = 0.094 </a:t>
            </a:r>
            <a:r>
              <a:rPr lang="en-US" sz="2400" dirty="0" smtClean="0">
                <a:sym typeface="Wingdings" pitchFamily="2" charset="2"/>
              </a:rPr>
              <a:t> 9.4%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                </a:t>
            </a:r>
            <a:endParaRPr lang="en-US" sz="2400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Calculations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05E51-7B1A-4C9F-972C-8E817D6C6E98}" type="datetime1">
              <a:rPr lang="en-US" smtClean="0"/>
              <a:t>4/25/2019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26813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81328"/>
            <a:ext cx="8784432" cy="452596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Learn Naïve Bayes Rule</a:t>
            </a:r>
          </a:p>
          <a:p>
            <a:r>
              <a:rPr lang="en-US" dirty="0" smtClean="0"/>
              <a:t>Application to spam filtering in emails</a:t>
            </a:r>
          </a:p>
          <a:p>
            <a:r>
              <a:rPr lang="en-US" dirty="0" smtClean="0"/>
              <a:t>Work the example/understand the example discussed in class: disease detection, a spam filter..</a:t>
            </a:r>
          </a:p>
          <a:p>
            <a:r>
              <a:rPr lang="en-US" dirty="0" smtClean="0"/>
              <a:t>Possible question</a:t>
            </a:r>
            <a:r>
              <a:rPr lang="en-US" dirty="0" smtClean="0">
                <a:sym typeface="Wingdings" pitchFamily="2" charset="2"/>
              </a:rPr>
              <a:t> problem statement  classification model using Naïve Bayes</a:t>
            </a:r>
          </a:p>
          <a:p>
            <a:r>
              <a:rPr lang="en-US" dirty="0" smtClean="0"/>
              <a:t>If you have time, summer reading,</a:t>
            </a:r>
          </a:p>
          <a:p>
            <a:pPr lvl="1"/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://ai.stanford.edu/~</a:t>
            </a:r>
            <a:r>
              <a:rPr lang="en-US" dirty="0" smtClean="0">
                <a:hlinkClick r:id="rId2"/>
              </a:rPr>
              <a:t>ang/papers/nips01-discriminativegenerative.pdf</a:t>
            </a:r>
            <a:endParaRPr lang="en-US" dirty="0" smtClean="0"/>
          </a:p>
          <a:p>
            <a:pPr lvl="1"/>
            <a:r>
              <a:rPr lang="en-US" dirty="0" smtClean="0"/>
              <a:t>This is a comparison of Bayesian and logistic regression: we’ll study </a:t>
            </a:r>
            <a:r>
              <a:rPr lang="en-US" smtClean="0"/>
              <a:t>logistic regression next.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6148-438A-48E2-B15F-4666EA1C7211}" type="datetime1">
              <a:rPr lang="en-US" smtClean="0"/>
              <a:t>4/25/2019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362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Classification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400" dirty="0" smtClean="0"/>
              <a:t>Classification relies on </a:t>
            </a:r>
            <a:r>
              <a:rPr lang="en-US" altLang="en-US" sz="2400" dirty="0" err="1" smtClean="0"/>
              <a:t>apriori</a:t>
            </a:r>
            <a:r>
              <a:rPr lang="en-US" altLang="en-US" sz="2400" dirty="0" smtClean="0"/>
              <a:t> reference structures that divide the space of all possible data points into a set of classes that are not overlapping. (what do you do the data points overlap?)</a:t>
            </a:r>
          </a:p>
          <a:p>
            <a:pPr eaLnBrk="1" hangingPunct="1"/>
            <a:endParaRPr lang="en-US" altLang="en-US" sz="2400" dirty="0" smtClean="0"/>
          </a:p>
          <a:p>
            <a:pPr eaLnBrk="1" hangingPunct="1"/>
            <a:r>
              <a:rPr lang="en-US" altLang="en-US" sz="2400" dirty="0" smtClean="0"/>
              <a:t>What are the problems it (classification) can solve?</a:t>
            </a:r>
          </a:p>
          <a:p>
            <a:pPr eaLnBrk="1" hangingPunct="1"/>
            <a:r>
              <a:rPr lang="en-US" altLang="en-US" sz="2400" dirty="0" smtClean="0"/>
              <a:t>What are some of the common classification methods?</a:t>
            </a:r>
          </a:p>
          <a:p>
            <a:pPr eaLnBrk="1" hangingPunct="1"/>
            <a:r>
              <a:rPr lang="en-US" altLang="en-US" sz="2400" dirty="0" smtClean="0"/>
              <a:t>Which one is better for a given situation? (meta classifier)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E4E2E1D-6BCC-4ED4-82AD-3CBD27186F2C}" type="datetime1">
              <a:rPr lang="en-US" smtClean="0"/>
              <a:t>4/25/2019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4498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mtClean="0"/>
              <a:t>Classification examples in daily life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altLang="en-US" dirty="0" smtClean="0"/>
              <a:t>Restaurant menu: appetizers, salads, soups, entrée, dessert, drinks,…</a:t>
            </a:r>
          </a:p>
          <a:p>
            <a:pPr eaLnBrk="1" hangingPunct="1"/>
            <a:r>
              <a:rPr lang="en-US" altLang="en-US" dirty="0" smtClean="0"/>
              <a:t>Library of congress (LIC) system classifies books according to a standard scheme</a:t>
            </a:r>
          </a:p>
          <a:p>
            <a:pPr eaLnBrk="1" hangingPunct="1"/>
            <a:r>
              <a:rPr lang="en-US" altLang="en-US" dirty="0" smtClean="0"/>
              <a:t>Injuries and diseases classification is physicians and healthcare workers</a:t>
            </a:r>
          </a:p>
          <a:p>
            <a:pPr eaLnBrk="1" hangingPunct="1"/>
            <a:r>
              <a:rPr lang="en-US" altLang="en-US" dirty="0" smtClean="0"/>
              <a:t>Classification of all living things: </a:t>
            </a:r>
            <a:r>
              <a:rPr lang="en-US" altLang="en-US" dirty="0" err="1" smtClean="0"/>
              <a:t>eg</a:t>
            </a:r>
            <a:r>
              <a:rPr lang="en-US" altLang="en-US" dirty="0" smtClean="0"/>
              <a:t>., Home Sapiens (genus, species)</a:t>
            </a:r>
          </a:p>
          <a:p>
            <a:pPr eaLnBrk="1" hangingPunct="1"/>
            <a:r>
              <a:rPr lang="en-US" altLang="en-US" dirty="0" smtClean="0"/>
              <a:t>Classification very large application in automobile domain from services (classes), parts (classes), incidents (classes) etc.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376D8DF-E9B9-4282-B255-75528809EB66}" type="datetime1">
              <a:rPr lang="en-US" smtClean="0"/>
              <a:t>4/25/2019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735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mtClean="0"/>
              <a:t>Categories of classification algorithms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 smtClean="0"/>
              <a:t>With respect to underlying technique two broad categories:</a:t>
            </a:r>
          </a:p>
          <a:p>
            <a:r>
              <a:rPr lang="en-US" altLang="en-US" sz="2400" dirty="0" smtClean="0"/>
              <a:t>Statistical algorithms</a:t>
            </a:r>
          </a:p>
          <a:p>
            <a:pPr lvl="1"/>
            <a:r>
              <a:rPr lang="en-US" altLang="en-US" sz="2400" dirty="0" smtClean="0"/>
              <a:t>Regression for forecasting</a:t>
            </a:r>
          </a:p>
          <a:p>
            <a:pPr lvl="1"/>
            <a:r>
              <a:rPr lang="en-US" altLang="en-US" sz="2400" dirty="0" smtClean="0"/>
              <a:t>Bayes classifier depicts the dependency of the various attributes of the classification problem. </a:t>
            </a:r>
          </a:p>
          <a:p>
            <a:r>
              <a:rPr lang="en-US" altLang="en-US" sz="2400" dirty="0" smtClean="0"/>
              <a:t>Structural algorithms</a:t>
            </a:r>
          </a:p>
          <a:p>
            <a:pPr lvl="1"/>
            <a:r>
              <a:rPr lang="en-US" altLang="en-US" sz="2400" dirty="0" smtClean="0"/>
              <a:t>Rule-based algorithms: if-else, decision trees</a:t>
            </a:r>
          </a:p>
          <a:p>
            <a:pPr lvl="1"/>
            <a:r>
              <a:rPr lang="en-US" altLang="en-US" sz="2400" dirty="0" smtClean="0"/>
              <a:t>Distance-based algorithm: similarity, nearest neighbor</a:t>
            </a:r>
          </a:p>
          <a:p>
            <a:pPr lvl="1"/>
            <a:r>
              <a:rPr lang="en-US" altLang="en-US" sz="2400" dirty="0" smtClean="0"/>
              <a:t>Neural networks</a:t>
            </a:r>
          </a:p>
          <a:p>
            <a:endParaRPr lang="en-US" altLang="en-US" sz="24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1810CF3-B735-424E-9119-6A539BF0AAA5}" type="datetime1">
              <a:rPr lang="en-US" smtClean="0"/>
              <a:t>4/25/2019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635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Classifiers</a:t>
            </a:r>
          </a:p>
        </p:txBody>
      </p:sp>
      <p:pic>
        <p:nvPicPr>
          <p:cNvPr id="7171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77913" y="1600200"/>
            <a:ext cx="6988175" cy="4525963"/>
          </a:xfrm>
          <a:noFill/>
        </p:spPr>
      </p:pic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1299752-C662-46C0-8D73-63E3B45E87D9}" type="datetime1">
              <a:rPr lang="en-US" smtClean="0"/>
              <a:t>4/25/2019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555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Advantages and Disadvantages 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Decision tree, simple and powerful, works well for discrete (0,1- yes-no)rules; </a:t>
            </a:r>
          </a:p>
          <a:p>
            <a:r>
              <a:rPr lang="en-US" altLang="en-US" smtClean="0"/>
              <a:t>Neural net: black box approach, hard to interpret results </a:t>
            </a:r>
          </a:p>
          <a:p>
            <a:r>
              <a:rPr lang="en-US" altLang="en-US" smtClean="0"/>
              <a:t>Distance-based ones work well for low-dimensionality space</a:t>
            </a:r>
          </a:p>
          <a:p>
            <a:r>
              <a:rPr lang="en-US" altLang="en-US" smtClean="0"/>
              <a:t>..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91C15E5-98BC-4358-AD66-BDFB1CB34475}" type="datetime1">
              <a:rPr lang="en-US" smtClean="0"/>
              <a:t>4/25/2019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7687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5405" y="152400"/>
            <a:ext cx="6233195" cy="6181795"/>
          </a:xfr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D4F00-0944-4D35-8E28-91A29A53A0D4}" type="datetime1">
              <a:rPr lang="en-US" smtClean="0"/>
              <a:t>4/25/2019</a:t>
            </a:fld>
            <a:endParaRPr lang="en-US"/>
          </a:p>
        </p:txBody>
      </p:sp>
      <p:sp>
        <p:nvSpPr>
          <p:cNvPr id="10" name="Oval Callout 9"/>
          <p:cNvSpPr/>
          <p:nvPr/>
        </p:nvSpPr>
        <p:spPr>
          <a:xfrm>
            <a:off x="6400800" y="228600"/>
            <a:ext cx="2362200" cy="2438400"/>
          </a:xfrm>
          <a:prstGeom prst="wedgeEllipseCallout">
            <a:avLst>
              <a:gd name="adj1" fmla="val -101878"/>
              <a:gd name="adj2" fmla="val -46909"/>
            </a:avLst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This decision tree  hangs in the ER of Cooke County hospital, Chicago, 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72066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Naïve Bayes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altLang="en-US" dirty="0" smtClean="0"/>
              <a:t>Naïve Bayes classifier</a:t>
            </a:r>
          </a:p>
          <a:p>
            <a:pPr eaLnBrk="1" hangingPunct="1"/>
            <a:r>
              <a:rPr lang="en-US" altLang="en-US" dirty="0" smtClean="0"/>
              <a:t>One of the most celebrated and well-known classification algorithms of all time.</a:t>
            </a:r>
          </a:p>
          <a:p>
            <a:pPr eaLnBrk="1" hangingPunct="1"/>
            <a:r>
              <a:rPr lang="en-US" altLang="en-US" dirty="0" smtClean="0"/>
              <a:t>Probabilistic algorithm</a:t>
            </a:r>
          </a:p>
          <a:p>
            <a:pPr eaLnBrk="1" hangingPunct="1"/>
            <a:r>
              <a:rPr lang="en-US" altLang="en-US" dirty="0" smtClean="0"/>
              <a:t>Typically applied and works well with the assumption of independent attributes, but also found to work well even with some dependencies.</a:t>
            </a:r>
          </a:p>
          <a:p>
            <a:pPr eaLnBrk="1" hangingPunct="1"/>
            <a:r>
              <a:rPr lang="en-US" altLang="en-US" dirty="0" smtClean="0"/>
              <a:t> Was discovered centuries ago but is heavily used today in many predictive analytic applications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0BB27B0-CC9C-45A3-A7C0-E9D1238AD34F}" type="datetime1">
              <a:rPr lang="en-US" smtClean="0"/>
              <a:t>4/25/2019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0894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1488</TotalTime>
  <Words>1284</Words>
  <Application>Microsoft Office PowerPoint</Application>
  <PresentationFormat>On-screen Show (4:3)</PresentationFormat>
  <Paragraphs>171</Paragraphs>
  <Slides>25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4" baseType="lpstr">
      <vt:lpstr>Arial</vt:lpstr>
      <vt:lpstr>Calibri</vt:lpstr>
      <vt:lpstr>Cambria Math</vt:lpstr>
      <vt:lpstr>Lucida Sans Unicode</vt:lpstr>
      <vt:lpstr>Verdana</vt:lpstr>
      <vt:lpstr>Wingdings</vt:lpstr>
      <vt:lpstr>Wingdings 2</vt:lpstr>
      <vt:lpstr>Wingdings 3</vt:lpstr>
      <vt:lpstr>Concourse</vt:lpstr>
      <vt:lpstr>Naïve Bayes</vt:lpstr>
      <vt:lpstr>Goals</vt:lpstr>
      <vt:lpstr>Classification</vt:lpstr>
      <vt:lpstr>Classification examples in daily life</vt:lpstr>
      <vt:lpstr>Categories of classification algorithms</vt:lpstr>
      <vt:lpstr>Classifiers</vt:lpstr>
      <vt:lpstr>Advantages and Disadvantages </vt:lpstr>
      <vt:lpstr>PowerPoint Presentation</vt:lpstr>
      <vt:lpstr>Naïve Bayes</vt:lpstr>
      <vt:lpstr>Life Cycle of a classifier: training, testing and production</vt:lpstr>
      <vt:lpstr>Training Stage</vt:lpstr>
      <vt:lpstr>Validation Stage</vt:lpstr>
      <vt:lpstr>Production stage</vt:lpstr>
      <vt:lpstr>Bayesian Inference</vt:lpstr>
      <vt:lpstr>Naïve Bayes Example</vt:lpstr>
      <vt:lpstr>Discussion</vt:lpstr>
      <vt:lpstr>Intuition</vt:lpstr>
      <vt:lpstr>Lets Review</vt:lpstr>
      <vt:lpstr>Classification</vt:lpstr>
      <vt:lpstr>Why not use methods we discussed earlier?</vt:lpstr>
      <vt:lpstr>Spam Filter for individual words</vt:lpstr>
      <vt:lpstr>Sample data</vt:lpstr>
      <vt:lpstr>Further discussion</vt:lpstr>
      <vt:lpstr>Calculations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Naïve Bayes</dc:title>
  <dc:creator>bina</dc:creator>
  <cp:lastModifiedBy>Bina Ramamurthy</cp:lastModifiedBy>
  <cp:revision>40</cp:revision>
  <dcterms:created xsi:type="dcterms:W3CDTF">2014-04-09T14:03:58Z</dcterms:created>
  <dcterms:modified xsi:type="dcterms:W3CDTF">2019-04-25T13:11:17Z</dcterms:modified>
</cp:coreProperties>
</file>