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FF685-5672-4951-9223-A25988DC7B2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71553-FBE1-41D7-8A51-BE895D9CC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96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39EB-0237-4E88-A970-3540777D5E12}" type="datetime1">
              <a:rPr lang="en-US" smtClean="0"/>
              <a:t>2/21/2019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40293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B97D-8C5F-4607-B4F5-8598F8D9CB17}" type="datetime1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6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C779-975F-40AF-BADA-6D40B0CD921C}" type="datetime1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4035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07AD-1054-4BFA-BA7A-C514D4E2F6E7}" type="datetime1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28746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D07E-0993-4EBB-8A44-67F1B66D35DB}" type="datetime1">
              <a:rPr lang="en-US" smtClean="0"/>
              <a:t>2/21/2019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89293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4BDC8C90-2A59-4F49-84E7-45B58C79097F}" type="datetime1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94779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FB5F-F97A-4F5A-BC86-51596A4577DD}" type="datetime1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6610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7F62-5D82-48CF-9073-8AB9B8C20057}" type="datetime1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0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0BE7-E16E-4A1B-B90A-EE1300B0609E}" type="datetime1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2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F3BE-DFCB-4F1E-B07E-EDDD72C9A865}" type="datetime1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21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3249BEC8-8F59-4D96-BACB-B045A2B6EAEB}" type="datetime1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9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9F21529-0587-42DF-9FA1-7408A1D3EE2E}" type="datetime1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097D0B-290E-45CC-BEA3-C6A7299B412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543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B. Ramamurthy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Statistical Models and Machine Learning </a:t>
            </a:r>
            <a:r>
              <a:rPr lang="en-US" dirty="0" smtClean="0"/>
              <a:t>Algorithms --Review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EB12-3482-4045-B395-9477EAD1B72A}" type="datetime1">
              <a:rPr lang="en-US" smtClean="0">
                <a:latin typeface="Georgia"/>
              </a:rPr>
              <a:t>2/21/2019</a:t>
            </a:fld>
            <a:endParaRPr lang="en-US"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Georgia"/>
              </a:rPr>
              <a:t>cse487/587</a:t>
            </a:r>
            <a:endParaRPr lang="en-US"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1</a:t>
            </a:fld>
            <a:endParaRPr lang="en-US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353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review LM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07AD-1054-4BFA-BA7A-C514D4E2F6E7}" type="datetime1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"lm" by default seeks to find a trend line that minimizes the sum of squares of the vertical distances between the approximated or predicted and observed y's</a:t>
            </a:r>
            <a:r>
              <a:rPr lang="en-US" dirty="0" smtClean="0"/>
              <a:t>.</a:t>
            </a:r>
          </a:p>
          <a:p>
            <a:r>
              <a:rPr lang="en-US" dirty="0"/>
              <a:t>Evaluate the measure of goodness of our model in R-squared and p: R-square measures the </a:t>
            </a:r>
            <a:r>
              <a:rPr lang="en-US" dirty="0" err="1"/>
              <a:t>the</a:t>
            </a:r>
            <a:r>
              <a:rPr lang="en-US" dirty="0"/>
              <a:t> proportion of variance. p-value assesses the significance of the result.</a:t>
            </a:r>
          </a:p>
          <a:p>
            <a:r>
              <a:rPr lang="en-US" dirty="0"/>
              <a:t>We discuss both these measures: we want R-</a:t>
            </a:r>
            <a:r>
              <a:rPr lang="en-US" dirty="0" err="1"/>
              <a:t>sqaured</a:t>
            </a:r>
            <a:r>
              <a:rPr lang="en-US" dirty="0"/>
              <a:t> to high (0.0-1.0 range) and p to be low or &lt;0.05.</a:t>
            </a:r>
          </a:p>
          <a:p>
            <a:r>
              <a:rPr lang="en-US" dirty="0"/>
              <a:t>R-squared is 1-(total predicted error-squared/total mean error squared) </a:t>
            </a:r>
          </a:p>
        </p:txBody>
      </p:sp>
    </p:spTree>
    <p:extLst>
      <p:ext uri="{BB962C8B-B14F-4D97-AF65-F5344CB8AC3E}">
        <p14:creationId xmlns:p14="http://schemas.microsoft.com/office/powerpoint/2010/main" val="59077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Goodness of fit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07AD-1054-4BFA-BA7A-C514D4E2F6E7}" type="datetime1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R2 range is 0-1. For a good fit we would like R2 to be as close to 1 as possible. 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R2 </a:t>
            </a:r>
            <a:r>
              <a:rPr lang="en-US" dirty="0"/>
              <a:t>= 1 means every point is on the linear regression line!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second term represents the "unexplained variance" in the fit. You want this to be as low as </a:t>
            </a:r>
            <a:r>
              <a:rPr lang="en-US" dirty="0" smtClean="0"/>
              <a:t>possible.</a:t>
            </a:r>
          </a:p>
          <a:p>
            <a:r>
              <a:rPr lang="en-US" dirty="0" smtClean="0"/>
              <a:t>Quality </a:t>
            </a:r>
            <a:r>
              <a:rPr lang="en-US" dirty="0"/>
              <a:t>of data </a:t>
            </a:r>
            <a:r>
              <a:rPr lang="en-US" dirty="0" smtClean="0"/>
              <a:t>p:</a:t>
            </a:r>
          </a:p>
          <a:p>
            <a:r>
              <a:rPr lang="en-US" dirty="0" smtClean="0"/>
              <a:t>Low </a:t>
            </a:r>
            <a:r>
              <a:rPr lang="en-US" dirty="0"/>
              <a:t>p means Null hypothesis (H0) has been rejected. We would like p &lt;0.05 for high significance of prediction.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436" y="2309367"/>
            <a:ext cx="7158182" cy="99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6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 of K-means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07AD-1054-4BFA-BA7A-C514D4E2F6E7}" type="datetime1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K-means is unsupervised: no prior knowledge of the “right answer”</a:t>
            </a:r>
          </a:p>
          <a:p>
            <a:r>
              <a:rPr lang="en-US" dirty="0" smtClean="0"/>
              <a:t>Goal </a:t>
            </a:r>
            <a:r>
              <a:rPr lang="en-US" dirty="0"/>
              <a:t>of the algorithm Is to determine the definition of the right answer by finding clusters of data</a:t>
            </a:r>
          </a:p>
          <a:p>
            <a:r>
              <a:rPr lang="en-US" dirty="0" smtClean="0"/>
              <a:t>Kind </a:t>
            </a:r>
            <a:r>
              <a:rPr lang="en-US" dirty="0"/>
              <a:t>of data: satisfaction survey data, survey data, medical data, SAT scores</a:t>
            </a:r>
          </a:p>
          <a:p>
            <a:r>
              <a:rPr lang="en-US" dirty="0"/>
              <a:t>Assume data {age, gender, income, state, household, size}, your goal is to segment the users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Beginnings: read </a:t>
            </a:r>
            <a:r>
              <a:rPr lang="en-US" dirty="0"/>
              <a:t>about “birth of statistics” in John Snow’s classic study of Cholera epidemic in London 1854: “cluster” around </a:t>
            </a:r>
            <a:r>
              <a:rPr lang="en-US" dirty="0" err="1"/>
              <a:t>Broadstreet</a:t>
            </a:r>
            <a:r>
              <a:rPr lang="en-US" dirty="0"/>
              <a:t> pump: http://www.ph.ucla.edu/epi/snow.html</a:t>
            </a:r>
          </a:p>
        </p:txBody>
      </p:sp>
    </p:spTree>
    <p:extLst>
      <p:ext uri="{BB962C8B-B14F-4D97-AF65-F5344CB8AC3E}">
        <p14:creationId xmlns:p14="http://schemas.microsoft.com/office/powerpoint/2010/main" val="84795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4641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John Snow’s Cholera Map –1854 London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07AD-1054-4BFA-BA7A-C514D4E2F6E7}" type="datetime1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18" y="877456"/>
            <a:ext cx="6214518" cy="5957060"/>
          </a:xfrm>
        </p:spPr>
      </p:pic>
    </p:spTree>
    <p:extLst>
      <p:ext uri="{BB962C8B-B14F-4D97-AF65-F5344CB8AC3E}">
        <p14:creationId xmlns:p14="http://schemas.microsoft.com/office/powerpoint/2010/main" val="282830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07AD-1054-4BFA-BA7A-C514D4E2F6E7}" type="datetime1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Initially pick k centroids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Assign </a:t>
            </a:r>
            <a:r>
              <a:rPr lang="en-US" dirty="0"/>
              <a:t>each data point to the closest centroid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After </a:t>
            </a:r>
            <a:r>
              <a:rPr lang="en-US" dirty="0"/>
              <a:t>allocating all the data points, recomputed the centroids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there is no change or an acceptable small </a:t>
            </a:r>
            <a:r>
              <a:rPr lang="en-US" dirty="0" smtClean="0"/>
              <a:t>change in the centroids, </a:t>
            </a:r>
            <a:r>
              <a:rPr lang="en-US" dirty="0"/>
              <a:t>clustering is complete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Else continue step 2 with the new centroids.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</a:t>
            </a:r>
            <a:r>
              <a:rPr lang="en-US" dirty="0"/>
              <a:t>: K </a:t>
            </a:r>
            <a:r>
              <a:rPr lang="en-US" dirty="0" smtClean="0"/>
              <a:t>clusters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Also possible that the data may not converge. In that case, stop after certain number of iterations.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Evaluation </a:t>
            </a:r>
            <a:r>
              <a:rPr lang="en-US" dirty="0"/>
              <a:t>metric:  </a:t>
            </a:r>
            <a:r>
              <a:rPr lang="en-US" dirty="0" err="1" smtClean="0"/>
              <a:t>between_ss</a:t>
            </a:r>
            <a:r>
              <a:rPr lang="en-US" dirty="0" smtClean="0"/>
              <a:t>/</a:t>
            </a:r>
            <a:r>
              <a:rPr lang="en-US" dirty="0" err="1" smtClean="0"/>
              <a:t>total_ss</a:t>
            </a:r>
            <a:r>
              <a:rPr lang="en-US" dirty="0"/>
              <a:t>, range 0-1, for good tight clustering, this metric is as close to 1 as possible.</a:t>
            </a:r>
          </a:p>
        </p:txBody>
      </p:sp>
    </p:spTree>
    <p:extLst>
      <p:ext uri="{BB962C8B-B14F-4D97-AF65-F5344CB8AC3E}">
        <p14:creationId xmlns:p14="http://schemas.microsoft.com/office/powerpoint/2010/main" val="163631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K-NN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07AD-1054-4BFA-BA7A-C514D4E2F6E7}" type="datetime1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General idea is that a data point will similar to its neighbors. So classify it or label it accordingly.</a:t>
            </a:r>
          </a:p>
          <a:p>
            <a:r>
              <a:rPr lang="en-US" dirty="0" smtClean="0"/>
              <a:t>Which </a:t>
            </a:r>
            <a:r>
              <a:rPr lang="en-US" dirty="0"/>
              <a:t>neighbor(s), how many neighbors?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Decide </a:t>
            </a:r>
            <a:r>
              <a:rPr lang="en-US" dirty="0"/>
              <a:t>on your similarity or </a:t>
            </a:r>
            <a:r>
              <a:rPr lang="en-US" dirty="0" smtClean="0"/>
              <a:t>distance metric</a:t>
            </a:r>
            <a:endParaRPr lang="en-US" dirty="0"/>
          </a:p>
          <a:p>
            <a:r>
              <a:rPr lang="en-US" b="1" dirty="0" smtClean="0"/>
              <a:t>Split </a:t>
            </a:r>
            <a:r>
              <a:rPr lang="en-US" b="1" dirty="0"/>
              <a:t>the original set into training and test set </a:t>
            </a:r>
            <a:r>
              <a:rPr lang="en-US" b="1" dirty="0" smtClean="0"/>
              <a:t>(learn, evaluate)</a:t>
            </a:r>
            <a:endParaRPr lang="en-US" b="1" dirty="0"/>
          </a:p>
          <a:p>
            <a:r>
              <a:rPr lang="en-US" dirty="0" smtClean="0"/>
              <a:t>Pick </a:t>
            </a:r>
            <a:r>
              <a:rPr lang="en-US" dirty="0"/>
              <a:t>an </a:t>
            </a:r>
            <a:r>
              <a:rPr lang="en-US" dirty="0" smtClean="0"/>
              <a:t>evaluation </a:t>
            </a:r>
            <a:r>
              <a:rPr lang="en-US" dirty="0"/>
              <a:t>metric: Misclassification rate is a good </a:t>
            </a:r>
            <a:r>
              <a:rPr lang="en-US" dirty="0" smtClean="0"/>
              <a:t>one</a:t>
            </a:r>
            <a:endParaRPr lang="en-US" dirty="0"/>
          </a:p>
          <a:p>
            <a:r>
              <a:rPr lang="en-US" dirty="0" smtClean="0"/>
              <a:t>Run </a:t>
            </a:r>
            <a:r>
              <a:rPr lang="en-US" dirty="0"/>
              <a:t>K-NN few times, changing K and checking the evaluation </a:t>
            </a:r>
            <a:r>
              <a:rPr lang="en-US" dirty="0" smtClean="0"/>
              <a:t>metric</a:t>
            </a:r>
            <a:endParaRPr lang="en-US" dirty="0"/>
          </a:p>
          <a:p>
            <a:r>
              <a:rPr lang="en-US" dirty="0" smtClean="0"/>
              <a:t>Once </a:t>
            </a:r>
            <a:r>
              <a:rPr lang="en-US" dirty="0"/>
              <a:t>best K is chosen, create the test cases and predict the labels for </a:t>
            </a:r>
            <a:r>
              <a:rPr lang="en-US" dirty="0" smtClean="0"/>
              <a:t>these</a:t>
            </a:r>
            <a:endParaRPr lang="en-US" dirty="0"/>
          </a:p>
          <a:p>
            <a:pPr lvl="1"/>
            <a:r>
              <a:rPr lang="en-US" dirty="0" smtClean="0"/>
              <a:t>Euclidian </a:t>
            </a:r>
            <a:r>
              <a:rPr lang="en-US" dirty="0"/>
              <a:t>distance is a good similarity metric. Scale of the features (or variable) should be almost same for this to work well.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 smtClean="0"/>
              <a:t>Manhattan </a:t>
            </a:r>
            <a:r>
              <a:rPr lang="en-US" dirty="0"/>
              <a:t>distance (X+Y) is another, data need not be normalized</a:t>
            </a:r>
            <a:r>
              <a:rPr lang="en-US" dirty="0" smtClean="0"/>
              <a:t>.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617068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K-NN 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07AD-1054-4BFA-BA7A-C514D4E2F6E7}" type="datetime1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many nearest neighbors? In other words what is the value of k</a:t>
            </a:r>
          </a:p>
          <a:p>
            <a:pPr lvl="1"/>
            <a:r>
              <a:rPr lang="en-US" dirty="0" smtClean="0"/>
              <a:t>Small </a:t>
            </a:r>
            <a:r>
              <a:rPr lang="en-US" dirty="0"/>
              <a:t>K: you </a:t>
            </a:r>
            <a:r>
              <a:rPr lang="en-US" dirty="0" err="1"/>
              <a:t>overfit</a:t>
            </a:r>
            <a:endParaRPr lang="en-US" dirty="0"/>
          </a:p>
          <a:p>
            <a:pPr lvl="1"/>
            <a:r>
              <a:rPr lang="en-US" dirty="0" smtClean="0"/>
              <a:t>Large </a:t>
            </a:r>
            <a:r>
              <a:rPr lang="en-US" dirty="0"/>
              <a:t>K : you may </a:t>
            </a:r>
            <a:r>
              <a:rPr lang="en-US" dirty="0" err="1" smtClean="0"/>
              <a:t>underfit</a:t>
            </a:r>
            <a:endParaRPr lang="en-US" dirty="0" smtClean="0"/>
          </a:p>
          <a:p>
            <a:pPr lvl="1"/>
            <a:r>
              <a:rPr lang="en-US" dirty="0" smtClean="0"/>
              <a:t>Or </a:t>
            </a:r>
            <a:r>
              <a:rPr lang="en-US" dirty="0"/>
              <a:t>base it on some evaluation measure for k</a:t>
            </a:r>
          </a:p>
          <a:p>
            <a:pPr lvl="1"/>
            <a:r>
              <a:rPr lang="en-US" dirty="0"/>
              <a:t>choose one that results in least % error for the training </a:t>
            </a:r>
            <a:r>
              <a:rPr lang="en-US" dirty="0" smtClean="0"/>
              <a:t>data</a:t>
            </a:r>
          </a:p>
          <a:p>
            <a:pPr lvl="1"/>
            <a:endParaRPr lang="en-US" dirty="0"/>
          </a:p>
          <a:p>
            <a:r>
              <a:rPr lang="en-US" dirty="0" smtClean="0"/>
              <a:t>Implications </a:t>
            </a:r>
            <a:r>
              <a:rPr lang="en-US" dirty="0"/>
              <a:t>of small k and large k </a:t>
            </a:r>
          </a:p>
          <a:p>
            <a:r>
              <a:rPr lang="en-US" dirty="0" smtClean="0"/>
              <a:t>How </a:t>
            </a:r>
            <a:r>
              <a:rPr lang="en-US" dirty="0"/>
              <a:t>do define similarity or closeness?</a:t>
            </a:r>
          </a:p>
          <a:p>
            <a:pPr lvl="1"/>
            <a:r>
              <a:rPr lang="en-US" dirty="0" smtClean="0"/>
              <a:t>Euclidian </a:t>
            </a:r>
            <a:r>
              <a:rPr lang="en-US" dirty="0"/>
              <a:t>distance</a:t>
            </a:r>
          </a:p>
          <a:p>
            <a:pPr lvl="1"/>
            <a:r>
              <a:rPr lang="en-US" dirty="0" smtClean="0"/>
              <a:t>Manhattan </a:t>
            </a:r>
            <a:r>
              <a:rPr lang="en-US" dirty="0"/>
              <a:t>distance</a:t>
            </a:r>
          </a:p>
          <a:p>
            <a:pPr lvl="1"/>
            <a:r>
              <a:rPr lang="en-US" dirty="0" smtClean="0"/>
              <a:t>Cosine </a:t>
            </a:r>
            <a:r>
              <a:rPr lang="en-US" dirty="0"/>
              <a:t>similarity etc.</a:t>
            </a:r>
          </a:p>
          <a:p>
            <a:r>
              <a:rPr lang="en-US" dirty="0" smtClean="0"/>
              <a:t>Error </a:t>
            </a:r>
            <a:r>
              <a:rPr lang="en-US" dirty="0"/>
              <a:t>rate or misclassification (k can be chosen to lower this)</a:t>
            </a:r>
          </a:p>
          <a:p>
            <a:pPr lvl="1"/>
            <a:r>
              <a:rPr lang="en-US" dirty="0" smtClean="0"/>
              <a:t>Curse </a:t>
            </a:r>
            <a:r>
              <a:rPr lang="en-US" dirty="0"/>
              <a:t>of </a:t>
            </a:r>
            <a:r>
              <a:rPr lang="en-US" dirty="0" smtClean="0"/>
              <a:t>dimensionality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7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07AD-1054-4BFA-BA7A-C514D4E2F6E7}" type="datetime1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cse487/587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D0B-290E-45CC-BEA3-C6A7299B4127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Read chapter 1-3 of Doing Data Science book.</a:t>
            </a:r>
          </a:p>
          <a:p>
            <a:r>
              <a:rPr lang="en-US" dirty="0" smtClean="0"/>
              <a:t>Work out the examples there.</a:t>
            </a:r>
          </a:p>
          <a:p>
            <a:r>
              <a:rPr lang="en-US" dirty="0" smtClean="0"/>
              <a:t>Prepare using R-studio and simple numeric examples.</a:t>
            </a:r>
          </a:p>
          <a:p>
            <a:r>
              <a:rPr lang="en-US" dirty="0" smtClean="0"/>
              <a:t>Expect 2 questions in the midterm on the </a:t>
            </a:r>
            <a:r>
              <a:rPr lang="en-US" smtClean="0"/>
              <a:t>models reviewed.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1433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683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Georgia</vt:lpstr>
      <vt:lpstr>Wingdings</vt:lpstr>
      <vt:lpstr>Wingdings 2</vt:lpstr>
      <vt:lpstr>Civic</vt:lpstr>
      <vt:lpstr>Statistical Models and Machine Learning Algorithms --Review </vt:lpstr>
      <vt:lpstr>Lets review LM</vt:lpstr>
      <vt:lpstr>Goodness of fit</vt:lpstr>
      <vt:lpstr>Revie of K-means</vt:lpstr>
      <vt:lpstr>John Snow’s Cholera Map –1854 London</vt:lpstr>
      <vt:lpstr>K-means algorithm</vt:lpstr>
      <vt:lpstr>K-NN </vt:lpstr>
      <vt:lpstr>K-NN Issues</vt:lpstr>
      <vt:lpstr>Summary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Models and Machine Learning Algorithms --Review</dc:title>
  <dc:creator>Bina Ramamurthy</dc:creator>
  <cp:lastModifiedBy>Bina Ramamurthy</cp:lastModifiedBy>
  <cp:revision>6</cp:revision>
  <dcterms:created xsi:type="dcterms:W3CDTF">2019-02-21T13:27:07Z</dcterms:created>
  <dcterms:modified xsi:type="dcterms:W3CDTF">2019-02-21T13:54:18Z</dcterms:modified>
</cp:coreProperties>
</file>