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1" r:id="rId3"/>
    <p:sldId id="292" r:id="rId4"/>
    <p:sldId id="257" r:id="rId5"/>
    <p:sldId id="290" r:id="rId6"/>
    <p:sldId id="289" r:id="rId7"/>
    <p:sldId id="258" r:id="rId8"/>
    <p:sldId id="260" r:id="rId9"/>
    <p:sldId id="261" r:id="rId10"/>
    <p:sldId id="262" r:id="rId11"/>
    <p:sldId id="265" r:id="rId12"/>
    <p:sldId id="264" r:id="rId13"/>
    <p:sldId id="263" r:id="rId14"/>
    <p:sldId id="266" r:id="rId15"/>
    <p:sldId id="268" r:id="rId16"/>
    <p:sldId id="267" r:id="rId17"/>
    <p:sldId id="269" r:id="rId18"/>
    <p:sldId id="28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620" autoAdjust="0"/>
  </p:normalViewPr>
  <p:slideViewPr>
    <p:cSldViewPr>
      <p:cViewPr varScale="1">
        <p:scale>
          <a:sx n="65" d="100"/>
          <a:sy n="65" d="100"/>
        </p:scale>
        <p:origin x="15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5A493-A2EB-49B4-BE9C-1E724925A762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11919105-1CF2-4DA1-8859-9E9F1ADB99F4}">
      <dgm:prSet phldrT="[Text]"/>
      <dgm:spPr/>
      <dgm:t>
        <a:bodyPr/>
        <a:lstStyle/>
        <a:p>
          <a:r>
            <a:rPr lang="en-US" dirty="0" smtClean="0"/>
            <a:t>Math&amp; Statistics Knowledge</a:t>
          </a:r>
          <a:endParaRPr lang="en-US" dirty="0"/>
        </a:p>
      </dgm:t>
    </dgm:pt>
    <dgm:pt modelId="{D28472DD-B322-442B-AD07-D75CF69B2738}" type="parTrans" cxnId="{21991364-25D6-426A-B3BA-94C7725999D7}">
      <dgm:prSet/>
      <dgm:spPr/>
      <dgm:t>
        <a:bodyPr/>
        <a:lstStyle/>
        <a:p>
          <a:endParaRPr lang="en-US"/>
        </a:p>
      </dgm:t>
    </dgm:pt>
    <dgm:pt modelId="{B2DE95D2-7F9E-46F9-AC66-D1518C1C2D9D}" type="sibTrans" cxnId="{21991364-25D6-426A-B3BA-94C7725999D7}">
      <dgm:prSet/>
      <dgm:spPr/>
      <dgm:t>
        <a:bodyPr/>
        <a:lstStyle/>
        <a:p>
          <a:endParaRPr lang="en-US"/>
        </a:p>
      </dgm:t>
    </dgm:pt>
    <dgm:pt modelId="{A1808395-4872-4F22-984E-7F6B8085878C}">
      <dgm:prSet phldrT="[Text]"/>
      <dgm:spPr/>
      <dgm:t>
        <a:bodyPr/>
        <a:lstStyle/>
        <a:p>
          <a:r>
            <a:rPr lang="en-US" dirty="0" smtClean="0"/>
            <a:t>Substantive Expertise</a:t>
          </a:r>
          <a:endParaRPr lang="en-US" dirty="0"/>
        </a:p>
      </dgm:t>
    </dgm:pt>
    <dgm:pt modelId="{72F90FBB-5010-4769-82C8-7D31BEB40D6A}" type="parTrans" cxnId="{C56A73EA-F6E0-4CB3-9CE9-8AD689184529}">
      <dgm:prSet/>
      <dgm:spPr/>
      <dgm:t>
        <a:bodyPr/>
        <a:lstStyle/>
        <a:p>
          <a:endParaRPr lang="en-US"/>
        </a:p>
      </dgm:t>
    </dgm:pt>
    <dgm:pt modelId="{E013F9F4-88FE-4631-82C4-8A5782966F9B}" type="sibTrans" cxnId="{C56A73EA-F6E0-4CB3-9CE9-8AD689184529}">
      <dgm:prSet/>
      <dgm:spPr/>
      <dgm:t>
        <a:bodyPr/>
        <a:lstStyle/>
        <a:p>
          <a:endParaRPr lang="en-US"/>
        </a:p>
      </dgm:t>
    </dgm:pt>
    <dgm:pt modelId="{7AC89953-2422-4D07-A584-F8851AAE8F77}">
      <dgm:prSet phldrT="[Text]"/>
      <dgm:spPr/>
      <dgm:t>
        <a:bodyPr/>
        <a:lstStyle/>
        <a:p>
          <a:r>
            <a:rPr lang="en-US" dirty="0" smtClean="0"/>
            <a:t>Hacking Skills</a:t>
          </a:r>
          <a:endParaRPr lang="en-US" dirty="0"/>
        </a:p>
      </dgm:t>
    </dgm:pt>
    <dgm:pt modelId="{68E64BF3-8FF0-4731-81D4-916456FEC7F2}" type="parTrans" cxnId="{CD6F9F75-C406-45FB-A064-17444CD603F2}">
      <dgm:prSet/>
      <dgm:spPr/>
      <dgm:t>
        <a:bodyPr/>
        <a:lstStyle/>
        <a:p>
          <a:endParaRPr lang="en-US"/>
        </a:p>
      </dgm:t>
    </dgm:pt>
    <dgm:pt modelId="{5363D37A-6697-4998-8FE5-6B885DB5FA23}" type="sibTrans" cxnId="{CD6F9F75-C406-45FB-A064-17444CD603F2}">
      <dgm:prSet/>
      <dgm:spPr/>
      <dgm:t>
        <a:bodyPr/>
        <a:lstStyle/>
        <a:p>
          <a:endParaRPr lang="en-US"/>
        </a:p>
      </dgm:t>
    </dgm:pt>
    <dgm:pt modelId="{B252DF2B-17BC-4E71-9172-7AFB99F994B5}" type="pres">
      <dgm:prSet presAssocID="{2C95A493-A2EB-49B4-BE9C-1E724925A762}" presName="compositeShape" presStyleCnt="0">
        <dgm:presLayoutVars>
          <dgm:chMax val="7"/>
          <dgm:dir/>
          <dgm:resizeHandles val="exact"/>
        </dgm:presLayoutVars>
      </dgm:prSet>
      <dgm:spPr/>
    </dgm:pt>
    <dgm:pt modelId="{746234BE-02D6-4A32-AF65-0874BAB234D8}" type="pres">
      <dgm:prSet presAssocID="{11919105-1CF2-4DA1-8859-9E9F1ADB99F4}" presName="circ1" presStyleLbl="vennNode1" presStyleIdx="0" presStyleCnt="3"/>
      <dgm:spPr/>
      <dgm:t>
        <a:bodyPr/>
        <a:lstStyle/>
        <a:p>
          <a:endParaRPr lang="en-US"/>
        </a:p>
      </dgm:t>
    </dgm:pt>
    <dgm:pt modelId="{D3C7DE4D-46FA-4633-A6FA-95B062BEAF69}" type="pres">
      <dgm:prSet presAssocID="{11919105-1CF2-4DA1-8859-9E9F1ADB99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6444A-9655-4318-8B6C-2675300631C7}" type="pres">
      <dgm:prSet presAssocID="{A1808395-4872-4F22-984E-7F6B8085878C}" presName="circ2" presStyleLbl="vennNode1" presStyleIdx="1" presStyleCnt="3"/>
      <dgm:spPr/>
      <dgm:t>
        <a:bodyPr/>
        <a:lstStyle/>
        <a:p>
          <a:endParaRPr lang="en-US"/>
        </a:p>
      </dgm:t>
    </dgm:pt>
    <dgm:pt modelId="{6C375E55-BC53-4058-A612-E1FA551552CC}" type="pres">
      <dgm:prSet presAssocID="{A1808395-4872-4F22-984E-7F6B8085878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7169B-936A-496F-92F0-B4543A16EDB7}" type="pres">
      <dgm:prSet presAssocID="{7AC89953-2422-4D07-A584-F8851AAE8F77}" presName="circ3" presStyleLbl="vennNode1" presStyleIdx="2" presStyleCnt="3" custLinFactNeighborX="-207"/>
      <dgm:spPr/>
      <dgm:t>
        <a:bodyPr/>
        <a:lstStyle/>
        <a:p>
          <a:endParaRPr lang="en-US"/>
        </a:p>
      </dgm:t>
    </dgm:pt>
    <dgm:pt modelId="{69B6F3B1-FF14-4274-B131-ADC6F7CC5B13}" type="pres">
      <dgm:prSet presAssocID="{7AC89953-2422-4D07-A584-F8851AAE8F7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CDD6A4-F98C-41AA-B89B-1291A5B88A41}" type="presOf" srcId="{7AC89953-2422-4D07-A584-F8851AAE8F77}" destId="{C6B7169B-936A-496F-92F0-B4543A16EDB7}" srcOrd="0" destOrd="0" presId="urn:microsoft.com/office/officeart/2005/8/layout/venn1"/>
    <dgm:cxn modelId="{5A021537-B2CF-436E-BB3C-3381BC530846}" type="presOf" srcId="{A1808395-4872-4F22-984E-7F6B8085878C}" destId="{6C375E55-BC53-4058-A612-E1FA551552CC}" srcOrd="1" destOrd="0" presId="urn:microsoft.com/office/officeart/2005/8/layout/venn1"/>
    <dgm:cxn modelId="{70BB5956-9807-4E31-B594-FFE08CF27CC8}" type="presOf" srcId="{2C95A493-A2EB-49B4-BE9C-1E724925A762}" destId="{B252DF2B-17BC-4E71-9172-7AFB99F994B5}" srcOrd="0" destOrd="0" presId="urn:microsoft.com/office/officeart/2005/8/layout/venn1"/>
    <dgm:cxn modelId="{9DF31C22-1851-4856-848E-780C24BDE1C8}" type="presOf" srcId="{A1808395-4872-4F22-984E-7F6B8085878C}" destId="{BCE6444A-9655-4318-8B6C-2675300631C7}" srcOrd="0" destOrd="0" presId="urn:microsoft.com/office/officeart/2005/8/layout/venn1"/>
    <dgm:cxn modelId="{B7DE018C-AC2F-41D6-A0DB-CCEE3543CCB4}" type="presOf" srcId="{11919105-1CF2-4DA1-8859-9E9F1ADB99F4}" destId="{746234BE-02D6-4A32-AF65-0874BAB234D8}" srcOrd="0" destOrd="0" presId="urn:microsoft.com/office/officeart/2005/8/layout/venn1"/>
    <dgm:cxn modelId="{C56A73EA-F6E0-4CB3-9CE9-8AD689184529}" srcId="{2C95A493-A2EB-49B4-BE9C-1E724925A762}" destId="{A1808395-4872-4F22-984E-7F6B8085878C}" srcOrd="1" destOrd="0" parTransId="{72F90FBB-5010-4769-82C8-7D31BEB40D6A}" sibTransId="{E013F9F4-88FE-4631-82C4-8A5782966F9B}"/>
    <dgm:cxn modelId="{F5E2AD11-0C1F-4703-B914-C2284BD0F038}" type="presOf" srcId="{7AC89953-2422-4D07-A584-F8851AAE8F77}" destId="{69B6F3B1-FF14-4274-B131-ADC6F7CC5B13}" srcOrd="1" destOrd="0" presId="urn:microsoft.com/office/officeart/2005/8/layout/venn1"/>
    <dgm:cxn modelId="{CD6F9F75-C406-45FB-A064-17444CD603F2}" srcId="{2C95A493-A2EB-49B4-BE9C-1E724925A762}" destId="{7AC89953-2422-4D07-A584-F8851AAE8F77}" srcOrd="2" destOrd="0" parTransId="{68E64BF3-8FF0-4731-81D4-916456FEC7F2}" sibTransId="{5363D37A-6697-4998-8FE5-6B885DB5FA23}"/>
    <dgm:cxn modelId="{21991364-25D6-426A-B3BA-94C7725999D7}" srcId="{2C95A493-A2EB-49B4-BE9C-1E724925A762}" destId="{11919105-1CF2-4DA1-8859-9E9F1ADB99F4}" srcOrd="0" destOrd="0" parTransId="{D28472DD-B322-442B-AD07-D75CF69B2738}" sibTransId="{B2DE95D2-7F9E-46F9-AC66-D1518C1C2D9D}"/>
    <dgm:cxn modelId="{17812CD8-D4CF-495D-A5E4-B7C4866625D4}" type="presOf" srcId="{11919105-1CF2-4DA1-8859-9E9F1ADB99F4}" destId="{D3C7DE4D-46FA-4633-A6FA-95B062BEAF69}" srcOrd="1" destOrd="0" presId="urn:microsoft.com/office/officeart/2005/8/layout/venn1"/>
    <dgm:cxn modelId="{32C4C4EA-8D64-4A82-BC53-0633ED340159}" type="presParOf" srcId="{B252DF2B-17BC-4E71-9172-7AFB99F994B5}" destId="{746234BE-02D6-4A32-AF65-0874BAB234D8}" srcOrd="0" destOrd="0" presId="urn:microsoft.com/office/officeart/2005/8/layout/venn1"/>
    <dgm:cxn modelId="{30308693-7FB1-427C-B519-1765FE702167}" type="presParOf" srcId="{B252DF2B-17BC-4E71-9172-7AFB99F994B5}" destId="{D3C7DE4D-46FA-4633-A6FA-95B062BEAF69}" srcOrd="1" destOrd="0" presId="urn:microsoft.com/office/officeart/2005/8/layout/venn1"/>
    <dgm:cxn modelId="{9BF07732-1790-4866-8C66-F792899ECCBC}" type="presParOf" srcId="{B252DF2B-17BC-4E71-9172-7AFB99F994B5}" destId="{BCE6444A-9655-4318-8B6C-2675300631C7}" srcOrd="2" destOrd="0" presId="urn:microsoft.com/office/officeart/2005/8/layout/venn1"/>
    <dgm:cxn modelId="{F829A77B-D381-47FF-A292-A55167BA65D2}" type="presParOf" srcId="{B252DF2B-17BC-4E71-9172-7AFB99F994B5}" destId="{6C375E55-BC53-4058-A612-E1FA551552CC}" srcOrd="3" destOrd="0" presId="urn:microsoft.com/office/officeart/2005/8/layout/venn1"/>
    <dgm:cxn modelId="{5C7FFC77-BF05-4224-8E9C-FE8B40AB5836}" type="presParOf" srcId="{B252DF2B-17BC-4E71-9172-7AFB99F994B5}" destId="{C6B7169B-936A-496F-92F0-B4543A16EDB7}" srcOrd="4" destOrd="0" presId="urn:microsoft.com/office/officeart/2005/8/layout/venn1"/>
    <dgm:cxn modelId="{77DC5835-18DF-4A0D-9EAC-15A401277BE5}" type="presParOf" srcId="{B252DF2B-17BC-4E71-9172-7AFB99F994B5}" destId="{69B6F3B1-FF14-4274-B131-ADC6F7CC5B1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FD6D0-3675-4322-B36F-59C5E6BB74C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9BE75-3161-4D56-A5E6-3702F72C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0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3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84FE-A26A-4550-9564-C80B3BECED95}" type="datetime1">
              <a:rPr lang="en-US" smtClean="0"/>
              <a:t>2/1/2017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6051-22FC-450D-9B00-2549BBB3DA36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30F-9F99-498E-8E3F-3CA0CD23922B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0078-CE0D-45BA-ADF1-1D9915E07103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DDB3-FC9A-4001-8F47-A7C530D7E47B}" type="datetime1">
              <a:rPr lang="en-US" smtClean="0"/>
              <a:t>2/1/2017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9D54A3C-C199-452E-AD2F-613260F02FD0}" type="datetime1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8D55-2535-4F49-A0B8-C78A8ADC513F}" type="datetime1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1527-C3D0-49CD-89B2-E65A0217354F}" type="datetime1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7650-1683-40D2-AD59-A602A44AF78F}" type="datetime1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F673-B5D6-43C0-A46A-EBA54D3156D3}" type="datetime1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515F72-F512-4ACF-9395-A1069F561643}" type="datetime1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7D867C-F9C0-4BBA-994F-FA634A81FA8E}" type="datetime1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a.isr.umich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 Inference, Exploratory Data Analysis and Data Science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3A61-1841-4C95-B6FA-176676E4AFF8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6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Sample (contd.)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Example: Emails sent by people in the CSE dept. in a year.</a:t>
            </a:r>
          </a:p>
          <a:p>
            <a:r>
              <a:rPr lang="en-US" dirty="0" smtClean="0"/>
              <a:t>Method 1: 1/10 of all emails over the year randomly chosen</a:t>
            </a:r>
          </a:p>
          <a:p>
            <a:r>
              <a:rPr lang="en-US" dirty="0" smtClean="0"/>
              <a:t>Method 2: 1/10 of people randomly chosen; all their email over the year</a:t>
            </a:r>
          </a:p>
          <a:p>
            <a:r>
              <a:rPr lang="en-US" dirty="0" smtClean="0"/>
              <a:t>Both are reasonable sample selection method for analysis.</a:t>
            </a:r>
          </a:p>
          <a:p>
            <a:r>
              <a:rPr lang="en-US" dirty="0" smtClean="0"/>
              <a:t>However estimations </a:t>
            </a:r>
            <a:r>
              <a:rPr lang="en-US" dirty="0" err="1" smtClean="0"/>
              <a:t>pdfs</a:t>
            </a:r>
            <a:r>
              <a:rPr lang="en-US" dirty="0" smtClean="0"/>
              <a:t> (probability distribution functions) of the emails sent by a person for the two samples will be different.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3173-93C7-4FAB-A609-F00D581798EF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 err="1" smtClean="0"/>
              <a:t>vs</a:t>
            </a:r>
            <a:r>
              <a:rPr lang="en-US" dirty="0" smtClean="0"/>
              <a:t> statistical inference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Sample size N</a:t>
            </a:r>
          </a:p>
          <a:p>
            <a:r>
              <a:rPr lang="en-US" dirty="0" smtClean="0"/>
              <a:t>For statistical inference N &lt; All</a:t>
            </a:r>
          </a:p>
          <a:p>
            <a:r>
              <a:rPr lang="en-US" dirty="0" smtClean="0"/>
              <a:t>For big data N == All</a:t>
            </a:r>
          </a:p>
          <a:p>
            <a:r>
              <a:rPr lang="en-US" dirty="0" smtClean="0"/>
              <a:t>For some atypical big data analysis N == 1 </a:t>
            </a:r>
          </a:p>
          <a:p>
            <a:pPr lvl="1"/>
            <a:r>
              <a:rPr lang="en-US" dirty="0" smtClean="0"/>
              <a:t>world model through the eyes of a prolific twitter </a:t>
            </a:r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Followers of Ashton </a:t>
            </a:r>
            <a:r>
              <a:rPr lang="en-US" dirty="0" err="1" smtClean="0"/>
              <a:t>Kuchar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3539-E694-4915-A2E6-F3975A56B10C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4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Kinds of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Traditional: numerical, categorical, or binary</a:t>
            </a:r>
          </a:p>
          <a:p>
            <a:r>
              <a:rPr lang="en-US" dirty="0" smtClean="0"/>
              <a:t>Text: emails, tweets, NY times articles ( ch.4, 7)</a:t>
            </a:r>
          </a:p>
          <a:p>
            <a:r>
              <a:rPr lang="en-US" dirty="0" smtClean="0"/>
              <a:t>Records: user-level data, time-stamped event data, </a:t>
            </a:r>
            <a:r>
              <a:rPr lang="en-US" dirty="0" err="1" smtClean="0"/>
              <a:t>json</a:t>
            </a:r>
            <a:r>
              <a:rPr lang="en-US" dirty="0" smtClean="0"/>
              <a:t> formatted log files (ch.6,8)</a:t>
            </a:r>
          </a:p>
          <a:p>
            <a:r>
              <a:rPr lang="en-US" dirty="0" smtClean="0"/>
              <a:t>Geo-based location data (ch.2)</a:t>
            </a:r>
          </a:p>
          <a:p>
            <a:r>
              <a:rPr lang="en-US" dirty="0" smtClean="0"/>
              <a:t>Network data ( ch.10) (How do you sample and preserve network structure?)</a:t>
            </a:r>
          </a:p>
          <a:p>
            <a:r>
              <a:rPr lang="en-US" dirty="0" smtClean="0"/>
              <a:t>Sensor data ( covered in Lin and Dyer’s)</a:t>
            </a:r>
          </a:p>
          <a:p>
            <a:r>
              <a:rPr lang="en-US" dirty="0" smtClean="0"/>
              <a:t>Images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4B83-31C5-4FE5-9A9F-1114905D3B4E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7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Big-data context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Analysis for inference purposes you don’t need all the data.</a:t>
            </a:r>
          </a:p>
          <a:p>
            <a:r>
              <a:rPr lang="en-US" dirty="0" smtClean="0"/>
              <a:t>At Google (at the originator big data </a:t>
            </a:r>
            <a:r>
              <a:rPr lang="en-US" dirty="0" err="1" smtClean="0"/>
              <a:t>algs</a:t>
            </a:r>
            <a:r>
              <a:rPr lang="en-US" dirty="0" smtClean="0"/>
              <a:t>.) people sample all the time.</a:t>
            </a:r>
          </a:p>
          <a:p>
            <a:r>
              <a:rPr lang="en-US" dirty="0" smtClean="0"/>
              <a:t>However if  you want to render, you cannot sample.</a:t>
            </a:r>
          </a:p>
          <a:p>
            <a:r>
              <a:rPr lang="en-US" dirty="0" smtClean="0"/>
              <a:t>Some DNA-based search you cannot sample.</a:t>
            </a:r>
          </a:p>
          <a:p>
            <a:r>
              <a:rPr lang="en-US" dirty="0" smtClean="0"/>
              <a:t>Say we make some conclusions with samples from Twitter data we cannot extend it beyond the population that uses twitter. And this is what is happening now…be aware of biases.</a:t>
            </a:r>
          </a:p>
          <a:p>
            <a:r>
              <a:rPr lang="en-US" dirty="0" smtClean="0"/>
              <a:t>Another example is of the tweets pre- and post- hurricane Sandy..</a:t>
            </a:r>
          </a:p>
          <a:p>
            <a:r>
              <a:rPr lang="en-US" dirty="0" smtClean="0"/>
              <a:t>Yelp example..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A33-4199-4E11-9DC3-223759ABE961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Abstraction of a real world process </a:t>
                </a:r>
              </a:p>
              <a:p>
                <a:r>
                  <a:rPr lang="en-US" dirty="0" smtClean="0"/>
                  <a:t>Lets say we have a data set with two columns x and y and y is dependent on x, we could write is as: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β</m:t>
                    </m:r>
                    <m:r>
                      <a:rPr lang="en-US" b="0" i="1" smtClean="0">
                        <a:latin typeface="Cambria Math"/>
                      </a:rPr>
                      <m:t>1+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β</m:t>
                    </m:r>
                    <m:r>
                      <a:rPr lang="en-US" b="0" i="1" smtClean="0">
                        <a:latin typeface="Cambria Math"/>
                      </a:rPr>
                      <m:t>2∗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(linear relationship)</a:t>
                </a:r>
              </a:p>
              <a:p>
                <a:r>
                  <a:rPr lang="en-US" dirty="0" smtClean="0"/>
                  <a:t>How to build a model?</a:t>
                </a:r>
              </a:p>
              <a:p>
                <a:r>
                  <a:rPr lang="en-US" dirty="0" smtClean="0"/>
                  <a:t>Probability distribution functions (</a:t>
                </a:r>
                <a:r>
                  <a:rPr lang="en-US" dirty="0" err="1" smtClean="0"/>
                  <a:t>pdfs</a:t>
                </a:r>
                <a:r>
                  <a:rPr lang="en-US" dirty="0" smtClean="0"/>
                  <a:t>) are building blocks of statistical models.</a:t>
                </a:r>
              </a:p>
              <a:p>
                <a:r>
                  <a:rPr lang="en-US" dirty="0" smtClean="0"/>
                  <a:t>Look at figure 2-1 for various prob. </a:t>
                </a:r>
                <a:r>
                  <a:rPr lang="en-US" dirty="0"/>
                  <a:t>d</a:t>
                </a:r>
                <a:r>
                  <a:rPr lang="en-US" dirty="0" smtClean="0"/>
                  <a:t>istributions…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62" t="-1200" r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C630-E196-43E7-941A-329E53FE59D5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Normal, uniform, </a:t>
            </a:r>
            <a:r>
              <a:rPr lang="en-US" dirty="0"/>
              <a:t>C</a:t>
            </a:r>
            <a:r>
              <a:rPr lang="en-US" dirty="0" smtClean="0"/>
              <a:t>auchy, t-, F-, Chi-square, exponential, </a:t>
            </a:r>
            <a:r>
              <a:rPr lang="en-US" dirty="0" err="1" smtClean="0"/>
              <a:t>Weibull</a:t>
            </a:r>
            <a:r>
              <a:rPr lang="en-US" dirty="0" smtClean="0"/>
              <a:t>, lognormal,..</a:t>
            </a:r>
          </a:p>
          <a:p>
            <a:r>
              <a:rPr lang="en-US" dirty="0" smtClean="0"/>
              <a:t>They are know as continuous density functions </a:t>
            </a:r>
          </a:p>
          <a:p>
            <a:r>
              <a:rPr lang="en-US" dirty="0" smtClean="0"/>
              <a:t>Any random variable x or y can be assumed to have probability distribution p(x), if it maps it to a positive real number. </a:t>
            </a:r>
          </a:p>
          <a:p>
            <a:r>
              <a:rPr lang="en-US" dirty="0" smtClean="0"/>
              <a:t>For a probability density function, if we integrate the function to find the area under the curve it is 1, allowing it to be interpreted as probability.</a:t>
            </a:r>
          </a:p>
          <a:p>
            <a:r>
              <a:rPr lang="en-US" dirty="0" smtClean="0"/>
              <a:t>Further, joint distributions, conditional distribution.. 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5743-7936-4C25-92C0-57A119463FAA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98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 Model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Fitting a model means estimating the parameters of the model: what distribution, what are the values of min, max, mean, </a:t>
            </a:r>
            <a:r>
              <a:rPr lang="en-US" dirty="0" err="1" smtClean="0"/>
              <a:t>stddev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Don’t worry R has built-in optimization algorithms that readily offer all these functionalities</a:t>
            </a:r>
          </a:p>
          <a:p>
            <a:r>
              <a:rPr lang="en-US" dirty="0" smtClean="0"/>
              <a:t>It involves algorithms such as maximum likelihood estimation (MLE) and optimization methods…</a:t>
            </a:r>
          </a:p>
          <a:p>
            <a:r>
              <a:rPr lang="en-US" dirty="0" smtClean="0"/>
              <a:t>Example</a:t>
            </a:r>
            <a:r>
              <a:rPr lang="en-US" dirty="0"/>
              <a:t>:  y = </a:t>
            </a:r>
            <a:r>
              <a:rPr lang="el-GR" dirty="0"/>
              <a:t>β1+β2∗</a:t>
            </a:r>
            <a:r>
              <a:rPr lang="en-US" dirty="0" smtClean="0"/>
              <a:t>𝑥 </a:t>
            </a:r>
            <a:r>
              <a:rPr lang="en-US" dirty="0" smtClean="0">
                <a:sym typeface="Wingdings" pitchFamily="2" charset="2"/>
              </a:rPr>
              <a:t> y = 7.2 + 4.5*x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D80C-87AF-4589-B4A1-CF1EB7B3EFC6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0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Data Analysis (EDA)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Traditionally: histograms</a:t>
            </a:r>
          </a:p>
          <a:p>
            <a:r>
              <a:rPr lang="en-US" dirty="0" smtClean="0"/>
              <a:t>EDA is the prototype phase of ML and other sophisticated approaches; See Figure 2.2</a:t>
            </a:r>
          </a:p>
          <a:p>
            <a:r>
              <a:rPr lang="en-US" dirty="0" smtClean="0"/>
              <a:t>Basic tools of EDA are plots, graphs, and summary stats.</a:t>
            </a:r>
          </a:p>
          <a:p>
            <a:r>
              <a:rPr lang="en-US" dirty="0" smtClean="0"/>
              <a:t>It is a method for “systematically” going through data, plotting distributions, plotting time series, looking at pairwise relationships using scatter plots, generating summary stats.eg. mean, min, max, upper, lower quartiles, identifying outliers.</a:t>
            </a:r>
          </a:p>
          <a:p>
            <a:r>
              <a:rPr lang="en-US" dirty="0" smtClean="0"/>
              <a:t>Gain intuition and understand data.</a:t>
            </a:r>
          </a:p>
          <a:p>
            <a:r>
              <a:rPr lang="en-US" dirty="0" smtClean="0"/>
              <a:t>EDA is done to understand Big data before using expensive bid data methodology.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EEF-412C-42FB-BA97-19DF518C49D0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Science Process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BB8-1E97-412E-8463-C45C85F582E8}" type="datetime1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36D2-5B7B-4E63-8692-2881431D8B75}" type="slidenum">
              <a:rPr lang="en-US" smtClean="0"/>
              <a:t>18</a:t>
            </a:fld>
            <a:endParaRPr lang="en-US"/>
          </a:p>
        </p:txBody>
      </p:sp>
      <p:grpSp>
        <p:nvGrpSpPr>
          <p:cNvPr id="1043" name="Group 1042"/>
          <p:cNvGrpSpPr/>
          <p:nvPr/>
        </p:nvGrpSpPr>
        <p:grpSpPr>
          <a:xfrm>
            <a:off x="979171" y="1651085"/>
            <a:ext cx="7166761" cy="4050199"/>
            <a:chOff x="529439" y="2245112"/>
            <a:chExt cx="7166761" cy="4050199"/>
          </a:xfrm>
        </p:grpSpPr>
        <p:sp>
          <p:nvSpPr>
            <p:cNvPr id="8" name="Rounded Rectangle 7"/>
            <p:cNvSpPr/>
            <p:nvPr/>
          </p:nvSpPr>
          <p:spPr>
            <a:xfrm>
              <a:off x="1981200" y="2999678"/>
              <a:ext cx="914400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Raw data collected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027" name="Picture 3" descr="C:\Users\bina\AppData\Local\Microsoft\Windows\Temporary Internet Files\Content.IE5\1VU1EHDR\MP900430937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439" y="3129775"/>
              <a:ext cx="844988" cy="65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>
              <a:stCxn id="1027" idx="1"/>
            </p:cNvCxnSpPr>
            <p:nvPr/>
          </p:nvCxnSpPr>
          <p:spPr>
            <a:xfrm flipV="1">
              <a:off x="1374427" y="3456877"/>
              <a:ext cx="61234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</p:cNvCxnSpPr>
            <p:nvPr/>
          </p:nvCxnSpPr>
          <p:spPr>
            <a:xfrm>
              <a:off x="2895600" y="3456878"/>
              <a:ext cx="533400" cy="6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356100" y="3463228"/>
              <a:ext cx="4129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324600" y="2245112"/>
              <a:ext cx="137160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Exploratory data analysis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Elbow Connector 18"/>
            <p:cNvCxnSpPr>
              <a:endCxn id="17" idx="1"/>
            </p:cNvCxnSpPr>
            <p:nvPr/>
          </p:nvCxnSpPr>
          <p:spPr>
            <a:xfrm rot="5400000" flipH="1" flipV="1">
              <a:off x="5629894" y="2304973"/>
              <a:ext cx="297366" cy="109204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324600" y="3581400"/>
              <a:ext cx="1371600" cy="1600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Machine learning algorithms;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Statistical models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Elbow Connector 21"/>
            <p:cNvCxnSpPr>
              <a:endCxn id="20" idx="1"/>
            </p:cNvCxnSpPr>
            <p:nvPr/>
          </p:nvCxnSpPr>
          <p:spPr>
            <a:xfrm rot="16200000" flipH="1">
              <a:off x="5551216" y="3608116"/>
              <a:ext cx="454722" cy="109204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2"/>
              <a:endCxn id="20" idx="0"/>
            </p:cNvCxnSpPr>
            <p:nvPr/>
          </p:nvCxnSpPr>
          <p:spPr>
            <a:xfrm>
              <a:off x="7010400" y="3159512"/>
              <a:ext cx="0" cy="4218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600200" y="4322956"/>
              <a:ext cx="1074234" cy="914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Build data products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29000" y="5107258"/>
              <a:ext cx="1524000" cy="1188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Communication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Visualization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Report Findings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Elbow Connector 30"/>
            <p:cNvCxnSpPr>
              <a:stCxn id="20" idx="2"/>
              <a:endCxn id="27" idx="3"/>
            </p:cNvCxnSpPr>
            <p:nvPr/>
          </p:nvCxnSpPr>
          <p:spPr>
            <a:xfrm rot="5400000">
              <a:off x="5721858" y="4412742"/>
              <a:ext cx="519685" cy="2057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Arrow Connector 1030"/>
            <p:cNvCxnSpPr/>
            <p:nvPr/>
          </p:nvCxnSpPr>
          <p:spPr>
            <a:xfrm>
              <a:off x="4903128" y="5987534"/>
              <a:ext cx="6588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TextBox 1031"/>
            <p:cNvSpPr txBox="1"/>
            <p:nvPr/>
          </p:nvSpPr>
          <p:spPr>
            <a:xfrm>
              <a:off x="5486400" y="5833645"/>
              <a:ext cx="1399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Make decisions</a:t>
              </a:r>
              <a:endParaRPr lang="en-US" sz="1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450992" y="3012378"/>
              <a:ext cx="1044807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Data is  processed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775354" y="3012378"/>
              <a:ext cx="914400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Data is cleaned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034" name="Straight Arrow Connector 1033"/>
            <p:cNvCxnSpPr>
              <a:endCxn id="26" idx="3"/>
            </p:cNvCxnSpPr>
            <p:nvPr/>
          </p:nvCxnSpPr>
          <p:spPr>
            <a:xfrm flipH="1">
              <a:off x="2674434" y="4780156"/>
              <a:ext cx="36501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Arrow Connector 1041"/>
            <p:cNvCxnSpPr>
              <a:stCxn id="26" idx="1"/>
              <a:endCxn id="1027" idx="2"/>
            </p:cNvCxnSpPr>
            <p:nvPr/>
          </p:nvCxnSpPr>
          <p:spPr>
            <a:xfrm flipH="1" flipV="1">
              <a:off x="951933" y="3783980"/>
              <a:ext cx="648267" cy="99617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69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excellent tool supporting EDA is R</a:t>
            </a:r>
          </a:p>
          <a:p>
            <a:r>
              <a:rPr lang="en-US" dirty="0" smtClean="0"/>
              <a:t>We will go through the demo discussed in the text.</a:t>
            </a:r>
          </a:p>
          <a:p>
            <a:r>
              <a:rPr lang="en-US" dirty="0" smtClean="0"/>
              <a:t>Something to do this weekend: </a:t>
            </a:r>
            <a:endParaRPr lang="en-US" dirty="0"/>
          </a:p>
          <a:p>
            <a:pPr lvl="1"/>
            <a:r>
              <a:rPr lang="en-US" dirty="0" smtClean="0"/>
              <a:t>Read chapter 2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 on the sample R code in the chapter though it is not in your domain</a:t>
            </a:r>
          </a:p>
          <a:p>
            <a:pPr lvl="1"/>
            <a:r>
              <a:rPr lang="en-US" dirty="0" smtClean="0"/>
              <a:t>Find some data sets from your work, import it to R, analyze and share the results with your team</a:t>
            </a:r>
          </a:p>
          <a:p>
            <a:r>
              <a:rPr lang="en-US" dirty="0"/>
              <a:t>Y</a:t>
            </a:r>
            <a:r>
              <a:rPr lang="en-US" dirty="0" smtClean="0"/>
              <a:t>ou collect or can collect a lot of data through existing channels you have. </a:t>
            </a:r>
          </a:p>
          <a:p>
            <a:r>
              <a:rPr lang="en-US" dirty="0" smtClean="0"/>
              <a:t>Can you re-purpose the data using modern approaches to gain insights into your business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We will now introduce Jupyter notebook environment that be used for understanding lab problems, designing and </a:t>
            </a:r>
            <a:r>
              <a:rPr lang="en-US" smtClean="0"/>
              <a:t>implementing solutions.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99BF-B6E8-45A2-A763-5675B3440DB2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0078-CE0D-45BA-ADF1-1D9915E07103}" type="datetime1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smtClean="0"/>
              <a:t>Drew Conway’s Venn Diagram on DS (p.7)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303744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0613" y="324433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9166" y="352833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068222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Traditional</a:t>
            </a:r>
          </a:p>
          <a:p>
            <a:r>
              <a:rPr lang="en-US" sz="1400" dirty="0" smtClean="0"/>
              <a:t> research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65547" y="4037144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Danger</a:t>
            </a:r>
          </a:p>
          <a:p>
            <a:r>
              <a:rPr lang="en-US" sz="1400" dirty="0" smtClean="0"/>
              <a:t> zone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4979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in Automobiles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 volumes of data is being collected the increasing number of sensors that are being added to modern automobiles.</a:t>
            </a:r>
          </a:p>
          <a:p>
            <a:r>
              <a:rPr lang="en-US" dirty="0" smtClean="0"/>
              <a:t>Traditionally this data is used for diagnostics purposes.</a:t>
            </a:r>
          </a:p>
          <a:p>
            <a:r>
              <a:rPr lang="en-US" dirty="0" smtClean="0"/>
              <a:t>How else can you use this data?</a:t>
            </a:r>
          </a:p>
          <a:p>
            <a:r>
              <a:rPr lang="en-US" dirty="0" smtClean="0"/>
              <a:t>How about predictive analytics? For example, predict the failure of a part based on the historical data and on-board data collected? </a:t>
            </a:r>
          </a:p>
          <a:p>
            <a:r>
              <a:rPr lang="en-US" dirty="0" smtClean="0"/>
              <a:t>On-board-diagnostics (OBDI) is a big thing in auto domain.</a:t>
            </a:r>
          </a:p>
          <a:p>
            <a:r>
              <a:rPr lang="en-US" dirty="0" smtClean="0"/>
              <a:t>How can we do this?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23A0-83BE-41B8-BCB6-98BB312D9C6A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56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Price Prediction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BB9-46B8-4E89-9A1C-EB547751A930}" type="datetime1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36D2-5B7B-4E63-8692-2881431D8B75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71562"/>
            <a:ext cx="876300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4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0078-CE0D-45BA-ADF1-1D9915E07103}" type="datetime1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49473"/>
            <a:ext cx="5867400" cy="244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35899"/>
            <a:ext cx="6019800" cy="3264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228600"/>
            <a:ext cx="663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West African Ebola outbreak: This is real data collected during </a:t>
            </a:r>
            <a:r>
              <a:rPr lang="en-US" dirty="0"/>
              <a:t>E</a:t>
            </a:r>
            <a:r>
              <a:rPr lang="en-US" dirty="0" smtClean="0"/>
              <a:t>bola crisis. We have # mentions in twitter and number of cases plotted against days. Data from Twitter and CDC.gov</a:t>
            </a:r>
          </a:p>
        </p:txBody>
      </p:sp>
    </p:spTree>
    <p:extLst>
      <p:ext uri="{BB962C8B-B14F-4D97-AF65-F5344CB8AC3E}">
        <p14:creationId xmlns:p14="http://schemas.microsoft.com/office/powerpoint/2010/main" val="416546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Lot of discussion of the authors’ context </a:t>
            </a:r>
            <a:endParaRPr lang="en-US" dirty="0"/>
          </a:p>
          <a:p>
            <a:r>
              <a:rPr lang="en-US" dirty="0" smtClean="0"/>
              <a:t>What is the skill set needed for a data-computer scientist? Read chapter 1: add “coding” to that.  See code.org</a:t>
            </a:r>
          </a:p>
          <a:p>
            <a:r>
              <a:rPr lang="en-US" dirty="0" smtClean="0"/>
              <a:t>Preface page xix.: Pay attention to the extensive list of supplemental reading on various topics related to DS.</a:t>
            </a:r>
          </a:p>
          <a:p>
            <a:r>
              <a:rPr lang="en-US" dirty="0"/>
              <a:t>Lets self-assess where each of </a:t>
            </a:r>
            <a:r>
              <a:rPr lang="en-US" dirty="0" smtClean="0"/>
              <a:t>us stand as individuals and </a:t>
            </a:r>
            <a:r>
              <a:rPr lang="en-US" dirty="0"/>
              <a:t>as a class.</a:t>
            </a:r>
          </a:p>
          <a:p>
            <a:pPr marL="0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86C7-1F4E-49D3-A25D-48F38E8D918D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6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 and 2 Data Science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B1B1-CB45-4744-AB3D-4FBF7AA79167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Read Chapter 1 to get a perspective on “big data”</a:t>
            </a:r>
          </a:p>
          <a:p>
            <a:r>
              <a:rPr lang="en-US" dirty="0" smtClean="0"/>
              <a:t>Chapter 2: Statistical thinking in the age of big data</a:t>
            </a:r>
          </a:p>
          <a:p>
            <a:r>
              <a:rPr lang="en-US" dirty="0" smtClean="0"/>
              <a:t>You build models to understand the data and extract meaning and information from the data: statistical inference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72DA-E664-412B-89C1-6853BCD41ECC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represents the traces of the real-world processes.</a:t>
            </a:r>
          </a:p>
          <a:p>
            <a:pPr lvl="1"/>
            <a:r>
              <a:rPr lang="en-US" dirty="0"/>
              <a:t>What traces we collect depends on the sampling </a:t>
            </a:r>
            <a:r>
              <a:rPr lang="en-US" dirty="0" smtClean="0"/>
              <a:t>methods</a:t>
            </a:r>
          </a:p>
          <a:p>
            <a:pPr lvl="1"/>
            <a:r>
              <a:rPr lang="en-US" dirty="0"/>
              <a:t>You build models to understand the data and extract meaning and information from the data: statistical inference</a:t>
            </a:r>
          </a:p>
          <a:p>
            <a:r>
              <a:rPr lang="en-US" dirty="0" smtClean="0"/>
              <a:t>Two </a:t>
            </a:r>
            <a:r>
              <a:rPr lang="en-US" dirty="0"/>
              <a:t>sources of randomness and uncertainty: </a:t>
            </a:r>
          </a:p>
          <a:p>
            <a:pPr lvl="1"/>
            <a:r>
              <a:rPr lang="en-US" dirty="0"/>
              <a:t>The process that generates data is random</a:t>
            </a:r>
          </a:p>
          <a:p>
            <a:pPr lvl="1"/>
            <a:r>
              <a:rPr lang="en-US" dirty="0"/>
              <a:t>The sampling process itself is random</a:t>
            </a:r>
          </a:p>
          <a:p>
            <a:r>
              <a:rPr lang="en-US" dirty="0" smtClean="0"/>
              <a:t>Your mind-set should be “statistical thinking in the age of big-data”</a:t>
            </a:r>
          </a:p>
          <a:p>
            <a:pPr lvl="1"/>
            <a:r>
              <a:rPr lang="en-US" dirty="0" smtClean="0"/>
              <a:t>Combine statistical approach with big-data</a:t>
            </a:r>
          </a:p>
          <a:p>
            <a:r>
              <a:rPr lang="en-US" dirty="0" smtClean="0"/>
              <a:t>Our goal for this chapter: understand the statistical </a:t>
            </a:r>
            <a:r>
              <a:rPr lang="en-US" dirty="0" smtClean="0"/>
              <a:t>process in dealing </a:t>
            </a:r>
            <a:r>
              <a:rPr lang="en-US" dirty="0" smtClean="0"/>
              <a:t>with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71F-80CC-4D46-8A14-F8D3C40B9EE2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and 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mathematical model for uncertainty and randomness is offered by probability </a:t>
            </a:r>
            <a:r>
              <a:rPr lang="en-US" dirty="0"/>
              <a:t>t</a:t>
            </a:r>
            <a:r>
              <a:rPr lang="en-US" dirty="0" smtClean="0"/>
              <a:t>heory.</a:t>
            </a:r>
          </a:p>
          <a:p>
            <a:r>
              <a:rPr lang="en-US" dirty="0" smtClean="0"/>
              <a:t>A world/process is defined by one or more variables. The model of the world is defined by a function:</a:t>
            </a:r>
          </a:p>
          <a:p>
            <a:r>
              <a:rPr lang="en-US" b="1" dirty="0" smtClean="0"/>
              <a:t>Model </a:t>
            </a:r>
            <a:r>
              <a:rPr lang="en-US" dirty="0" smtClean="0"/>
              <a:t>== f(w) or f(</a:t>
            </a:r>
            <a:r>
              <a:rPr lang="en-US" dirty="0" err="1" smtClean="0"/>
              <a:t>x,y,z</a:t>
            </a:r>
            <a:r>
              <a:rPr lang="en-US" dirty="0" smtClean="0"/>
              <a:t>) (A multivariate function)</a:t>
            </a:r>
          </a:p>
          <a:p>
            <a:r>
              <a:rPr lang="en-US" dirty="0" smtClean="0"/>
              <a:t>The function is unknown</a:t>
            </a:r>
            <a:r>
              <a:rPr lang="en-US" dirty="0" smtClean="0">
                <a:sym typeface="Wingdings" panose="05000000000000000000" pitchFamily="2" charset="2"/>
              </a:rPr>
              <a:t> m</a:t>
            </a:r>
            <a:r>
              <a:rPr lang="en-US" dirty="0" smtClean="0"/>
              <a:t>odel is unclear, at least initially. Typically our task is to come up with the model, given the data.</a:t>
            </a:r>
          </a:p>
          <a:p>
            <a:r>
              <a:rPr lang="en-US" b="1" dirty="0" smtClean="0"/>
              <a:t>Uncertainty</a:t>
            </a:r>
            <a:r>
              <a:rPr lang="en-US" dirty="0" smtClean="0"/>
              <a:t>: is due to lack of knowledge: this week’s weather prediction (e.g. 90% confident)</a:t>
            </a:r>
          </a:p>
          <a:p>
            <a:r>
              <a:rPr lang="en-US" b="1" dirty="0" smtClean="0"/>
              <a:t>Randomness</a:t>
            </a:r>
            <a:r>
              <a:rPr lang="en-US" dirty="0" smtClean="0"/>
              <a:t>: is due lack of predictability: 1-6 face of when rolling a </a:t>
            </a:r>
            <a:r>
              <a:rPr lang="en-US" dirty="0" smtClean="0"/>
              <a:t>die </a:t>
            </a:r>
            <a:endParaRPr lang="en-US" dirty="0" smtClean="0"/>
          </a:p>
          <a:p>
            <a:r>
              <a:rPr lang="en-US" dirty="0" smtClean="0"/>
              <a:t>Both can be expressed by probability theory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609-80A0-4B46-9829-67C5B6CD11C1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2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Inference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World </a:t>
            </a:r>
            <a:r>
              <a:rPr lang="en-US" dirty="0" smtClean="0">
                <a:sym typeface="Wingdings" panose="05000000000000000000" pitchFamily="2" charset="2"/>
              </a:rPr>
              <a:t> Collect Data Capture the understanding/meaning of data through models or functions  statistical estimators for predicting things about world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Development of procedures, methods, and theorems that allow us to extract meaning and information from data that has been generated by stochastic (random) processes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78F0-D5E2-41A9-A156-E78246C16EFB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Sample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Population is complete set of traces/data points</a:t>
            </a:r>
          </a:p>
          <a:p>
            <a:pPr lvl="1"/>
            <a:r>
              <a:rPr lang="en-US" dirty="0" smtClean="0"/>
              <a:t>US population 314 Million, world population is 7 billion for example</a:t>
            </a:r>
          </a:p>
          <a:p>
            <a:pPr lvl="1"/>
            <a:r>
              <a:rPr lang="en-US" dirty="0" smtClean="0"/>
              <a:t>All voters, all things</a:t>
            </a:r>
          </a:p>
          <a:p>
            <a:r>
              <a:rPr lang="en-US" dirty="0" smtClean="0"/>
              <a:t>Sample is a subset of the complete set (or population): how we select the sample introduces biases into the data</a:t>
            </a:r>
          </a:p>
          <a:p>
            <a:r>
              <a:rPr lang="en-US" dirty="0" smtClean="0"/>
              <a:t>See an example </a:t>
            </a:r>
            <a:r>
              <a:rPr lang="en-US" dirty="0"/>
              <a:t>in </a:t>
            </a:r>
            <a:r>
              <a:rPr lang="en-US" dirty="0">
                <a:hlinkClick r:id="rId2"/>
              </a:rPr>
              <a:t>http://www.sca.isr.umich.edu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Here out of the 314 Million US population, 250000 households are form the sample (monthly)</a:t>
            </a:r>
          </a:p>
          <a:p>
            <a:r>
              <a:rPr lang="en-US" dirty="0" smtClean="0"/>
              <a:t>Population </a:t>
            </a:r>
            <a:r>
              <a:rPr lang="en-US" dirty="0" smtClean="0">
                <a:sym typeface="Wingdings" panose="05000000000000000000" pitchFamily="2" charset="2"/>
              </a:rPr>
              <a:t>mathematical model  sample</a:t>
            </a:r>
            <a:endParaRPr lang="en-US" dirty="0" smtClean="0"/>
          </a:p>
          <a:p>
            <a:r>
              <a:rPr lang="en-US" dirty="0" smtClean="0"/>
              <a:t>(My) big-data approach for the world population: k-nary tree (MR) of 1 billion (of the order of 7 billion) : I basically forced the big-data solution/did not </a:t>
            </a:r>
            <a:r>
              <a:rPr lang="en-US" dirty="0" smtClean="0"/>
              <a:t>sample: This is possible in the age of big-data infrastructures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2E1E-863A-4249-B016-43B5BBA383E1}" type="datetime1">
              <a:rPr lang="en-US" smtClean="0"/>
              <a:t>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782</TotalTime>
  <Words>1563</Words>
  <Application>Microsoft Office PowerPoint</Application>
  <PresentationFormat>On-screen Show (4:3)</PresentationFormat>
  <Paragraphs>203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Cambria Math</vt:lpstr>
      <vt:lpstr>Georgia</vt:lpstr>
      <vt:lpstr>Wingdings</vt:lpstr>
      <vt:lpstr>Wingdings 2</vt:lpstr>
      <vt:lpstr>Civic</vt:lpstr>
      <vt:lpstr>Statistical Inference, Exploratory Data Analysis and Data Science Process</vt:lpstr>
      <vt:lpstr>Drew Conway’s Venn Diagram on DS (p.7)</vt:lpstr>
      <vt:lpstr>PowerPoint Presentation</vt:lpstr>
      <vt:lpstr>Chapter 1</vt:lpstr>
      <vt:lpstr>Chapter 1 and 2 Data Science</vt:lpstr>
      <vt:lpstr>Introduction</vt:lpstr>
      <vt:lpstr>Uncertainty and Randomness</vt:lpstr>
      <vt:lpstr>Statistical Inference</vt:lpstr>
      <vt:lpstr>Population and Sample</vt:lpstr>
      <vt:lpstr>Population and Sample (contd.)</vt:lpstr>
      <vt:lpstr>Big Data vs statistical inference</vt:lpstr>
      <vt:lpstr>New Kinds of Data</vt:lpstr>
      <vt:lpstr>Big-data context</vt:lpstr>
      <vt:lpstr>Modeling</vt:lpstr>
      <vt:lpstr>Probability Distributions</vt:lpstr>
      <vt:lpstr>Fitting a Model</vt:lpstr>
      <vt:lpstr>Exploratory Data Analysis (EDA)</vt:lpstr>
      <vt:lpstr>The Data Science Process</vt:lpstr>
      <vt:lpstr>Summary</vt:lpstr>
      <vt:lpstr>Data Collection in Automobiles</vt:lpstr>
      <vt:lpstr>Oil Price Prediction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</dc:title>
  <dc:creator>Ramamurthy, Bina</dc:creator>
  <cp:lastModifiedBy>bina</cp:lastModifiedBy>
  <cp:revision>40</cp:revision>
  <dcterms:created xsi:type="dcterms:W3CDTF">2014-01-29T16:36:17Z</dcterms:created>
  <dcterms:modified xsi:type="dcterms:W3CDTF">2017-02-01T16:43:16Z</dcterms:modified>
</cp:coreProperties>
</file>