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3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9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13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048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17600" y="19050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7600" y="40386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299D3-ACD8-4BC9-AF48-61419BB02616}" type="datetime1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AD3E8-E3DE-424B-91C0-CDBEC2B1E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8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7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8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8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7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0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EC1E8-4221-4FF1-8E41-DA42BCDAC7F1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126F9-78A9-4621-BF21-92391E713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2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gear.org/6equj5.htm" TargetMode="External"/><Relationship Id="rId2" Type="http://schemas.openxmlformats.org/officeDocument/2006/relationships/hyperlink" Target="http://www.bigear.org/wow.htm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atoday.com/story/money/business/2014/01/18/amazon-anticipates-orders/4637895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Co-occurrence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3, Lin and </a:t>
            </a:r>
            <a:r>
              <a:rPr lang="en-US" dirty="0" smtClean="0"/>
              <a:t>Dryer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71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Co-occurrence – Pairs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: class Mapper</a:t>
            </a:r>
          </a:p>
          <a:p>
            <a:pPr marL="0" indent="0">
              <a:buNone/>
            </a:pPr>
            <a:r>
              <a:rPr lang="en-US" dirty="0" smtClean="0"/>
              <a:t>   2</a:t>
            </a:r>
            <a:r>
              <a:rPr lang="en-US" dirty="0"/>
              <a:t>: method 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0" indent="0">
              <a:buNone/>
            </a:pPr>
            <a:r>
              <a:rPr lang="en-US" dirty="0" smtClean="0"/>
              <a:t>       3</a:t>
            </a:r>
            <a:r>
              <a:rPr lang="en-US" dirty="0"/>
              <a:t>: for all term w 2 doc d do</a:t>
            </a:r>
          </a:p>
          <a:p>
            <a:pPr marL="0" indent="0">
              <a:buNone/>
            </a:pPr>
            <a:r>
              <a:rPr lang="en-US" dirty="0" smtClean="0"/>
              <a:t>       4</a:t>
            </a:r>
            <a:r>
              <a:rPr lang="en-US" dirty="0"/>
              <a:t>: for all term u 2 Neighbors(w) do</a:t>
            </a:r>
          </a:p>
          <a:p>
            <a:pPr marL="0" indent="0">
              <a:buNone/>
            </a:pPr>
            <a:r>
              <a:rPr lang="en-US" dirty="0" smtClean="0"/>
              <a:t>               5</a:t>
            </a:r>
            <a:r>
              <a:rPr lang="en-US" dirty="0"/>
              <a:t>: Emit(pair (w; u); count 1) . Emit count for each </a:t>
            </a:r>
            <a:r>
              <a:rPr lang="en-US" dirty="0" smtClean="0"/>
              <a:t>co-occurrence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1: class Reducer</a:t>
            </a:r>
          </a:p>
          <a:p>
            <a:pPr marL="0" indent="0">
              <a:buNone/>
            </a:pPr>
            <a:r>
              <a:rPr lang="en-US" dirty="0" smtClean="0"/>
              <a:t>   2: </a:t>
            </a:r>
            <a:r>
              <a:rPr lang="en-US" dirty="0"/>
              <a:t>method Reduce(pair p; counts [c1; c2; : : :])</a:t>
            </a:r>
          </a:p>
          <a:p>
            <a:pPr marL="0" indent="0">
              <a:buNone/>
            </a:pPr>
            <a:r>
              <a:rPr lang="en-US" dirty="0" smtClean="0"/>
              <a:t>   3</a:t>
            </a:r>
            <a:r>
              <a:rPr lang="en-US" dirty="0"/>
              <a:t>: s  </a:t>
            </a:r>
            <a:r>
              <a:rPr lang="en-US" dirty="0" smtClean="0"/>
              <a:t>&lt;- </a:t>
            </a:r>
            <a:r>
              <a:rPr lang="en-US" dirty="0"/>
              <a:t>0</a:t>
            </a:r>
          </a:p>
          <a:p>
            <a:pPr marL="0" indent="0">
              <a:buNone/>
            </a:pPr>
            <a:r>
              <a:rPr lang="en-US" dirty="0" smtClean="0"/>
              <a:t>   4</a:t>
            </a:r>
            <a:r>
              <a:rPr lang="en-US" dirty="0"/>
              <a:t>: for all count c </a:t>
            </a:r>
            <a:r>
              <a:rPr lang="en-US" dirty="0" smtClean="0"/>
              <a:t>in </a:t>
            </a:r>
            <a:r>
              <a:rPr lang="en-US" dirty="0"/>
              <a:t>counts [c1; c2; : : :] do</a:t>
            </a:r>
          </a:p>
          <a:p>
            <a:pPr marL="0" indent="0">
              <a:buNone/>
            </a:pPr>
            <a:r>
              <a:rPr lang="en-US" dirty="0" smtClean="0"/>
              <a:t>           5</a:t>
            </a:r>
            <a:r>
              <a:rPr lang="en-US" dirty="0"/>
              <a:t>: s   </a:t>
            </a:r>
            <a:r>
              <a:rPr lang="en-US" dirty="0" err="1"/>
              <a:t>s</a:t>
            </a:r>
            <a:r>
              <a:rPr lang="en-US" dirty="0"/>
              <a:t> + c . Sum co-occurrence counts</a:t>
            </a:r>
          </a:p>
          <a:p>
            <a:pPr marL="0" indent="0">
              <a:buNone/>
            </a:pPr>
            <a:r>
              <a:rPr lang="en-US" dirty="0" smtClean="0"/>
              <a:t>   6</a:t>
            </a:r>
            <a:r>
              <a:rPr lang="en-US" dirty="0"/>
              <a:t>: Emit(pair p; count s)</a:t>
            </a:r>
          </a:p>
        </p:txBody>
      </p:sp>
    </p:spTree>
    <p:extLst>
      <p:ext uri="{BB962C8B-B14F-4D97-AF65-F5344CB8AC3E}">
        <p14:creationId xmlns:p14="http://schemas.microsoft.com/office/powerpoint/2010/main" val="1693467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Co-occurrence – Stripes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782" y="1570182"/>
            <a:ext cx="10698018" cy="4978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1.class </a:t>
            </a:r>
            <a:r>
              <a:rPr lang="en-US" dirty="0"/>
              <a:t>Mapper</a:t>
            </a:r>
          </a:p>
          <a:p>
            <a:pPr marL="0" indent="0">
              <a:buNone/>
            </a:pPr>
            <a:r>
              <a:rPr lang="en-US" dirty="0" smtClean="0"/>
              <a:t>   2</a:t>
            </a:r>
            <a:r>
              <a:rPr lang="en-US" dirty="0"/>
              <a:t>: method 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0" indent="0">
              <a:buNone/>
            </a:pPr>
            <a:r>
              <a:rPr lang="en-US" dirty="0" smtClean="0"/>
              <a:t>       3: </a:t>
            </a:r>
            <a:r>
              <a:rPr lang="en-US" dirty="0"/>
              <a:t>for all term w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0" indent="0">
              <a:buNone/>
            </a:pPr>
            <a:r>
              <a:rPr lang="en-US" dirty="0" smtClean="0"/>
              <a:t>          4</a:t>
            </a:r>
            <a:r>
              <a:rPr lang="en-US" dirty="0"/>
              <a:t>: H  </a:t>
            </a:r>
            <a:r>
              <a:rPr lang="en-US" dirty="0" smtClean="0"/>
              <a:t>&lt;-new </a:t>
            </a:r>
            <a:r>
              <a:rPr lang="en-US" dirty="0" err="1"/>
              <a:t>AssociativeArray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5</a:t>
            </a:r>
            <a:r>
              <a:rPr lang="en-US" dirty="0"/>
              <a:t>: for all term u </a:t>
            </a:r>
            <a:r>
              <a:rPr lang="en-US" dirty="0" smtClean="0"/>
              <a:t>in </a:t>
            </a:r>
            <a:r>
              <a:rPr lang="en-US" dirty="0"/>
              <a:t>Neighbors(w) do</a:t>
            </a:r>
          </a:p>
          <a:p>
            <a:pPr marL="0" indent="0">
              <a:buNone/>
            </a:pPr>
            <a:r>
              <a:rPr lang="en-US" dirty="0" smtClean="0"/>
              <a:t>              6</a:t>
            </a:r>
            <a:r>
              <a:rPr lang="en-US" dirty="0"/>
              <a:t>: </a:t>
            </a:r>
            <a:r>
              <a:rPr lang="en-US" dirty="0" smtClean="0"/>
              <a:t>H{u}  &lt;-H{u} </a:t>
            </a:r>
            <a:r>
              <a:rPr lang="en-US" dirty="0"/>
              <a:t>+ 1 </a:t>
            </a:r>
            <a:r>
              <a:rPr lang="en-US" dirty="0" smtClean="0"/>
              <a:t>. //Tally </a:t>
            </a:r>
            <a:r>
              <a:rPr lang="en-US" dirty="0"/>
              <a:t>words co-occurring with w</a:t>
            </a:r>
          </a:p>
          <a:p>
            <a:pPr marL="0" indent="0">
              <a:buNone/>
            </a:pPr>
            <a:r>
              <a:rPr lang="en-US" dirty="0" smtClean="0"/>
              <a:t>      7</a:t>
            </a:r>
            <a:r>
              <a:rPr lang="en-US" dirty="0"/>
              <a:t>: Emit(Term w; Stripe H)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: class Reducer</a:t>
            </a:r>
          </a:p>
          <a:p>
            <a:pPr marL="0" indent="0">
              <a:buNone/>
            </a:pPr>
            <a:r>
              <a:rPr lang="en-US" dirty="0" smtClean="0"/>
              <a:t>    2</a:t>
            </a:r>
            <a:r>
              <a:rPr lang="en-US" dirty="0"/>
              <a:t>: method Reduce(term w; stripes [H1;H2;H3; : : :])</a:t>
            </a:r>
          </a:p>
          <a:p>
            <a:pPr marL="0" indent="0">
              <a:buNone/>
            </a:pPr>
            <a:r>
              <a:rPr lang="en-US" dirty="0" smtClean="0"/>
              <a:t>        3</a:t>
            </a:r>
            <a:r>
              <a:rPr lang="en-US" dirty="0"/>
              <a:t>: </a:t>
            </a:r>
            <a:r>
              <a:rPr lang="en-US" dirty="0" err="1"/>
              <a:t>Hf</a:t>
            </a:r>
            <a:r>
              <a:rPr lang="en-US" dirty="0"/>
              <a:t>  </a:t>
            </a:r>
            <a:r>
              <a:rPr lang="en-US" dirty="0" smtClean="0"/>
              <a:t>&lt;-new </a:t>
            </a:r>
            <a:r>
              <a:rPr lang="en-US" dirty="0" err="1"/>
              <a:t>AssociativeArray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4</a:t>
            </a:r>
            <a:r>
              <a:rPr lang="en-US" dirty="0"/>
              <a:t>: for all stripe H </a:t>
            </a:r>
            <a:r>
              <a:rPr lang="en-US" dirty="0" smtClean="0"/>
              <a:t>in </a:t>
            </a:r>
            <a:r>
              <a:rPr lang="en-US" dirty="0"/>
              <a:t>stripes [H1;H2;H3; : : :] do</a:t>
            </a:r>
          </a:p>
          <a:p>
            <a:pPr marL="0" indent="0">
              <a:buNone/>
            </a:pPr>
            <a:r>
              <a:rPr lang="en-US" dirty="0" smtClean="0"/>
              <a:t>             5</a:t>
            </a:r>
            <a:r>
              <a:rPr lang="en-US" dirty="0"/>
              <a:t>: Sum(</a:t>
            </a:r>
            <a:r>
              <a:rPr lang="en-US" dirty="0" err="1"/>
              <a:t>Hf</a:t>
            </a:r>
            <a:r>
              <a:rPr lang="en-US" dirty="0"/>
              <a:t> </a:t>
            </a:r>
            <a:r>
              <a:rPr lang="en-US" dirty="0" smtClean="0"/>
              <a:t>,H</a:t>
            </a:r>
            <a:r>
              <a:rPr lang="en-US" dirty="0"/>
              <a:t>)  </a:t>
            </a:r>
            <a:r>
              <a:rPr lang="en-US" dirty="0" smtClean="0"/>
              <a:t>// Element-wise sum lots of small values into big value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6: Emit(term w; stripe </a:t>
            </a:r>
            <a:r>
              <a:rPr lang="en-US" dirty="0" err="1"/>
              <a:t>Hf</a:t>
            </a:r>
            <a:r>
              <a:rPr lang="en-US" dirty="0"/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386738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it on AWS and evaluate the two approaches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39" y="1825625"/>
            <a:ext cx="7393999" cy="4796848"/>
          </a:xfrm>
        </p:spPr>
      </p:pic>
    </p:spTree>
    <p:extLst>
      <p:ext uri="{BB962C8B-B14F-4D97-AF65-F5344CB8AC3E}">
        <p14:creationId xmlns:p14="http://schemas.microsoft.com/office/powerpoint/2010/main" val="3131879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Summary/Observation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1.Word co-occurrence is proposed as solution for evaluating association!</a:t>
            </a:r>
          </a:p>
          <a:p>
            <a:pPr marL="0" indent="0">
              <a:buNone/>
            </a:pPr>
            <a:r>
              <a:rPr lang="en-US" dirty="0" smtClean="0"/>
              <a:t>2. Two methods proposed: pairs, stripes</a:t>
            </a:r>
          </a:p>
          <a:p>
            <a:pPr marL="0" indent="0">
              <a:buNone/>
            </a:pPr>
            <a:r>
              <a:rPr lang="en-US" dirty="0" smtClean="0"/>
              <a:t>3. MR implementation designed (pseudo code)</a:t>
            </a:r>
          </a:p>
          <a:p>
            <a:pPr marL="0" indent="0">
              <a:buNone/>
            </a:pPr>
            <a:r>
              <a:rPr lang="en-US" dirty="0" smtClean="0"/>
              <a:t>4. Implemented on MR on amazon cloud</a:t>
            </a:r>
          </a:p>
          <a:p>
            <a:pPr marL="0" indent="0">
              <a:buNone/>
            </a:pPr>
            <a:r>
              <a:rPr lang="en-US" dirty="0" smtClean="0"/>
              <a:t>5. Evaluated and relative performance studied (R</a:t>
            </a:r>
            <a:r>
              <a:rPr lang="en-US" baseline="30000" dirty="0" smtClean="0"/>
              <a:t>2</a:t>
            </a:r>
            <a:r>
              <a:rPr lang="en-US" dirty="0" smtClean="0"/>
              <a:t>, runtime</a:t>
            </a:r>
            <a:r>
              <a:rPr lang="en-US" smtClean="0"/>
              <a:t>, scale)</a:t>
            </a:r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65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Lab2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MR data pipeline</a:t>
            </a:r>
          </a:p>
          <a:p>
            <a:r>
              <a:rPr lang="en-US" dirty="0" smtClean="0"/>
              <a:t>All processing in big-data done in MR</a:t>
            </a:r>
          </a:p>
          <a:p>
            <a:r>
              <a:rPr lang="en-US" dirty="0" smtClean="0"/>
              <a:t>Twitter : get tweets by keyword</a:t>
            </a:r>
            <a:r>
              <a:rPr lang="en-US" dirty="0" smtClean="0">
                <a:sym typeface="Wingdings" panose="05000000000000000000" pitchFamily="2" charset="2"/>
              </a:rPr>
              <a:t> Cleaning done by MR (NOT BY R-studio) Analyze using MR</a:t>
            </a:r>
          </a:p>
          <a:p>
            <a:r>
              <a:rPr lang="en-US" dirty="0" err="1" smtClean="0">
                <a:sym typeface="Wingdings" panose="05000000000000000000" pitchFamily="2" charset="2"/>
              </a:rPr>
              <a:t>NYTimes</a:t>
            </a:r>
            <a:r>
              <a:rPr lang="en-US" dirty="0" smtClean="0">
                <a:sym typeface="Wingdings" panose="05000000000000000000" pitchFamily="2" charset="2"/>
              </a:rPr>
              <a:t>: Get news by keyword Cleaning done by MR Analyze using MR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Common crawl: get data  filter by keyword using MR clean using MR Analyze using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13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co-occurrence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 chapter 3</a:t>
            </a:r>
          </a:p>
          <a:p>
            <a:r>
              <a:rPr lang="en-US" dirty="0" smtClean="0"/>
              <a:t>This will help you with Lab2 as well as Final Exam</a:t>
            </a:r>
          </a:p>
          <a:p>
            <a:r>
              <a:rPr lang="en-US" dirty="0" smtClean="0"/>
              <a:t>This will also help with future projects</a:t>
            </a:r>
          </a:p>
          <a:p>
            <a:r>
              <a:rPr lang="en-US" dirty="0" smtClean="0"/>
              <a:t>Help you with interview in big data analytics</a:t>
            </a:r>
          </a:p>
          <a:p>
            <a:r>
              <a:rPr lang="en-US" dirty="0" smtClean="0"/>
              <a:t>A simple method with big impact</a:t>
            </a:r>
          </a:p>
          <a:p>
            <a:r>
              <a:rPr lang="en-US" dirty="0" smtClean="0"/>
              <a:t>Co-occurrence is 2-gram, n-grams is an extension (Google has supported this )</a:t>
            </a:r>
          </a:p>
          <a:p>
            <a:r>
              <a:rPr lang="en-US" dirty="0" smtClean="0"/>
              <a:t>And of course, how do you define co-occurrence is an domain-dependent issue: text—sentence, paragraph etc. Temporal: within a day, week, month, co-occurrence; more complex: </a:t>
            </a:r>
            <a:r>
              <a:rPr lang="en-US" dirty="0" err="1" smtClean="0"/>
              <a:t>Blei’s</a:t>
            </a:r>
            <a:r>
              <a:rPr lang="en-US" dirty="0" smtClean="0"/>
              <a:t> LDA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49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Intelligence and Scale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Intelligence is a set of discoveries made by federating/processing information collected from diverse sources.</a:t>
            </a:r>
          </a:p>
          <a:p>
            <a:r>
              <a:rPr lang="en-US" dirty="0" smtClean="0"/>
              <a:t>Information is a cleansed form of raw data.</a:t>
            </a:r>
          </a:p>
          <a:p>
            <a:r>
              <a:rPr lang="en-US" dirty="0" smtClean="0"/>
              <a:t>For statistically significant information we need reasonable amount of data.</a:t>
            </a:r>
          </a:p>
          <a:p>
            <a:r>
              <a:rPr lang="en-US" dirty="0" smtClean="0"/>
              <a:t>For gathering good intelligence we need large amount of information.</a:t>
            </a:r>
          </a:p>
          <a:p>
            <a:r>
              <a:rPr lang="en-US" dirty="0" smtClean="0"/>
              <a:t>As pointed out by Jim Grey in the Fourth Paradigm book enormous amount of data is generated by the millions of experiments and applications.</a:t>
            </a:r>
          </a:p>
          <a:p>
            <a:r>
              <a:rPr lang="en-US" dirty="0" smtClean="0"/>
              <a:t>Thus intelligence applications are invariably data-heavy, data-driven and data-intensive.</a:t>
            </a:r>
          </a:p>
          <a:p>
            <a:r>
              <a:rPr lang="en-US" dirty="0"/>
              <a:t>D</a:t>
            </a:r>
            <a:r>
              <a:rPr lang="en-US" dirty="0" smtClean="0"/>
              <a:t>ata is gathered from the web (public  or private, covert or overt), generated by large number of domain applications.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DBC66-8AA9-46E3-A92C-E0F6FE05E6EF}" type="datetime1">
              <a:rPr lang="en-US" smtClean="0"/>
              <a:t>3/28/2019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 Intelligence (or origins of Big-data computing?)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5120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2362200" y="1905000"/>
            <a:ext cx="8001000" cy="1981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Search for Extra Terrestrial Intelligence (</a:t>
            </a:r>
            <a:r>
              <a:rPr lang="en-US" sz="2400" dirty="0" err="1"/>
              <a:t>seti@home</a:t>
            </a:r>
            <a:r>
              <a:rPr lang="en-US" sz="2400" dirty="0"/>
              <a:t> project)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The Wow signal </a:t>
            </a:r>
            <a:r>
              <a:rPr lang="en-US" dirty="0" smtClean="0">
                <a:hlinkClick r:id="rId2"/>
              </a:rPr>
              <a:t>http://www.bigear.org/wow.htm</a:t>
            </a:r>
            <a:endParaRPr lang="en-US" dirty="0" smtClean="0"/>
          </a:p>
          <a:p>
            <a:pPr lvl="1">
              <a:lnSpc>
                <a:spcPct val="80000"/>
              </a:lnSpc>
              <a:buNone/>
            </a:pPr>
            <a:endParaRPr lang="en-US" sz="1800" dirty="0"/>
          </a:p>
        </p:txBody>
      </p:sp>
      <p:pic>
        <p:nvPicPr>
          <p:cNvPr id="51207" name="Picture 5" descr="wowsignal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962400" y="3962400"/>
            <a:ext cx="4191000" cy="2451100"/>
          </a:xfrm>
        </p:spPr>
      </p:pic>
      <p:sp>
        <p:nvSpPr>
          <p:cNvPr id="51202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42968BA-C10B-4970-8F0F-3CC09BAA41D7}" type="datetime1">
              <a:rPr lang="en-US" smtClean="0"/>
              <a:t>3/28/2019</a:t>
            </a:fld>
            <a:endParaRPr lang="en-US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F1AFF3-13E4-495D-8F5B-FFEAF623721A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9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intelligent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Google search: How is different from regular search in existence before it? </a:t>
            </a:r>
          </a:p>
          <a:p>
            <a:pPr lvl="1"/>
            <a:r>
              <a:rPr lang="en-US" sz="2000" dirty="0"/>
              <a:t>It took advantage of the fact the hyperlinks within web pages form an underlying structure that can be mined to determine the importance of various pages.</a:t>
            </a:r>
          </a:p>
          <a:p>
            <a:r>
              <a:rPr lang="en-US" sz="2000" dirty="0"/>
              <a:t>Restaurant and Menu suggestions: instead of “Where would you like to go?” “Would you like to go to </a:t>
            </a:r>
            <a:r>
              <a:rPr lang="en-US" sz="2000" dirty="0" err="1"/>
              <a:t>CityGrille</a:t>
            </a:r>
            <a:r>
              <a:rPr lang="en-US" sz="2000" dirty="0"/>
              <a:t>”? </a:t>
            </a:r>
          </a:p>
          <a:p>
            <a:pPr lvl="1"/>
            <a:r>
              <a:rPr lang="en-US" sz="2000" dirty="0"/>
              <a:t>Learning capacity from previous data of habits, profiles, and other information gathered over time.</a:t>
            </a:r>
          </a:p>
          <a:p>
            <a:r>
              <a:rPr lang="en-US" sz="2000" dirty="0"/>
              <a:t>Collaborative and interconnected world inference capable: </a:t>
            </a:r>
            <a:r>
              <a:rPr lang="en-US" sz="2000" dirty="0" err="1"/>
              <a:t>facebook</a:t>
            </a:r>
            <a:r>
              <a:rPr lang="en-US" sz="2000" dirty="0"/>
              <a:t> friend suggestion</a:t>
            </a:r>
          </a:p>
          <a:p>
            <a:r>
              <a:rPr lang="en-US" sz="2000" dirty="0"/>
              <a:t>Large scale data requiring indexing </a:t>
            </a:r>
          </a:p>
          <a:p>
            <a:r>
              <a:rPr lang="en-US" sz="2000" dirty="0"/>
              <a:t>…Do you know amazon is going to ship things before you order? </a:t>
            </a:r>
            <a:r>
              <a:rPr lang="en-US" sz="2000" dirty="0">
                <a:hlinkClick r:id="rId2"/>
              </a:rPr>
              <a:t>Here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7D51-966D-4908-9705-ADC0525AEA0B}" type="datetime1">
              <a:rPr lang="en-US" smtClean="0"/>
              <a:t>3/28/2019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1: </a:t>
            </a:r>
            <a:r>
              <a:rPr lang="en-US" dirty="0" err="1" smtClean="0"/>
              <a:t>Mapreduce</a:t>
            </a:r>
            <a:r>
              <a:rPr lang="en-US" dirty="0" smtClean="0"/>
              <a:t> Algorithm Design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simplicity" is the </a:t>
            </a:r>
            <a:r>
              <a:rPr lang="en-US" dirty="0" smtClean="0"/>
              <a:t>theme</a:t>
            </a:r>
          </a:p>
          <a:p>
            <a:r>
              <a:rPr lang="en-US" dirty="0" smtClean="0"/>
              <a:t>Fast </a:t>
            </a:r>
            <a:r>
              <a:rPr lang="en-US" dirty="0"/>
              <a:t>"simple operation" on a large set of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Most </a:t>
            </a:r>
            <a:r>
              <a:rPr lang="en-US" dirty="0"/>
              <a:t>web-mobile-internet application data yield to embarrassingly parallel </a:t>
            </a:r>
            <a:r>
              <a:rPr lang="en-US" dirty="0" smtClean="0"/>
              <a:t>processing</a:t>
            </a:r>
          </a:p>
          <a:p>
            <a:r>
              <a:rPr lang="en-US" dirty="0" smtClean="0"/>
              <a:t>General </a:t>
            </a:r>
            <a:r>
              <a:rPr lang="en-US" dirty="0"/>
              <a:t>Idea; you write the Mapper and Reducer (Combiner and </a:t>
            </a:r>
            <a:r>
              <a:rPr lang="en-US" dirty="0" err="1"/>
              <a:t>Partitioner</a:t>
            </a:r>
            <a:r>
              <a:rPr lang="en-US" dirty="0"/>
              <a:t>); the execution framework takes care of the 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Of </a:t>
            </a:r>
            <a:r>
              <a:rPr lang="en-US" dirty="0"/>
              <a:t>course, you configure...the splits, the # of reducers, input path, output path,.. etc.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0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2: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Programmer has NO control over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 where a mapper or reducer runs (which node in the cluster)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 when a mapper or reducer begins or finishes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--which input key-value pairs are processed by a specific mapper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--what intermediate key-value pair is processed by a specific reducer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1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 what control does a programmer have?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Ability </a:t>
            </a:r>
            <a:r>
              <a:rPr lang="en-US" dirty="0"/>
              <a:t>to construct complex structures as keys and values to store and communicate partial results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2. The ability to execute user-specified code at the beginning of a map or a reduce task; and termination code at the end;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3. Ability to preserve state in both mappers and reducers across multiple input /intermediate values: counters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4. Ability to control sort order, order of distribution to reducers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5. ability to partition the key space to reducers</a:t>
            </a:r>
          </a:p>
        </p:txBody>
      </p:sp>
    </p:spTree>
    <p:extLst>
      <p:ext uri="{BB962C8B-B14F-4D97-AF65-F5344CB8AC3E}">
        <p14:creationId xmlns:p14="http://schemas.microsoft.com/office/powerpoint/2010/main" val="772059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move on co-occurrence (Section 3.2)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Word counting is not the only example..</a:t>
            </a:r>
          </a:p>
          <a:p>
            <a:r>
              <a:rPr lang="en-US" dirty="0" smtClean="0"/>
              <a:t>Another example</a:t>
            </a:r>
            <a:r>
              <a:rPr lang="en-US" dirty="0"/>
              <a:t>: co-occurrence matrix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large corpus: </a:t>
            </a:r>
            <a:r>
              <a:rPr lang="en-US" dirty="0" err="1"/>
              <a:t>nXn</a:t>
            </a:r>
            <a:r>
              <a:rPr lang="en-US" dirty="0"/>
              <a:t> matrix where n is the number of unique words in the corpus. (corpora is plural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Lets </a:t>
            </a:r>
            <a:r>
              <a:rPr lang="en-US" dirty="0"/>
              <a:t>assume m words, </a:t>
            </a:r>
            <a:r>
              <a:rPr lang="en-US" dirty="0" err="1"/>
              <a:t>i</a:t>
            </a:r>
            <a:r>
              <a:rPr lang="en-US" dirty="0"/>
              <a:t> and j row and column index, m(</a:t>
            </a:r>
            <a:r>
              <a:rPr lang="en-US" dirty="0" err="1"/>
              <a:t>i.j</a:t>
            </a:r>
            <a:r>
              <a:rPr lang="en-US" dirty="0"/>
              <a:t>) cell will have the number of times w(</a:t>
            </a:r>
            <a:r>
              <a:rPr lang="en-US" dirty="0" err="1"/>
              <a:t>i</a:t>
            </a:r>
            <a:r>
              <a:rPr lang="en-US" dirty="0"/>
              <a:t>) co-occurred with w(j)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 </a:t>
            </a:r>
            <a:r>
              <a:rPr lang="en-US" dirty="0" smtClean="0"/>
              <a:t>&lt;</a:t>
            </a:r>
            <a:r>
              <a:rPr lang="en-US" dirty="0" smtClean="0"/>
              <a:t>Basketball</a:t>
            </a:r>
            <a:r>
              <a:rPr lang="en-US" dirty="0" smtClean="0"/>
              <a:t>&gt; </a:t>
            </a:r>
            <a:r>
              <a:rPr lang="en-US" dirty="0"/>
              <a:t>is w(</a:t>
            </a:r>
            <a:r>
              <a:rPr lang="en-US" dirty="0" err="1"/>
              <a:t>i</a:t>
            </a:r>
            <a:r>
              <a:rPr lang="en-US" dirty="0"/>
              <a:t>) and </a:t>
            </a:r>
            <a:r>
              <a:rPr lang="en-US" dirty="0" smtClean="0"/>
              <a:t>&lt;March&gt; </a:t>
            </a:r>
            <a:r>
              <a:rPr lang="en-US" dirty="0"/>
              <a:t>w&lt;j&gt; on </a:t>
            </a:r>
            <a:r>
              <a:rPr lang="en-US" dirty="0" smtClean="0"/>
              <a:t>twitter feed today is </a:t>
            </a:r>
            <a:r>
              <a:rPr lang="en-US" dirty="0" smtClean="0"/>
              <a:t>&gt;1000, more than what </a:t>
            </a:r>
            <a:r>
              <a:rPr lang="en-US" dirty="0" smtClean="0"/>
              <a:t>it would been in December.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Lets </a:t>
            </a:r>
            <a:r>
              <a:rPr lang="en-US" dirty="0" smtClean="0"/>
              <a:t>look at the algorithm. You need this for your Lab2.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62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859</Words>
  <Application>Microsoft Office PowerPoint</Application>
  <PresentationFormat>Widescreen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Word Co-occurrence</vt:lpstr>
      <vt:lpstr>Why is co-occurrence important?</vt:lpstr>
      <vt:lpstr>Intelligence and Scale of Data</vt:lpstr>
      <vt:lpstr> Intelligence (or origins of Big-data computing?) </vt:lpstr>
      <vt:lpstr>Characteristics of intelligent applications</vt:lpstr>
      <vt:lpstr>Review 1: Mapreduce Algorithm Design </vt:lpstr>
      <vt:lpstr>Review 2: </vt:lpstr>
      <vt:lpstr>Review 3</vt:lpstr>
      <vt:lpstr>Lets move on co-occurrence (Section 3.2)</vt:lpstr>
      <vt:lpstr>Word Co-occurrence – Pairs version</vt:lpstr>
      <vt:lpstr>Word Co-occurrence – Stripes version</vt:lpstr>
      <vt:lpstr>Run it on AWS and evaluate the two approaches</vt:lpstr>
      <vt:lpstr>Summary/Observation</vt:lpstr>
      <vt:lpstr>Lab2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Co-occurrence</dc:title>
  <dc:creator>bina</dc:creator>
  <cp:lastModifiedBy>Bina Ramamurthy</cp:lastModifiedBy>
  <cp:revision>10</cp:revision>
  <dcterms:created xsi:type="dcterms:W3CDTF">2018-04-02T15:14:01Z</dcterms:created>
  <dcterms:modified xsi:type="dcterms:W3CDTF">2019-03-28T13:49:57Z</dcterms:modified>
</cp:coreProperties>
</file>