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74" r:id="rId8"/>
    <p:sldId id="263" r:id="rId9"/>
    <p:sldId id="264" r:id="rId10"/>
    <p:sldId id="265" r:id="rId11"/>
    <p:sldId id="266" r:id="rId12"/>
    <p:sldId id="261" r:id="rId13"/>
    <p:sldId id="267" r:id="rId14"/>
    <p:sldId id="268" r:id="rId15"/>
    <p:sldId id="269" r:id="rId16"/>
    <p:sldId id="270" r:id="rId17"/>
    <p:sldId id="275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92817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273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5797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21022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1053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8193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27187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18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6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010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4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335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bricks.com/spark/about" TargetMode="External"/><Relationship Id="rId2" Type="http://schemas.openxmlformats.org/officeDocument/2006/relationships/hyperlink" Target="https://spark.apache.org/example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With Focus on Lab3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with Spark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264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Collecting programs for your toolbox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10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have gathered wordcount.py</a:t>
            </a:r>
          </a:p>
          <a:p>
            <a:r>
              <a:rPr lang="en-US" dirty="0" smtClean="0"/>
              <a:t>You may want explore and move some other ml and </a:t>
            </a:r>
            <a:r>
              <a:rPr lang="en-US" dirty="0" err="1" smtClean="0"/>
              <a:t>mllib</a:t>
            </a:r>
            <a:r>
              <a:rPr lang="en-US" dirty="0" smtClean="0"/>
              <a:t> programs into to your </a:t>
            </a:r>
            <a:r>
              <a:rPr lang="en-US" dirty="0" err="1" smtClean="0"/>
              <a:t>src</a:t>
            </a:r>
            <a:r>
              <a:rPr lang="en-US" dirty="0" smtClean="0"/>
              <a:t> folder</a:t>
            </a:r>
          </a:p>
          <a:p>
            <a:r>
              <a:rPr lang="en-US" dirty="0" smtClean="0"/>
              <a:t>Data needed can be moved into lab3/data folder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950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with Parameters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02335" y="1527048"/>
            <a:ext cx="11512573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./bin/spark-submit </a:t>
            </a:r>
            <a:r>
              <a:rPr lang="en-US" sz="2000" dirty="0"/>
              <a:t>examples/src/main/python/pagerank.py </a:t>
            </a:r>
            <a:r>
              <a:rPr lang="en-US" sz="2000" dirty="0" smtClean="0"/>
              <a:t>data/</a:t>
            </a:r>
            <a:r>
              <a:rPr lang="en-US" sz="2000" dirty="0" err="1" smtClean="0"/>
              <a:t>mllib</a:t>
            </a:r>
            <a:r>
              <a:rPr lang="en-US" sz="2000" dirty="0" smtClean="0"/>
              <a:t>/pagerank_data.txt 10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Lets run the </a:t>
            </a:r>
            <a:r>
              <a:rPr lang="en-US" sz="2000" dirty="0" err="1" smtClean="0"/>
              <a:t>pagerank</a:t>
            </a:r>
            <a:r>
              <a:rPr lang="en-US" sz="2000" dirty="0" smtClean="0"/>
              <a:t> from the given setting of the distribution.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Move pagerank.py  to lab3/</a:t>
            </a:r>
            <a:r>
              <a:rPr lang="en-US" sz="2000" dirty="0" err="1" smtClean="0"/>
              <a:t>src</a:t>
            </a:r>
            <a:r>
              <a:rPr lang="en-US" sz="2000" dirty="0" smtClean="0"/>
              <a:t> folder</a:t>
            </a:r>
          </a:p>
          <a:p>
            <a:pPr marL="0" indent="0">
              <a:buNone/>
            </a:pPr>
            <a:r>
              <a:rPr lang="en-US" sz="2000" dirty="0" smtClean="0"/>
              <a:t>Move pagerank_data.txt to lab3/data folder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Now you execute the same submit command in your workspace:</a:t>
            </a:r>
          </a:p>
          <a:p>
            <a:pPr marL="0" indent="0">
              <a:buNone/>
            </a:pPr>
            <a:r>
              <a:rPr lang="en-US" sz="2000" dirty="0" smtClean="0"/>
              <a:t>(Thought process: Make sure it is repeatable in your environment!)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./bin/spark-submit </a:t>
            </a:r>
            <a:r>
              <a:rPr lang="en-US" sz="2000" dirty="0" smtClean="0"/>
              <a:t>lab3/src/pagerank.py lab3/data/pagerank_data.txt </a:t>
            </a:r>
            <a:r>
              <a:rPr lang="en-US" sz="2000" dirty="0"/>
              <a:t>10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699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Summarizing: 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Spark distribution provides a number of examples along with data files that can readily used.</a:t>
            </a:r>
          </a:p>
          <a:p>
            <a:r>
              <a:rPr lang="en-US" dirty="0" smtClean="0"/>
              <a:t>This supports the functions of a data scientist and allows her/him to focus on problem solving</a:t>
            </a:r>
          </a:p>
          <a:p>
            <a:r>
              <a:rPr lang="en-US" dirty="0" smtClean="0"/>
              <a:t>You can use these solutions, update them to fit your names, and “repurpose” them to analyze your needs.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211781" y="4608945"/>
            <a:ext cx="2607123" cy="13300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2. Execute program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spark/ml/</a:t>
            </a:r>
            <a:r>
              <a:rPr lang="en-US" dirty="0" err="1" smtClean="0">
                <a:solidFill>
                  <a:schemeClr val="tx1"/>
                </a:solidFill>
              </a:rPr>
              <a:t>mllib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rogram (solved)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: java, python, </a:t>
            </a:r>
            <a:r>
              <a:rPr lang="en-US" dirty="0" err="1" smtClean="0">
                <a:solidFill>
                  <a:schemeClr val="tx1"/>
                </a:solidFill>
              </a:rPr>
              <a:t>scala</a:t>
            </a:r>
            <a:r>
              <a:rPr lang="en-US" dirty="0" smtClean="0">
                <a:solidFill>
                  <a:schemeClr val="tx1"/>
                </a:solidFill>
              </a:rPr>
              <a:t>, 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60436" y="4959927"/>
            <a:ext cx="9605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60436" y="5283323"/>
            <a:ext cx="9513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650837" y="4608945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rogram name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77312" y="497827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ata files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075709" y="5588000"/>
            <a:ext cx="1136073" cy="9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51701" y="5305461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6" idx="3"/>
          </p:cNvCxnSpPr>
          <p:nvPr/>
        </p:nvCxnSpPr>
        <p:spPr>
          <a:xfrm>
            <a:off x="6818904" y="5273964"/>
            <a:ext cx="985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54055" y="4959927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7823938" y="4775200"/>
            <a:ext cx="2022025" cy="9653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3. Interpret the output, apply it, visualize it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3"/>
          </p:cNvCxnSpPr>
          <p:nvPr/>
        </p:nvCxnSpPr>
        <p:spPr>
          <a:xfrm>
            <a:off x="9845963" y="5257862"/>
            <a:ext cx="526473" cy="16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208305" y="4230193"/>
            <a:ext cx="2493886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1.Understand the data representation and the algorithm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56496" y="4775200"/>
            <a:ext cx="1708408" cy="8393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 Document &amp; Communicate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03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Done, How about Step 1 and 3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Step 1: How to create input data? What format? Transform real world objects, into data in format needed by the standard ml/</a:t>
            </a:r>
            <a:r>
              <a:rPr lang="en-US" dirty="0" err="1" smtClean="0"/>
              <a:t>mllib</a:t>
            </a:r>
            <a:r>
              <a:rPr lang="en-US" dirty="0" smtClean="0"/>
              <a:t> programs.</a:t>
            </a:r>
          </a:p>
          <a:p>
            <a:r>
              <a:rPr lang="en-US" dirty="0" smtClean="0"/>
              <a:t>Step 3: Interpret the output data from the ml/</a:t>
            </a:r>
            <a:r>
              <a:rPr lang="en-US" dirty="0" err="1" smtClean="0"/>
              <a:t>mllib</a:t>
            </a:r>
            <a:r>
              <a:rPr lang="en-US" dirty="0" smtClean="0"/>
              <a:t> programs</a:t>
            </a:r>
          </a:p>
          <a:p>
            <a:endParaRPr lang="en-US" dirty="0"/>
          </a:p>
          <a:p>
            <a:r>
              <a:rPr lang="en-US" dirty="0" smtClean="0"/>
              <a:t>Lets explore these steps with </a:t>
            </a:r>
            <a:r>
              <a:rPr lang="en-US" dirty="0" err="1" smtClean="0"/>
              <a:t>pagerank</a:t>
            </a:r>
            <a:r>
              <a:rPr lang="en-US" dirty="0" smtClean="0"/>
              <a:t> program given in the examples of the spark distribution.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672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14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11379200" cy="758825"/>
          </a:xfrm>
        </p:spPr>
        <p:txBody>
          <a:bodyPr/>
          <a:lstStyle/>
          <a:p>
            <a:r>
              <a:rPr lang="en-US" dirty="0" smtClean="0"/>
              <a:t>Real-world Object: network of links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3906982" y="2623127"/>
            <a:ext cx="4211782" cy="3183497"/>
            <a:chOff x="3906982" y="2623127"/>
            <a:chExt cx="4211782" cy="3183497"/>
          </a:xfrm>
        </p:grpSpPr>
        <p:sp>
          <p:nvSpPr>
            <p:cNvPr id="6" name="Oval 5"/>
            <p:cNvSpPr/>
            <p:nvPr/>
          </p:nvSpPr>
          <p:spPr>
            <a:xfrm>
              <a:off x="5721927" y="2623127"/>
              <a:ext cx="9144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3906982" y="3934691"/>
              <a:ext cx="9144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5523345" y="4892224"/>
              <a:ext cx="9144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7204364" y="3934691"/>
              <a:ext cx="9144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6" idx="3"/>
              <a:endCxn id="11" idx="7"/>
            </p:cNvCxnSpPr>
            <p:nvPr/>
          </p:nvCxnSpPr>
          <p:spPr>
            <a:xfrm flipH="1">
              <a:off x="4687471" y="3403616"/>
              <a:ext cx="1168367" cy="6649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5"/>
              <a:endCxn id="13" idx="1"/>
            </p:cNvCxnSpPr>
            <p:nvPr/>
          </p:nvCxnSpPr>
          <p:spPr>
            <a:xfrm>
              <a:off x="6502416" y="3403616"/>
              <a:ext cx="835859" cy="6649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3" idx="0"/>
              <a:endCxn id="6" idx="6"/>
            </p:cNvCxnSpPr>
            <p:nvPr/>
          </p:nvCxnSpPr>
          <p:spPr>
            <a:xfrm flipH="1" flipV="1">
              <a:off x="6636327" y="3080327"/>
              <a:ext cx="1025237" cy="8543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1" idx="0"/>
              <a:endCxn id="6" idx="2"/>
            </p:cNvCxnSpPr>
            <p:nvPr/>
          </p:nvCxnSpPr>
          <p:spPr>
            <a:xfrm flipV="1">
              <a:off x="4364182" y="3080327"/>
              <a:ext cx="1357745" cy="8543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2" idx="0"/>
            </p:cNvCxnSpPr>
            <p:nvPr/>
          </p:nvCxnSpPr>
          <p:spPr>
            <a:xfrm flipV="1">
              <a:off x="5980545" y="3507509"/>
              <a:ext cx="0" cy="13847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6" idx="4"/>
              <a:endCxn id="12" idx="7"/>
            </p:cNvCxnSpPr>
            <p:nvPr/>
          </p:nvCxnSpPr>
          <p:spPr>
            <a:xfrm>
              <a:off x="6179127" y="3537527"/>
              <a:ext cx="124707" cy="14886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90921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represent the data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Look at pagerank_data.txt1 2</a:t>
            </a:r>
          </a:p>
          <a:p>
            <a:pPr marL="0" indent="0">
              <a:buNone/>
            </a:pPr>
            <a:r>
              <a:rPr lang="en-US" dirty="0" smtClean="0"/>
              <a:t>1 2</a:t>
            </a:r>
          </a:p>
          <a:p>
            <a:pPr marL="0" indent="0">
              <a:buNone/>
            </a:pPr>
            <a:r>
              <a:rPr lang="en-US" dirty="0" smtClean="0"/>
              <a:t>1 </a:t>
            </a:r>
            <a:r>
              <a:rPr lang="en-US" dirty="0"/>
              <a:t>3</a:t>
            </a:r>
          </a:p>
          <a:p>
            <a:pPr marL="0" indent="0">
              <a:buNone/>
            </a:pPr>
            <a:r>
              <a:rPr lang="en-US" dirty="0"/>
              <a:t>1 4</a:t>
            </a:r>
          </a:p>
          <a:p>
            <a:pPr marL="0" indent="0">
              <a:buNone/>
            </a:pPr>
            <a:r>
              <a:rPr lang="en-US" dirty="0"/>
              <a:t>2 1</a:t>
            </a:r>
          </a:p>
          <a:p>
            <a:pPr marL="0" indent="0">
              <a:buNone/>
            </a:pPr>
            <a:r>
              <a:rPr lang="en-US" dirty="0"/>
              <a:t>3 1</a:t>
            </a:r>
          </a:p>
          <a:p>
            <a:pPr marL="0" indent="0">
              <a:buNone/>
            </a:pPr>
            <a:r>
              <a:rPr lang="en-US" dirty="0"/>
              <a:t>4 1</a:t>
            </a:r>
          </a:p>
          <a:p>
            <a:endParaRPr lang="en-US" dirty="0" smtClean="0"/>
          </a:p>
          <a:p>
            <a:r>
              <a:rPr lang="en-US" dirty="0" smtClean="0"/>
              <a:t>One more info: each node is assigned weight /rank of 1</a:t>
            </a:r>
          </a:p>
          <a:p>
            <a:r>
              <a:rPr lang="en-US" dirty="0" smtClean="0"/>
              <a:t>Which do you think is authoritative? (Thought process: Have an expected answer!)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3444" y="1527048"/>
            <a:ext cx="4224894" cy="320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491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Analyze and outcome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16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 has rank: 0.753997565294.</a:t>
            </a:r>
          </a:p>
          <a:p>
            <a:r>
              <a:rPr lang="en-US" dirty="0"/>
              <a:t>2 has rank: 0.753997565294.</a:t>
            </a:r>
          </a:p>
          <a:p>
            <a:r>
              <a:rPr lang="en-US" dirty="0"/>
              <a:t>3 has rank: 0.753997565294.</a:t>
            </a:r>
          </a:p>
          <a:p>
            <a:r>
              <a:rPr lang="en-US" dirty="0"/>
              <a:t>1 has rank: 1.73800730412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Is that what you expected?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88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last lectures: Recall, we hand-traced it!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17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08956" y="2614722"/>
            <a:ext cx="3139712" cy="291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217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18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String tokenizer: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000" dirty="0" smtClean="0"/>
              <a:t>./bin/spark-submit examples/src/main/python/mltokenizer_example.py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(Thought Process: Before you run it, find out what is your input, what is your expected output?)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Input: hard-coded: </a:t>
            </a:r>
            <a:r>
              <a:rPr lang="en-US" dirty="0" err="1" smtClean="0"/>
              <a:t>Dataframe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[(0</a:t>
            </a:r>
            <a:r>
              <a:rPr lang="en-US" dirty="0"/>
              <a:t>, "Hi I heard about Spark"),</a:t>
            </a:r>
          </a:p>
          <a:p>
            <a:pPr marL="0" indent="0">
              <a:buNone/>
            </a:pPr>
            <a:r>
              <a:rPr lang="en-US" dirty="0"/>
              <a:t>        (1, "I wish Java could use case classes"),</a:t>
            </a:r>
          </a:p>
          <a:p>
            <a:pPr marL="0" indent="0">
              <a:buNone/>
            </a:pPr>
            <a:r>
              <a:rPr lang="en-US" dirty="0"/>
              <a:t>        (2, "</a:t>
            </a:r>
            <a:r>
              <a:rPr lang="en-US" dirty="0" err="1"/>
              <a:t>Logistic,regression,models,are,neat</a:t>
            </a:r>
            <a:r>
              <a:rPr lang="en-US" dirty="0"/>
              <a:t>")</a:t>
            </a:r>
          </a:p>
          <a:p>
            <a:pPr marL="0" indent="0">
              <a:buNone/>
            </a:pPr>
            <a:r>
              <a:rPr lang="en-US" dirty="0"/>
              <a:t>    ], ["id", "sentence</a:t>
            </a:r>
            <a:r>
              <a:rPr lang="en-US" dirty="0" smtClean="0"/>
              <a:t>"])</a:t>
            </a:r>
          </a:p>
          <a:p>
            <a:pPr marL="0" indent="0">
              <a:buNone/>
            </a:pPr>
            <a:r>
              <a:rPr lang="en-US" dirty="0" smtClean="0"/>
              <a:t>Question: Can read your input files into the </a:t>
            </a:r>
            <a:r>
              <a:rPr lang="en-US" dirty="0" err="1"/>
              <a:t>D</a:t>
            </a:r>
            <a:r>
              <a:rPr lang="en-US" dirty="0" err="1" smtClean="0"/>
              <a:t>ataframe</a:t>
            </a:r>
            <a:r>
              <a:rPr lang="en-US" dirty="0" smtClean="0"/>
              <a:t> and reuse the code?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730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Tokenizer; Output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19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+-----------------------------------+------------------------------------------+------+</a:t>
            </a:r>
          </a:p>
          <a:p>
            <a:r>
              <a:rPr lang="en-US" dirty="0"/>
              <a:t>|sentence                           |words                                     |tokens|</a:t>
            </a:r>
          </a:p>
          <a:p>
            <a:r>
              <a:rPr lang="en-US" dirty="0"/>
              <a:t>+-----------------------------------+------------------------------------------+------+</a:t>
            </a:r>
          </a:p>
          <a:p>
            <a:r>
              <a:rPr lang="en-US" dirty="0"/>
              <a:t>|Hi I heard about Spark             |[hi, </a:t>
            </a:r>
            <a:r>
              <a:rPr lang="en-US" dirty="0" err="1"/>
              <a:t>i</a:t>
            </a:r>
            <a:r>
              <a:rPr lang="en-US" dirty="0"/>
              <a:t>, heard, about, spark]              |5     |</a:t>
            </a:r>
          </a:p>
          <a:p>
            <a:r>
              <a:rPr lang="en-US" dirty="0"/>
              <a:t>|I wish Java could use case classes |[</a:t>
            </a:r>
            <a:r>
              <a:rPr lang="en-US" dirty="0" err="1"/>
              <a:t>i</a:t>
            </a:r>
            <a:r>
              <a:rPr lang="en-US" dirty="0"/>
              <a:t>, wish, java, could, use, case, classes]|7     |</a:t>
            </a:r>
          </a:p>
          <a:p>
            <a:r>
              <a:rPr lang="en-US" dirty="0"/>
              <a:t>|</a:t>
            </a:r>
            <a:r>
              <a:rPr lang="en-US" dirty="0" err="1"/>
              <a:t>Logistic,regression,models,are,neat</a:t>
            </a:r>
            <a:r>
              <a:rPr lang="en-US" dirty="0"/>
              <a:t>|[logistic, regression, models, are, neat] |5     |</a:t>
            </a:r>
          </a:p>
          <a:p>
            <a:r>
              <a:rPr lang="en-US" dirty="0"/>
              <a:t>+-----------------------------------+------------------------------------------+------+</a:t>
            </a:r>
          </a:p>
          <a:p>
            <a:r>
              <a:rPr lang="en-US" dirty="0" smtClean="0"/>
              <a:t>(Thought process: I like the tokenizer, I can use it for my lab3; let me copy it into the lab3 workspace.)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968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Learn to </a:t>
            </a:r>
            <a:endParaRPr lang="en-US" dirty="0"/>
          </a:p>
          <a:p>
            <a:r>
              <a:rPr lang="en-US" dirty="0" smtClean="0"/>
              <a:t>Explore various features of </a:t>
            </a:r>
            <a:r>
              <a:rPr lang="en-US" dirty="0"/>
              <a:t>S</a:t>
            </a:r>
            <a:r>
              <a:rPr lang="en-US" dirty="0" smtClean="0"/>
              <a:t>park distribution</a:t>
            </a:r>
          </a:p>
          <a:p>
            <a:r>
              <a:rPr lang="en-US" dirty="0" smtClean="0"/>
              <a:t>Apply the Spark APIs to solve problems</a:t>
            </a:r>
          </a:p>
          <a:p>
            <a:r>
              <a:rPr lang="en-US" dirty="0"/>
              <a:t>R</a:t>
            </a:r>
            <a:r>
              <a:rPr lang="en-US" dirty="0" smtClean="0"/>
              <a:t>un simple examples provided in Spark distribution</a:t>
            </a:r>
          </a:p>
          <a:p>
            <a:r>
              <a:rPr lang="en-US" dirty="0"/>
              <a:t>U</a:t>
            </a:r>
            <a:r>
              <a:rPr lang="en-US" dirty="0" smtClean="0"/>
              <a:t>se Spark ML libraries</a:t>
            </a:r>
          </a:p>
          <a:p>
            <a:r>
              <a:rPr lang="en-US" dirty="0"/>
              <a:t>O</a:t>
            </a:r>
            <a:r>
              <a:rPr lang="en-US" dirty="0" smtClean="0"/>
              <a:t>rganize </a:t>
            </a:r>
            <a:r>
              <a:rPr lang="en-US" dirty="0" smtClean="0"/>
              <a:t>your toolbox for data </a:t>
            </a:r>
            <a:r>
              <a:rPr lang="en-US" dirty="0" err="1" smtClean="0"/>
              <a:t>anlytics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88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20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 can go on with many more examples…</a:t>
            </a:r>
          </a:p>
          <a:p>
            <a:r>
              <a:rPr lang="en-US" dirty="0" smtClean="0"/>
              <a:t>I have shown you how to use the ml and </a:t>
            </a:r>
            <a:r>
              <a:rPr lang="en-US" dirty="0" err="1" smtClean="0"/>
              <a:t>mllib</a:t>
            </a:r>
            <a:r>
              <a:rPr lang="en-US" dirty="0" smtClean="0"/>
              <a:t> and other spark code.</a:t>
            </a:r>
          </a:p>
          <a:p>
            <a:r>
              <a:rPr lang="en-US" dirty="0" smtClean="0"/>
              <a:t>What is the advantage over simple libraries/single node/non-spark implementation?</a:t>
            </a:r>
          </a:p>
          <a:p>
            <a:r>
              <a:rPr lang="en-US" dirty="0" smtClean="0"/>
              <a:t>You can instantly scale your application to larger data set and to large spark cluster!</a:t>
            </a:r>
          </a:p>
          <a:p>
            <a:r>
              <a:rPr lang="en-US" dirty="0" smtClean="0"/>
              <a:t>Make sure you attribute all the programs you used!</a:t>
            </a:r>
          </a:p>
          <a:p>
            <a:r>
              <a:rPr lang="en-US" dirty="0" smtClean="0"/>
              <a:t>Don’t miss this fantastic opportunity </a:t>
            </a:r>
            <a:r>
              <a:rPr lang="en-US" smtClean="0"/>
              <a:t>to learn!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8238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Apache </a:t>
            </a:r>
            <a:r>
              <a:rPr lang="en-US" b="1" dirty="0"/>
              <a:t>Spark™</a:t>
            </a:r>
            <a:r>
              <a:rPr lang="en-US" dirty="0"/>
              <a:t> is a unified analytics engine for large-scale data processing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Speed</a:t>
            </a:r>
          </a:p>
          <a:p>
            <a:r>
              <a:rPr lang="en-US" dirty="0" smtClean="0"/>
              <a:t>Ease of use</a:t>
            </a:r>
          </a:p>
          <a:p>
            <a:r>
              <a:rPr lang="en-US" dirty="0" smtClean="0"/>
              <a:t>Generality</a:t>
            </a:r>
          </a:p>
          <a:p>
            <a:r>
              <a:rPr lang="en-US" dirty="0" smtClean="0"/>
              <a:t>Run anywhere</a:t>
            </a:r>
          </a:p>
          <a:p>
            <a:r>
              <a:rPr lang="en-US" dirty="0" smtClean="0"/>
              <a:t>Community contribution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23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4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https://spark.apache.org</a:t>
            </a:r>
            <a:r>
              <a:rPr lang="en-US" dirty="0" smtClean="0">
                <a:hlinkClick r:id="rId2"/>
              </a:rPr>
              <a:t>/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spark.apache.org/examples.html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databricks.com/spark/about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9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 the Spark Distribution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5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Look at the various features</a:t>
            </a:r>
          </a:p>
          <a:p>
            <a:r>
              <a:rPr lang="en-US" dirty="0" smtClean="0"/>
              <a:t>Explore the various folders; lets do that</a:t>
            </a:r>
          </a:p>
          <a:p>
            <a:pPr lvl="1"/>
            <a:r>
              <a:rPr lang="en-US" dirty="0" smtClean="0"/>
              <a:t>README.md</a:t>
            </a:r>
          </a:p>
          <a:p>
            <a:pPr lvl="1"/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examples</a:t>
            </a:r>
          </a:p>
          <a:p>
            <a:r>
              <a:rPr lang="en-US" dirty="0" smtClean="0"/>
              <a:t>Find out how to submit/run the examples and provision data for the execution</a:t>
            </a:r>
          </a:p>
          <a:p>
            <a:r>
              <a:rPr lang="en-US" dirty="0" smtClean="0"/>
              <a:t>Run couple of simple examples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5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Features and Folders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6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205" y="1265381"/>
            <a:ext cx="10402304" cy="5006109"/>
          </a:xfrm>
        </p:spPr>
      </p:pic>
    </p:spTree>
    <p:extLst>
      <p:ext uri="{BB962C8B-B14F-4D97-AF65-F5344CB8AC3E}">
        <p14:creationId xmlns:p14="http://schemas.microsoft.com/office/powerpoint/2010/main" val="1286874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 API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spark-shell --master local[*]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sc.{tab}</a:t>
            </a:r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dirty="0" err="1" smtClean="0"/>
              <a:t>al</a:t>
            </a:r>
            <a:r>
              <a:rPr lang="en-US" dirty="0" smtClean="0"/>
              <a:t> </a:t>
            </a:r>
            <a:r>
              <a:rPr lang="en-US" dirty="0" err="1" smtClean="0"/>
              <a:t>rdd</a:t>
            </a:r>
            <a:r>
              <a:rPr lang="en-US" dirty="0" smtClean="0"/>
              <a:t> = </a:t>
            </a:r>
            <a:r>
              <a:rPr lang="en-US" dirty="0" err="1" smtClean="0"/>
              <a:t>sc.parallelize</a:t>
            </a:r>
            <a:r>
              <a:rPr lang="en-US" dirty="0" smtClean="0"/>
              <a:t>(Array(1,2,2,4),4)  //transformation</a:t>
            </a:r>
          </a:p>
          <a:p>
            <a:pPr marL="0" indent="0">
              <a:buNone/>
            </a:pPr>
            <a:r>
              <a:rPr lang="en-US" dirty="0" err="1" smtClean="0"/>
              <a:t>rdd.count</a:t>
            </a:r>
            <a:r>
              <a:rPr lang="en-US" dirty="0" smtClean="0"/>
              <a:t>()    //action</a:t>
            </a:r>
          </a:p>
          <a:p>
            <a:pPr marL="0" indent="0">
              <a:buNone/>
            </a:pPr>
            <a:r>
              <a:rPr lang="en-US" dirty="0" err="1" smtClean="0"/>
              <a:t>rdd.collect</a:t>
            </a:r>
            <a:r>
              <a:rPr lang="en-US" dirty="0" smtClean="0"/>
              <a:t>()  //action</a:t>
            </a:r>
          </a:p>
          <a:p>
            <a:pPr marL="0" indent="0">
              <a:buNone/>
            </a:pPr>
            <a:r>
              <a:rPr lang="en-US" dirty="0" err="1" smtClean="0"/>
              <a:t>rdd.saveAsTextFile</a:t>
            </a:r>
            <a:r>
              <a:rPr lang="en-US" dirty="0" smtClean="0"/>
              <a:t>(…)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926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the 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8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./bin/run-example &lt;name of the example&gt;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smtClean="0"/>
              <a:t>./bin/run-example </a:t>
            </a:r>
            <a:r>
              <a:rPr lang="en-US" dirty="0" err="1" smtClean="0"/>
              <a:t>SparkPi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./bin/run-example </a:t>
            </a:r>
            <a:r>
              <a:rPr lang="en-US" dirty="0" err="1" smtClean="0"/>
              <a:t>ml.KMeansExample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95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Submitting 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9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./</a:t>
            </a:r>
            <a:r>
              <a:rPr lang="en-US" sz="2000" dirty="0"/>
              <a:t>bin/spark-submit /</a:t>
            </a:r>
            <a:r>
              <a:rPr lang="en-US" sz="2000" dirty="0" smtClean="0"/>
              <a:t>home/hadoop/spark/examples/src/main/python/wordcount.py LICENSE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(Thought process: </a:t>
            </a:r>
            <a:r>
              <a:rPr lang="en-US" dirty="0" err="1" smtClean="0"/>
              <a:t>Hmm..I</a:t>
            </a:r>
            <a:r>
              <a:rPr lang="en-US" dirty="0" smtClean="0"/>
              <a:t> liked the wordcount.py ; </a:t>
            </a:r>
            <a:r>
              <a:rPr lang="en-US" dirty="0" smtClean="0"/>
              <a:t>let </a:t>
            </a:r>
            <a:r>
              <a:rPr lang="en-US" dirty="0" smtClean="0"/>
              <a:t>me move it to my workspace.)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 created a folder lab3</a:t>
            </a:r>
          </a:p>
          <a:p>
            <a:pPr marL="0" indent="0">
              <a:buNone/>
            </a:pPr>
            <a:r>
              <a:rPr lang="en-US" dirty="0" smtClean="0"/>
              <a:t>In it data and </a:t>
            </a:r>
            <a:r>
              <a:rPr lang="en-US" dirty="0" err="1" smtClean="0"/>
              <a:t>src</a:t>
            </a:r>
            <a:r>
              <a:rPr lang="en-US" dirty="0" smtClean="0"/>
              <a:t> folders; move wordcount.py into the </a:t>
            </a:r>
            <a:r>
              <a:rPr lang="en-US" dirty="0" err="1" smtClean="0"/>
              <a:t>src</a:t>
            </a:r>
            <a:r>
              <a:rPr lang="en-US" dirty="0" smtClean="0"/>
              <a:t> folder (like cloning off </a:t>
            </a:r>
            <a:r>
              <a:rPr lang="en-US" dirty="0" err="1" smtClean="0"/>
              <a:t>git</a:t>
            </a:r>
            <a:r>
              <a:rPr lang="en-US" dirty="0" smtClean="0"/>
              <a:t>.)</a:t>
            </a:r>
          </a:p>
          <a:p>
            <a:pPr marL="0" indent="0">
              <a:buNone/>
            </a:pPr>
            <a:r>
              <a:rPr lang="en-US" dirty="0" smtClean="0"/>
              <a:t>Now run the same program from your workspace and make sure there are no dependencies from the old location.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./bin/spark-submit </a:t>
            </a:r>
            <a:r>
              <a:rPr lang="en-US" sz="2800" dirty="0" smtClean="0"/>
              <a:t> </a:t>
            </a:r>
            <a:r>
              <a:rPr lang="en-US" dirty="0" smtClean="0"/>
              <a:t>lab3/src/wordcount.py </a:t>
            </a:r>
            <a:r>
              <a:rPr lang="en-US" dirty="0"/>
              <a:t>LICENSE</a:t>
            </a:r>
          </a:p>
        </p:txBody>
      </p:sp>
    </p:spTree>
    <p:extLst>
      <p:ext uri="{BB962C8B-B14F-4D97-AF65-F5344CB8AC3E}">
        <p14:creationId xmlns:p14="http://schemas.microsoft.com/office/powerpoint/2010/main" val="4206955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886</Words>
  <Application>Microsoft Office PowerPoint</Application>
  <PresentationFormat>Widescreen</PresentationFormat>
  <Paragraphs>181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Georgia</vt:lpstr>
      <vt:lpstr>Wingdings</vt:lpstr>
      <vt:lpstr>Wingdings 2</vt:lpstr>
      <vt:lpstr>Civic</vt:lpstr>
      <vt:lpstr>Working with Spark </vt:lpstr>
      <vt:lpstr>Objectives</vt:lpstr>
      <vt:lpstr>Introduction</vt:lpstr>
      <vt:lpstr>References</vt:lpstr>
      <vt:lpstr>Explore the Spark Distribution</vt:lpstr>
      <vt:lpstr>Spark Features and Folders</vt:lpstr>
      <vt:lpstr>Scala API</vt:lpstr>
      <vt:lpstr>Running the examples</vt:lpstr>
      <vt:lpstr>Submitting Examples</vt:lpstr>
      <vt:lpstr>Collecting programs for your toolbox</vt:lpstr>
      <vt:lpstr>Program with Parameters </vt:lpstr>
      <vt:lpstr>Summarizing: Examples</vt:lpstr>
      <vt:lpstr>Step 2 Done, How about Step 1 and 3 </vt:lpstr>
      <vt:lpstr>Real-world Object: network of links</vt:lpstr>
      <vt:lpstr>How to represent the data</vt:lpstr>
      <vt:lpstr>Analyze and outcome</vt:lpstr>
      <vt:lpstr>From last lectures: Recall, we hand-traced it!</vt:lpstr>
      <vt:lpstr>One more example</vt:lpstr>
      <vt:lpstr>Tokenizer; Output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Spark</dc:title>
  <dc:creator>bina</dc:creator>
  <cp:lastModifiedBy>Bina Ramamurthy</cp:lastModifiedBy>
  <cp:revision>23</cp:revision>
  <dcterms:created xsi:type="dcterms:W3CDTF">2018-04-25T14:11:38Z</dcterms:created>
  <dcterms:modified xsi:type="dcterms:W3CDTF">2019-04-23T15:25:10Z</dcterms:modified>
</cp:coreProperties>
</file>