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DC584-3742-4C89-8B4E-DFD537F73878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EF4CF-875D-4750-899A-EF05B549D1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erlin Sans FB Demi" pitchFamily="34" charset="0"/>
              </a:rPr>
              <a:t>The Kurds in Iraq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erlin Sans FB Demi" pitchFamily="34" charset="0"/>
              </a:rPr>
              <a:t>By Nainita Madurai</a:t>
            </a:r>
            <a:endParaRPr lang="en-US" dirty="0">
              <a:solidFill>
                <a:schemeClr val="tx1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General Information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Focusing on Kurds in Iraq as opposed to Turkey or Iran</a:t>
            </a:r>
            <a:endParaRPr lang="en-US" dirty="0">
              <a:latin typeface="Berlin Sans FB Dem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667000"/>
            <a:ext cx="3876675" cy="3883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2667000"/>
            <a:ext cx="457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smtClean="0">
                <a:latin typeface="Berlin Sans FB Demi" pitchFamily="34" charset="0"/>
              </a:rPr>
              <a:t> The Kurds have a long history but I will start in the 1970s</a:t>
            </a:r>
          </a:p>
          <a:p>
            <a:endParaRPr lang="en-US" sz="3200" dirty="0" smtClean="0">
              <a:latin typeface="Berlin Sans FB Dem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Berlin Sans FB Demi" pitchFamily="34" charset="0"/>
              </a:rPr>
              <a:t>  Other focuses are US involvement with Kurds and internal Kurdish divisions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Importance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War in Iraq has once again brought the Kurds into a spotlight in the ME</a:t>
            </a:r>
          </a:p>
          <a:p>
            <a:r>
              <a:rPr lang="en-US" dirty="0" smtClean="0">
                <a:latin typeface="Berlin Sans FB Demi" pitchFamily="34" charset="0"/>
              </a:rPr>
              <a:t>Kirkuk is a very volatile city because of oil!</a:t>
            </a:r>
          </a:p>
          <a:p>
            <a:r>
              <a:rPr lang="en-US" dirty="0" smtClean="0">
                <a:latin typeface="Berlin Sans FB Demi" pitchFamily="34" charset="0"/>
              </a:rPr>
              <a:t>Issue of Kirkuk is and has been unresolved</a:t>
            </a:r>
          </a:p>
          <a:p>
            <a:r>
              <a:rPr lang="en-US" dirty="0" smtClean="0">
                <a:latin typeface="Berlin Sans FB Demi" pitchFamily="34" charset="0"/>
              </a:rPr>
              <a:t>Preliminary elections were positive but still unsure</a:t>
            </a:r>
          </a:p>
          <a:p>
            <a:r>
              <a:rPr lang="en-US" dirty="0" smtClean="0">
                <a:latin typeface="Berlin Sans FB Demi" pitchFamily="34" charset="0"/>
              </a:rPr>
              <a:t>Clashes between parties: KDP vs. PUK</a:t>
            </a:r>
          </a:p>
          <a:p>
            <a:endParaRPr lang="en-US" dirty="0" smtClean="0"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Sources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Berlin Sans FB Demi" pitchFamily="34" charset="0"/>
              </a:rPr>
              <a:t>“Ethnic Conflict and the Kurds”</a:t>
            </a:r>
            <a:r>
              <a:rPr lang="en-US" sz="2500" dirty="0" smtClean="0">
                <a:latin typeface="Berlin Sans FB Demi" pitchFamily="34" charset="0"/>
              </a:rPr>
              <a:t> by George S. Harris (1977)</a:t>
            </a:r>
          </a:p>
          <a:p>
            <a:r>
              <a:rPr lang="en-US" dirty="0" smtClean="0">
                <a:latin typeface="Berlin Sans FB Demi" pitchFamily="34" charset="0"/>
              </a:rPr>
              <a:t>“The Fate of the Kurds” </a:t>
            </a:r>
            <a:r>
              <a:rPr lang="en-US" sz="2500" dirty="0" smtClean="0">
                <a:latin typeface="Berlin Sans FB Demi" pitchFamily="34" charset="0"/>
              </a:rPr>
              <a:t>by Graham E. Fuller (1993)</a:t>
            </a:r>
          </a:p>
          <a:p>
            <a:r>
              <a:rPr lang="en-US" dirty="0" smtClean="0">
                <a:latin typeface="Berlin Sans FB Demi" pitchFamily="34" charset="0"/>
              </a:rPr>
              <a:t>“As </a:t>
            </a:r>
            <a:r>
              <a:rPr lang="en-US" dirty="0">
                <a:latin typeface="Berlin Sans FB Demi" pitchFamily="34" charset="0"/>
              </a:rPr>
              <a:t>Iraqis Celebrate, The Kurds </a:t>
            </a:r>
            <a:r>
              <a:rPr lang="en-US" dirty="0" smtClean="0">
                <a:latin typeface="Berlin Sans FB Demi" pitchFamily="34" charset="0"/>
              </a:rPr>
              <a:t>Hesitate” </a:t>
            </a:r>
            <a:r>
              <a:rPr lang="en-US" sz="2500" dirty="0" smtClean="0">
                <a:latin typeface="Berlin Sans FB Demi" pitchFamily="34" charset="0"/>
              </a:rPr>
              <a:t>by Peter Galbraith (2005)</a:t>
            </a:r>
          </a:p>
          <a:p>
            <a:r>
              <a:rPr lang="en-US" u="sng" dirty="0" smtClean="0">
                <a:latin typeface="Berlin Sans FB Demi" pitchFamily="34" charset="0"/>
              </a:rPr>
              <a:t>Invisible Nation</a:t>
            </a:r>
            <a:r>
              <a:rPr lang="en-US" dirty="0" smtClean="0">
                <a:latin typeface="Berlin Sans FB Demi" pitchFamily="34" charset="0"/>
              </a:rPr>
              <a:t> </a:t>
            </a:r>
            <a:r>
              <a:rPr lang="en-US" sz="2500" dirty="0" smtClean="0">
                <a:latin typeface="Berlin Sans FB Demi" pitchFamily="34" charset="0"/>
              </a:rPr>
              <a:t>by </a:t>
            </a:r>
            <a:r>
              <a:rPr lang="en-US" sz="2500" dirty="0" err="1" smtClean="0">
                <a:latin typeface="Berlin Sans FB Demi" pitchFamily="34" charset="0"/>
              </a:rPr>
              <a:t>Quil</a:t>
            </a:r>
            <a:r>
              <a:rPr lang="en-US" sz="2500" dirty="0" smtClean="0">
                <a:latin typeface="Berlin Sans FB Demi" pitchFamily="34" charset="0"/>
              </a:rPr>
              <a:t> Lawrence (2008)</a:t>
            </a:r>
          </a:p>
          <a:p>
            <a:r>
              <a:rPr lang="en-US" dirty="0" smtClean="0">
                <a:latin typeface="Berlin Sans FB Demi" pitchFamily="34" charset="0"/>
              </a:rPr>
              <a:t>“</a:t>
            </a:r>
            <a:r>
              <a:rPr lang="en-US" b="1" dirty="0" smtClean="0">
                <a:latin typeface="Berlin Sans FB Demi" pitchFamily="34" charset="0"/>
              </a:rPr>
              <a:t>Kurds no closer to taking Kirkuk after Iraqi elections” </a:t>
            </a:r>
            <a:r>
              <a:rPr lang="en-US" sz="2500" b="1" dirty="0" smtClean="0">
                <a:latin typeface="Berlin Sans FB Demi" pitchFamily="34" charset="0"/>
              </a:rPr>
              <a:t>by </a:t>
            </a:r>
            <a:r>
              <a:rPr lang="en-US" sz="2500" b="1" dirty="0" err="1" smtClean="0">
                <a:latin typeface="Berlin Sans FB Demi" pitchFamily="34" charset="0"/>
              </a:rPr>
              <a:t>Joost</a:t>
            </a:r>
            <a:r>
              <a:rPr lang="en-US" sz="2500" b="1" dirty="0" smtClean="0">
                <a:latin typeface="Berlin Sans FB Demi" pitchFamily="34" charset="0"/>
              </a:rPr>
              <a:t> </a:t>
            </a:r>
            <a:r>
              <a:rPr lang="en-US" sz="2500" b="1" dirty="0" err="1" smtClean="0">
                <a:latin typeface="Berlin Sans FB Demi" pitchFamily="34" charset="0"/>
              </a:rPr>
              <a:t>Hiltermann</a:t>
            </a:r>
            <a:r>
              <a:rPr lang="en-US" sz="2500" b="1" dirty="0" smtClean="0">
                <a:latin typeface="Berlin Sans FB Demi" pitchFamily="34" charset="0"/>
              </a:rPr>
              <a:t> (2010)</a:t>
            </a:r>
            <a:endParaRPr lang="en-US" b="1" dirty="0" smtClean="0">
              <a:latin typeface="Berlin Sans FB Demi" pitchFamily="34" charset="0"/>
            </a:endParaRPr>
          </a:p>
          <a:p>
            <a:endParaRPr lang="en-US" u="sng" dirty="0"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My Argument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This can go in lots of directions!</a:t>
            </a:r>
          </a:p>
          <a:p>
            <a:r>
              <a:rPr lang="en-US" dirty="0" smtClean="0">
                <a:latin typeface="Berlin Sans FB Demi" pitchFamily="34" charset="0"/>
              </a:rPr>
              <a:t>Independent state for Kurds? A possibility? Beneficial?</a:t>
            </a:r>
          </a:p>
          <a:p>
            <a:r>
              <a:rPr lang="en-US" dirty="0" smtClean="0">
                <a:latin typeface="Berlin Sans FB Demi" pitchFamily="34" charset="0"/>
              </a:rPr>
              <a:t>Corruption in the Kurdish parties posing hindrance? Why does it still exist?</a:t>
            </a:r>
          </a:p>
          <a:p>
            <a:r>
              <a:rPr lang="en-US" dirty="0" smtClean="0">
                <a:latin typeface="Berlin Sans FB Demi" pitchFamily="34" charset="0"/>
              </a:rPr>
              <a:t>Will alliances and betrayals still plague the goals of the Kurds? Why does it continue?</a:t>
            </a:r>
            <a:endParaRPr lang="en-US" dirty="0"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217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Kurds in Iraq</vt:lpstr>
      <vt:lpstr>General Information</vt:lpstr>
      <vt:lpstr>Importance</vt:lpstr>
      <vt:lpstr>Sources</vt:lpstr>
      <vt:lpstr>My Argument</vt:lpstr>
    </vt:vector>
  </TitlesOfParts>
  <Company>Case Western Reserve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Kurds in Iraq</dc:title>
  <dc:creator>Nainita</dc:creator>
  <cp:lastModifiedBy>Nainita</cp:lastModifiedBy>
  <cp:revision>7</cp:revision>
  <dcterms:created xsi:type="dcterms:W3CDTF">2010-04-19T20:56:08Z</dcterms:created>
  <dcterms:modified xsi:type="dcterms:W3CDTF">2010-04-20T16:35:59Z</dcterms:modified>
</cp:coreProperties>
</file>