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74" r:id="rId2"/>
    <p:sldId id="336" r:id="rId3"/>
    <p:sldId id="266" r:id="rId4"/>
    <p:sldId id="258" r:id="rId5"/>
    <p:sldId id="316" r:id="rId6"/>
    <p:sldId id="348" r:id="rId7"/>
    <p:sldId id="259" r:id="rId8"/>
    <p:sldId id="307" r:id="rId9"/>
    <p:sldId id="609" r:id="rId10"/>
    <p:sldId id="303" r:id="rId11"/>
    <p:sldId id="318" r:id="rId12"/>
    <p:sldId id="319" r:id="rId13"/>
    <p:sldId id="320" r:id="rId14"/>
    <p:sldId id="263" r:id="rId15"/>
    <p:sldId id="610" r:id="rId16"/>
    <p:sldId id="612" r:id="rId17"/>
    <p:sldId id="611" r:id="rId18"/>
    <p:sldId id="613" r:id="rId19"/>
    <p:sldId id="614" r:id="rId20"/>
    <p:sldId id="615" r:id="rId21"/>
  </p:sldIdLst>
  <p:sldSz cx="9144000" cy="5143500" type="screen16x9"/>
  <p:notesSz cx="6858000" cy="9144000"/>
  <p:defaultTextStyle>
    <a:defPPr>
      <a:defRPr lang="en-US"/>
    </a:defPPr>
    <a:lvl1pPr marL="0" algn="l" defTabSz="4571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20" algn="l" defTabSz="4571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42" algn="l" defTabSz="4571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62" algn="l" defTabSz="4571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82" algn="l" defTabSz="4571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05" algn="l" defTabSz="4571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24" algn="l" defTabSz="4571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46" algn="l" defTabSz="4571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6" algn="l" defTabSz="4571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nayana SWE" initials="SS" lastIdx="1" clrIdx="0">
    <p:extLst>
      <p:ext uri="{19B8F6BF-5375-455C-9EA6-DF929625EA0E}">
        <p15:presenceInfo xmlns:p15="http://schemas.microsoft.com/office/powerpoint/2012/main" userId="bce179c3a9935a3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CCCC"/>
    <a:srgbClr val="00FFFF"/>
    <a:srgbClr val="009999"/>
    <a:srgbClr val="66FF33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34" autoAdjust="0"/>
    <p:restoredTop sz="88615" autoAdjust="0"/>
  </p:normalViewPr>
  <p:slideViewPr>
    <p:cSldViewPr snapToGrid="0" snapToObjects="1">
      <p:cViewPr varScale="1">
        <p:scale>
          <a:sx n="154" d="100"/>
          <a:sy n="154" d="100"/>
        </p:scale>
        <p:origin x="1400" y="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-322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E6C1D2-CD4B-4D56-9314-8F7801FDF1A8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6CDBE12-321F-4C96-B7A0-F96A5972175D}">
      <dgm:prSet/>
      <dgm:spPr/>
      <dgm:t>
        <a:bodyPr/>
        <a:lstStyle/>
        <a:p>
          <a:pPr rtl="0"/>
          <a:r>
            <a:rPr lang="en-US" b="0" i="0" baseline="0"/>
            <a:t>Verification</a:t>
          </a:r>
          <a:endParaRPr lang="en-US"/>
        </a:p>
      </dgm:t>
    </dgm:pt>
    <dgm:pt modelId="{BC989F91-EEC5-415C-9F93-0A95F775A9C4}" type="parTrans" cxnId="{DB905568-2B97-4976-86E8-5CD3E884A6C0}">
      <dgm:prSet/>
      <dgm:spPr/>
      <dgm:t>
        <a:bodyPr/>
        <a:lstStyle/>
        <a:p>
          <a:endParaRPr lang="en-US"/>
        </a:p>
      </dgm:t>
    </dgm:pt>
    <dgm:pt modelId="{1B9A7743-FD81-4047-BB7A-62B1426604EC}" type="sibTrans" cxnId="{DB905568-2B97-4976-86E8-5CD3E884A6C0}">
      <dgm:prSet/>
      <dgm:spPr/>
      <dgm:t>
        <a:bodyPr/>
        <a:lstStyle/>
        <a:p>
          <a:endParaRPr lang="en-US"/>
        </a:p>
      </dgm:t>
    </dgm:pt>
    <dgm:pt modelId="{81703AEC-36A3-484D-8E64-261EA654EEFA}">
      <dgm:prSet/>
      <dgm:spPr/>
      <dgm:t>
        <a:bodyPr/>
        <a:lstStyle/>
        <a:p>
          <a:pPr rtl="0"/>
          <a:r>
            <a:rPr lang="en-US" b="0" i="0" baseline="0" dirty="0"/>
            <a:t>Validation</a:t>
          </a:r>
          <a:endParaRPr lang="en-US" dirty="0"/>
        </a:p>
      </dgm:t>
    </dgm:pt>
    <dgm:pt modelId="{2892C878-7771-4E16-B83B-D9FD316F459E}" type="parTrans" cxnId="{103D36F4-3516-4ECA-8526-17F0929A3206}">
      <dgm:prSet/>
      <dgm:spPr/>
      <dgm:t>
        <a:bodyPr/>
        <a:lstStyle/>
        <a:p>
          <a:endParaRPr lang="en-US"/>
        </a:p>
      </dgm:t>
    </dgm:pt>
    <dgm:pt modelId="{3302150A-EBD1-4A6C-87EE-7E36F9DF31B2}" type="sibTrans" cxnId="{103D36F4-3516-4ECA-8526-17F0929A3206}">
      <dgm:prSet/>
      <dgm:spPr/>
      <dgm:t>
        <a:bodyPr/>
        <a:lstStyle/>
        <a:p>
          <a:endParaRPr lang="en-US"/>
        </a:p>
      </dgm:t>
    </dgm:pt>
    <dgm:pt modelId="{3F7A5209-EBD6-4A23-ACA9-8526F8F6663D}">
      <dgm:prSet/>
      <dgm:spPr/>
      <dgm:t>
        <a:bodyPr/>
        <a:lstStyle/>
        <a:p>
          <a:pPr rtl="0"/>
          <a:r>
            <a:rPr lang="en-US" b="0" i="0" baseline="0"/>
            <a:t>Recording</a:t>
          </a:r>
          <a:endParaRPr lang="en-US"/>
        </a:p>
      </dgm:t>
    </dgm:pt>
    <dgm:pt modelId="{A486B56F-C922-4DBD-B987-E830514A884D}" type="parTrans" cxnId="{A9584B1F-35ED-417B-A0EE-4768B88E6507}">
      <dgm:prSet/>
      <dgm:spPr/>
      <dgm:t>
        <a:bodyPr/>
        <a:lstStyle/>
        <a:p>
          <a:endParaRPr lang="en-US"/>
        </a:p>
      </dgm:t>
    </dgm:pt>
    <dgm:pt modelId="{C74750A6-A77D-4B1E-8B9D-38FA8819F04C}" type="sibTrans" cxnId="{A9584B1F-35ED-417B-A0EE-4768B88E6507}">
      <dgm:prSet/>
      <dgm:spPr/>
      <dgm:t>
        <a:bodyPr/>
        <a:lstStyle/>
        <a:p>
          <a:endParaRPr lang="en-US"/>
        </a:p>
      </dgm:t>
    </dgm:pt>
    <dgm:pt modelId="{C2B7AC1F-918D-4554-A077-5CF249745047}">
      <dgm:prSet/>
      <dgm:spPr/>
      <dgm:t>
        <a:bodyPr/>
        <a:lstStyle/>
        <a:p>
          <a:pPr rtl="0"/>
          <a:r>
            <a:rPr lang="en-US" b="0" i="0" baseline="0"/>
            <a:t>Consensus</a:t>
          </a:r>
          <a:endParaRPr lang="en-US"/>
        </a:p>
      </dgm:t>
    </dgm:pt>
    <dgm:pt modelId="{313749B0-3EE1-45E6-A875-FFFD3364D0C8}" type="parTrans" cxnId="{A448D0BA-5450-4D21-A661-7828CD858C74}">
      <dgm:prSet/>
      <dgm:spPr/>
      <dgm:t>
        <a:bodyPr/>
        <a:lstStyle/>
        <a:p>
          <a:endParaRPr lang="en-US"/>
        </a:p>
      </dgm:t>
    </dgm:pt>
    <dgm:pt modelId="{9A76454B-1238-473F-A59A-A57AF98902A4}" type="sibTrans" cxnId="{A448D0BA-5450-4D21-A661-7828CD858C74}">
      <dgm:prSet/>
      <dgm:spPr/>
      <dgm:t>
        <a:bodyPr/>
        <a:lstStyle/>
        <a:p>
          <a:endParaRPr lang="en-US"/>
        </a:p>
      </dgm:t>
    </dgm:pt>
    <dgm:pt modelId="{8C6BDB51-1940-4A1B-B830-5BFD5BFF5195}" type="pres">
      <dgm:prSet presAssocID="{79E6C1D2-CD4B-4D56-9314-8F7801FDF1A8}" presName="matrix" presStyleCnt="0">
        <dgm:presLayoutVars>
          <dgm:chMax val="1"/>
          <dgm:dir/>
          <dgm:resizeHandles val="exact"/>
        </dgm:presLayoutVars>
      </dgm:prSet>
      <dgm:spPr/>
    </dgm:pt>
    <dgm:pt modelId="{91BA3877-2DD4-406D-897E-4A7A1CE0EBD7}" type="pres">
      <dgm:prSet presAssocID="{79E6C1D2-CD4B-4D56-9314-8F7801FDF1A8}" presName="diamond" presStyleLbl="bgShp" presStyleIdx="0" presStyleCnt="1"/>
      <dgm:spPr/>
    </dgm:pt>
    <dgm:pt modelId="{CB6F35B9-5243-4725-8877-C2EFC7F6552C}" type="pres">
      <dgm:prSet presAssocID="{79E6C1D2-CD4B-4D56-9314-8F7801FDF1A8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BA34C46-610B-46D3-80D4-F3FD61707C0F}" type="pres">
      <dgm:prSet presAssocID="{79E6C1D2-CD4B-4D56-9314-8F7801FDF1A8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626BD25-1813-49E1-8937-6A9B1BC25DC9}" type="pres">
      <dgm:prSet presAssocID="{79E6C1D2-CD4B-4D56-9314-8F7801FDF1A8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926A55E-A2E1-4A95-9E44-EB4CAF23B525}" type="pres">
      <dgm:prSet presAssocID="{79E6C1D2-CD4B-4D56-9314-8F7801FDF1A8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B4EED16-F309-454B-B2B5-A72DB199D81B}" type="presOf" srcId="{76CDBE12-321F-4C96-B7A0-F96A5972175D}" destId="{CB6F35B9-5243-4725-8877-C2EFC7F6552C}" srcOrd="0" destOrd="0" presId="urn:microsoft.com/office/officeart/2005/8/layout/matrix3"/>
    <dgm:cxn modelId="{9DFB951E-93F2-47D0-829A-BB3A0203418E}" type="presOf" srcId="{79E6C1D2-CD4B-4D56-9314-8F7801FDF1A8}" destId="{8C6BDB51-1940-4A1B-B830-5BFD5BFF5195}" srcOrd="0" destOrd="0" presId="urn:microsoft.com/office/officeart/2005/8/layout/matrix3"/>
    <dgm:cxn modelId="{A9584B1F-35ED-417B-A0EE-4768B88E6507}" srcId="{79E6C1D2-CD4B-4D56-9314-8F7801FDF1A8}" destId="{3F7A5209-EBD6-4A23-ACA9-8526F8F6663D}" srcOrd="2" destOrd="0" parTransId="{A486B56F-C922-4DBD-B987-E830514A884D}" sibTransId="{C74750A6-A77D-4B1E-8B9D-38FA8819F04C}"/>
    <dgm:cxn modelId="{2F7A9925-0FC8-4C62-9028-3F69723EE679}" type="presOf" srcId="{C2B7AC1F-918D-4554-A077-5CF249745047}" destId="{0926A55E-A2E1-4A95-9E44-EB4CAF23B525}" srcOrd="0" destOrd="0" presId="urn:microsoft.com/office/officeart/2005/8/layout/matrix3"/>
    <dgm:cxn modelId="{DB905568-2B97-4976-86E8-5CD3E884A6C0}" srcId="{79E6C1D2-CD4B-4D56-9314-8F7801FDF1A8}" destId="{76CDBE12-321F-4C96-B7A0-F96A5972175D}" srcOrd="0" destOrd="0" parTransId="{BC989F91-EEC5-415C-9F93-0A95F775A9C4}" sibTransId="{1B9A7743-FD81-4047-BB7A-62B1426604EC}"/>
    <dgm:cxn modelId="{B83DDF7A-7D6E-431B-8B72-BCF9E0AC0491}" type="presOf" srcId="{81703AEC-36A3-484D-8E64-261EA654EEFA}" destId="{8BA34C46-610B-46D3-80D4-F3FD61707C0F}" srcOrd="0" destOrd="0" presId="urn:microsoft.com/office/officeart/2005/8/layout/matrix3"/>
    <dgm:cxn modelId="{A448D0BA-5450-4D21-A661-7828CD858C74}" srcId="{79E6C1D2-CD4B-4D56-9314-8F7801FDF1A8}" destId="{C2B7AC1F-918D-4554-A077-5CF249745047}" srcOrd="3" destOrd="0" parTransId="{313749B0-3EE1-45E6-A875-FFFD3364D0C8}" sibTransId="{9A76454B-1238-473F-A59A-A57AF98902A4}"/>
    <dgm:cxn modelId="{C32FA6E0-F195-49CF-A3FA-97D8FACE6E55}" type="presOf" srcId="{3F7A5209-EBD6-4A23-ACA9-8526F8F6663D}" destId="{8626BD25-1813-49E1-8937-6A9B1BC25DC9}" srcOrd="0" destOrd="0" presId="urn:microsoft.com/office/officeart/2005/8/layout/matrix3"/>
    <dgm:cxn modelId="{103D36F4-3516-4ECA-8526-17F0929A3206}" srcId="{79E6C1D2-CD4B-4D56-9314-8F7801FDF1A8}" destId="{81703AEC-36A3-484D-8E64-261EA654EEFA}" srcOrd="1" destOrd="0" parTransId="{2892C878-7771-4E16-B83B-D9FD316F459E}" sibTransId="{3302150A-EBD1-4A6C-87EE-7E36F9DF31B2}"/>
    <dgm:cxn modelId="{B9EFE7A6-AC89-4F54-9E09-5640A5BD2CE9}" type="presParOf" srcId="{8C6BDB51-1940-4A1B-B830-5BFD5BFF5195}" destId="{91BA3877-2DD4-406D-897E-4A7A1CE0EBD7}" srcOrd="0" destOrd="0" presId="urn:microsoft.com/office/officeart/2005/8/layout/matrix3"/>
    <dgm:cxn modelId="{E309242C-F00F-44CB-B12F-471CCE1C939D}" type="presParOf" srcId="{8C6BDB51-1940-4A1B-B830-5BFD5BFF5195}" destId="{CB6F35B9-5243-4725-8877-C2EFC7F6552C}" srcOrd="1" destOrd="0" presId="urn:microsoft.com/office/officeart/2005/8/layout/matrix3"/>
    <dgm:cxn modelId="{8D90A560-631E-4900-A8B6-4F701AEC04D1}" type="presParOf" srcId="{8C6BDB51-1940-4A1B-B830-5BFD5BFF5195}" destId="{8BA34C46-610B-46D3-80D4-F3FD61707C0F}" srcOrd="2" destOrd="0" presId="urn:microsoft.com/office/officeart/2005/8/layout/matrix3"/>
    <dgm:cxn modelId="{FC830B2F-2F01-4816-972B-E190C7231D4D}" type="presParOf" srcId="{8C6BDB51-1940-4A1B-B830-5BFD5BFF5195}" destId="{8626BD25-1813-49E1-8937-6A9B1BC25DC9}" srcOrd="3" destOrd="0" presId="urn:microsoft.com/office/officeart/2005/8/layout/matrix3"/>
    <dgm:cxn modelId="{D82F1E5D-FF7A-47C5-B977-150B1961177A}" type="presParOf" srcId="{8C6BDB51-1940-4A1B-B830-5BFD5BFF5195}" destId="{0926A55E-A2E1-4A95-9E44-EB4CAF23B52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BA3877-2DD4-406D-897E-4A7A1CE0EBD7}">
      <dsp:nvSpPr>
        <dsp:cNvPr id="0" name=""/>
        <dsp:cNvSpPr/>
      </dsp:nvSpPr>
      <dsp:spPr>
        <a:xfrm>
          <a:off x="315141" y="0"/>
          <a:ext cx="2799319" cy="2799319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6F35B9-5243-4725-8877-C2EFC7F6552C}">
      <dsp:nvSpPr>
        <dsp:cNvPr id="0" name=""/>
        <dsp:cNvSpPr/>
      </dsp:nvSpPr>
      <dsp:spPr>
        <a:xfrm>
          <a:off x="581076" y="265935"/>
          <a:ext cx="1091734" cy="10917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baseline="0"/>
            <a:t>Verification</a:t>
          </a:r>
          <a:endParaRPr lang="en-US" sz="1600" kern="1200"/>
        </a:p>
      </dsp:txBody>
      <dsp:txXfrm>
        <a:off x="634370" y="319229"/>
        <a:ext cx="985146" cy="985146"/>
      </dsp:txXfrm>
    </dsp:sp>
    <dsp:sp modelId="{8BA34C46-610B-46D3-80D4-F3FD61707C0F}">
      <dsp:nvSpPr>
        <dsp:cNvPr id="0" name=""/>
        <dsp:cNvSpPr/>
      </dsp:nvSpPr>
      <dsp:spPr>
        <a:xfrm>
          <a:off x="1756790" y="265935"/>
          <a:ext cx="1091734" cy="10917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baseline="0" dirty="0"/>
            <a:t>Validation</a:t>
          </a:r>
          <a:endParaRPr lang="en-US" sz="1600" kern="1200" dirty="0"/>
        </a:p>
      </dsp:txBody>
      <dsp:txXfrm>
        <a:off x="1810084" y="319229"/>
        <a:ext cx="985146" cy="985146"/>
      </dsp:txXfrm>
    </dsp:sp>
    <dsp:sp modelId="{8626BD25-1813-49E1-8937-6A9B1BC25DC9}">
      <dsp:nvSpPr>
        <dsp:cNvPr id="0" name=""/>
        <dsp:cNvSpPr/>
      </dsp:nvSpPr>
      <dsp:spPr>
        <a:xfrm>
          <a:off x="581076" y="1441649"/>
          <a:ext cx="1091734" cy="10917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baseline="0"/>
            <a:t>Recording</a:t>
          </a:r>
          <a:endParaRPr lang="en-US" sz="1600" kern="1200"/>
        </a:p>
      </dsp:txBody>
      <dsp:txXfrm>
        <a:off x="634370" y="1494943"/>
        <a:ext cx="985146" cy="985146"/>
      </dsp:txXfrm>
    </dsp:sp>
    <dsp:sp modelId="{0926A55E-A2E1-4A95-9E44-EB4CAF23B525}">
      <dsp:nvSpPr>
        <dsp:cNvPr id="0" name=""/>
        <dsp:cNvSpPr/>
      </dsp:nvSpPr>
      <dsp:spPr>
        <a:xfrm>
          <a:off x="1756790" y="1441649"/>
          <a:ext cx="1091734" cy="10917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baseline="0"/>
            <a:t>Consensus</a:t>
          </a:r>
          <a:endParaRPr lang="en-US" sz="1600" kern="1200"/>
        </a:p>
      </dsp:txBody>
      <dsp:txXfrm>
        <a:off x="1810084" y="1494943"/>
        <a:ext cx="985146" cy="9851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08808-13E1-4D97-BFE8-384CC7E26605}" type="datetimeFigureOut">
              <a:rPr lang="en-US" smtClean="0"/>
              <a:pPr/>
              <a:t>1/28/21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9C5AB-DB39-4C7A-9E33-413EB17979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9C5AB-DB39-4C7A-9E33-413EB17979A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44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is the innovation? Bitcoin is a live proof of a robustness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1429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5299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9C5AB-DB39-4C7A-9E33-413EB17979A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582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1262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1489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Shape 25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4488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9C5AB-DB39-4C7A-9E33-413EB17979A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50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E_Broken_Line_PPT_Widescreen cover7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96"/>
            <a:ext cx="9220200" cy="518011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1182307" y="1668071"/>
            <a:ext cx="7615617" cy="1935563"/>
          </a:xfrm>
          <a:prstGeom prst="rect">
            <a:avLst/>
          </a:prstGeom>
          <a:effectLst/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6099"/>
              </a:lnSpc>
              <a:defRPr sz="5400" b="0" cap="none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04051" y="3962254"/>
            <a:ext cx="7736507" cy="1047887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457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 descr="SWE_Full_Master_Brand_Reversed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38" y="667643"/>
            <a:ext cx="1446498" cy="809511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897480" y="-67725"/>
            <a:ext cx="0" cy="726902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914413" y="1144947"/>
            <a:ext cx="0" cy="399856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752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957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" y="1"/>
            <a:ext cx="9141713" cy="51434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80" y="114301"/>
            <a:ext cx="2436946" cy="37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555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25196" y="1639062"/>
            <a:ext cx="6418318" cy="2799319"/>
          </a:xfrm>
          <a:prstGeom prst="rect">
            <a:avLst/>
          </a:prstGeom>
        </p:spPr>
        <p:txBody>
          <a:bodyPr lIns="182880" rIns="182880">
            <a:noAutofit/>
          </a:bodyPr>
          <a:lstStyle>
            <a:lvl1pPr marL="342900" marR="0" indent="-3048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5BBB"/>
              </a:buClr>
              <a:buSzPct val="109000"/>
              <a:buFont typeface="Arial" charset="0"/>
              <a:buChar char="•"/>
              <a:tabLst/>
              <a:defRPr sz="1500" b="0" i="0" spc="-38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r>
              <a:rPr lang="en-US" dirty="0" err="1"/>
              <a:t>Quisque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in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.</a:t>
            </a:r>
          </a:p>
          <a:p>
            <a:r>
              <a:rPr lang="en-US" dirty="0" err="1"/>
              <a:t>Donec</a:t>
            </a:r>
            <a:r>
              <a:rPr lang="en-US" dirty="0"/>
              <a:t> vitae </a:t>
            </a:r>
            <a:r>
              <a:rPr lang="en-US" dirty="0" err="1"/>
              <a:t>justo</a:t>
            </a:r>
            <a:r>
              <a:rPr lang="en-US" dirty="0"/>
              <a:t> et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  <a:p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ex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ac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</a:t>
            </a:r>
          </a:p>
          <a:p>
            <a:r>
              <a:rPr lang="en-US" dirty="0" err="1"/>
              <a:t>Duis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</a:t>
            </a:r>
          </a:p>
          <a:p>
            <a:r>
              <a:rPr lang="en-US" dirty="0"/>
              <a:t>Justo et neque odio facilisis turpis </a:t>
            </a:r>
            <a:r>
              <a:rPr lang="en-US" dirty="0" err="1"/>
              <a:t>sodales</a:t>
            </a:r>
            <a:r>
              <a:rPr lang="en-US" dirty="0"/>
              <a:t> placerat.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27101" y="990600"/>
            <a:ext cx="7886700" cy="53706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27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814226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WE_Broken_Line_PPT_Widescreen gray title7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" y="0"/>
            <a:ext cx="9203267" cy="5170602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 flipV="1">
            <a:off x="892907" y="10"/>
            <a:ext cx="0" cy="4581827"/>
          </a:xfrm>
          <a:prstGeom prst="line">
            <a:avLst/>
          </a:prstGeom>
          <a:ln w="12700" cmpd="sng">
            <a:solidFill>
              <a:srgbClr val="4740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V="1">
            <a:off x="892907" y="4848767"/>
            <a:ext cx="0" cy="294739"/>
          </a:xfrm>
          <a:prstGeom prst="line">
            <a:avLst/>
          </a:prstGeom>
          <a:ln w="12700" cmpd="sng">
            <a:solidFill>
              <a:srgbClr val="4740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SWE_Master_Brand_Logo_Only_REVERSE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12" y="4581830"/>
            <a:ext cx="875093" cy="365856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946642" y="1129569"/>
            <a:ext cx="7975600" cy="2244724"/>
          </a:xfrm>
        </p:spPr>
        <p:txBody>
          <a:bodyPr>
            <a:normAutofit/>
          </a:bodyPr>
          <a:lstStyle>
            <a:lvl1pPr>
              <a:defRPr sz="23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6039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E_Broken_Line_PPT_Widescreen yellow title 7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" y="0"/>
            <a:ext cx="9203267" cy="5170602"/>
          </a:xfrm>
          <a:prstGeom prst="rect">
            <a:avLst/>
          </a:prstGeom>
        </p:spPr>
      </p:pic>
      <p:pic>
        <p:nvPicPr>
          <p:cNvPr id="6" name="Picture 5" descr="SWE_Master_Brand_Logo_Only_REVERSE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12" y="4581830"/>
            <a:ext cx="875093" cy="36585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46642" y="1129569"/>
            <a:ext cx="7975600" cy="2244724"/>
          </a:xfrm>
        </p:spPr>
        <p:txBody>
          <a:bodyPr>
            <a:normAutofit/>
          </a:bodyPr>
          <a:lstStyle>
            <a:lvl1pPr>
              <a:defRPr sz="2300" b="1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92907" y="10"/>
            <a:ext cx="0" cy="4581827"/>
          </a:xfrm>
          <a:prstGeom prst="line">
            <a:avLst/>
          </a:prstGeom>
          <a:ln w="12700" cmpd="sng">
            <a:solidFill>
              <a:srgbClr val="4740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V="1">
            <a:off x="892907" y="4848767"/>
            <a:ext cx="0" cy="294739"/>
          </a:xfrm>
          <a:prstGeom prst="line">
            <a:avLst/>
          </a:prstGeom>
          <a:ln w="12700" cmpd="sng">
            <a:solidFill>
              <a:srgbClr val="4740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864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WE_Broken_Line_PPT_Widescreen purple title7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31" y="0"/>
            <a:ext cx="9214299" cy="5176800"/>
          </a:xfrm>
          <a:prstGeom prst="rect">
            <a:avLst/>
          </a:prstGeom>
        </p:spPr>
      </p:pic>
      <p:pic>
        <p:nvPicPr>
          <p:cNvPr id="6" name="Picture 5" descr="SWE_Master_Brand_Logo_Only_REVERSE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12" y="4581830"/>
            <a:ext cx="875093" cy="36585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46642" y="1129569"/>
            <a:ext cx="7975600" cy="2244724"/>
          </a:xfrm>
        </p:spPr>
        <p:txBody>
          <a:bodyPr>
            <a:normAutofit/>
          </a:bodyPr>
          <a:lstStyle>
            <a:lvl1pPr>
              <a:defRPr sz="2300" b="1">
                <a:solidFill>
                  <a:schemeClr val="tx2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92907" y="10"/>
            <a:ext cx="0" cy="4581827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V="1">
            <a:off x="892907" y="4848767"/>
            <a:ext cx="0" cy="294739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655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 txBox="1">
            <a:spLocks/>
          </p:cNvSpPr>
          <p:nvPr/>
        </p:nvSpPr>
        <p:spPr>
          <a:xfrm>
            <a:off x="8624005" y="4609420"/>
            <a:ext cx="381000" cy="365125"/>
          </a:xfrm>
          <a:prstGeom prst="rect">
            <a:avLst/>
          </a:prstGeom>
        </p:spPr>
        <p:txBody>
          <a:bodyPr vert="horz" lIns="91424" tIns="45713" rIns="91424" bIns="45713" rtlCol="0" anchor="ctr"/>
          <a:lstStyle/>
          <a:p>
            <a:pPr algn="ctr"/>
            <a:fld id="{2C898872-0FBC-9D48-BCE9-2790D8C45177}" type="slidenum">
              <a:rPr lang="en-US" sz="700" kern="1200" smtClean="0">
                <a:solidFill>
                  <a:srgbClr val="FFFFFF"/>
                </a:solidFill>
              </a:rPr>
              <a:pPr algn="ctr"/>
              <a:t>‹#›</a:t>
            </a:fld>
            <a:endParaRPr lang="en-US" sz="700" kern="1200" dirty="0">
              <a:solidFill>
                <a:srgbClr val="FFFFFF"/>
              </a:solidFill>
            </a:endParaRPr>
          </a:p>
        </p:txBody>
      </p:sp>
      <p:sp>
        <p:nvSpPr>
          <p:cNvPr id="9" name="Title Placeholder 2"/>
          <p:cNvSpPr>
            <a:spLocks noGrp="1"/>
          </p:cNvSpPr>
          <p:nvPr>
            <p:ph type="title"/>
          </p:nvPr>
        </p:nvSpPr>
        <p:spPr>
          <a:xfrm>
            <a:off x="774282" y="95575"/>
            <a:ext cx="8229600" cy="857250"/>
          </a:xfrm>
          <a:prstGeom prst="rect">
            <a:avLst/>
          </a:prstGeom>
        </p:spPr>
        <p:txBody>
          <a:bodyPr vert="horz" lIns="91424" tIns="45713" rIns="91424" bIns="4571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27100" y="954097"/>
            <a:ext cx="7848600" cy="33940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8349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2"/>
          <p:cNvSpPr>
            <a:spLocks noGrp="1"/>
          </p:cNvSpPr>
          <p:nvPr>
            <p:ph type="title"/>
          </p:nvPr>
        </p:nvSpPr>
        <p:spPr>
          <a:xfrm>
            <a:off x="774282" y="95575"/>
            <a:ext cx="8229600" cy="857250"/>
          </a:xfrm>
          <a:prstGeom prst="rect">
            <a:avLst/>
          </a:prstGeom>
        </p:spPr>
        <p:txBody>
          <a:bodyPr vert="horz" lIns="91424" tIns="45713" rIns="91424" bIns="4571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939802" y="866774"/>
            <a:ext cx="7835898" cy="1828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939800" y="2695579"/>
            <a:ext cx="7835900" cy="167481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C6153-6914-4947-8890-2383272759DC}"/>
              </a:ext>
            </a:extLst>
          </p:cNvPr>
          <p:cNvSpPr txBox="1">
            <a:spLocks/>
          </p:cNvSpPr>
          <p:nvPr userDrawn="1"/>
        </p:nvSpPr>
        <p:spPr>
          <a:xfrm>
            <a:off x="8624005" y="4609420"/>
            <a:ext cx="381000" cy="365125"/>
          </a:xfrm>
          <a:prstGeom prst="rect">
            <a:avLst/>
          </a:prstGeom>
        </p:spPr>
        <p:txBody>
          <a:bodyPr vert="horz" lIns="91424" tIns="45713" rIns="91424" bIns="45713" rtlCol="0" anchor="ctr"/>
          <a:lstStyle/>
          <a:p>
            <a:pPr algn="ctr"/>
            <a:fld id="{2C898872-0FBC-9D48-BCE9-2790D8C45177}" type="slidenum">
              <a:rPr lang="en-US" sz="700" kern="1200" smtClean="0">
                <a:solidFill>
                  <a:srgbClr val="FFFFFF"/>
                </a:solidFill>
              </a:rPr>
              <a:pPr algn="ctr"/>
              <a:t>‹#›</a:t>
            </a:fld>
            <a:endParaRPr lang="en-US" sz="700" kern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82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2"/>
          <p:cNvSpPr>
            <a:spLocks noGrp="1"/>
          </p:cNvSpPr>
          <p:nvPr>
            <p:ph type="title"/>
          </p:nvPr>
        </p:nvSpPr>
        <p:spPr>
          <a:xfrm>
            <a:off x="774282" y="95575"/>
            <a:ext cx="8229600" cy="857250"/>
          </a:xfrm>
          <a:prstGeom prst="rect">
            <a:avLst/>
          </a:prstGeom>
        </p:spPr>
        <p:txBody>
          <a:bodyPr vert="horz" lIns="91424" tIns="45713" rIns="91424" bIns="45713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58864" y="952510"/>
            <a:ext cx="3783013" cy="34083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009970" y="952510"/>
            <a:ext cx="3783013" cy="34083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84AB3-C935-42CC-8EE6-02F1206858F0}"/>
              </a:ext>
            </a:extLst>
          </p:cNvPr>
          <p:cNvSpPr txBox="1">
            <a:spLocks/>
          </p:cNvSpPr>
          <p:nvPr userDrawn="1"/>
        </p:nvSpPr>
        <p:spPr>
          <a:xfrm>
            <a:off x="8624005" y="4609420"/>
            <a:ext cx="381000" cy="365125"/>
          </a:xfrm>
          <a:prstGeom prst="rect">
            <a:avLst/>
          </a:prstGeom>
        </p:spPr>
        <p:txBody>
          <a:bodyPr vert="horz" lIns="91424" tIns="45713" rIns="91424" bIns="45713" rtlCol="0" anchor="ctr"/>
          <a:lstStyle/>
          <a:p>
            <a:pPr algn="ctr"/>
            <a:fld id="{2C898872-0FBC-9D48-BCE9-2790D8C45177}" type="slidenum">
              <a:rPr lang="en-US" sz="700" kern="1200" smtClean="0">
                <a:solidFill>
                  <a:srgbClr val="FFFFFF"/>
                </a:solidFill>
              </a:rPr>
              <a:pPr algn="ctr"/>
              <a:t>‹#›</a:t>
            </a:fld>
            <a:endParaRPr lang="en-US" sz="700" kern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925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661" y="95575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23925" y="1065214"/>
            <a:ext cx="7912100" cy="31972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93DB8D4-CC96-40B3-ABBF-0620FD9039C3}"/>
              </a:ext>
            </a:extLst>
          </p:cNvPr>
          <p:cNvSpPr txBox="1">
            <a:spLocks/>
          </p:cNvSpPr>
          <p:nvPr userDrawn="1"/>
        </p:nvSpPr>
        <p:spPr>
          <a:xfrm>
            <a:off x="8624005" y="4609420"/>
            <a:ext cx="381000" cy="365125"/>
          </a:xfrm>
          <a:prstGeom prst="rect">
            <a:avLst/>
          </a:prstGeom>
        </p:spPr>
        <p:txBody>
          <a:bodyPr vert="horz" lIns="91424" tIns="45713" rIns="91424" bIns="45713" rtlCol="0" anchor="ctr"/>
          <a:lstStyle/>
          <a:p>
            <a:pPr algn="ctr"/>
            <a:fld id="{2C898872-0FBC-9D48-BCE9-2790D8C45177}" type="slidenum">
              <a:rPr lang="en-US" sz="700" kern="1200" smtClean="0">
                <a:solidFill>
                  <a:srgbClr val="FFFFFF"/>
                </a:solidFill>
              </a:rPr>
              <a:pPr algn="ctr"/>
              <a:t>‹#›</a:t>
            </a:fld>
            <a:endParaRPr lang="en-US" sz="700" kern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551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661" y="95575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23925" y="1485905"/>
            <a:ext cx="7912100" cy="29004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04268" y="952830"/>
            <a:ext cx="8264126" cy="533076"/>
          </a:xfrm>
        </p:spPr>
        <p:txBody>
          <a:bodyPr>
            <a:noAutofit/>
          </a:bodyPr>
          <a:lstStyle>
            <a:lvl1pPr marL="0" indent="0">
              <a:buNone/>
              <a:defRPr sz="2300">
                <a:solidFill>
                  <a:schemeClr val="bg2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82B6F-9FDA-4D16-9109-B0D31353EA03}"/>
              </a:ext>
            </a:extLst>
          </p:cNvPr>
          <p:cNvSpPr txBox="1">
            <a:spLocks/>
          </p:cNvSpPr>
          <p:nvPr userDrawn="1"/>
        </p:nvSpPr>
        <p:spPr>
          <a:xfrm>
            <a:off x="8624005" y="4609420"/>
            <a:ext cx="381000" cy="365125"/>
          </a:xfrm>
          <a:prstGeom prst="rect">
            <a:avLst/>
          </a:prstGeom>
        </p:spPr>
        <p:txBody>
          <a:bodyPr vert="horz" lIns="91424" tIns="45713" rIns="91424" bIns="45713" rtlCol="0" anchor="ctr"/>
          <a:lstStyle/>
          <a:p>
            <a:pPr algn="ctr"/>
            <a:fld id="{2C898872-0FBC-9D48-BCE9-2790D8C45177}" type="slidenum">
              <a:rPr lang="en-US" sz="700" kern="1200" smtClean="0">
                <a:solidFill>
                  <a:srgbClr val="FFFFFF"/>
                </a:solidFill>
              </a:rPr>
              <a:pPr algn="ctr"/>
              <a:t>‹#›</a:t>
            </a:fld>
            <a:endParaRPr lang="en-US" sz="700" kern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700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E_Broken_Line_PPT_Widescreen body72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"/>
            <a:ext cx="9219352" cy="5179635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 flipV="1">
            <a:off x="858448" y="-88644"/>
            <a:ext cx="0" cy="421307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58448" y="786273"/>
            <a:ext cx="0" cy="3688909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58448" y="4766741"/>
            <a:ext cx="0" cy="419097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SWE_Master_Brand_Logo_Only_COLOR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53" y="4475184"/>
            <a:ext cx="913909" cy="382084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623300" y="6413507"/>
            <a:ext cx="381000" cy="365125"/>
          </a:xfrm>
          <a:prstGeom prst="rect">
            <a:avLst/>
          </a:prstGeom>
        </p:spPr>
        <p:txBody>
          <a:bodyPr vert="horz" lIns="91424" tIns="45713" rIns="91424" bIns="45713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898872-0FBC-9D48-BCE9-2790D8C451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424" tIns="45713" rIns="91424" bIns="45713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E9B337-A18C-F44F-8EBF-E5A666EAF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Placeholder 2"/>
          <p:cNvSpPr>
            <a:spLocks noGrp="1"/>
          </p:cNvSpPr>
          <p:nvPr userDrawn="1">
            <p:ph type="title"/>
          </p:nvPr>
        </p:nvSpPr>
        <p:spPr>
          <a:xfrm>
            <a:off x="783430" y="95575"/>
            <a:ext cx="8229600" cy="857250"/>
          </a:xfrm>
          <a:prstGeom prst="rect">
            <a:avLst/>
          </a:prstGeom>
        </p:spPr>
        <p:txBody>
          <a:bodyPr vert="horz" lIns="91424" tIns="45713" rIns="91424" bIns="45713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914400" y="953979"/>
            <a:ext cx="8229600" cy="3394075"/>
          </a:xfrm>
          <a:prstGeom prst="rect">
            <a:avLst/>
          </a:prstGeom>
        </p:spPr>
        <p:txBody>
          <a:bodyPr vert="horz" lIns="91424" tIns="45713" rIns="91424" bIns="45713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1196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0" r:id="rId4"/>
    <p:sldLayoutId id="2147483650" r:id="rId5"/>
    <p:sldLayoutId id="2147483656" r:id="rId6"/>
    <p:sldLayoutId id="2147483652" r:id="rId7"/>
    <p:sldLayoutId id="2147483657" r:id="rId8"/>
    <p:sldLayoutId id="2147483661" r:id="rId9"/>
    <p:sldLayoutId id="2147483666" r:id="rId10"/>
    <p:sldLayoutId id="2147483667" r:id="rId11"/>
    <p:sldLayoutId id="2147483668" r:id="rId12"/>
  </p:sldLayoutIdLst>
  <p:txStyles>
    <p:titleStyle>
      <a:lvl1pPr algn="l" defTabSz="457120" rtl="0" eaLnBrk="1" latinLnBrk="0" hangingPunct="1">
        <a:spcBef>
          <a:spcPct val="0"/>
        </a:spcBef>
        <a:buNone/>
        <a:defRPr sz="29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457120" rtl="0" eaLnBrk="1" latinLnBrk="0" hangingPunct="1">
        <a:spcBef>
          <a:spcPct val="20000"/>
        </a:spcBef>
        <a:buFont typeface="Arial"/>
        <a:buNone/>
        <a:defRPr sz="1900" kern="1200">
          <a:solidFill>
            <a:schemeClr val="tx1"/>
          </a:solidFill>
          <a:latin typeface="Arial"/>
          <a:ea typeface="+mn-ea"/>
          <a:cs typeface="Arial"/>
        </a:defRPr>
      </a:lvl1pPr>
      <a:lvl2pPr marL="374839" indent="-191991" algn="l" defTabSz="45712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502833" indent="-137135" algn="l" defTabSz="457120" rtl="0" eaLnBrk="1" latinLnBrk="0" hangingPunct="1">
        <a:spcBef>
          <a:spcPct val="20000"/>
        </a:spcBef>
        <a:buFont typeface="Lucida Grande"/>
        <a:buChar char="-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685681" indent="-137135" algn="l" defTabSz="457120" rtl="0" eaLnBrk="1" latinLnBrk="0" hangingPunct="1">
        <a:spcBef>
          <a:spcPct val="20000"/>
        </a:spcBef>
        <a:buFont typeface="Courier New"/>
        <a:buChar char="o"/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043" indent="-228561" algn="l" defTabSz="457120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64" indent="-228561" algn="l" defTabSz="45712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5" indent="-228561" algn="l" defTabSz="45712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5" indent="-228561" algn="l" defTabSz="45712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8" indent="-228561" algn="l" defTabSz="45712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457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2" algn="l" defTabSz="457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2" algn="l" defTabSz="457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2" algn="l" defTabSz="457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5" algn="l" defTabSz="457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4" algn="l" defTabSz="457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6" algn="l" defTabSz="457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6" algn="l" defTabSz="457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ina@buffalo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7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6.png"/><Relationship Id="rId3" Type="http://schemas.openxmlformats.org/officeDocument/2006/relationships/image" Target="../media/image18.svg"/><Relationship Id="rId7" Type="http://schemas.openxmlformats.org/officeDocument/2006/relationships/image" Target="../media/image13.png"/><Relationship Id="rId12" Type="http://schemas.openxmlformats.org/officeDocument/2006/relationships/image" Target="../media/image25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openxmlformats.org/officeDocument/2006/relationships/image" Target="../media/image23.svg"/><Relationship Id="rId4" Type="http://schemas.openxmlformats.org/officeDocument/2006/relationships/image" Target="../media/image19.png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9A2FE-FC8A-40ED-A04C-BDE85C2F6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2307" y="1138845"/>
            <a:ext cx="7615617" cy="1579417"/>
          </a:xfrm>
        </p:spPr>
        <p:txBody>
          <a:bodyPr/>
          <a:lstStyle/>
          <a:p>
            <a:pPr algn="ctr"/>
            <a:r>
              <a:rPr lang="en-IN" sz="3600" dirty="0"/>
              <a:t>Understanding Blockchain</a:t>
            </a:r>
            <a:br>
              <a:rPr lang="en-IN" sz="3600" dirty="0"/>
            </a:br>
            <a:r>
              <a:rPr lang="en-IN" sz="3600" dirty="0"/>
              <a:t>by Bina Ramamurthy </a:t>
            </a:r>
            <a:br>
              <a:rPr lang="en-IN" sz="3600" dirty="0"/>
            </a:br>
            <a:r>
              <a:rPr lang="en-IN" sz="200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bina@buffalo.edu</a:t>
            </a:r>
            <a:br>
              <a:rPr lang="en-IN" sz="3600" u="sng" dirty="0">
                <a:highlight>
                  <a:srgbClr val="FFFF00"/>
                </a:highlight>
              </a:rPr>
            </a:br>
            <a:r>
              <a:rPr lang="en-IN" sz="2000" u="sng" dirty="0"/>
              <a:t>https://</a:t>
            </a:r>
            <a:r>
              <a:rPr lang="en-IN" sz="2000" u="sng" dirty="0" err="1"/>
              <a:t>www.linkedin.com</a:t>
            </a:r>
            <a:r>
              <a:rPr lang="en-IN" sz="2000" u="sng" dirty="0"/>
              <a:t>/in/</a:t>
            </a:r>
            <a:r>
              <a:rPr lang="en-IN" sz="2000" u="sng" dirty="0" err="1"/>
              <a:t>bina-ramamurthy</a:t>
            </a:r>
            <a:r>
              <a:rPr lang="en-IN" sz="2000" u="sng" dirty="0"/>
              <a:t>/</a:t>
            </a:r>
            <a:br>
              <a:rPr lang="en-IN" sz="2000" dirty="0"/>
            </a:br>
            <a:endParaRPr lang="en-IN" sz="2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6D6D8D-A274-46E0-BC92-2892261BA8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4051" y="4247804"/>
            <a:ext cx="7736507" cy="762337"/>
          </a:xfrm>
        </p:spPr>
        <p:txBody>
          <a:bodyPr/>
          <a:lstStyle/>
          <a:p>
            <a:pPr algn="ctr"/>
            <a:r>
              <a:rPr lang="en-IN" dirty="0"/>
              <a:t>January 30, 2021</a:t>
            </a:r>
          </a:p>
        </p:txBody>
      </p:sp>
    </p:spTree>
    <p:extLst>
      <p:ext uri="{BB962C8B-B14F-4D97-AF65-F5344CB8AC3E}">
        <p14:creationId xmlns:p14="http://schemas.microsoft.com/office/powerpoint/2010/main" val="4229180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1525874" y="986136"/>
            <a:ext cx="7618126" cy="2027268"/>
          </a:xfrm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Trust is a critical component for trade and any type of business transaction.</a:t>
            </a:r>
          </a:p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We develop and model our trust based on ad hoc means: Recommendation systems, our own knowledge, business experts on the news, etc.</a:t>
            </a:r>
          </a:p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Blockchain is about “trust automation”.</a:t>
            </a:r>
          </a:p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Take a look at the evolution of our Internet as shown here.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232" y="191743"/>
            <a:ext cx="6561345" cy="606885"/>
          </a:xfrm>
          <a:solidFill>
            <a:schemeClr val="tx2"/>
          </a:solidFill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Blockchain: A Trust Layer over the Internet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4294967295"/>
          </p:nvPr>
        </p:nvSpPr>
        <p:spPr>
          <a:xfrm>
            <a:off x="7943850" y="4891088"/>
            <a:ext cx="1200150" cy="284162"/>
          </a:xfrm>
          <a:prstGeom prst="rect">
            <a:avLst/>
          </a:prstGeom>
        </p:spPr>
        <p:txBody>
          <a:bodyPr/>
          <a:lstStyle/>
          <a:p>
            <a:fld id="{A04E53CF-C5FF-45EA-960A-F1A40138E348}" type="datetime1">
              <a:rPr lang="en-US" smtClean="0"/>
              <a:t>1/28/21</a:t>
            </a:fld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1138844" y="3225917"/>
            <a:ext cx="7690654" cy="1296207"/>
            <a:chOff x="526062" y="3791911"/>
            <a:chExt cx="11213356" cy="1888453"/>
          </a:xfrm>
        </p:grpSpPr>
        <p:grpSp>
          <p:nvGrpSpPr>
            <p:cNvPr id="59" name="Group 58"/>
            <p:cNvGrpSpPr/>
            <p:nvPr/>
          </p:nvGrpSpPr>
          <p:grpSpPr>
            <a:xfrm>
              <a:off x="757382" y="3791911"/>
              <a:ext cx="10982036" cy="1888453"/>
              <a:chOff x="757382" y="3791911"/>
              <a:chExt cx="10982036" cy="1888453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757382" y="5329382"/>
                <a:ext cx="10982036" cy="35098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>
                    <a:solidFill>
                      <a:srgbClr val="000000"/>
                    </a:solidFill>
                  </a:rPr>
                  <a:t>The Internet</a:t>
                </a:r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1099127" y="5070764"/>
                <a:ext cx="2179782" cy="258618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>
                    <a:solidFill>
                      <a:srgbClr val="000000"/>
                    </a:solidFill>
                  </a:rPr>
                  <a:t>HTTP</a:t>
                </a:r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4530436" y="5070764"/>
                <a:ext cx="2535381" cy="258618"/>
              </a:xfrm>
              <a:prstGeom prst="roundRect">
                <a:avLst/>
              </a:prstGeom>
              <a:solidFill>
                <a:srgbClr val="DF922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>
                    <a:solidFill>
                      <a:srgbClr val="000000"/>
                    </a:solidFill>
                  </a:rPr>
                  <a:t>HTTPS Security</a:t>
                </a:r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7749310" y="5070764"/>
                <a:ext cx="2130134" cy="258618"/>
              </a:xfrm>
              <a:prstGeom prst="roundRect">
                <a:avLst/>
              </a:prstGeom>
              <a:solidFill>
                <a:srgbClr val="DF922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>
                    <a:solidFill>
                      <a:srgbClr val="000000"/>
                    </a:solidFill>
                  </a:rPr>
                  <a:t>HTTPS Security</a:t>
                </a:r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1348509" y="4599709"/>
                <a:ext cx="1684478" cy="471055"/>
              </a:xfrm>
              <a:prstGeom prst="roundRect">
                <a:avLst/>
              </a:prstGeom>
              <a:solidFill>
                <a:srgbClr val="DAC2E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>
                    <a:solidFill>
                      <a:srgbClr val="000000"/>
                    </a:solidFill>
                  </a:rPr>
                  <a:t>Web application</a:t>
                </a:r>
              </a:p>
            </p:txBody>
          </p:sp>
          <p:sp>
            <p:nvSpPr>
              <p:cNvPr id="67" name="Rounded Rectangle 66"/>
              <p:cNvSpPr/>
              <p:nvPr/>
            </p:nvSpPr>
            <p:spPr>
              <a:xfrm>
                <a:off x="4892961" y="4599709"/>
                <a:ext cx="1849584" cy="471055"/>
              </a:xfrm>
              <a:prstGeom prst="roundRect">
                <a:avLst/>
              </a:prstGeom>
              <a:solidFill>
                <a:srgbClr val="DAC2E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>
                    <a:solidFill>
                      <a:srgbClr val="000000"/>
                    </a:solidFill>
                  </a:rPr>
                  <a:t>Secure web application</a:t>
                </a:r>
              </a:p>
            </p:txBody>
          </p:sp>
          <p:sp>
            <p:nvSpPr>
              <p:cNvPr id="68" name="Rounded Rectangle 67"/>
              <p:cNvSpPr/>
              <p:nvPr/>
            </p:nvSpPr>
            <p:spPr>
              <a:xfrm>
                <a:off x="8657934" y="4516582"/>
                <a:ext cx="1840347" cy="554182"/>
              </a:xfrm>
              <a:prstGeom prst="roundRect">
                <a:avLst/>
              </a:prstGeom>
              <a:solidFill>
                <a:srgbClr val="DAC2E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>
                    <a:solidFill>
                      <a:srgbClr val="000000"/>
                    </a:solidFill>
                  </a:rPr>
                  <a:t>Secure &amp; Trusted web application</a:t>
                </a:r>
              </a:p>
            </p:txBody>
          </p:sp>
          <p:sp>
            <p:nvSpPr>
              <p:cNvPr id="69" name="Rounded Rectangle 68"/>
              <p:cNvSpPr/>
              <p:nvPr/>
            </p:nvSpPr>
            <p:spPr>
              <a:xfrm>
                <a:off x="9578108" y="5070764"/>
                <a:ext cx="2013528" cy="258618"/>
              </a:xfrm>
              <a:prstGeom prst="roundRect">
                <a:avLst/>
              </a:prstGeom>
              <a:solidFill>
                <a:schemeClr val="bg2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>
                    <a:solidFill>
                      <a:srgbClr val="000000"/>
                    </a:solidFill>
                  </a:rPr>
                  <a:t> Blockchain Trust</a:t>
                </a:r>
              </a:p>
            </p:txBody>
          </p:sp>
          <p:cxnSp>
            <p:nvCxnSpPr>
              <p:cNvPr id="70" name="Curved Connector 69"/>
              <p:cNvCxnSpPr>
                <a:endCxn id="64" idx="1"/>
              </p:cNvCxnSpPr>
              <p:nvPr/>
            </p:nvCxnSpPr>
            <p:spPr>
              <a:xfrm rot="16200000" flipH="1">
                <a:off x="3890818" y="4560454"/>
                <a:ext cx="831273" cy="447963"/>
              </a:xfrm>
              <a:prstGeom prst="curvedConnector2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Box 70"/>
              <p:cNvSpPr txBox="1"/>
              <p:nvPr/>
            </p:nvSpPr>
            <p:spPr>
              <a:xfrm>
                <a:off x="3941611" y="4008582"/>
                <a:ext cx="202234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Year 2000, RFC 2818 Standard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9716685" y="3791911"/>
                <a:ext cx="1528624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Year 2009,</a:t>
                </a:r>
              </a:p>
              <a:p>
                <a:r>
                  <a:rPr lang="en-US" sz="900" dirty="0"/>
                  <a:t>Blockchain-based trust</a:t>
                </a:r>
              </a:p>
              <a:p>
                <a:r>
                  <a:rPr lang="en-US" sz="900" dirty="0"/>
                  <a:t>No standards yet</a:t>
                </a:r>
              </a:p>
            </p:txBody>
          </p:sp>
          <p:cxnSp>
            <p:nvCxnSpPr>
              <p:cNvPr id="73" name="Curved Connector 72"/>
              <p:cNvCxnSpPr>
                <a:stCxn id="72" idx="2"/>
                <a:endCxn id="69" idx="3"/>
              </p:cNvCxnSpPr>
              <p:nvPr/>
            </p:nvCxnSpPr>
            <p:spPr>
              <a:xfrm rot="16200000" flipH="1">
                <a:off x="10670790" y="4279225"/>
                <a:ext cx="731055" cy="1110640"/>
              </a:xfrm>
              <a:prstGeom prst="curvedConnector4">
                <a:avLst>
                  <a:gd name="adj1" fmla="val 41156"/>
                  <a:gd name="adj2" fmla="val 127444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TextBox 59"/>
            <p:cNvSpPr txBox="1"/>
            <p:nvPr/>
          </p:nvSpPr>
          <p:spPr>
            <a:xfrm>
              <a:off x="526062" y="4119432"/>
              <a:ext cx="1475191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Year 1991, RFC 7230</a:t>
              </a:r>
            </a:p>
          </p:txBody>
        </p:sp>
        <p:cxnSp>
          <p:nvCxnSpPr>
            <p:cNvPr id="61" name="Curved Connector 60"/>
            <p:cNvCxnSpPr>
              <a:endCxn id="63" idx="1"/>
            </p:cNvCxnSpPr>
            <p:nvPr/>
          </p:nvCxnSpPr>
          <p:spPr>
            <a:xfrm rot="16200000" flipH="1">
              <a:off x="561113" y="4662058"/>
              <a:ext cx="734283" cy="341745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1184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 idx="4294967295"/>
          </p:nvPr>
        </p:nvSpPr>
        <p:spPr>
          <a:xfrm>
            <a:off x="3186113" y="88900"/>
            <a:ext cx="5957887" cy="4730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ts val="3200"/>
            </a:pPr>
            <a:r>
              <a:rPr lang="en-US" sz="2100" b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Blockchain</a:t>
            </a:r>
            <a:r>
              <a:rPr lang="en-US" sz="21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: </a:t>
            </a:r>
            <a:r>
              <a:rPr lang="en-US" sz="2100" b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The Decentralization Infrastructure (1) </a:t>
            </a:r>
            <a:endParaRPr sz="2100" b="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dt" idx="4294967295"/>
          </p:nvPr>
        </p:nvSpPr>
        <p:spPr>
          <a:xfrm>
            <a:off x="7943850" y="4403725"/>
            <a:ext cx="1200150" cy="282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r"/>
            <a:fld id="{040A4211-0210-4811-B810-0500C7555A94}" type="datetime1">
              <a:rPr lang="en-US" sz="750">
                <a:solidFill>
                  <a:schemeClr val="tx2"/>
                </a:solidFill>
                <a:latin typeface="Calibri"/>
                <a:cs typeface="Calibri"/>
                <a:sym typeface="Calibri"/>
              </a:rPr>
              <a:pPr algn="r"/>
              <a:t>1/28/21</a:t>
            </a:fld>
            <a:endParaRPr sz="750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Shape 211"/>
          <p:cNvSpPr txBox="1"/>
          <p:nvPr/>
        </p:nvSpPr>
        <p:spPr>
          <a:xfrm>
            <a:off x="5105401" y="3883006"/>
            <a:ext cx="3215640" cy="75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35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Functions of the intermediaries are shifted </a:t>
            </a:r>
            <a:endParaRPr sz="1350" dirty="0">
              <a:solidFill>
                <a:srgbClr val="000000"/>
              </a:solidFill>
            </a:endParaRPr>
          </a:p>
          <a:p>
            <a:r>
              <a:rPr lang="en-US" sz="135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to the peer participants and the blockchain nodes:</a:t>
            </a:r>
            <a:endParaRPr sz="1350" dirty="0">
              <a:solidFill>
                <a:srgbClr val="000000"/>
              </a:solidFill>
            </a:endParaRPr>
          </a:p>
          <a:p>
            <a:r>
              <a:rPr lang="en-US" sz="135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Disintermediation: validation, recording, verification using blockchain software</a:t>
            </a:r>
            <a:endParaRPr sz="135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endParaRPr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Shape 213"/>
          <p:cNvSpPr txBox="1"/>
          <p:nvPr/>
        </p:nvSpPr>
        <p:spPr>
          <a:xfrm>
            <a:off x="1064236" y="3620073"/>
            <a:ext cx="3029868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Traditional Centralized System</a:t>
            </a:r>
            <a:endParaRPr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Shape 214"/>
          <p:cNvSpPr txBox="1"/>
          <p:nvPr/>
        </p:nvSpPr>
        <p:spPr>
          <a:xfrm>
            <a:off x="5949954" y="3387042"/>
            <a:ext cx="2184733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Decentralized System</a:t>
            </a:r>
            <a:endParaRPr sz="1350" dirty="0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1198" y="1292201"/>
            <a:ext cx="8099649" cy="2327871"/>
            <a:chOff x="381944" y="1643059"/>
            <a:chExt cx="10799532" cy="3103828"/>
          </a:xfrm>
        </p:grpSpPr>
        <p:pic>
          <p:nvPicPr>
            <p:cNvPr id="212" name="Shape 21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81944" y="1822668"/>
              <a:ext cx="5854982" cy="29242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5" name="Shape 21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669159" y="1643059"/>
              <a:ext cx="3512317" cy="29269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TextBox 2"/>
          <p:cNvSpPr txBox="1"/>
          <p:nvPr/>
        </p:nvSpPr>
        <p:spPr>
          <a:xfrm>
            <a:off x="7655473" y="2937245"/>
            <a:ext cx="1443024" cy="300082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1350" b="1" dirty="0"/>
              <a:t>1: Decentralization</a:t>
            </a:r>
          </a:p>
        </p:txBody>
      </p:sp>
      <p:cxnSp>
        <p:nvCxnSpPr>
          <p:cNvPr id="5" name="Curved Connector 4"/>
          <p:cNvCxnSpPr>
            <a:stCxn id="3" idx="2"/>
            <a:endCxn id="211" idx="0"/>
          </p:cNvCxnSpPr>
          <p:nvPr/>
        </p:nvCxnSpPr>
        <p:spPr>
          <a:xfrm rot="5400000">
            <a:off x="7222264" y="2728284"/>
            <a:ext cx="645679" cy="166376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78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 idx="4294967295"/>
          </p:nvPr>
        </p:nvSpPr>
        <p:spPr>
          <a:xfrm>
            <a:off x="2928938" y="103188"/>
            <a:ext cx="6215062" cy="4159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ts val="3600"/>
            </a:pPr>
            <a:r>
              <a:rPr lang="en-US" sz="2700" b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Blockchain: The Distributed Immutable Ledger (2) </a:t>
            </a:r>
            <a:endParaRPr sz="2100" b="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Shape 224"/>
          <p:cNvSpPr txBox="1">
            <a:spLocks noGrp="1"/>
          </p:cNvSpPr>
          <p:nvPr>
            <p:ph type="body" idx="4294967295"/>
          </p:nvPr>
        </p:nvSpPr>
        <p:spPr>
          <a:xfrm>
            <a:off x="922338" y="1862138"/>
            <a:ext cx="8221662" cy="270986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marL="214313" indent="-214313">
              <a:spcBef>
                <a:spcPts val="0"/>
              </a:spcBef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35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Eve</a:t>
            </a:r>
            <a:endParaRPr sz="135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84059" y="1519084"/>
            <a:ext cx="8010350" cy="2562716"/>
            <a:chOff x="677555" y="1824978"/>
            <a:chExt cx="10680467" cy="3416954"/>
          </a:xfrm>
        </p:grpSpPr>
        <p:pic>
          <p:nvPicPr>
            <p:cNvPr id="221" name="Shape 2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065558" y="4034738"/>
              <a:ext cx="1292464" cy="11380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2" name="Shape 22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658166" y="4103913"/>
              <a:ext cx="1292464" cy="11380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Shape 225"/>
            <p:cNvSpPr/>
            <p:nvPr/>
          </p:nvSpPr>
          <p:spPr>
            <a:xfrm>
              <a:off x="815465" y="1824978"/>
              <a:ext cx="2143084" cy="994224"/>
            </a:xfrm>
            <a:prstGeom prst="flowChartMultidocument">
              <a:avLst/>
            </a:prstGeom>
            <a:solidFill>
              <a:srgbClr val="92D050"/>
            </a:solidFill>
            <a:ln w="19050" cap="rnd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r>
                <a:rPr lang="en-US" sz="1500" b="1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Transactions</a:t>
              </a:r>
              <a:endParaRPr sz="1500" dirty="0">
                <a:solidFill>
                  <a:srgbClr val="000000"/>
                </a:solidFill>
              </a:endParaRPr>
            </a:p>
          </p:txBody>
        </p:sp>
        <p:sp>
          <p:nvSpPr>
            <p:cNvPr id="226" name="Shape 226"/>
            <p:cNvSpPr/>
            <p:nvPr/>
          </p:nvSpPr>
          <p:spPr>
            <a:xfrm>
              <a:off x="3024949" y="2819202"/>
              <a:ext cx="2373591" cy="1922568"/>
            </a:xfrm>
            <a:prstGeom prst="cube">
              <a:avLst>
                <a:gd name="adj" fmla="val 25000"/>
              </a:avLst>
            </a:prstGeom>
            <a:solidFill>
              <a:schemeClr val="accent6">
                <a:lumMod val="10000"/>
                <a:lumOff val="90000"/>
              </a:schemeClr>
            </a:solidFill>
            <a:ln w="19050" cap="rnd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scene3d>
              <a:camera prst="orthographicFront"/>
              <a:lightRig rig="freezing" dir="t"/>
            </a:scene3d>
            <a:sp3d prstMaterial="dkEdge"/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Shape 227"/>
            <p:cNvSpPr/>
            <p:nvPr/>
          </p:nvSpPr>
          <p:spPr>
            <a:xfrm>
              <a:off x="3024949" y="3856124"/>
              <a:ext cx="1856005" cy="747624"/>
            </a:xfrm>
            <a:prstGeom prst="flowChartMultidocument">
              <a:avLst/>
            </a:prstGeom>
            <a:solidFill>
              <a:srgbClr val="92D050"/>
            </a:solidFill>
            <a:ln w="19050" cap="rnd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Transactions</a:t>
              </a:r>
              <a:endParaRPr sz="1350" dirty="0">
                <a:solidFill>
                  <a:srgbClr val="000000"/>
                </a:solidFill>
              </a:endParaRPr>
            </a:p>
          </p:txBody>
        </p:sp>
        <p:cxnSp>
          <p:nvCxnSpPr>
            <p:cNvPr id="228" name="Shape 228"/>
            <p:cNvCxnSpPr>
              <a:stCxn id="225" idx="2"/>
              <a:endCxn id="227" idx="1"/>
            </p:cNvCxnSpPr>
            <p:nvPr/>
          </p:nvCxnSpPr>
          <p:spPr>
            <a:xfrm rot="16200000" flipH="1">
              <a:off x="1657273" y="2862260"/>
              <a:ext cx="1448386" cy="1286966"/>
            </a:xfrm>
            <a:prstGeom prst="bentConnector2">
              <a:avLst/>
            </a:prstGeom>
            <a:noFill/>
            <a:ln w="31750" cap="flat" cmpd="sng">
              <a:solidFill>
                <a:schemeClr val="tx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229" name="Shape 229"/>
            <p:cNvSpPr txBox="1"/>
            <p:nvPr/>
          </p:nvSpPr>
          <p:spPr>
            <a:xfrm>
              <a:off x="677555" y="2799260"/>
              <a:ext cx="1294913" cy="5967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r>
                <a:rPr lang="en-US" sz="1350" dirty="0">
                  <a:solidFill>
                    <a:srgbClr val="000000"/>
                  </a:solidFill>
                  <a:latin typeface="Georgia" panose="02040502050405020303" pitchFamily="18" charset="0"/>
                  <a:ea typeface="Calibri"/>
                  <a:cs typeface="Calibri"/>
                  <a:sym typeface="Calibri"/>
                </a:rPr>
                <a:t>Validate </a:t>
              </a:r>
              <a:endParaRPr sz="1350" dirty="0">
                <a:solidFill>
                  <a:srgbClr val="000000"/>
                </a:solidFill>
                <a:latin typeface="Georgia" panose="02040502050405020303" pitchFamily="18" charset="0"/>
              </a:endParaRPr>
            </a:p>
            <a:p>
              <a:r>
                <a:rPr lang="en-US" sz="1350" dirty="0">
                  <a:solidFill>
                    <a:srgbClr val="000000"/>
                  </a:solidFill>
                  <a:latin typeface="Georgia" panose="02040502050405020303" pitchFamily="18" charset="0"/>
                  <a:ea typeface="Calibri"/>
                  <a:cs typeface="Calibri"/>
                  <a:sym typeface="Calibri"/>
                </a:rPr>
                <a:t>Gather</a:t>
              </a:r>
              <a:endParaRPr sz="1350" dirty="0">
                <a:solidFill>
                  <a:srgbClr val="000000"/>
                </a:solidFill>
                <a:latin typeface="Georgia" panose="02040502050405020303" pitchFamily="18" charset="0"/>
              </a:endParaRPr>
            </a:p>
            <a:p>
              <a:endParaRPr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Shape 230"/>
            <p:cNvSpPr txBox="1"/>
            <p:nvPr/>
          </p:nvSpPr>
          <p:spPr>
            <a:xfrm>
              <a:off x="3795817" y="2878017"/>
              <a:ext cx="873957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r>
                <a:rPr lang="en-US" sz="1350" b="1" dirty="0">
                  <a:solidFill>
                    <a:srgbClr val="000000"/>
                  </a:solidFill>
                  <a:latin typeface="Georgia" panose="02040502050405020303" pitchFamily="18" charset="0"/>
                  <a:ea typeface="Calibri"/>
                  <a:cs typeface="Calibri"/>
                  <a:sym typeface="Calibri"/>
                </a:rPr>
                <a:t>Block</a:t>
              </a:r>
              <a:endParaRPr sz="1350" dirty="0">
                <a:solidFill>
                  <a:srgbClr val="00000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231" name="Shape 231"/>
            <p:cNvSpPr/>
            <p:nvPr/>
          </p:nvSpPr>
          <p:spPr>
            <a:xfrm>
              <a:off x="7284145" y="4090465"/>
              <a:ext cx="1259093" cy="1107235"/>
            </a:xfrm>
            <a:prstGeom prst="cube">
              <a:avLst>
                <a:gd name="adj" fmla="val 25000"/>
              </a:avLst>
            </a:prstGeom>
            <a:solidFill>
              <a:schemeClr val="accent6">
                <a:lumMod val="10000"/>
                <a:lumOff val="90000"/>
              </a:schemeClr>
            </a:solidFill>
            <a:ln w="19050" cap="rnd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scene3d>
              <a:camera prst="orthographicFront"/>
              <a:lightRig rig="freezing" dir="t"/>
            </a:scene3d>
            <a:sp3d prstMaterial="dkEdge"/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Shape 232"/>
            <p:cNvSpPr/>
            <p:nvPr/>
          </p:nvSpPr>
          <p:spPr>
            <a:xfrm>
              <a:off x="8100530" y="3953947"/>
              <a:ext cx="1030868" cy="693853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FF0000">
                <a:alpha val="98823"/>
              </a:srgbClr>
            </a:solidFill>
            <a:ln w="19050" cap="rnd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Shape 233"/>
            <p:cNvSpPr txBox="1"/>
            <p:nvPr/>
          </p:nvSpPr>
          <p:spPr>
            <a:xfrm>
              <a:off x="7382818" y="4579134"/>
              <a:ext cx="873957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r>
                <a:rPr lang="en-US" sz="1200" b="1" dirty="0">
                  <a:solidFill>
                    <a:srgbClr val="000000"/>
                  </a:solidFill>
                  <a:latin typeface="Georgia" panose="02040502050405020303" pitchFamily="18" charset="0"/>
                  <a:ea typeface="Calibri"/>
                  <a:cs typeface="Calibri"/>
                  <a:sym typeface="Calibri"/>
                </a:rPr>
                <a:t>New</a:t>
              </a:r>
            </a:p>
            <a:p>
              <a:r>
                <a:rPr lang="en-US" sz="1200" b="1" dirty="0">
                  <a:solidFill>
                    <a:srgbClr val="000000"/>
                  </a:solidFill>
                  <a:latin typeface="Georgia" panose="02040502050405020303" pitchFamily="18" charset="0"/>
                  <a:ea typeface="Calibri"/>
                  <a:cs typeface="Calibri"/>
                  <a:sym typeface="Calibri"/>
                </a:rPr>
                <a:t>Block</a:t>
              </a:r>
              <a:endParaRPr sz="1200" dirty="0">
                <a:solidFill>
                  <a:srgbClr val="000000"/>
                </a:solidFill>
                <a:latin typeface="Georgia" panose="02040502050405020303" pitchFamily="18" charset="0"/>
              </a:endParaRPr>
            </a:p>
          </p:txBody>
        </p:sp>
        <p:cxnSp>
          <p:nvCxnSpPr>
            <p:cNvPr id="236" name="Shape 236"/>
            <p:cNvCxnSpPr/>
            <p:nvPr/>
          </p:nvCxnSpPr>
          <p:spPr>
            <a:xfrm>
              <a:off x="5070502" y="4542828"/>
              <a:ext cx="2210796" cy="0"/>
            </a:xfrm>
            <a:prstGeom prst="straightConnector1">
              <a:avLst/>
            </a:prstGeom>
            <a:noFill/>
            <a:ln w="31750" cap="flat" cmpd="sng">
              <a:solidFill>
                <a:schemeClr val="tx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237" name="Shape 237"/>
            <p:cNvSpPr txBox="1"/>
            <p:nvPr/>
          </p:nvSpPr>
          <p:spPr>
            <a:xfrm>
              <a:off x="5470927" y="3622781"/>
              <a:ext cx="1590025" cy="710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r>
                <a:rPr lang="en-US" sz="1350" dirty="0">
                  <a:solidFill>
                    <a:srgbClr val="000000"/>
                  </a:solidFill>
                  <a:latin typeface="Georgia" panose="02040502050405020303" pitchFamily="18" charset="0"/>
                  <a:ea typeface="Calibri"/>
                  <a:cs typeface="Calibri"/>
                  <a:sym typeface="Calibri"/>
                </a:rPr>
                <a:t>Consensus </a:t>
              </a:r>
              <a:endParaRPr sz="1350" dirty="0">
                <a:solidFill>
                  <a:srgbClr val="000000"/>
                </a:solidFill>
                <a:latin typeface="Georgia" panose="02040502050405020303" pitchFamily="18" charset="0"/>
              </a:endParaRPr>
            </a:p>
            <a:p>
              <a:r>
                <a:rPr lang="en-US" sz="1350" dirty="0">
                  <a:solidFill>
                    <a:srgbClr val="000000"/>
                  </a:solidFill>
                  <a:latin typeface="Georgia" panose="02040502050405020303" pitchFamily="18" charset="0"/>
                  <a:ea typeface="Calibri"/>
                  <a:cs typeface="Calibri"/>
                  <a:sym typeface="Calibri"/>
                </a:rPr>
                <a:t>Verify Confirm</a:t>
              </a:r>
              <a:endParaRPr sz="1350" dirty="0">
                <a:solidFill>
                  <a:srgbClr val="00000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238" name="Shape 238"/>
            <p:cNvSpPr txBox="1"/>
            <p:nvPr/>
          </p:nvSpPr>
          <p:spPr>
            <a:xfrm>
              <a:off x="7608024" y="3038534"/>
              <a:ext cx="1146339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Modify </a:t>
              </a:r>
              <a:endParaRPr sz="1350" dirty="0">
                <a:solidFill>
                  <a:srgbClr val="000000"/>
                </a:solidFill>
              </a:endParaRPr>
            </a:p>
          </p:txBody>
        </p:sp>
        <p:cxnSp>
          <p:nvCxnSpPr>
            <p:cNvPr id="239" name="Shape 239"/>
            <p:cNvCxnSpPr>
              <a:stCxn id="238" idx="2"/>
              <a:endCxn id="231" idx="1"/>
            </p:cNvCxnSpPr>
            <p:nvPr/>
          </p:nvCxnSpPr>
          <p:spPr>
            <a:xfrm rot="5400000">
              <a:off x="7544744" y="3730749"/>
              <a:ext cx="867000" cy="405900"/>
            </a:xfrm>
            <a:prstGeom prst="bentConnector3">
              <a:avLst>
                <a:gd name="adj1" fmla="val 50000"/>
              </a:avLst>
            </a:prstGeom>
            <a:noFill/>
            <a:ln w="31750" cap="flat" cmpd="sng">
              <a:solidFill>
                <a:schemeClr val="tx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240" name="Shape 240"/>
            <p:cNvSpPr/>
            <p:nvPr/>
          </p:nvSpPr>
          <p:spPr>
            <a:xfrm>
              <a:off x="8295984" y="3612244"/>
              <a:ext cx="639959" cy="588200"/>
            </a:xfrm>
            <a:prstGeom prst="irregularSeal1">
              <a:avLst/>
            </a:prstGeom>
            <a:solidFill>
              <a:schemeClr val="accent3"/>
            </a:solidFill>
            <a:ln w="19050" cap="rnd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Shape 241"/>
            <p:cNvSpPr txBox="1"/>
            <p:nvPr/>
          </p:nvSpPr>
          <p:spPr>
            <a:xfrm>
              <a:off x="9120880" y="2807926"/>
              <a:ext cx="997389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Chain</a:t>
              </a:r>
              <a:endParaRPr sz="1350" dirty="0">
                <a:solidFill>
                  <a:srgbClr val="000000"/>
                </a:solidFill>
              </a:endParaRPr>
            </a:p>
            <a:p>
              <a:r>
                <a:rPr lang="en-US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invalid</a:t>
              </a:r>
              <a:endParaRPr sz="1350" dirty="0">
                <a:solidFill>
                  <a:srgbClr val="000000"/>
                </a:solidFill>
              </a:endParaRPr>
            </a:p>
          </p:txBody>
        </p:sp>
        <p:cxnSp>
          <p:nvCxnSpPr>
            <p:cNvPr id="242" name="Shape 242"/>
            <p:cNvCxnSpPr>
              <a:endCxn id="241" idx="1"/>
            </p:cNvCxnSpPr>
            <p:nvPr/>
          </p:nvCxnSpPr>
          <p:spPr>
            <a:xfrm rot="-5400000">
              <a:off x="8694130" y="3465374"/>
              <a:ext cx="668700" cy="184800"/>
            </a:xfrm>
            <a:prstGeom prst="bentConnector2">
              <a:avLst/>
            </a:prstGeom>
            <a:noFill/>
            <a:ln w="31750" cap="flat" cmpd="sng">
              <a:solidFill>
                <a:schemeClr val="tx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pic>
          <p:nvPicPr>
            <p:cNvPr id="243" name="Shape 24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607909" y="3906344"/>
              <a:ext cx="1048603" cy="36579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" name="Group 9"/>
          <p:cNvGrpSpPr/>
          <p:nvPr/>
        </p:nvGrpSpPr>
        <p:grpSpPr>
          <a:xfrm>
            <a:off x="1651391" y="4137193"/>
            <a:ext cx="3860820" cy="428434"/>
            <a:chOff x="1310640" y="5900922"/>
            <a:chExt cx="4127266" cy="250245"/>
          </a:xfrm>
        </p:grpSpPr>
        <p:sp>
          <p:nvSpPr>
            <p:cNvPr id="4" name="TextBox 3"/>
            <p:cNvSpPr txBox="1"/>
            <p:nvPr/>
          </p:nvSpPr>
          <p:spPr>
            <a:xfrm>
              <a:off x="1310640" y="5900922"/>
              <a:ext cx="1299275" cy="175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srgbClr val="000000"/>
                  </a:solidFill>
                  <a:latin typeface="Georgia" panose="02040502050405020303" pitchFamily="18" charset="0"/>
                </a:rPr>
                <a:t>Transactions </a:t>
              </a:r>
            </a:p>
          </p:txBody>
        </p:sp>
        <p:sp>
          <p:nvSpPr>
            <p:cNvPr id="5" name="Right Arrow 4"/>
            <p:cNvSpPr/>
            <p:nvPr/>
          </p:nvSpPr>
          <p:spPr>
            <a:xfrm>
              <a:off x="2503963" y="5995298"/>
              <a:ext cx="622176" cy="119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10184" y="5900922"/>
              <a:ext cx="654950" cy="175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srgbClr val="000000"/>
                  </a:solidFill>
                  <a:latin typeface="Georgia" panose="02040502050405020303" pitchFamily="18" charset="0"/>
                </a:rPr>
                <a:t>Block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72799" y="5992657"/>
              <a:ext cx="640135" cy="15851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333985" y="5918023"/>
              <a:ext cx="1103921" cy="175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srgbClr val="000000"/>
                  </a:solidFill>
                  <a:latin typeface="Georgia" panose="02040502050405020303" pitchFamily="18" charset="0"/>
                </a:rPr>
                <a:t>Blockchain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8843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479665" y="198120"/>
            <a:ext cx="7528203" cy="338943"/>
          </a:xfrm>
          <a:ln>
            <a:solidFill>
              <a:schemeClr val="dk2"/>
            </a:solidFill>
          </a:ln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Blockchain: The </a:t>
            </a:r>
            <a:r>
              <a:rPr lang="en-US" dirty="0" err="1">
                <a:solidFill>
                  <a:schemeClr val="accent3"/>
                </a:solidFill>
              </a:rPr>
              <a:t>Disintermediator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(3)</a:t>
            </a:r>
          </a:p>
        </p:txBody>
      </p:sp>
      <p:graphicFrame>
        <p:nvGraphicFramePr>
          <p:cNvPr id="13" name="Diagram 12"/>
          <p:cNvGraphicFramePr/>
          <p:nvPr/>
        </p:nvGraphicFramePr>
        <p:xfrm>
          <a:off x="427102" y="1527663"/>
          <a:ext cx="3429602" cy="2799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Rectangle 14"/>
          <p:cNvSpPr/>
          <p:nvPr/>
        </p:nvSpPr>
        <p:spPr>
          <a:xfrm>
            <a:off x="3347884" y="3666340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350" dirty="0"/>
              <a:t>All defined by the blockchain protocol, and implemented.</a:t>
            </a:r>
          </a:p>
          <a:p>
            <a:r>
              <a:rPr lang="en-US" sz="1350" dirty="0"/>
              <a:t>For example, consider checking in for your flight at the airport. 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3974690" y="2359742"/>
            <a:ext cx="1253613" cy="5899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/>
          <p:cNvSpPr/>
          <p:nvPr/>
        </p:nvSpPr>
        <p:spPr>
          <a:xfrm>
            <a:off x="5386849" y="1836175"/>
            <a:ext cx="1600200" cy="160757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Trust &amp;</a:t>
            </a:r>
          </a:p>
          <a:p>
            <a:pPr algn="ctr"/>
            <a:r>
              <a:rPr lang="en-US" dirty="0"/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458467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body" idx="4294967295"/>
          </p:nvPr>
        </p:nvSpPr>
        <p:spPr>
          <a:xfrm>
            <a:off x="0" y="1096963"/>
            <a:ext cx="7258050" cy="3810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ts val="800"/>
            </a:pPr>
            <a:endParaRPr sz="600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4313" indent="-176213">
              <a:lnSpc>
                <a:spcPct val="80000"/>
              </a:lnSpc>
              <a:spcBef>
                <a:spcPts val="750"/>
              </a:spcBef>
              <a:buClr>
                <a:schemeClr val="lt1"/>
              </a:buClr>
              <a:buSzPts val="800"/>
            </a:pPr>
            <a:endParaRPr sz="600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indent="-342900">
              <a:lnSpc>
                <a:spcPct val="80000"/>
              </a:lnSpc>
              <a:spcBef>
                <a:spcPts val="750"/>
              </a:spcBef>
              <a:buClr>
                <a:schemeClr val="tx2"/>
              </a:buClr>
              <a:buSzPts val="2800"/>
            </a:pPr>
            <a:r>
              <a:rPr lang="en-US" sz="1700" dirty="0">
                <a:solidFill>
                  <a:srgbClr val="000000"/>
                </a:solidFill>
                <a:latin typeface="Georgia" panose="02040502050405020303" pitchFamily="18" charset="0"/>
                <a:sym typeface="Calibri"/>
              </a:rPr>
              <a:t>Decentralization </a:t>
            </a:r>
            <a:endParaRPr sz="17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lvl="1" indent="-342900">
              <a:lnSpc>
                <a:spcPct val="80000"/>
              </a:lnSpc>
              <a:spcBef>
                <a:spcPts val="750"/>
              </a:spcBef>
              <a:buClr>
                <a:schemeClr val="tx2"/>
              </a:buClr>
              <a:buSzPts val="2800"/>
            </a:pPr>
            <a:r>
              <a:rPr lang="en-US" sz="1700" dirty="0">
                <a:solidFill>
                  <a:srgbClr val="000000"/>
                </a:solidFill>
                <a:latin typeface="Georgia" panose="02040502050405020303" pitchFamily="18" charset="0"/>
                <a:sym typeface="Calibri"/>
              </a:rPr>
              <a:t>Disintermediation</a:t>
            </a:r>
            <a:endParaRPr sz="17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lvl="1" indent="-342900">
              <a:lnSpc>
                <a:spcPct val="80000"/>
              </a:lnSpc>
              <a:spcBef>
                <a:spcPts val="750"/>
              </a:spcBef>
              <a:buClr>
                <a:schemeClr val="tx2"/>
              </a:buClr>
              <a:buSzPts val="2800"/>
            </a:pPr>
            <a:r>
              <a:rPr lang="en-US" sz="1700" dirty="0">
                <a:solidFill>
                  <a:srgbClr val="000000"/>
                </a:solidFill>
                <a:latin typeface="Georgia" panose="02040502050405020303" pitchFamily="18" charset="0"/>
                <a:sym typeface="Calibri"/>
              </a:rPr>
              <a:t>Distributed Immutable Ledger</a:t>
            </a:r>
            <a:endParaRPr sz="17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lvl="1">
              <a:lnSpc>
                <a:spcPct val="80000"/>
              </a:lnSpc>
              <a:spcBef>
                <a:spcPts val="750"/>
              </a:spcBef>
              <a:buClr>
                <a:schemeClr val="lt1"/>
              </a:buClr>
              <a:buSzPts val="2800"/>
            </a:pPr>
            <a:endParaRPr sz="1700" dirty="0">
              <a:solidFill>
                <a:srgbClr val="000000"/>
              </a:solidFill>
              <a:latin typeface="Georgia" panose="02040502050405020303" pitchFamily="18" charset="0"/>
              <a:ea typeface="Calibri"/>
              <a:cs typeface="Calibri"/>
              <a:sym typeface="Calibri"/>
            </a:endParaRPr>
          </a:p>
          <a:p>
            <a:pPr lvl="1">
              <a:lnSpc>
                <a:spcPct val="80000"/>
              </a:lnSpc>
              <a:spcBef>
                <a:spcPts val="750"/>
              </a:spcBef>
              <a:buClr>
                <a:schemeClr val="lt1"/>
              </a:buClr>
              <a:buSzPts val="2800"/>
            </a:pPr>
            <a:r>
              <a:rPr lang="en-US" sz="1700" dirty="0">
                <a:solidFill>
                  <a:srgbClr val="000000"/>
                </a:solidFill>
                <a:latin typeface="Georgia" panose="02040502050405020303" pitchFamily="18" charset="0"/>
                <a:sym typeface="Calibri"/>
              </a:rPr>
              <a:t>Blockc</a:t>
            </a:r>
            <a:r>
              <a:rPr lang="en-US" sz="1700" dirty="0">
                <a:solidFill>
                  <a:srgbClr val="000000"/>
                </a:solidFill>
                <a:latin typeface="Georgia" panose="02040502050405020303" pitchFamily="18" charset="0"/>
              </a:rPr>
              <a:t>hain is a trust layer on the internet.</a:t>
            </a:r>
          </a:p>
          <a:p>
            <a:pPr lvl="1">
              <a:lnSpc>
                <a:spcPct val="80000"/>
              </a:lnSpc>
              <a:spcBef>
                <a:spcPts val="750"/>
              </a:spcBef>
              <a:buClr>
                <a:schemeClr val="lt1"/>
              </a:buClr>
              <a:buSzPts val="2800"/>
            </a:pPr>
            <a:endParaRPr lang="en-US" sz="1700" dirty="0">
              <a:solidFill>
                <a:srgbClr val="000000"/>
              </a:solidFill>
              <a:latin typeface="Georgia" panose="02040502050405020303" pitchFamily="18" charset="0"/>
              <a:sym typeface="Calibri"/>
            </a:endParaRPr>
          </a:p>
          <a:p>
            <a:pPr lvl="1">
              <a:lnSpc>
                <a:spcPct val="80000"/>
              </a:lnSpc>
              <a:spcBef>
                <a:spcPts val="750"/>
              </a:spcBef>
              <a:buClr>
                <a:schemeClr val="lt1"/>
              </a:buClr>
              <a:buSzPts val="2800"/>
            </a:pPr>
            <a:r>
              <a:rPr lang="en-US" sz="1700" dirty="0">
                <a:solidFill>
                  <a:srgbClr val="000000"/>
                </a:solidFill>
                <a:latin typeface="Georgia" panose="02040502050405020303" pitchFamily="18" charset="0"/>
                <a:sym typeface="Calibri"/>
              </a:rPr>
              <a:t>On a strong foundation of more than 40 years of scientific research (cryptography, hashing, p2p, consensus protocols)</a:t>
            </a:r>
            <a:endParaRPr sz="17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lvl="1">
              <a:lnSpc>
                <a:spcPct val="80000"/>
              </a:lnSpc>
              <a:spcBef>
                <a:spcPts val="750"/>
              </a:spcBef>
              <a:buClr>
                <a:schemeClr val="lt1"/>
              </a:buClr>
              <a:buSzPts val="2800"/>
            </a:pPr>
            <a:endParaRPr sz="1700" dirty="0">
              <a:solidFill>
                <a:srgbClr val="000000"/>
              </a:solidFill>
              <a:latin typeface="Georgia" panose="02040502050405020303" pitchFamily="18" charset="0"/>
              <a:ea typeface="Calibri"/>
              <a:cs typeface="Calibri"/>
              <a:sym typeface="Calibri"/>
            </a:endParaRPr>
          </a:p>
          <a:p>
            <a:pPr lvl="1">
              <a:lnSpc>
                <a:spcPct val="80000"/>
              </a:lnSpc>
              <a:spcBef>
                <a:spcPts val="750"/>
              </a:spcBef>
              <a:buClr>
                <a:schemeClr val="lt1"/>
              </a:buClr>
              <a:buSzPts val="2800"/>
            </a:pPr>
            <a:r>
              <a:rPr lang="en-US" sz="1700" dirty="0">
                <a:solidFill>
                  <a:srgbClr val="000000"/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Enabling automation, accountability, auditability, efficiency, accuracy, fidelity, fairness, and inclusiveness</a:t>
            </a:r>
            <a:r>
              <a:rPr lang="en-US" sz="1700" dirty="0">
                <a:solidFill>
                  <a:srgbClr val="000000"/>
                </a:solidFill>
                <a:latin typeface="Georgia" panose="02040502050405020303" pitchFamily="18" charset="0"/>
                <a:sym typeface="Calibri"/>
              </a:rPr>
              <a:t>.</a:t>
            </a:r>
            <a:endParaRPr sz="17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lvl="1">
              <a:lnSpc>
                <a:spcPct val="80000"/>
              </a:lnSpc>
              <a:spcBef>
                <a:spcPts val="750"/>
              </a:spcBef>
              <a:buClr>
                <a:schemeClr val="lt1"/>
              </a:buClr>
              <a:buSzPts val="2800"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80000"/>
              </a:lnSpc>
              <a:spcBef>
                <a:spcPts val="750"/>
              </a:spcBef>
              <a:buClr>
                <a:schemeClr val="lt1"/>
              </a:buClr>
              <a:buSzPts val="600"/>
            </a:pPr>
            <a:endParaRPr sz="45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431">
              <a:lnSpc>
                <a:spcPct val="80000"/>
              </a:lnSpc>
              <a:spcBef>
                <a:spcPts val="750"/>
              </a:spcBef>
              <a:buClr>
                <a:schemeClr val="lt1"/>
              </a:buClr>
              <a:buSzPts val="450"/>
            </a:pPr>
            <a:endParaRPr sz="338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431">
              <a:lnSpc>
                <a:spcPct val="80000"/>
              </a:lnSpc>
              <a:spcBef>
                <a:spcPts val="750"/>
              </a:spcBef>
              <a:buClr>
                <a:schemeClr val="lt1"/>
              </a:buClr>
              <a:buSzPts val="450"/>
            </a:pPr>
            <a:endParaRPr sz="338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Shape 260"/>
          <p:cNvSpPr txBox="1">
            <a:spLocks noGrp="1"/>
          </p:cNvSpPr>
          <p:nvPr>
            <p:ph type="dt" idx="4294967295"/>
          </p:nvPr>
        </p:nvSpPr>
        <p:spPr>
          <a:xfrm>
            <a:off x="7943850" y="4346575"/>
            <a:ext cx="1200150" cy="382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r"/>
            <a:fld id="{9F372D25-2B2F-4338-B57B-C5F69C314175}" type="datetime1">
              <a:rPr lang="en-US" sz="750">
                <a:solidFill>
                  <a:schemeClr val="tx2"/>
                </a:solidFill>
                <a:latin typeface="Calibri"/>
                <a:cs typeface="Calibri"/>
                <a:sym typeface="Calibri"/>
              </a:rPr>
              <a:pPr algn="r"/>
              <a:t>1/28/21</a:t>
            </a:fld>
            <a:endParaRPr sz="750">
              <a:solidFill>
                <a:schemeClr val="tx2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58" name="Shape 258"/>
          <p:cNvSpPr txBox="1">
            <a:spLocks noGrp="1"/>
          </p:cNvSpPr>
          <p:nvPr>
            <p:ph type="title" idx="4294967295"/>
          </p:nvPr>
        </p:nvSpPr>
        <p:spPr>
          <a:xfrm>
            <a:off x="3084022" y="71438"/>
            <a:ext cx="6059978" cy="5365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ts val="3600"/>
            </a:pPr>
            <a:r>
              <a:rPr lang="en-US" sz="2700" b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Summarizing, the blockchain is about</a:t>
            </a:r>
            <a:endParaRPr sz="2700" b="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9256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C0321-5006-2B40-92F4-84D3E6E20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 about blockchain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6EDF5-32E7-0546-89B1-143AF4177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trust layer over the internet.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243F2F-46F1-C948-9285-045CB2FC1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649" y="2013065"/>
            <a:ext cx="7329162" cy="2443054"/>
          </a:xfrm>
          <a:prstGeom prst="rect">
            <a:avLst/>
          </a:prstGeom>
        </p:spPr>
      </p:pic>
      <p:pic>
        <p:nvPicPr>
          <p:cNvPr id="7" name="Graphic 6" descr="Handshake">
            <a:extLst>
              <a:ext uri="{FF2B5EF4-FFF2-40B4-BE49-F238E27FC236}">
                <a16:creationId xmlns:a16="http://schemas.microsoft.com/office/drawing/2014/main" id="{81AA3904-01AB-AE40-BA25-B32E5A2D81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52654" y="79544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387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7ABFE-9984-904C-97C6-995F90ADF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430" y="95575"/>
            <a:ext cx="8229600" cy="419815"/>
          </a:xfrm>
        </p:spPr>
        <p:txBody>
          <a:bodyPr>
            <a:normAutofit fontScale="90000"/>
          </a:bodyPr>
          <a:lstStyle/>
          <a:p>
            <a:r>
              <a:rPr lang="en-US" dirty="0"/>
              <a:t>Why should you care about blockchain?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75AD7-8BE5-E545-B996-FCD3CA204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515390"/>
            <a:ext cx="8229600" cy="3658098"/>
          </a:xfrm>
        </p:spPr>
        <p:txBody>
          <a:bodyPr/>
          <a:lstStyle/>
          <a:p>
            <a:r>
              <a:rPr lang="en-US" dirty="0"/>
              <a:t>The need is in developing applications, in solving problems and designing solutions using blockchain.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AFBBC5-68D1-6D45-B9FE-E9E9398AE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196" y="1164744"/>
            <a:ext cx="4879571" cy="470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368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7ABFE-9984-904C-97C6-995F90ADF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430" y="397921"/>
            <a:ext cx="8229600" cy="302346"/>
          </a:xfrm>
        </p:spPr>
        <p:txBody>
          <a:bodyPr>
            <a:normAutofit fontScale="90000"/>
          </a:bodyPr>
          <a:lstStyle/>
          <a:p>
            <a:r>
              <a:rPr lang="en-US" dirty="0"/>
              <a:t>How can you get involved? Where can you get started?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75AD7-8BE5-E545-B996-FCD3CA204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700267"/>
            <a:ext cx="8229600" cy="3647787"/>
          </a:xfrm>
        </p:spPr>
        <p:txBody>
          <a:bodyPr/>
          <a:lstStyle/>
          <a:p>
            <a:r>
              <a:rPr lang="en-US" dirty="0"/>
              <a:t>Single stop solution for thought leaders, policy makers, regulators, designers, problem solvers, enterprise architects, developers, programmers and users.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F874F7-E91D-424B-BE2D-90191402E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399" y="1661588"/>
            <a:ext cx="2768139" cy="3469491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997316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1C54B-8EB8-4C40-8336-71F3117DC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read the book?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3515A-D608-5C4A-BB5E-D28593A14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03615"/>
            <a:ext cx="8229600" cy="2444439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Look at the first chapter (Chapter 1 and Chapter 12) first.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Read ONLY the problem statements for the problems discussed in the chapters.</a:t>
            </a:r>
          </a:p>
          <a:p>
            <a:pPr marL="525748" lvl="1" indent="-342900">
              <a:buFont typeface="+mj-lt"/>
              <a:buAutoNum type="arabicPeriod"/>
            </a:pPr>
            <a:r>
              <a:rPr lang="en-US" dirty="0"/>
              <a:t>Digital democracy (Ballot-</a:t>
            </a:r>
            <a:r>
              <a:rPr lang="en-US" dirty="0" err="1"/>
              <a:t>Dapp</a:t>
            </a:r>
            <a:r>
              <a:rPr lang="en-US" dirty="0"/>
              <a:t>)</a:t>
            </a:r>
          </a:p>
          <a:p>
            <a:pPr marL="525748" lvl="1" indent="-342900">
              <a:buFont typeface="+mj-lt"/>
              <a:buAutoNum type="arabicPeriod"/>
            </a:pPr>
            <a:r>
              <a:rPr lang="en-US" dirty="0"/>
              <a:t>A marketplace for unused airline seats (ASK-</a:t>
            </a:r>
            <a:r>
              <a:rPr lang="en-US" dirty="0" err="1"/>
              <a:t>Dapp</a:t>
            </a:r>
            <a:r>
              <a:rPr lang="en-US" dirty="0"/>
              <a:t>)</a:t>
            </a:r>
          </a:p>
          <a:p>
            <a:pPr marL="525748" lvl="1" indent="-342900">
              <a:buFont typeface="+mj-lt"/>
              <a:buAutoNum type="arabicPeriod"/>
            </a:pPr>
            <a:r>
              <a:rPr lang="en-US" dirty="0"/>
              <a:t>A blind auction framework (</a:t>
            </a:r>
            <a:r>
              <a:rPr lang="en-US" dirty="0" err="1"/>
              <a:t>BlindAuction-Dapp</a:t>
            </a:r>
            <a:r>
              <a:rPr lang="en-US" dirty="0"/>
              <a:t>)</a:t>
            </a:r>
          </a:p>
          <a:p>
            <a:pPr marL="525748" lvl="1" indent="-342900">
              <a:buFont typeface="+mj-lt"/>
              <a:buAutoNum type="arabicPeriod"/>
            </a:pPr>
            <a:r>
              <a:rPr lang="en-US" dirty="0"/>
              <a:t>An incentivization model and side-channel for micropayments for global level operations such as global plastic cleanup (MPC-</a:t>
            </a:r>
            <a:r>
              <a:rPr lang="en-US" dirty="0" err="1"/>
              <a:t>Dapp</a:t>
            </a:r>
            <a:r>
              <a:rPr lang="en-US" dirty="0"/>
              <a:t>)</a:t>
            </a:r>
          </a:p>
          <a:p>
            <a:pPr marL="525748" lvl="1" indent="-342900">
              <a:buFont typeface="+mj-lt"/>
              <a:buAutoNum type="arabicPeriod"/>
            </a:pPr>
            <a:r>
              <a:rPr lang="en-US" dirty="0"/>
              <a:t>A token model for real estate transactions and for tokenization of assets (RES4-Dapp)</a:t>
            </a:r>
          </a:p>
          <a:p>
            <a:pPr marL="525748" lvl="1" indent="-342900">
              <a:buFont typeface="+mj-lt"/>
              <a:buAutoNum type="arabicPeriod"/>
            </a:pPr>
            <a:r>
              <a:rPr lang="en-US" dirty="0"/>
              <a:t>An educational credentialing model and a new way of thinking about degrees, skills, and education (DCC-</a:t>
            </a:r>
            <a:r>
              <a:rPr lang="en-US" dirty="0" err="1"/>
              <a:t>Dapp</a:t>
            </a:r>
            <a:r>
              <a:rPr lang="en-US" dirty="0"/>
              <a:t>)</a:t>
            </a:r>
          </a:p>
          <a:p>
            <a:pPr marL="150909" indent="-342900">
              <a:buFont typeface="Arial" panose="020B0604020202020204" pitchFamily="34" charset="0"/>
              <a:buChar char="•"/>
            </a:pPr>
            <a:r>
              <a:rPr lang="en-US" dirty="0"/>
              <a:t>Programmers and developers, we have provided a wealth of code for learning through worked out examples and with extensive instructions.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200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EE483-66B4-FA49-AB71-663B9FF81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recommendation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FD067-EF55-5047-A693-BFCC1880D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95055"/>
            <a:ext cx="8229600" cy="2352999"/>
          </a:xfrm>
        </p:spPr>
        <p:txBody>
          <a:bodyPr/>
          <a:lstStyle/>
          <a:p>
            <a:r>
              <a:rPr lang="en-US" dirty="0"/>
              <a:t>Step 1: Create courses – 2 courses Basics, Advanced</a:t>
            </a:r>
          </a:p>
          <a:p>
            <a:r>
              <a:rPr lang="en-US" dirty="0"/>
              <a:t>Step 2: Create a certificate program: 2 courses + capstone project course</a:t>
            </a:r>
          </a:p>
          <a:p>
            <a:r>
              <a:rPr lang="en-US" dirty="0"/>
              <a:t>Step 3. Think about minor or track in blockchain</a:t>
            </a:r>
          </a:p>
          <a:p>
            <a:r>
              <a:rPr lang="en-US" dirty="0"/>
              <a:t>Only then think about graduate degree.</a:t>
            </a:r>
          </a:p>
        </p:txBody>
      </p:sp>
    </p:spTree>
    <p:extLst>
      <p:ext uri="{BB962C8B-B14F-4D97-AF65-F5344CB8AC3E}">
        <p14:creationId xmlns:p14="http://schemas.microsoft.com/office/powerpoint/2010/main" val="2786004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this talk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dirty="0"/>
              <a:t> Discuss how I got started on blockchain technology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dirty="0"/>
              <a:t>My journey</a:t>
            </a:r>
          </a:p>
          <a:p>
            <a:pPr lvl="1" algn="just"/>
            <a:r>
              <a:rPr lang="en-US" dirty="0"/>
              <a:t>My background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/>
              <a:t> How can you get started?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dirty="0"/>
              <a:t>Coursera Blockchain Specialization MOOC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dirty="0"/>
              <a:t>Blockchain in Action book</a:t>
            </a:r>
          </a:p>
          <a:p>
            <a:pPr algn="just">
              <a:buFont typeface="Arial" pitchFamily="34" charset="0"/>
              <a:buChar char="•"/>
            </a:pPr>
            <a:endParaRPr lang="en-US" dirty="0"/>
          </a:p>
          <a:p>
            <a:pPr algn="just">
              <a:buFont typeface="Arial" pitchFamily="34" charset="0"/>
              <a:buChar char="•"/>
            </a:pPr>
            <a:endParaRPr lang="en-US" dirty="0"/>
          </a:p>
          <a:p>
            <a:pPr algn="just">
              <a:buFont typeface="Arial" pitchFamily="34" charset="0"/>
              <a:buChar char="•"/>
            </a:pPr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634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1599B-9089-DC42-B502-559C2F98B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am ready for any questions now.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C3E75-030E-6A4D-B79D-4B240193A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8844" y="1862051"/>
            <a:ext cx="7489767" cy="2486003"/>
          </a:xfrm>
        </p:spPr>
        <p:txBody>
          <a:bodyPr/>
          <a:lstStyle/>
          <a:p>
            <a:r>
              <a:rPr lang="en-US"/>
              <a:t>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623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59013-F3B1-6B41-821D-CB92E5E20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C6F81-893A-5D41-8B2F-FD9BD572F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1" y="1917699"/>
            <a:ext cx="7200897" cy="2605663"/>
          </a:xfrm>
        </p:spPr>
        <p:txBody>
          <a:bodyPr>
            <a:normAutofit lnSpcReduction="10000"/>
          </a:bodyPr>
          <a:lstStyle/>
          <a:p>
            <a:r>
              <a:rPr lang="en-US" sz="1500" dirty="0"/>
              <a:t>I enjoy teaching and have been teaching for more than three decades.</a:t>
            </a:r>
          </a:p>
          <a:p>
            <a:endParaRPr lang="en-US" sz="1500" dirty="0"/>
          </a:p>
          <a:p>
            <a:r>
              <a:rPr lang="en-US" sz="1500" dirty="0"/>
              <a:t>NSF-supported Data-intensive computing grants and SUNY IITG grant in</a:t>
            </a:r>
          </a:p>
          <a:p>
            <a:r>
              <a:rPr lang="en-US" sz="1500" dirty="0"/>
              <a:t>blockchain</a:t>
            </a:r>
          </a:p>
          <a:p>
            <a:r>
              <a:rPr lang="en-US" sz="1500" dirty="0"/>
              <a:t> </a:t>
            </a:r>
          </a:p>
          <a:p>
            <a:r>
              <a:rPr lang="en-US" sz="1500" dirty="0"/>
              <a:t>SUNY chancellor’s award for excellence in teaching</a:t>
            </a:r>
          </a:p>
          <a:p>
            <a:endParaRPr lang="en-US" sz="1500" dirty="0"/>
          </a:p>
          <a:p>
            <a:r>
              <a:rPr lang="en-US" sz="1500" dirty="0"/>
              <a:t>Coursera specialization on blockchain (140,000+ global learners)</a:t>
            </a:r>
          </a:p>
          <a:p>
            <a:endParaRPr lang="en-US" sz="1500" dirty="0"/>
          </a:p>
          <a:p>
            <a:r>
              <a:rPr lang="en-US" sz="1500" dirty="0"/>
              <a:t>I am most proud of is my recent project: writing Blockchain in Action book</a:t>
            </a:r>
          </a:p>
          <a:p>
            <a:endParaRPr lang="en-US" dirty="0"/>
          </a:p>
        </p:txBody>
      </p:sp>
      <p:pic>
        <p:nvPicPr>
          <p:cNvPr id="1028" name="Picture 4" descr="Campus Times » Call for Nominations: Chancellor's Award for Excellence in  Classified Service">
            <a:extLst>
              <a:ext uri="{FF2B5EF4-FFF2-40B4-BE49-F238E27FC236}">
                <a16:creationId xmlns:a16="http://schemas.microsoft.com/office/drawing/2014/main" id="{A2F7DAF0-028A-0346-A6B2-8F0463778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613" y="2722089"/>
            <a:ext cx="541955" cy="541955"/>
          </a:xfrm>
          <a:prstGeom prst="rect">
            <a:avLst/>
          </a:prstGeom>
          <a:noFill/>
          <a:ln w="25400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6E00AC2-432B-BB4A-8A1B-664B6BB7B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261" y="2097495"/>
            <a:ext cx="562708" cy="562708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41A5F1E8-790D-A040-9AEC-5EE7DF2BD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6" y="3366497"/>
            <a:ext cx="625786" cy="6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Logo and Marks - Identity and Brand - University at Buffalo">
            <a:extLst>
              <a:ext uri="{FF2B5EF4-FFF2-40B4-BE49-F238E27FC236}">
                <a16:creationId xmlns:a16="http://schemas.microsoft.com/office/drawing/2014/main" id="{D816F799-9E96-9F4D-932E-3807C2AF5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07" y="1613431"/>
            <a:ext cx="773915" cy="448056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ITG - Innovative Instructional Technology Grants">
            <a:extLst>
              <a:ext uri="{FF2B5EF4-FFF2-40B4-BE49-F238E27FC236}">
                <a16:creationId xmlns:a16="http://schemas.microsoft.com/office/drawing/2014/main" id="{96A35E88-5FC0-5242-8981-2946A561B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252" y="2170236"/>
            <a:ext cx="577871" cy="368773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7E592B-B6BB-7941-B89F-F9C0DD7008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9006" y="4094737"/>
            <a:ext cx="683958" cy="85725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523937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9984F-91FA-054A-8EF8-4404D46E0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06" y="200368"/>
            <a:ext cx="8229600" cy="857250"/>
          </a:xfrm>
        </p:spPr>
        <p:txBody>
          <a:bodyPr/>
          <a:lstStyle/>
          <a:p>
            <a:r>
              <a:rPr lang="en-US" dirty="0"/>
              <a:t>My Blockchain Journey</a:t>
            </a:r>
          </a:p>
        </p:txBody>
      </p:sp>
      <p:pic>
        <p:nvPicPr>
          <p:cNvPr id="7" name="Content Placeholder 6" descr="Head with gears">
            <a:extLst>
              <a:ext uri="{FF2B5EF4-FFF2-40B4-BE49-F238E27FC236}">
                <a16:creationId xmlns:a16="http://schemas.microsoft.com/office/drawing/2014/main" id="{59041CD6-3985-2045-A3C9-DE21E3DE92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75680" y="1842777"/>
            <a:ext cx="817319" cy="817319"/>
          </a:xfr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0890392-FBCF-A647-AA47-2B89E0DF37B7}"/>
              </a:ext>
            </a:extLst>
          </p:cNvPr>
          <p:cNvCxnSpPr>
            <a:cxnSpLocks/>
          </p:cNvCxnSpPr>
          <p:nvPr/>
        </p:nvCxnSpPr>
        <p:spPr>
          <a:xfrm>
            <a:off x="971551" y="3493477"/>
            <a:ext cx="6550269" cy="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CBAB38E5-9E66-C948-A253-B80B8CB9E2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261" y="3162300"/>
            <a:ext cx="609600" cy="609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18F39FD-BB99-A642-859C-B63DB70584EF}"/>
              </a:ext>
            </a:extLst>
          </p:cNvPr>
          <p:cNvSpPr txBox="1"/>
          <p:nvPr/>
        </p:nvSpPr>
        <p:spPr>
          <a:xfrm>
            <a:off x="707782" y="3785800"/>
            <a:ext cx="48686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…2009        2013           2016-2017      2017-2018           2018-2021  ……..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D757D0F-D058-464D-9778-8C551C6DBE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506" y="3188677"/>
            <a:ext cx="609600" cy="609600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BF32B8-6A24-1649-9B82-D81B5C8F68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1151" y="3148622"/>
            <a:ext cx="609600" cy="60960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48F4A8E-D8A5-954B-8C7B-8811717891B0}"/>
              </a:ext>
            </a:extLst>
          </p:cNvPr>
          <p:cNvSpPr txBox="1"/>
          <p:nvPr/>
        </p:nvSpPr>
        <p:spPr>
          <a:xfrm>
            <a:off x="2293644" y="2595230"/>
            <a:ext cx="92204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Learning, </a:t>
            </a:r>
          </a:p>
          <a:p>
            <a:r>
              <a:rPr lang="en-US" sz="1350" dirty="0"/>
              <a:t>researching</a:t>
            </a:r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3D097CA3-11D8-6542-95AF-63E62D9C7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26" y="3096654"/>
            <a:ext cx="629491" cy="62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E19166C-0736-E942-9F6B-D4D3400A1CB7}"/>
              </a:ext>
            </a:extLst>
          </p:cNvPr>
          <p:cNvSpPr txBox="1"/>
          <p:nvPr/>
        </p:nvSpPr>
        <p:spPr>
          <a:xfrm>
            <a:off x="3172967" y="2604955"/>
            <a:ext cx="133562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Coursera </a:t>
            </a:r>
          </a:p>
          <a:p>
            <a:r>
              <a:rPr lang="en-US" sz="1350" dirty="0"/>
              <a:t>blockchain MOOC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8DD118-831F-6D47-A929-E8FDE1AB9F12}"/>
              </a:ext>
            </a:extLst>
          </p:cNvPr>
          <p:cNvSpPr txBox="1"/>
          <p:nvPr/>
        </p:nvSpPr>
        <p:spPr>
          <a:xfrm>
            <a:off x="3509488" y="4157479"/>
            <a:ext cx="407836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Blockchain courses 2018 – introduced in the curriculum…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30E9755-0CEE-C84E-A86C-96C83113D371}"/>
              </a:ext>
            </a:extLst>
          </p:cNvPr>
          <p:cNvCxnSpPr/>
          <p:nvPr/>
        </p:nvCxnSpPr>
        <p:spPr>
          <a:xfrm>
            <a:off x="1098306" y="4295979"/>
            <a:ext cx="24977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74334AA-0997-434F-8AB4-F71334417D33}"/>
              </a:ext>
            </a:extLst>
          </p:cNvPr>
          <p:cNvCxnSpPr>
            <a:stCxn id="20" idx="3"/>
          </p:cNvCxnSpPr>
          <p:nvPr/>
        </p:nvCxnSpPr>
        <p:spPr>
          <a:xfrm flipH="1" flipV="1">
            <a:off x="7521821" y="4295980"/>
            <a:ext cx="66028" cy="115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6BA25DD0-697B-7E46-B3F7-F9EC066114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6806" y="2982774"/>
            <a:ext cx="683958" cy="85725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EBDB06-A104-794F-9F32-D589AE93CC18}"/>
              </a:ext>
            </a:extLst>
          </p:cNvPr>
          <p:cNvSpPr txBox="1"/>
          <p:nvPr/>
        </p:nvSpPr>
        <p:spPr>
          <a:xfrm>
            <a:off x="4774893" y="2614393"/>
            <a:ext cx="567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Book</a:t>
            </a:r>
          </a:p>
        </p:txBody>
      </p:sp>
      <p:pic>
        <p:nvPicPr>
          <p:cNvPr id="11" name="Graphic 10" descr="Internet">
            <a:extLst>
              <a:ext uri="{FF2B5EF4-FFF2-40B4-BE49-F238E27FC236}">
                <a16:creationId xmlns:a16="http://schemas.microsoft.com/office/drawing/2014/main" id="{8E4595A4-5C32-C243-81E1-B79DF7B7DE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66307" y="1815048"/>
            <a:ext cx="914400" cy="914400"/>
          </a:xfrm>
          <a:prstGeom prst="rect">
            <a:avLst/>
          </a:prstGeom>
        </p:spPr>
      </p:pic>
      <p:pic>
        <p:nvPicPr>
          <p:cNvPr id="13" name="Graphic 12" descr="Open book">
            <a:extLst>
              <a:ext uri="{FF2B5EF4-FFF2-40B4-BE49-F238E27FC236}">
                <a16:creationId xmlns:a16="http://schemas.microsoft.com/office/drawing/2014/main" id="{E916BCA2-D1FC-AD42-9152-244EADDE49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601585" y="1831591"/>
            <a:ext cx="914400" cy="914400"/>
          </a:xfrm>
          <a:prstGeom prst="rect">
            <a:avLst/>
          </a:prstGeom>
        </p:spPr>
      </p:pic>
      <p:pic>
        <p:nvPicPr>
          <p:cNvPr id="29" name="Graphic 28" descr="Classroom">
            <a:extLst>
              <a:ext uri="{FF2B5EF4-FFF2-40B4-BE49-F238E27FC236}">
                <a16:creationId xmlns:a16="http://schemas.microsoft.com/office/drawing/2014/main" id="{224905B7-8AA7-5A4F-897F-703F8C97DFE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410516" y="3973425"/>
            <a:ext cx="640154" cy="64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545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037" y="543631"/>
            <a:ext cx="6037949" cy="651323"/>
          </a:xfrm>
          <a:solidFill>
            <a:schemeClr val="tx2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Evolution of computing systems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A47E-AA38-4C56-AC5F-9CAB7147FF2F}" type="slidenum">
              <a:rPr lang="en-US" smtClean="0"/>
              <a:t>5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101" y="2105891"/>
            <a:ext cx="7844214" cy="20912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50037" y="2105891"/>
            <a:ext cx="199605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Personal computing systems</a:t>
            </a:r>
          </a:p>
        </p:txBody>
      </p:sp>
      <p:cxnSp>
        <p:nvCxnSpPr>
          <p:cNvPr id="12" name="Curved Connector 11"/>
          <p:cNvCxnSpPr/>
          <p:nvPr/>
        </p:nvCxnSpPr>
        <p:spPr>
          <a:xfrm rot="5400000">
            <a:off x="1736339" y="2449506"/>
            <a:ext cx="623454" cy="4572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353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/>
          <p:nvPr/>
        </p:nvSpPr>
        <p:spPr>
          <a:xfrm>
            <a:off x="1243258" y="3481477"/>
            <a:ext cx="748611" cy="3014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459163" y="136525"/>
            <a:ext cx="5684837" cy="53657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Bitcoin &amp; Blockchain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6008688" y="1371600"/>
            <a:ext cx="3135312" cy="677863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Bitcoin 0.1.0  </a:t>
            </a:r>
            <a:r>
              <a:rPr lang="en-US" dirty="0">
                <a:solidFill>
                  <a:srgbClr val="000000"/>
                </a:solidFill>
              </a:rPr>
              <a:t>was released on </a:t>
            </a:r>
          </a:p>
          <a:p>
            <a:r>
              <a:rPr lang="en-US" b="1" dirty="0">
                <a:solidFill>
                  <a:srgbClr val="000000"/>
                </a:solidFill>
              </a:rPr>
              <a:t>9 January 2009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File:BC Logo 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216" y="188351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reeform 14"/>
          <p:cNvSpPr/>
          <p:nvPr/>
        </p:nvSpPr>
        <p:spPr>
          <a:xfrm>
            <a:off x="586740" y="1897380"/>
            <a:ext cx="2842260" cy="1699514"/>
          </a:xfrm>
          <a:custGeom>
            <a:avLst/>
            <a:gdLst>
              <a:gd name="connsiteX0" fmla="*/ 0 w 3789680"/>
              <a:gd name="connsiteY0" fmla="*/ 2011680 h 2266018"/>
              <a:gd name="connsiteX1" fmla="*/ 91440 w 3789680"/>
              <a:gd name="connsiteY1" fmla="*/ 1838960 h 2266018"/>
              <a:gd name="connsiteX2" fmla="*/ 132080 w 3789680"/>
              <a:gd name="connsiteY2" fmla="*/ 1767840 h 2266018"/>
              <a:gd name="connsiteX3" fmla="*/ 182880 w 3789680"/>
              <a:gd name="connsiteY3" fmla="*/ 1666240 h 2266018"/>
              <a:gd name="connsiteX4" fmla="*/ 203200 w 3789680"/>
              <a:gd name="connsiteY4" fmla="*/ 1615440 h 2266018"/>
              <a:gd name="connsiteX5" fmla="*/ 294640 w 3789680"/>
              <a:gd name="connsiteY5" fmla="*/ 1452880 h 2266018"/>
              <a:gd name="connsiteX6" fmla="*/ 325120 w 3789680"/>
              <a:gd name="connsiteY6" fmla="*/ 1381760 h 2266018"/>
              <a:gd name="connsiteX7" fmla="*/ 345440 w 3789680"/>
              <a:gd name="connsiteY7" fmla="*/ 1310640 h 2266018"/>
              <a:gd name="connsiteX8" fmla="*/ 386080 w 3789680"/>
              <a:gd name="connsiteY8" fmla="*/ 1259840 h 2266018"/>
              <a:gd name="connsiteX9" fmla="*/ 436880 w 3789680"/>
              <a:gd name="connsiteY9" fmla="*/ 1137920 h 2266018"/>
              <a:gd name="connsiteX10" fmla="*/ 467360 w 3789680"/>
              <a:gd name="connsiteY10" fmla="*/ 1076960 h 2266018"/>
              <a:gd name="connsiteX11" fmla="*/ 538480 w 3789680"/>
              <a:gd name="connsiteY11" fmla="*/ 955040 h 2266018"/>
              <a:gd name="connsiteX12" fmla="*/ 589280 w 3789680"/>
              <a:gd name="connsiteY12" fmla="*/ 833120 h 2266018"/>
              <a:gd name="connsiteX13" fmla="*/ 609600 w 3789680"/>
              <a:gd name="connsiteY13" fmla="*/ 802640 h 2266018"/>
              <a:gd name="connsiteX14" fmla="*/ 629920 w 3789680"/>
              <a:gd name="connsiteY14" fmla="*/ 762000 h 2266018"/>
              <a:gd name="connsiteX15" fmla="*/ 660400 w 3789680"/>
              <a:gd name="connsiteY15" fmla="*/ 731520 h 2266018"/>
              <a:gd name="connsiteX16" fmla="*/ 680720 w 3789680"/>
              <a:gd name="connsiteY16" fmla="*/ 660400 h 2266018"/>
              <a:gd name="connsiteX17" fmla="*/ 701040 w 3789680"/>
              <a:gd name="connsiteY17" fmla="*/ 619760 h 2266018"/>
              <a:gd name="connsiteX18" fmla="*/ 711200 w 3789680"/>
              <a:gd name="connsiteY18" fmla="*/ 589280 h 2266018"/>
              <a:gd name="connsiteX19" fmla="*/ 731520 w 3789680"/>
              <a:gd name="connsiteY19" fmla="*/ 558800 h 2266018"/>
              <a:gd name="connsiteX20" fmla="*/ 762000 w 3789680"/>
              <a:gd name="connsiteY20" fmla="*/ 497840 h 2266018"/>
              <a:gd name="connsiteX21" fmla="*/ 782320 w 3789680"/>
              <a:gd name="connsiteY21" fmla="*/ 538480 h 2266018"/>
              <a:gd name="connsiteX22" fmla="*/ 812800 w 3789680"/>
              <a:gd name="connsiteY22" fmla="*/ 650240 h 2266018"/>
              <a:gd name="connsiteX23" fmla="*/ 843280 w 3789680"/>
              <a:gd name="connsiteY23" fmla="*/ 690880 h 2266018"/>
              <a:gd name="connsiteX24" fmla="*/ 873760 w 3789680"/>
              <a:gd name="connsiteY24" fmla="*/ 762000 h 2266018"/>
              <a:gd name="connsiteX25" fmla="*/ 883920 w 3789680"/>
              <a:gd name="connsiteY25" fmla="*/ 792480 h 2266018"/>
              <a:gd name="connsiteX26" fmla="*/ 904240 w 3789680"/>
              <a:gd name="connsiteY26" fmla="*/ 833120 h 2266018"/>
              <a:gd name="connsiteX27" fmla="*/ 914400 w 3789680"/>
              <a:gd name="connsiteY27" fmla="*/ 863600 h 2266018"/>
              <a:gd name="connsiteX28" fmla="*/ 944880 w 3789680"/>
              <a:gd name="connsiteY28" fmla="*/ 914400 h 2266018"/>
              <a:gd name="connsiteX29" fmla="*/ 985520 w 3789680"/>
              <a:gd name="connsiteY29" fmla="*/ 995680 h 2266018"/>
              <a:gd name="connsiteX30" fmla="*/ 1005840 w 3789680"/>
              <a:gd name="connsiteY30" fmla="*/ 1036320 h 2266018"/>
              <a:gd name="connsiteX31" fmla="*/ 1046480 w 3789680"/>
              <a:gd name="connsiteY31" fmla="*/ 1097280 h 2266018"/>
              <a:gd name="connsiteX32" fmla="*/ 1066800 w 3789680"/>
              <a:gd name="connsiteY32" fmla="*/ 1056640 h 2266018"/>
              <a:gd name="connsiteX33" fmla="*/ 1097280 w 3789680"/>
              <a:gd name="connsiteY33" fmla="*/ 1026160 h 2266018"/>
              <a:gd name="connsiteX34" fmla="*/ 1158240 w 3789680"/>
              <a:gd name="connsiteY34" fmla="*/ 894080 h 2266018"/>
              <a:gd name="connsiteX35" fmla="*/ 1168400 w 3789680"/>
              <a:gd name="connsiteY35" fmla="*/ 843280 h 2266018"/>
              <a:gd name="connsiteX36" fmla="*/ 1198880 w 3789680"/>
              <a:gd name="connsiteY36" fmla="*/ 812800 h 2266018"/>
              <a:gd name="connsiteX37" fmla="*/ 1219200 w 3789680"/>
              <a:gd name="connsiteY37" fmla="*/ 762000 h 2266018"/>
              <a:gd name="connsiteX38" fmla="*/ 1229360 w 3789680"/>
              <a:gd name="connsiteY38" fmla="*/ 721360 h 2266018"/>
              <a:gd name="connsiteX39" fmla="*/ 1249680 w 3789680"/>
              <a:gd name="connsiteY39" fmla="*/ 680720 h 2266018"/>
              <a:gd name="connsiteX40" fmla="*/ 1259840 w 3789680"/>
              <a:gd name="connsiteY40" fmla="*/ 650240 h 2266018"/>
              <a:gd name="connsiteX41" fmla="*/ 1300480 w 3789680"/>
              <a:gd name="connsiteY41" fmla="*/ 568960 h 2266018"/>
              <a:gd name="connsiteX42" fmla="*/ 1341120 w 3789680"/>
              <a:gd name="connsiteY42" fmla="*/ 508000 h 2266018"/>
              <a:gd name="connsiteX43" fmla="*/ 1351280 w 3789680"/>
              <a:gd name="connsiteY43" fmla="*/ 477520 h 2266018"/>
              <a:gd name="connsiteX44" fmla="*/ 1381760 w 3789680"/>
              <a:gd name="connsiteY44" fmla="*/ 497840 h 2266018"/>
              <a:gd name="connsiteX45" fmla="*/ 1412240 w 3789680"/>
              <a:gd name="connsiteY45" fmla="*/ 558800 h 2266018"/>
              <a:gd name="connsiteX46" fmla="*/ 1463040 w 3789680"/>
              <a:gd name="connsiteY46" fmla="*/ 650240 h 2266018"/>
              <a:gd name="connsiteX47" fmla="*/ 1503680 w 3789680"/>
              <a:gd name="connsiteY47" fmla="*/ 731520 h 2266018"/>
              <a:gd name="connsiteX48" fmla="*/ 1524000 w 3789680"/>
              <a:gd name="connsiteY48" fmla="*/ 772160 h 2266018"/>
              <a:gd name="connsiteX49" fmla="*/ 1564640 w 3789680"/>
              <a:gd name="connsiteY49" fmla="*/ 833120 h 2266018"/>
              <a:gd name="connsiteX50" fmla="*/ 1595120 w 3789680"/>
              <a:gd name="connsiteY50" fmla="*/ 894080 h 2266018"/>
              <a:gd name="connsiteX51" fmla="*/ 1605280 w 3789680"/>
              <a:gd name="connsiteY51" fmla="*/ 863600 h 2266018"/>
              <a:gd name="connsiteX52" fmla="*/ 1686560 w 3789680"/>
              <a:gd name="connsiteY52" fmla="*/ 741680 h 2266018"/>
              <a:gd name="connsiteX53" fmla="*/ 1717040 w 3789680"/>
              <a:gd name="connsiteY53" fmla="*/ 670560 h 2266018"/>
              <a:gd name="connsiteX54" fmla="*/ 1767840 w 3789680"/>
              <a:gd name="connsiteY54" fmla="*/ 599440 h 2266018"/>
              <a:gd name="connsiteX55" fmla="*/ 1798320 w 3789680"/>
              <a:gd name="connsiteY55" fmla="*/ 528320 h 2266018"/>
              <a:gd name="connsiteX56" fmla="*/ 1828800 w 3789680"/>
              <a:gd name="connsiteY56" fmla="*/ 477520 h 2266018"/>
              <a:gd name="connsiteX57" fmla="*/ 1849120 w 3789680"/>
              <a:gd name="connsiteY57" fmla="*/ 406400 h 2266018"/>
              <a:gd name="connsiteX58" fmla="*/ 1879600 w 3789680"/>
              <a:gd name="connsiteY58" fmla="*/ 335280 h 2266018"/>
              <a:gd name="connsiteX59" fmla="*/ 1899920 w 3789680"/>
              <a:gd name="connsiteY59" fmla="*/ 396240 h 2266018"/>
              <a:gd name="connsiteX60" fmla="*/ 1920240 w 3789680"/>
              <a:gd name="connsiteY60" fmla="*/ 640080 h 2266018"/>
              <a:gd name="connsiteX61" fmla="*/ 1940560 w 3789680"/>
              <a:gd name="connsiteY61" fmla="*/ 772160 h 2266018"/>
              <a:gd name="connsiteX62" fmla="*/ 1950720 w 3789680"/>
              <a:gd name="connsiteY62" fmla="*/ 711200 h 2266018"/>
              <a:gd name="connsiteX63" fmla="*/ 1981200 w 3789680"/>
              <a:gd name="connsiteY63" fmla="*/ 650240 h 2266018"/>
              <a:gd name="connsiteX64" fmla="*/ 2001520 w 3789680"/>
              <a:gd name="connsiteY64" fmla="*/ 599440 h 2266018"/>
              <a:gd name="connsiteX65" fmla="*/ 2032000 w 3789680"/>
              <a:gd name="connsiteY65" fmla="*/ 548640 h 2266018"/>
              <a:gd name="connsiteX66" fmla="*/ 2103120 w 3789680"/>
              <a:gd name="connsiteY66" fmla="*/ 375920 h 2266018"/>
              <a:gd name="connsiteX67" fmla="*/ 2133600 w 3789680"/>
              <a:gd name="connsiteY67" fmla="*/ 304800 h 2266018"/>
              <a:gd name="connsiteX68" fmla="*/ 2174240 w 3789680"/>
              <a:gd name="connsiteY68" fmla="*/ 254000 h 2266018"/>
              <a:gd name="connsiteX69" fmla="*/ 2194560 w 3789680"/>
              <a:gd name="connsiteY69" fmla="*/ 203200 h 2266018"/>
              <a:gd name="connsiteX70" fmla="*/ 2225040 w 3789680"/>
              <a:gd name="connsiteY70" fmla="*/ 152400 h 2266018"/>
              <a:gd name="connsiteX71" fmla="*/ 2235200 w 3789680"/>
              <a:gd name="connsiteY71" fmla="*/ 121920 h 2266018"/>
              <a:gd name="connsiteX72" fmla="*/ 2265680 w 3789680"/>
              <a:gd name="connsiteY72" fmla="*/ 60960 h 2266018"/>
              <a:gd name="connsiteX73" fmla="*/ 2286000 w 3789680"/>
              <a:gd name="connsiteY73" fmla="*/ 30480 h 2266018"/>
              <a:gd name="connsiteX74" fmla="*/ 2296160 w 3789680"/>
              <a:gd name="connsiteY74" fmla="*/ 0 h 2266018"/>
              <a:gd name="connsiteX75" fmla="*/ 2316480 w 3789680"/>
              <a:gd name="connsiteY75" fmla="*/ 60960 h 2266018"/>
              <a:gd name="connsiteX76" fmla="*/ 2326640 w 3789680"/>
              <a:gd name="connsiteY76" fmla="*/ 91440 h 2266018"/>
              <a:gd name="connsiteX77" fmla="*/ 2377440 w 3789680"/>
              <a:gd name="connsiteY77" fmla="*/ 162560 h 2266018"/>
              <a:gd name="connsiteX78" fmla="*/ 2428240 w 3789680"/>
              <a:gd name="connsiteY78" fmla="*/ 274320 h 2266018"/>
              <a:gd name="connsiteX79" fmla="*/ 2448560 w 3789680"/>
              <a:gd name="connsiteY79" fmla="*/ 304800 h 2266018"/>
              <a:gd name="connsiteX80" fmla="*/ 2458720 w 3789680"/>
              <a:gd name="connsiteY80" fmla="*/ 335280 h 2266018"/>
              <a:gd name="connsiteX81" fmla="*/ 2499360 w 3789680"/>
              <a:gd name="connsiteY81" fmla="*/ 375920 h 2266018"/>
              <a:gd name="connsiteX82" fmla="*/ 2519680 w 3789680"/>
              <a:gd name="connsiteY82" fmla="*/ 416560 h 2266018"/>
              <a:gd name="connsiteX83" fmla="*/ 2570480 w 3789680"/>
              <a:gd name="connsiteY83" fmla="*/ 518160 h 2266018"/>
              <a:gd name="connsiteX84" fmla="*/ 2611120 w 3789680"/>
              <a:gd name="connsiteY84" fmla="*/ 589280 h 2266018"/>
              <a:gd name="connsiteX85" fmla="*/ 2631440 w 3789680"/>
              <a:gd name="connsiteY85" fmla="*/ 629920 h 2266018"/>
              <a:gd name="connsiteX86" fmla="*/ 2672080 w 3789680"/>
              <a:gd name="connsiteY86" fmla="*/ 690880 h 2266018"/>
              <a:gd name="connsiteX87" fmla="*/ 2702560 w 3789680"/>
              <a:gd name="connsiteY87" fmla="*/ 762000 h 2266018"/>
              <a:gd name="connsiteX88" fmla="*/ 2753360 w 3789680"/>
              <a:gd name="connsiteY88" fmla="*/ 853440 h 2266018"/>
              <a:gd name="connsiteX89" fmla="*/ 2773680 w 3789680"/>
              <a:gd name="connsiteY89" fmla="*/ 904240 h 2266018"/>
              <a:gd name="connsiteX90" fmla="*/ 2794000 w 3789680"/>
              <a:gd name="connsiteY90" fmla="*/ 944880 h 2266018"/>
              <a:gd name="connsiteX91" fmla="*/ 2814320 w 3789680"/>
              <a:gd name="connsiteY91" fmla="*/ 995680 h 2266018"/>
              <a:gd name="connsiteX92" fmla="*/ 2844800 w 3789680"/>
              <a:gd name="connsiteY92" fmla="*/ 1036320 h 2266018"/>
              <a:gd name="connsiteX93" fmla="*/ 2865120 w 3789680"/>
              <a:gd name="connsiteY93" fmla="*/ 1076960 h 2266018"/>
              <a:gd name="connsiteX94" fmla="*/ 2905760 w 3789680"/>
              <a:gd name="connsiteY94" fmla="*/ 1127760 h 2266018"/>
              <a:gd name="connsiteX95" fmla="*/ 2946400 w 3789680"/>
              <a:gd name="connsiteY95" fmla="*/ 1209040 h 2266018"/>
              <a:gd name="connsiteX96" fmla="*/ 3017520 w 3789680"/>
              <a:gd name="connsiteY96" fmla="*/ 1341120 h 2266018"/>
              <a:gd name="connsiteX97" fmla="*/ 3037840 w 3789680"/>
              <a:gd name="connsiteY97" fmla="*/ 1381760 h 2266018"/>
              <a:gd name="connsiteX98" fmla="*/ 3048000 w 3789680"/>
              <a:gd name="connsiteY98" fmla="*/ 1412240 h 2266018"/>
              <a:gd name="connsiteX99" fmla="*/ 3108960 w 3789680"/>
              <a:gd name="connsiteY99" fmla="*/ 1493520 h 2266018"/>
              <a:gd name="connsiteX100" fmla="*/ 3129280 w 3789680"/>
              <a:gd name="connsiteY100" fmla="*/ 1524000 h 2266018"/>
              <a:gd name="connsiteX101" fmla="*/ 3169920 w 3789680"/>
              <a:gd name="connsiteY101" fmla="*/ 1605280 h 2266018"/>
              <a:gd name="connsiteX102" fmla="*/ 3190240 w 3789680"/>
              <a:gd name="connsiteY102" fmla="*/ 1635760 h 2266018"/>
              <a:gd name="connsiteX103" fmla="*/ 3220720 w 3789680"/>
              <a:gd name="connsiteY103" fmla="*/ 1676400 h 2266018"/>
              <a:gd name="connsiteX104" fmla="*/ 3281680 w 3789680"/>
              <a:gd name="connsiteY104" fmla="*/ 1788160 h 2266018"/>
              <a:gd name="connsiteX105" fmla="*/ 3332480 w 3789680"/>
              <a:gd name="connsiteY105" fmla="*/ 1859280 h 2266018"/>
              <a:gd name="connsiteX106" fmla="*/ 3383280 w 3789680"/>
              <a:gd name="connsiteY106" fmla="*/ 1960880 h 2266018"/>
              <a:gd name="connsiteX107" fmla="*/ 3403600 w 3789680"/>
              <a:gd name="connsiteY107" fmla="*/ 1991360 h 2266018"/>
              <a:gd name="connsiteX108" fmla="*/ 3434080 w 3789680"/>
              <a:gd name="connsiteY108" fmla="*/ 2011680 h 2266018"/>
              <a:gd name="connsiteX109" fmla="*/ 3454400 w 3789680"/>
              <a:gd name="connsiteY109" fmla="*/ 2042160 h 2266018"/>
              <a:gd name="connsiteX110" fmla="*/ 3484880 w 3789680"/>
              <a:gd name="connsiteY110" fmla="*/ 2062480 h 2266018"/>
              <a:gd name="connsiteX111" fmla="*/ 3525520 w 3789680"/>
              <a:gd name="connsiteY111" fmla="*/ 2113280 h 2266018"/>
              <a:gd name="connsiteX112" fmla="*/ 3545840 w 3789680"/>
              <a:gd name="connsiteY112" fmla="*/ 2143760 h 2266018"/>
              <a:gd name="connsiteX113" fmla="*/ 3616960 w 3789680"/>
              <a:gd name="connsiteY113" fmla="*/ 2184400 h 2266018"/>
              <a:gd name="connsiteX114" fmla="*/ 3637280 w 3789680"/>
              <a:gd name="connsiteY114" fmla="*/ 2214880 h 2266018"/>
              <a:gd name="connsiteX115" fmla="*/ 3728720 w 3789680"/>
              <a:gd name="connsiteY115" fmla="*/ 2255520 h 2266018"/>
              <a:gd name="connsiteX116" fmla="*/ 3789680 w 3789680"/>
              <a:gd name="connsiteY116" fmla="*/ 2265680 h 226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3789680" h="2266018">
                <a:moveTo>
                  <a:pt x="0" y="2011680"/>
                </a:moveTo>
                <a:cubicBezTo>
                  <a:pt x="38317" y="1915888"/>
                  <a:pt x="9781" y="1980008"/>
                  <a:pt x="91440" y="1838960"/>
                </a:cubicBezTo>
                <a:cubicBezTo>
                  <a:pt x="105120" y="1815330"/>
                  <a:pt x="121939" y="1793191"/>
                  <a:pt x="132080" y="1767840"/>
                </a:cubicBezTo>
                <a:cubicBezTo>
                  <a:pt x="184278" y="1637346"/>
                  <a:pt x="116441" y="1799117"/>
                  <a:pt x="182880" y="1666240"/>
                </a:cubicBezTo>
                <a:cubicBezTo>
                  <a:pt x="191036" y="1649928"/>
                  <a:pt x="194738" y="1631596"/>
                  <a:pt x="203200" y="1615440"/>
                </a:cubicBezTo>
                <a:cubicBezTo>
                  <a:pt x="232048" y="1560367"/>
                  <a:pt x="270150" y="1510024"/>
                  <a:pt x="294640" y="1452880"/>
                </a:cubicBezTo>
                <a:cubicBezTo>
                  <a:pt x="304800" y="1429173"/>
                  <a:pt x="316445" y="1406049"/>
                  <a:pt x="325120" y="1381760"/>
                </a:cubicBezTo>
                <a:cubicBezTo>
                  <a:pt x="333412" y="1358541"/>
                  <a:pt x="334414" y="1332692"/>
                  <a:pt x="345440" y="1310640"/>
                </a:cubicBezTo>
                <a:cubicBezTo>
                  <a:pt x="355138" y="1291244"/>
                  <a:pt x="375934" y="1279005"/>
                  <a:pt x="386080" y="1259840"/>
                </a:cubicBezTo>
                <a:cubicBezTo>
                  <a:pt x="406680" y="1220930"/>
                  <a:pt x="417191" y="1177299"/>
                  <a:pt x="436880" y="1137920"/>
                </a:cubicBezTo>
                <a:cubicBezTo>
                  <a:pt x="447040" y="1117600"/>
                  <a:pt x="456327" y="1096819"/>
                  <a:pt x="467360" y="1076960"/>
                </a:cubicBezTo>
                <a:cubicBezTo>
                  <a:pt x="490209" y="1035832"/>
                  <a:pt x="520384" y="998470"/>
                  <a:pt x="538480" y="955040"/>
                </a:cubicBezTo>
                <a:cubicBezTo>
                  <a:pt x="555413" y="914400"/>
                  <a:pt x="564858" y="869752"/>
                  <a:pt x="589280" y="833120"/>
                </a:cubicBezTo>
                <a:cubicBezTo>
                  <a:pt x="596053" y="822960"/>
                  <a:pt x="603542" y="813242"/>
                  <a:pt x="609600" y="802640"/>
                </a:cubicBezTo>
                <a:cubicBezTo>
                  <a:pt x="617114" y="789490"/>
                  <a:pt x="621117" y="774325"/>
                  <a:pt x="629920" y="762000"/>
                </a:cubicBezTo>
                <a:cubicBezTo>
                  <a:pt x="638271" y="750308"/>
                  <a:pt x="650240" y="741680"/>
                  <a:pt x="660400" y="731520"/>
                </a:cubicBezTo>
                <a:cubicBezTo>
                  <a:pt x="665556" y="710897"/>
                  <a:pt x="671975" y="680806"/>
                  <a:pt x="680720" y="660400"/>
                </a:cubicBezTo>
                <a:cubicBezTo>
                  <a:pt x="686686" y="646479"/>
                  <a:pt x="695074" y="633681"/>
                  <a:pt x="701040" y="619760"/>
                </a:cubicBezTo>
                <a:cubicBezTo>
                  <a:pt x="705259" y="609916"/>
                  <a:pt x="706411" y="598859"/>
                  <a:pt x="711200" y="589280"/>
                </a:cubicBezTo>
                <a:cubicBezTo>
                  <a:pt x="716661" y="578358"/>
                  <a:pt x="726059" y="569722"/>
                  <a:pt x="731520" y="558800"/>
                </a:cubicBezTo>
                <a:cubicBezTo>
                  <a:pt x="773584" y="474672"/>
                  <a:pt x="703766" y="585191"/>
                  <a:pt x="762000" y="497840"/>
                </a:cubicBezTo>
                <a:cubicBezTo>
                  <a:pt x="768773" y="511387"/>
                  <a:pt x="777531" y="524112"/>
                  <a:pt x="782320" y="538480"/>
                </a:cubicBezTo>
                <a:cubicBezTo>
                  <a:pt x="804617" y="605370"/>
                  <a:pt x="777176" y="578991"/>
                  <a:pt x="812800" y="650240"/>
                </a:cubicBezTo>
                <a:cubicBezTo>
                  <a:pt x="820373" y="665386"/>
                  <a:pt x="833120" y="677333"/>
                  <a:pt x="843280" y="690880"/>
                </a:cubicBezTo>
                <a:cubicBezTo>
                  <a:pt x="867107" y="762361"/>
                  <a:pt x="836096" y="674117"/>
                  <a:pt x="873760" y="762000"/>
                </a:cubicBezTo>
                <a:cubicBezTo>
                  <a:pt x="877979" y="771844"/>
                  <a:pt x="879701" y="782636"/>
                  <a:pt x="883920" y="792480"/>
                </a:cubicBezTo>
                <a:cubicBezTo>
                  <a:pt x="889886" y="806401"/>
                  <a:pt x="898274" y="819199"/>
                  <a:pt x="904240" y="833120"/>
                </a:cubicBezTo>
                <a:cubicBezTo>
                  <a:pt x="908459" y="842964"/>
                  <a:pt x="909611" y="854021"/>
                  <a:pt x="914400" y="863600"/>
                </a:cubicBezTo>
                <a:cubicBezTo>
                  <a:pt x="923231" y="881263"/>
                  <a:pt x="935518" y="897013"/>
                  <a:pt x="944880" y="914400"/>
                </a:cubicBezTo>
                <a:cubicBezTo>
                  <a:pt x="959241" y="941071"/>
                  <a:pt x="971973" y="968587"/>
                  <a:pt x="985520" y="995680"/>
                </a:cubicBezTo>
                <a:cubicBezTo>
                  <a:pt x="992293" y="1009227"/>
                  <a:pt x="997439" y="1023718"/>
                  <a:pt x="1005840" y="1036320"/>
                </a:cubicBezTo>
                <a:lnTo>
                  <a:pt x="1046480" y="1097280"/>
                </a:lnTo>
                <a:cubicBezTo>
                  <a:pt x="1053253" y="1083733"/>
                  <a:pt x="1057997" y="1068965"/>
                  <a:pt x="1066800" y="1056640"/>
                </a:cubicBezTo>
                <a:cubicBezTo>
                  <a:pt x="1075151" y="1044948"/>
                  <a:pt x="1090854" y="1039011"/>
                  <a:pt x="1097280" y="1026160"/>
                </a:cubicBezTo>
                <a:cubicBezTo>
                  <a:pt x="1186867" y="846986"/>
                  <a:pt x="1080153" y="998196"/>
                  <a:pt x="1158240" y="894080"/>
                </a:cubicBezTo>
                <a:cubicBezTo>
                  <a:pt x="1161627" y="877147"/>
                  <a:pt x="1160677" y="858726"/>
                  <a:pt x="1168400" y="843280"/>
                </a:cubicBezTo>
                <a:cubicBezTo>
                  <a:pt x="1174826" y="830429"/>
                  <a:pt x="1191265" y="824984"/>
                  <a:pt x="1198880" y="812800"/>
                </a:cubicBezTo>
                <a:cubicBezTo>
                  <a:pt x="1208546" y="797334"/>
                  <a:pt x="1213433" y="779302"/>
                  <a:pt x="1219200" y="762000"/>
                </a:cubicBezTo>
                <a:cubicBezTo>
                  <a:pt x="1223616" y="748753"/>
                  <a:pt x="1224457" y="734435"/>
                  <a:pt x="1229360" y="721360"/>
                </a:cubicBezTo>
                <a:cubicBezTo>
                  <a:pt x="1234678" y="707179"/>
                  <a:pt x="1243714" y="694641"/>
                  <a:pt x="1249680" y="680720"/>
                </a:cubicBezTo>
                <a:cubicBezTo>
                  <a:pt x="1253899" y="670876"/>
                  <a:pt x="1255408" y="659990"/>
                  <a:pt x="1259840" y="650240"/>
                </a:cubicBezTo>
                <a:cubicBezTo>
                  <a:pt x="1272375" y="622664"/>
                  <a:pt x="1290901" y="597697"/>
                  <a:pt x="1300480" y="568960"/>
                </a:cubicBezTo>
                <a:cubicBezTo>
                  <a:pt x="1315184" y="524849"/>
                  <a:pt x="1303067" y="546053"/>
                  <a:pt x="1341120" y="508000"/>
                </a:cubicBezTo>
                <a:cubicBezTo>
                  <a:pt x="1344507" y="497840"/>
                  <a:pt x="1340890" y="480117"/>
                  <a:pt x="1351280" y="477520"/>
                </a:cubicBezTo>
                <a:cubicBezTo>
                  <a:pt x="1363126" y="474558"/>
                  <a:pt x="1373126" y="489206"/>
                  <a:pt x="1381760" y="497840"/>
                </a:cubicBezTo>
                <a:cubicBezTo>
                  <a:pt x="1407108" y="523188"/>
                  <a:pt x="1399019" y="529052"/>
                  <a:pt x="1412240" y="558800"/>
                </a:cubicBezTo>
                <a:cubicBezTo>
                  <a:pt x="1475618" y="701400"/>
                  <a:pt x="1415371" y="562847"/>
                  <a:pt x="1463040" y="650240"/>
                </a:cubicBezTo>
                <a:cubicBezTo>
                  <a:pt x="1477545" y="676833"/>
                  <a:pt x="1490133" y="704427"/>
                  <a:pt x="1503680" y="731520"/>
                </a:cubicBezTo>
                <a:cubicBezTo>
                  <a:pt x="1510453" y="745067"/>
                  <a:pt x="1515599" y="759558"/>
                  <a:pt x="1524000" y="772160"/>
                </a:cubicBezTo>
                <a:cubicBezTo>
                  <a:pt x="1537547" y="792480"/>
                  <a:pt x="1556917" y="809952"/>
                  <a:pt x="1564640" y="833120"/>
                </a:cubicBezTo>
                <a:cubicBezTo>
                  <a:pt x="1578661" y="875184"/>
                  <a:pt x="1568859" y="854689"/>
                  <a:pt x="1595120" y="894080"/>
                </a:cubicBezTo>
                <a:cubicBezTo>
                  <a:pt x="1598507" y="883920"/>
                  <a:pt x="1599770" y="872783"/>
                  <a:pt x="1605280" y="863600"/>
                </a:cubicBezTo>
                <a:cubicBezTo>
                  <a:pt x="1650301" y="788565"/>
                  <a:pt x="1652789" y="809223"/>
                  <a:pt x="1686560" y="741680"/>
                </a:cubicBezTo>
                <a:cubicBezTo>
                  <a:pt x="1698095" y="718611"/>
                  <a:pt x="1705505" y="693629"/>
                  <a:pt x="1717040" y="670560"/>
                </a:cubicBezTo>
                <a:cubicBezTo>
                  <a:pt x="1727787" y="649066"/>
                  <a:pt x="1756335" y="617848"/>
                  <a:pt x="1767840" y="599440"/>
                </a:cubicBezTo>
                <a:cubicBezTo>
                  <a:pt x="1820694" y="514873"/>
                  <a:pt x="1763752" y="597456"/>
                  <a:pt x="1798320" y="528320"/>
                </a:cubicBezTo>
                <a:cubicBezTo>
                  <a:pt x="1807151" y="510657"/>
                  <a:pt x="1818640" y="494453"/>
                  <a:pt x="1828800" y="477520"/>
                </a:cubicBezTo>
                <a:cubicBezTo>
                  <a:pt x="1833956" y="456897"/>
                  <a:pt x="1840375" y="426806"/>
                  <a:pt x="1849120" y="406400"/>
                </a:cubicBezTo>
                <a:cubicBezTo>
                  <a:pt x="1886784" y="318517"/>
                  <a:pt x="1855773" y="406761"/>
                  <a:pt x="1879600" y="335280"/>
                </a:cubicBezTo>
                <a:cubicBezTo>
                  <a:pt x="1886373" y="355600"/>
                  <a:pt x="1898141" y="374895"/>
                  <a:pt x="1899920" y="396240"/>
                </a:cubicBezTo>
                <a:cubicBezTo>
                  <a:pt x="1906693" y="477520"/>
                  <a:pt x="1911233" y="559017"/>
                  <a:pt x="1920240" y="640080"/>
                </a:cubicBezTo>
                <a:cubicBezTo>
                  <a:pt x="1931942" y="745398"/>
                  <a:pt x="1922962" y="701768"/>
                  <a:pt x="1940560" y="772160"/>
                </a:cubicBezTo>
                <a:cubicBezTo>
                  <a:pt x="1943947" y="751840"/>
                  <a:pt x="1944206" y="730743"/>
                  <a:pt x="1950720" y="711200"/>
                </a:cubicBezTo>
                <a:cubicBezTo>
                  <a:pt x="1957904" y="689647"/>
                  <a:pt x="1971799" y="670922"/>
                  <a:pt x="1981200" y="650240"/>
                </a:cubicBezTo>
                <a:cubicBezTo>
                  <a:pt x="1988747" y="633637"/>
                  <a:pt x="1993364" y="615752"/>
                  <a:pt x="2001520" y="599440"/>
                </a:cubicBezTo>
                <a:cubicBezTo>
                  <a:pt x="2010351" y="581777"/>
                  <a:pt x="2023592" y="566508"/>
                  <a:pt x="2032000" y="548640"/>
                </a:cubicBezTo>
                <a:cubicBezTo>
                  <a:pt x="2064191" y="480234"/>
                  <a:pt x="2077063" y="438456"/>
                  <a:pt x="2103120" y="375920"/>
                </a:cubicBezTo>
                <a:cubicBezTo>
                  <a:pt x="2113040" y="352112"/>
                  <a:pt x="2117488" y="324940"/>
                  <a:pt x="2133600" y="304800"/>
                </a:cubicBezTo>
                <a:cubicBezTo>
                  <a:pt x="2147147" y="287867"/>
                  <a:pt x="2163083" y="272595"/>
                  <a:pt x="2174240" y="254000"/>
                </a:cubicBezTo>
                <a:cubicBezTo>
                  <a:pt x="2183623" y="238361"/>
                  <a:pt x="2186404" y="219512"/>
                  <a:pt x="2194560" y="203200"/>
                </a:cubicBezTo>
                <a:cubicBezTo>
                  <a:pt x="2203391" y="185537"/>
                  <a:pt x="2216209" y="170063"/>
                  <a:pt x="2225040" y="152400"/>
                </a:cubicBezTo>
                <a:cubicBezTo>
                  <a:pt x="2229829" y="142821"/>
                  <a:pt x="2230850" y="131707"/>
                  <a:pt x="2235200" y="121920"/>
                </a:cubicBezTo>
                <a:cubicBezTo>
                  <a:pt x="2244427" y="101160"/>
                  <a:pt x="2254647" y="80819"/>
                  <a:pt x="2265680" y="60960"/>
                </a:cubicBezTo>
                <a:cubicBezTo>
                  <a:pt x="2271610" y="50286"/>
                  <a:pt x="2280539" y="41402"/>
                  <a:pt x="2286000" y="30480"/>
                </a:cubicBezTo>
                <a:cubicBezTo>
                  <a:pt x="2290789" y="20901"/>
                  <a:pt x="2292773" y="10160"/>
                  <a:pt x="2296160" y="0"/>
                </a:cubicBezTo>
                <a:lnTo>
                  <a:pt x="2316480" y="60960"/>
                </a:lnTo>
                <a:cubicBezTo>
                  <a:pt x="2319867" y="71120"/>
                  <a:pt x="2320699" y="82529"/>
                  <a:pt x="2326640" y="91440"/>
                </a:cubicBezTo>
                <a:cubicBezTo>
                  <a:pt x="2356353" y="136009"/>
                  <a:pt x="2339634" y="112151"/>
                  <a:pt x="2377440" y="162560"/>
                </a:cubicBezTo>
                <a:cubicBezTo>
                  <a:pt x="2391825" y="205715"/>
                  <a:pt x="2397954" y="228891"/>
                  <a:pt x="2428240" y="274320"/>
                </a:cubicBezTo>
                <a:cubicBezTo>
                  <a:pt x="2435013" y="284480"/>
                  <a:pt x="2443099" y="293878"/>
                  <a:pt x="2448560" y="304800"/>
                </a:cubicBezTo>
                <a:cubicBezTo>
                  <a:pt x="2453349" y="314379"/>
                  <a:pt x="2452495" y="326565"/>
                  <a:pt x="2458720" y="335280"/>
                </a:cubicBezTo>
                <a:cubicBezTo>
                  <a:pt x="2469855" y="350869"/>
                  <a:pt x="2487865" y="360594"/>
                  <a:pt x="2499360" y="375920"/>
                </a:cubicBezTo>
                <a:cubicBezTo>
                  <a:pt x="2508447" y="388037"/>
                  <a:pt x="2512325" y="403320"/>
                  <a:pt x="2519680" y="416560"/>
                </a:cubicBezTo>
                <a:cubicBezTo>
                  <a:pt x="2587990" y="539517"/>
                  <a:pt x="2516554" y="396827"/>
                  <a:pt x="2570480" y="518160"/>
                </a:cubicBezTo>
                <a:cubicBezTo>
                  <a:pt x="2601183" y="587241"/>
                  <a:pt x="2578431" y="532074"/>
                  <a:pt x="2611120" y="589280"/>
                </a:cubicBezTo>
                <a:cubicBezTo>
                  <a:pt x="2618634" y="602430"/>
                  <a:pt x="2623648" y="616933"/>
                  <a:pt x="2631440" y="629920"/>
                </a:cubicBezTo>
                <a:cubicBezTo>
                  <a:pt x="2644005" y="650861"/>
                  <a:pt x="2659515" y="669939"/>
                  <a:pt x="2672080" y="690880"/>
                </a:cubicBezTo>
                <a:cubicBezTo>
                  <a:pt x="2705776" y="747041"/>
                  <a:pt x="2681539" y="712950"/>
                  <a:pt x="2702560" y="762000"/>
                </a:cubicBezTo>
                <a:cubicBezTo>
                  <a:pt x="2731914" y="830492"/>
                  <a:pt x="2714824" y="776368"/>
                  <a:pt x="2753360" y="853440"/>
                </a:cubicBezTo>
                <a:cubicBezTo>
                  <a:pt x="2761516" y="869752"/>
                  <a:pt x="2766273" y="887574"/>
                  <a:pt x="2773680" y="904240"/>
                </a:cubicBezTo>
                <a:cubicBezTo>
                  <a:pt x="2779831" y="918080"/>
                  <a:pt x="2787849" y="931040"/>
                  <a:pt x="2794000" y="944880"/>
                </a:cubicBezTo>
                <a:cubicBezTo>
                  <a:pt x="2801407" y="961546"/>
                  <a:pt x="2805463" y="979737"/>
                  <a:pt x="2814320" y="995680"/>
                </a:cubicBezTo>
                <a:cubicBezTo>
                  <a:pt x="2822544" y="1010482"/>
                  <a:pt x="2835825" y="1021961"/>
                  <a:pt x="2844800" y="1036320"/>
                </a:cubicBezTo>
                <a:cubicBezTo>
                  <a:pt x="2852827" y="1049163"/>
                  <a:pt x="2856719" y="1064358"/>
                  <a:pt x="2865120" y="1076960"/>
                </a:cubicBezTo>
                <a:cubicBezTo>
                  <a:pt x="2877149" y="1095003"/>
                  <a:pt x="2894395" y="1109292"/>
                  <a:pt x="2905760" y="1127760"/>
                </a:cubicBezTo>
                <a:cubicBezTo>
                  <a:pt x="2921636" y="1153558"/>
                  <a:pt x="2930815" y="1183065"/>
                  <a:pt x="2946400" y="1209040"/>
                </a:cubicBezTo>
                <a:cubicBezTo>
                  <a:pt x="2992465" y="1285815"/>
                  <a:pt x="2968049" y="1242177"/>
                  <a:pt x="3017520" y="1341120"/>
                </a:cubicBezTo>
                <a:cubicBezTo>
                  <a:pt x="3024293" y="1354667"/>
                  <a:pt x="3033051" y="1367392"/>
                  <a:pt x="3037840" y="1381760"/>
                </a:cubicBezTo>
                <a:cubicBezTo>
                  <a:pt x="3041227" y="1391920"/>
                  <a:pt x="3042250" y="1403205"/>
                  <a:pt x="3048000" y="1412240"/>
                </a:cubicBezTo>
                <a:cubicBezTo>
                  <a:pt x="3066182" y="1440812"/>
                  <a:pt x="3090174" y="1465341"/>
                  <a:pt x="3108960" y="1493520"/>
                </a:cubicBezTo>
                <a:cubicBezTo>
                  <a:pt x="3115733" y="1503680"/>
                  <a:pt x="3123433" y="1513280"/>
                  <a:pt x="3129280" y="1524000"/>
                </a:cubicBezTo>
                <a:cubicBezTo>
                  <a:pt x="3143785" y="1550593"/>
                  <a:pt x="3153117" y="1580076"/>
                  <a:pt x="3169920" y="1605280"/>
                </a:cubicBezTo>
                <a:cubicBezTo>
                  <a:pt x="3176693" y="1615440"/>
                  <a:pt x="3183143" y="1625824"/>
                  <a:pt x="3190240" y="1635760"/>
                </a:cubicBezTo>
                <a:cubicBezTo>
                  <a:pt x="3200082" y="1649539"/>
                  <a:pt x="3212008" y="1661880"/>
                  <a:pt x="3220720" y="1676400"/>
                </a:cubicBezTo>
                <a:cubicBezTo>
                  <a:pt x="3290141" y="1792102"/>
                  <a:pt x="3213339" y="1685649"/>
                  <a:pt x="3281680" y="1788160"/>
                </a:cubicBezTo>
                <a:cubicBezTo>
                  <a:pt x="3290884" y="1801966"/>
                  <a:pt x="3323392" y="1841105"/>
                  <a:pt x="3332480" y="1859280"/>
                </a:cubicBezTo>
                <a:cubicBezTo>
                  <a:pt x="3388566" y="1971451"/>
                  <a:pt x="3312632" y="1847842"/>
                  <a:pt x="3383280" y="1960880"/>
                </a:cubicBezTo>
                <a:cubicBezTo>
                  <a:pt x="3389752" y="1971235"/>
                  <a:pt x="3394966" y="1982726"/>
                  <a:pt x="3403600" y="1991360"/>
                </a:cubicBezTo>
                <a:cubicBezTo>
                  <a:pt x="3412234" y="1999994"/>
                  <a:pt x="3423920" y="2004907"/>
                  <a:pt x="3434080" y="2011680"/>
                </a:cubicBezTo>
                <a:cubicBezTo>
                  <a:pt x="3440853" y="2021840"/>
                  <a:pt x="3445766" y="2033526"/>
                  <a:pt x="3454400" y="2042160"/>
                </a:cubicBezTo>
                <a:cubicBezTo>
                  <a:pt x="3463034" y="2050794"/>
                  <a:pt x="3478107" y="2052320"/>
                  <a:pt x="3484880" y="2062480"/>
                </a:cubicBezTo>
                <a:cubicBezTo>
                  <a:pt x="3524975" y="2122622"/>
                  <a:pt x="3460826" y="2091715"/>
                  <a:pt x="3525520" y="2113280"/>
                </a:cubicBezTo>
                <a:cubicBezTo>
                  <a:pt x="3532293" y="2123440"/>
                  <a:pt x="3537206" y="2135126"/>
                  <a:pt x="3545840" y="2143760"/>
                </a:cubicBezTo>
                <a:cubicBezTo>
                  <a:pt x="3560201" y="2158121"/>
                  <a:pt x="3601023" y="2176431"/>
                  <a:pt x="3616960" y="2184400"/>
                </a:cubicBezTo>
                <a:cubicBezTo>
                  <a:pt x="3623733" y="2194560"/>
                  <a:pt x="3628646" y="2206246"/>
                  <a:pt x="3637280" y="2214880"/>
                </a:cubicBezTo>
                <a:cubicBezTo>
                  <a:pt x="3661431" y="2239031"/>
                  <a:pt x="3698539" y="2245460"/>
                  <a:pt x="3728720" y="2255520"/>
                </a:cubicBezTo>
                <a:cubicBezTo>
                  <a:pt x="3768839" y="2268893"/>
                  <a:pt x="3748490" y="2265680"/>
                  <a:pt x="3789680" y="2265680"/>
                </a:cubicBez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TextBox 15"/>
          <p:cNvSpPr txBox="1"/>
          <p:nvPr/>
        </p:nvSpPr>
        <p:spPr>
          <a:xfrm>
            <a:off x="1243258" y="3481477"/>
            <a:ext cx="206819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2007-2008 financial meltdown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35615" y="3704848"/>
            <a:ext cx="3908442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Bitcoin showed that -- a fact recorded on a blockchain</a:t>
            </a:r>
          </a:p>
          <a:p>
            <a:r>
              <a:rPr lang="en-US" sz="1350" dirty="0"/>
              <a:t>can be automatically verified by anybody thus establishing </a:t>
            </a:r>
          </a:p>
          <a:p>
            <a:r>
              <a:rPr lang="en-US" sz="1350" dirty="0"/>
              <a:t>trust and transactions among unknown peers</a:t>
            </a:r>
            <a:endParaRPr lang="en-US" sz="1350" b="1" dirty="0"/>
          </a:p>
          <a:p>
            <a:r>
              <a:rPr lang="en-US" sz="1350" b="1" dirty="0"/>
              <a:t>Innovation</a:t>
            </a:r>
            <a:r>
              <a:rPr lang="en-US" sz="1350" dirty="0"/>
              <a:t>: blockchain technology</a:t>
            </a:r>
            <a:endParaRPr lang="en-US" sz="1350" b="1" dirty="0"/>
          </a:p>
          <a:p>
            <a:r>
              <a:rPr lang="en-US" sz="1350" b="1" dirty="0"/>
              <a:t>Idea</a:t>
            </a:r>
            <a:r>
              <a:rPr lang="en-US" sz="1350" dirty="0"/>
              <a:t>: What worked for cryptocurrency should work for other</a:t>
            </a:r>
          </a:p>
          <a:p>
            <a:r>
              <a:rPr lang="en-US" sz="1350" dirty="0"/>
              <a:t>business transactions</a:t>
            </a:r>
          </a:p>
        </p:txBody>
      </p:sp>
      <p:cxnSp>
        <p:nvCxnSpPr>
          <p:cNvPr id="24" name="Curved Connector 23"/>
          <p:cNvCxnSpPr>
            <a:stCxn id="1026" idx="3"/>
            <a:endCxn id="19" idx="0"/>
          </p:cNvCxnSpPr>
          <p:nvPr/>
        </p:nvCxnSpPr>
        <p:spPr>
          <a:xfrm>
            <a:off x="5650016" y="2797910"/>
            <a:ext cx="1039820" cy="906938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6" idx="0"/>
            <a:endCxn id="1026" idx="1"/>
          </p:cNvCxnSpPr>
          <p:nvPr/>
        </p:nvCxnSpPr>
        <p:spPr>
          <a:xfrm rot="5400000" flipH="1" flipV="1">
            <a:off x="2707503" y="2367764"/>
            <a:ext cx="683567" cy="154386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5650016" y="1659193"/>
            <a:ext cx="1628314" cy="3893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36" name="Curved Connector 35"/>
          <p:cNvCxnSpPr>
            <a:stCxn id="1026" idx="3"/>
          </p:cNvCxnSpPr>
          <p:nvPr/>
        </p:nvCxnSpPr>
        <p:spPr>
          <a:xfrm flipV="1">
            <a:off x="5650015" y="2048586"/>
            <a:ext cx="750785" cy="74932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urved Connector 5"/>
          <p:cNvCxnSpPr>
            <a:stCxn id="19" idx="1"/>
          </p:cNvCxnSpPr>
          <p:nvPr/>
        </p:nvCxnSpPr>
        <p:spPr>
          <a:xfrm rot="10800000">
            <a:off x="4343405" y="3632226"/>
            <a:ext cx="392211" cy="74203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365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 idx="4294967295"/>
          </p:nvPr>
        </p:nvSpPr>
        <p:spPr>
          <a:xfrm>
            <a:off x="3481388" y="26988"/>
            <a:ext cx="5662612" cy="55721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ts val="3200"/>
            </a:pPr>
            <a:r>
              <a:rPr lang="en-US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 Brief History of blockchain</a:t>
            </a:r>
            <a:endParaRPr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Shape 195"/>
          <p:cNvSpPr txBox="1">
            <a:spLocks noGrp="1"/>
          </p:cNvSpPr>
          <p:nvPr>
            <p:ph type="dt" idx="4294967295"/>
          </p:nvPr>
        </p:nvSpPr>
        <p:spPr>
          <a:xfrm>
            <a:off x="7943850" y="4403725"/>
            <a:ext cx="1200150" cy="282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r"/>
            <a:fld id="{D45CE4DB-1FFC-4815-A558-3FCC50E9BB78}" type="datetime1">
              <a:rPr lang="en-US" sz="750">
                <a:solidFill>
                  <a:schemeClr val="tx2"/>
                </a:solidFill>
                <a:latin typeface="Calibri"/>
                <a:cs typeface="Calibri"/>
                <a:sym typeface="Calibri"/>
              </a:rPr>
              <a:pPr algn="r"/>
              <a:t>1/28/21</a:t>
            </a:fld>
            <a:endParaRPr sz="750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Shape 196"/>
          <p:cNvSpPr/>
          <p:nvPr/>
        </p:nvSpPr>
        <p:spPr>
          <a:xfrm>
            <a:off x="336650" y="1417574"/>
            <a:ext cx="1824659" cy="916833"/>
          </a:xfrm>
          <a:prstGeom prst="roundRect">
            <a:avLst>
              <a:gd name="adj" fmla="val 16667"/>
            </a:avLst>
          </a:prstGeom>
          <a:solidFill>
            <a:srgbClr val="6CAF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E-Commerce</a:t>
            </a:r>
            <a:endParaRPr sz="1350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Communication</a:t>
            </a:r>
            <a:endParaRPr sz="1350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mobile apps …</a:t>
            </a:r>
            <a:endParaRPr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Shape 197"/>
          <p:cNvSpPr/>
          <p:nvPr/>
        </p:nvSpPr>
        <p:spPr>
          <a:xfrm>
            <a:off x="336650" y="4099054"/>
            <a:ext cx="8294394" cy="405027"/>
          </a:xfrm>
          <a:prstGeom prst="roundRect">
            <a:avLst>
              <a:gd name="adj" fmla="val 16667"/>
            </a:avLst>
          </a:prstGeom>
          <a:solidFill>
            <a:srgbClr val="7ABA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The Internet Protocol  (TCP/IP)</a:t>
            </a:r>
            <a:endParaRPr b="1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3221041" y="1399171"/>
            <a:ext cx="1988700" cy="918399"/>
          </a:xfrm>
          <a:prstGeom prst="roundRect">
            <a:avLst>
              <a:gd name="adj" fmla="val 16667"/>
            </a:avLst>
          </a:prstGeom>
          <a:solidFill>
            <a:srgbClr val="DF922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Cryptocurrency:  Bitcoin:  2008/2009</a:t>
            </a:r>
            <a:endParaRPr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/>
          <p:nvPr/>
        </p:nvSpPr>
        <p:spPr>
          <a:xfrm>
            <a:off x="2416099" y="3184823"/>
            <a:ext cx="6266984" cy="587259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BEE1A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35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The Blockchain Protocol</a:t>
            </a:r>
            <a:endParaRPr sz="1350" b="1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Shape 200"/>
          <p:cNvSpPr txBox="1"/>
          <p:nvPr/>
        </p:nvSpPr>
        <p:spPr>
          <a:xfrm>
            <a:off x="5688545" y="3331547"/>
            <a:ext cx="3406200" cy="2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sz="12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Shape 201"/>
          <p:cNvSpPr/>
          <p:nvPr/>
        </p:nvSpPr>
        <p:spPr>
          <a:xfrm flipH="1">
            <a:off x="3872345" y="2317570"/>
            <a:ext cx="268475" cy="1013978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BFBFBF"/>
          </a:solidFill>
          <a:ln w="19050" cap="rnd" cmpd="sng">
            <a:solidFill>
              <a:srgbClr val="6C96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Shape 202"/>
          <p:cNvSpPr/>
          <p:nvPr/>
        </p:nvSpPr>
        <p:spPr>
          <a:xfrm>
            <a:off x="5519334" y="3612947"/>
            <a:ext cx="338423" cy="486106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BFBFBF"/>
          </a:solidFill>
          <a:ln w="19050" cap="rnd" cmpd="sng">
            <a:solidFill>
              <a:srgbClr val="6C96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Shape 203"/>
          <p:cNvSpPr/>
          <p:nvPr/>
        </p:nvSpPr>
        <p:spPr>
          <a:xfrm>
            <a:off x="877460" y="2334408"/>
            <a:ext cx="341971" cy="1764646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BFBFBF"/>
          </a:solidFill>
          <a:ln w="19050" cap="rnd" cmpd="sng">
            <a:solidFill>
              <a:srgbClr val="6C96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Shape 204"/>
          <p:cNvSpPr txBox="1"/>
          <p:nvPr/>
        </p:nvSpPr>
        <p:spPr>
          <a:xfrm>
            <a:off x="5209741" y="1466517"/>
            <a:ext cx="2970726" cy="69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US" sz="1350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Peer-to-peer autonomous digital currency system among unknown peers with no intermediaries</a:t>
            </a:r>
            <a:endParaRPr sz="1350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Shape 205"/>
          <p:cNvSpPr txBox="1"/>
          <p:nvPr/>
        </p:nvSpPr>
        <p:spPr>
          <a:xfrm>
            <a:off x="4053386" y="2800415"/>
            <a:ext cx="32703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US" sz="1350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Validation, Verification, </a:t>
            </a:r>
          </a:p>
          <a:p>
            <a:r>
              <a:rPr lang="en-US" sz="1350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Immutable recording</a:t>
            </a:r>
            <a:endParaRPr sz="1350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9657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211" y="684128"/>
            <a:ext cx="5920186" cy="595904"/>
          </a:xfrm>
          <a:solidFill>
            <a:schemeClr val="tx2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Bitcoin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57211" y="1920239"/>
            <a:ext cx="8503920" cy="2665129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Bitcoin : peer-peer cryptocurrency that does not require a middle entity such as a bank to complete a transaction between the sender and receiver.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Created by a secretive person (s)  known as Satoshi Nakamoto.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Runs on the Internet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 keep track of the transactions, an ingenious ledger technology has been devised.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ledger is distributed and is a collection of blocks of transactions.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How do you trust the ledger? The trust model out of this distributed ledger is an important contribution of Bitcoin.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distributed ledger and associated concepts are called the “blockchain”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Bitcoin technology is the genesis for the advent of blockchain revolution.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B208-5DCD-4782-B6D7-9E2B060CDABF}" type="datetime1">
              <a:rPr lang="en-US" smtClean="0"/>
              <a:t>1/28/21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A47E-AA38-4C56-AC5F-9CAB7147FF2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053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 idx="4294967295"/>
          </p:nvPr>
        </p:nvSpPr>
        <p:spPr>
          <a:xfrm>
            <a:off x="3368675" y="-33338"/>
            <a:ext cx="5775325" cy="71755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ts val="3200"/>
            </a:pPr>
            <a:r>
              <a:rPr lang="en-US" sz="1800" b="0" dirty="0">
                <a:solidFill>
                  <a:schemeClr val="lt1"/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BLOCKCHAIN IS NOT JUST ABOUT CRYPTOCURRENCY ANYMORE!     </a:t>
            </a:r>
            <a:endParaRPr sz="1800" b="0" dirty="0">
              <a:solidFill>
                <a:schemeClr val="lt1"/>
              </a:solidFill>
              <a:latin typeface="Georgia" panose="02040502050405020303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280" name="Shape 280"/>
          <p:cNvSpPr txBox="1">
            <a:spLocks noGrp="1"/>
          </p:cNvSpPr>
          <p:nvPr>
            <p:ph type="dt" idx="4294967295"/>
          </p:nvPr>
        </p:nvSpPr>
        <p:spPr>
          <a:xfrm>
            <a:off x="7943850" y="4403725"/>
            <a:ext cx="1200150" cy="282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r"/>
            <a:fld id="{88D42394-15DC-46B9-AD6C-E8B16BEB5392}" type="datetime1">
              <a:rPr lang="en-US" sz="75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pPr algn="r"/>
              <a:t>1/28/21</a:t>
            </a:fld>
            <a:endParaRPr sz="75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Shape 281"/>
          <p:cNvSpPr/>
          <p:nvPr/>
        </p:nvSpPr>
        <p:spPr>
          <a:xfrm>
            <a:off x="292200" y="1119125"/>
            <a:ext cx="1824659" cy="916833"/>
          </a:xfrm>
          <a:prstGeom prst="roundRect">
            <a:avLst>
              <a:gd name="adj" fmla="val 16667"/>
            </a:avLst>
          </a:prstGeom>
          <a:solidFill>
            <a:srgbClr val="6CAF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E-Commerce</a:t>
            </a:r>
            <a:endParaRPr sz="1350" dirty="0"/>
          </a:p>
          <a:p>
            <a:r>
              <a:rPr lang="en-US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Communication</a:t>
            </a:r>
            <a:endParaRPr sz="1350" dirty="0"/>
          </a:p>
          <a:p>
            <a:r>
              <a:rPr lang="en-US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mobile apps …</a:t>
            </a:r>
            <a:endParaRPr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Shape 282"/>
          <p:cNvSpPr/>
          <p:nvPr/>
        </p:nvSpPr>
        <p:spPr>
          <a:xfrm>
            <a:off x="292200" y="3904726"/>
            <a:ext cx="8294394" cy="445562"/>
          </a:xfrm>
          <a:prstGeom prst="roundRect">
            <a:avLst>
              <a:gd name="adj" fmla="val 16667"/>
            </a:avLst>
          </a:prstGeom>
          <a:solidFill>
            <a:srgbClr val="7ABA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Internet</a:t>
            </a:r>
            <a:endParaRPr sz="1350" dirty="0">
              <a:solidFill>
                <a:srgbClr val="000000"/>
              </a:solidFill>
            </a:endParaRPr>
          </a:p>
        </p:txBody>
      </p:sp>
      <p:sp>
        <p:nvSpPr>
          <p:cNvPr id="283" name="Shape 283"/>
          <p:cNvSpPr/>
          <p:nvPr/>
        </p:nvSpPr>
        <p:spPr>
          <a:xfrm>
            <a:off x="2696137" y="1111673"/>
            <a:ext cx="1988700" cy="918399"/>
          </a:xfrm>
          <a:prstGeom prst="roundRect">
            <a:avLst>
              <a:gd name="adj" fmla="val 16667"/>
            </a:avLst>
          </a:prstGeom>
          <a:solidFill>
            <a:srgbClr val="DF922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Cryptocurrency:  Bitcoin:  2008/2009</a:t>
            </a:r>
            <a:endParaRPr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Shape 284"/>
          <p:cNvSpPr/>
          <p:nvPr/>
        </p:nvSpPr>
        <p:spPr>
          <a:xfrm>
            <a:off x="2371648" y="2886373"/>
            <a:ext cx="6678647" cy="587259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BEE1A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35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Blockchain</a:t>
            </a:r>
            <a:endParaRPr sz="1350" dirty="0">
              <a:solidFill>
                <a:srgbClr val="000000"/>
              </a:solidFill>
            </a:endParaRPr>
          </a:p>
        </p:txBody>
      </p:sp>
      <p:sp>
        <p:nvSpPr>
          <p:cNvPr id="285" name="Shape 285"/>
          <p:cNvSpPr txBox="1"/>
          <p:nvPr/>
        </p:nvSpPr>
        <p:spPr>
          <a:xfrm>
            <a:off x="5644095" y="3033098"/>
            <a:ext cx="3406200" cy="2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sz="12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Shape 286"/>
          <p:cNvSpPr/>
          <p:nvPr/>
        </p:nvSpPr>
        <p:spPr>
          <a:xfrm flipH="1">
            <a:off x="3369116" y="2023326"/>
            <a:ext cx="268475" cy="1013978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BFBFBF"/>
          </a:solidFill>
          <a:ln w="19050" cap="rnd" cmpd="sng">
            <a:solidFill>
              <a:srgbClr val="6C96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5346601" y="3303511"/>
            <a:ext cx="338423" cy="590228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BFBFBF"/>
          </a:solidFill>
          <a:ln w="19050" cap="rnd" cmpd="sng">
            <a:solidFill>
              <a:srgbClr val="6C96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Shape 288"/>
          <p:cNvSpPr/>
          <p:nvPr/>
        </p:nvSpPr>
        <p:spPr>
          <a:xfrm>
            <a:off x="833010" y="2035957"/>
            <a:ext cx="341971" cy="1868768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BFBFBF"/>
          </a:solidFill>
          <a:ln w="19050" cap="rnd" cmpd="sng">
            <a:solidFill>
              <a:srgbClr val="6C96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Shape 289"/>
          <p:cNvSpPr txBox="1"/>
          <p:nvPr/>
        </p:nvSpPr>
        <p:spPr>
          <a:xfrm>
            <a:off x="3567385" y="2563909"/>
            <a:ext cx="1810833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US" sz="135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Validation, Verification, </a:t>
            </a:r>
            <a:endParaRPr sz="1350" dirty="0">
              <a:solidFill>
                <a:srgbClr val="000000"/>
              </a:solidFill>
            </a:endParaRPr>
          </a:p>
          <a:p>
            <a:r>
              <a:rPr lang="en-US" sz="135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Immutable recording </a:t>
            </a:r>
            <a:endParaRPr sz="135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Shape 290"/>
          <p:cNvSpPr txBox="1"/>
          <p:nvPr/>
        </p:nvSpPr>
        <p:spPr>
          <a:xfrm>
            <a:off x="6011710" y="2552187"/>
            <a:ext cx="1964384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US" sz="135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Computing infrastructure:</a:t>
            </a:r>
            <a:endParaRPr sz="1350" dirty="0">
              <a:solidFill>
                <a:srgbClr val="000000"/>
              </a:solidFill>
            </a:endParaRPr>
          </a:p>
          <a:p>
            <a:r>
              <a:rPr lang="en-US" sz="135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Smart contracts</a:t>
            </a:r>
            <a:endParaRPr sz="1350" dirty="0">
              <a:solidFill>
                <a:srgbClr val="000000"/>
              </a:solidFill>
            </a:endParaRPr>
          </a:p>
        </p:txBody>
      </p:sp>
      <p:sp>
        <p:nvSpPr>
          <p:cNvPr id="291" name="Shape 291"/>
          <p:cNvSpPr/>
          <p:nvPr/>
        </p:nvSpPr>
        <p:spPr>
          <a:xfrm>
            <a:off x="5283130" y="2444933"/>
            <a:ext cx="685800" cy="685800"/>
          </a:xfrm>
          <a:prstGeom prst="mathPlus">
            <a:avLst>
              <a:gd name="adj1" fmla="val 23520"/>
            </a:avLst>
          </a:prstGeom>
          <a:solidFill>
            <a:srgbClr val="BCDCF7"/>
          </a:solidFill>
          <a:ln w="19050" cap="rnd" cmpd="sng">
            <a:solidFill>
              <a:srgbClr val="6C96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Shape 292"/>
          <p:cNvSpPr/>
          <p:nvPr/>
        </p:nvSpPr>
        <p:spPr>
          <a:xfrm>
            <a:off x="6502400" y="1117559"/>
            <a:ext cx="2189287" cy="918399"/>
          </a:xfrm>
          <a:prstGeom prst="roundRect">
            <a:avLst>
              <a:gd name="adj" fmla="val 16667"/>
            </a:avLst>
          </a:prstGeom>
          <a:solidFill>
            <a:srgbClr val="7F7F7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Autonomous, Decentralized, applications:  2013</a:t>
            </a:r>
            <a:endParaRPr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Shape 293"/>
          <p:cNvSpPr/>
          <p:nvPr/>
        </p:nvSpPr>
        <p:spPr>
          <a:xfrm flipH="1">
            <a:off x="8067966" y="2023326"/>
            <a:ext cx="268475" cy="1013978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BFBFBF"/>
          </a:solidFill>
          <a:ln w="19050" cap="rnd" cmpd="sng">
            <a:solidFill>
              <a:srgbClr val="6C96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08309" y="1419676"/>
            <a:ext cx="1382110" cy="923330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1350" dirty="0"/>
              <a:t>We need code to </a:t>
            </a:r>
          </a:p>
          <a:p>
            <a:r>
              <a:rPr lang="en-US" sz="1350" dirty="0"/>
              <a:t>verify and validate</a:t>
            </a:r>
          </a:p>
          <a:p>
            <a:r>
              <a:rPr lang="en-US" sz="1350" dirty="0"/>
              <a:t>application-specific</a:t>
            </a:r>
          </a:p>
          <a:p>
            <a:r>
              <a:rPr lang="en-US" sz="1350" dirty="0"/>
              <a:t>rules and criteria </a:t>
            </a:r>
          </a:p>
        </p:txBody>
      </p:sp>
      <p:cxnSp>
        <p:nvCxnSpPr>
          <p:cNvPr id="4" name="Curved Connector 3"/>
          <p:cNvCxnSpPr>
            <a:stCxn id="2" idx="2"/>
            <a:endCxn id="290" idx="0"/>
          </p:cNvCxnSpPr>
          <p:nvPr/>
        </p:nvCxnSpPr>
        <p:spPr>
          <a:xfrm rot="16200000" flipH="1">
            <a:off x="6292043" y="1850327"/>
            <a:ext cx="209181" cy="1194538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01257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SWE Theme 1">
      <a:dk1>
        <a:srgbClr val="575072"/>
      </a:dk1>
      <a:lt1>
        <a:sysClr val="window" lastClr="FFFFFF"/>
      </a:lt1>
      <a:dk2>
        <a:srgbClr val="DCC554"/>
      </a:dk2>
      <a:lt2>
        <a:srgbClr val="999799"/>
      </a:lt2>
      <a:accent1>
        <a:srgbClr val="554F6F"/>
      </a:accent1>
      <a:accent2>
        <a:srgbClr val="999799"/>
      </a:accent2>
      <a:accent3>
        <a:srgbClr val="D4BB43"/>
      </a:accent3>
      <a:accent4>
        <a:srgbClr val="575072"/>
      </a:accent4>
      <a:accent5>
        <a:srgbClr val="999799"/>
      </a:accent5>
      <a:accent6>
        <a:srgbClr val="FFFFFF"/>
      </a:accent6>
      <a:hlink>
        <a:srgbClr val="575171"/>
      </a:hlink>
      <a:folHlink>
        <a:srgbClr val="D4BB43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4805</TotalTime>
  <Words>974</Words>
  <Application>Microsoft Macintosh PowerPoint</Application>
  <PresentationFormat>On-screen Show (16:9)</PresentationFormat>
  <Paragraphs>179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Narrow</vt:lpstr>
      <vt:lpstr>Calibri</vt:lpstr>
      <vt:lpstr>Courier New</vt:lpstr>
      <vt:lpstr>Georgia</vt:lpstr>
      <vt:lpstr>Lucida Grande</vt:lpstr>
      <vt:lpstr>Default Theme</vt:lpstr>
      <vt:lpstr>Understanding Blockchain by Bina Ramamurthy  bina@buffalo.edu https://www.linkedin.com/in/bina-ramamurthy/ </vt:lpstr>
      <vt:lpstr>Plan for this talk</vt:lpstr>
      <vt:lpstr>About me</vt:lpstr>
      <vt:lpstr>My Blockchain Journey</vt:lpstr>
      <vt:lpstr>Evolution of computing systems</vt:lpstr>
      <vt:lpstr>Bitcoin &amp; Blockchain</vt:lpstr>
      <vt:lpstr>A Brief History of blockchain</vt:lpstr>
      <vt:lpstr>Bitcoin</vt:lpstr>
      <vt:lpstr>BLOCKCHAIN IS NOT JUST ABOUT CRYPTOCURRENCY ANYMORE!     </vt:lpstr>
      <vt:lpstr>Blockchain: A Trust Layer over the Internet</vt:lpstr>
      <vt:lpstr>Blockchain: The Decentralization Infrastructure (1) </vt:lpstr>
      <vt:lpstr> Blockchain: The Distributed Immutable Ledger (2) </vt:lpstr>
      <vt:lpstr>Blockchain: The Disintermediator (3)</vt:lpstr>
      <vt:lpstr>Summarizing, the blockchain is about</vt:lpstr>
      <vt:lpstr>Key takeaway about blockchain </vt:lpstr>
      <vt:lpstr>Why should you care about blockchain?</vt:lpstr>
      <vt:lpstr>How can you get involved? Where can you get started? </vt:lpstr>
      <vt:lpstr>How to read the book?</vt:lpstr>
      <vt:lpstr>Education recommendation</vt:lpstr>
      <vt:lpstr>I am ready for any questions now.</vt:lpstr>
    </vt:vector>
  </TitlesOfParts>
  <Company>DJG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P</dc:creator>
  <cp:lastModifiedBy>Bina Ramamurthy</cp:lastModifiedBy>
  <cp:revision>521</cp:revision>
  <dcterms:created xsi:type="dcterms:W3CDTF">2015-06-18T14:56:01Z</dcterms:created>
  <dcterms:modified xsi:type="dcterms:W3CDTF">2021-01-28T20:09:50Z</dcterms:modified>
</cp:coreProperties>
</file>