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0" r:id="rId2"/>
  </p:sldMasterIdLst>
  <p:notesMasterIdLst>
    <p:notesMasterId r:id="rId28"/>
  </p:notesMasterIdLst>
  <p:sldIdLst>
    <p:sldId id="259" r:id="rId3"/>
    <p:sldId id="257" r:id="rId4"/>
    <p:sldId id="260" r:id="rId5"/>
    <p:sldId id="261" r:id="rId6"/>
    <p:sldId id="262" r:id="rId7"/>
    <p:sldId id="263" r:id="rId8"/>
    <p:sldId id="264" r:id="rId9"/>
    <p:sldId id="265" r:id="rId10"/>
    <p:sldId id="266" r:id="rId11"/>
    <p:sldId id="267" r:id="rId12"/>
    <p:sldId id="268" r:id="rId13"/>
    <p:sldId id="270" r:id="rId14"/>
    <p:sldId id="269" r:id="rId15"/>
    <p:sldId id="276" r:id="rId16"/>
    <p:sldId id="273" r:id="rId17"/>
    <p:sldId id="274" r:id="rId18"/>
    <p:sldId id="275" r:id="rId19"/>
    <p:sldId id="277" r:id="rId20"/>
    <p:sldId id="279" r:id="rId21"/>
    <p:sldId id="280" r:id="rId22"/>
    <p:sldId id="282" r:id="rId23"/>
    <p:sldId id="281" r:id="rId24"/>
    <p:sldId id="271"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256" y="44"/>
      </p:cViewPr>
      <p:guideLst/>
    </p:cSldViewPr>
  </p:slideViewPr>
  <p:notesTextViewPr>
    <p:cViewPr>
      <p:scale>
        <a:sx n="1" d="1"/>
        <a:sy n="1" d="1"/>
      </p:scale>
      <p:origin x="0" y="0"/>
    </p:cViewPr>
  </p:notesTextViewPr>
  <p:sorterViewPr>
    <p:cViewPr>
      <p:scale>
        <a:sx n="100" d="100"/>
        <a:sy n="100" d="100"/>
      </p:scale>
      <p:origin x="0" y="-9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D0D02-4C0F-4A37-A481-30E978CD987F}" type="datetimeFigureOut">
              <a:rPr lang="en-US" smtClean="0"/>
              <a:t>3/16/2019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6A0DD-2448-4D94-B78E-144CCFCC9721}" type="slidenum">
              <a:rPr lang="en-US" smtClean="0"/>
              <a:t>‹#›</a:t>
            </a:fld>
            <a:endParaRPr lang="en-US"/>
          </a:p>
        </p:txBody>
      </p:sp>
    </p:spTree>
    <p:extLst>
      <p:ext uri="{BB962C8B-B14F-4D97-AF65-F5344CB8AC3E}">
        <p14:creationId xmlns:p14="http://schemas.microsoft.com/office/powerpoint/2010/main" val="2887141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5047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3614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73880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0066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5c6e9f2a9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5c6e9f2a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Common misconception is that miners are people digging through the transactions and blocks. Actually processing of transaction and blocks are carried out by computers running the Blockchain protocol (algorithms and programs).</a:t>
            </a:r>
            <a:endParaRPr/>
          </a:p>
        </p:txBody>
      </p:sp>
    </p:spTree>
    <p:extLst>
      <p:ext uri="{BB962C8B-B14F-4D97-AF65-F5344CB8AC3E}">
        <p14:creationId xmlns:p14="http://schemas.microsoft.com/office/powerpoint/2010/main" val="225823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CA1116-4F78-4B53-B050-C737B0B63CE8}"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139648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A1116-4F78-4B53-B050-C737B0B63CE8}"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55046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A1116-4F78-4B53-B050-C737B0B63CE8}"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361325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32473054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68" y="5367528"/>
            <a:ext cx="3249261" cy="500387"/>
          </a:xfrm>
          <a:prstGeom prst="rect">
            <a:avLst/>
          </a:prstGeom>
        </p:spPr>
      </p:pic>
    </p:spTree>
    <p:extLst>
      <p:ext uri="{BB962C8B-B14F-4D97-AF65-F5344CB8AC3E}">
        <p14:creationId xmlns:p14="http://schemas.microsoft.com/office/powerpoint/2010/main" val="36008591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33047536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9228339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10639360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5951873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17058521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30461218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A1116-4F78-4B53-B050-C737B0B63CE8}"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3851162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809749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5316018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368117623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465DC2-565B-4340-9766-4363E208D4A9}" type="datetimeFigureOut">
              <a:rPr lang="en-US" smtClean="0"/>
              <a:t>3/16/2019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673ED-CAA7-4C73-A954-89D5CBE338C7}" type="slidenum">
              <a:rPr lang="en-US" smtClean="0"/>
              <a:t>‹#›</a:t>
            </a:fld>
            <a:endParaRPr lang="en-US"/>
          </a:p>
        </p:txBody>
      </p:sp>
    </p:spTree>
    <p:extLst>
      <p:ext uri="{BB962C8B-B14F-4D97-AF65-F5344CB8AC3E}">
        <p14:creationId xmlns:p14="http://schemas.microsoft.com/office/powerpoint/2010/main" val="94029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9200" y="984967"/>
            <a:ext cx="10962800" cy="10236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dk2"/>
              </a:buClr>
              <a:buSzPts val="1100"/>
              <a:buFont typeface="Arial"/>
              <a:buNone/>
              <a:defRPr sz="3067" b="0" i="0" u="none" strike="noStrike" cap="none">
                <a:solidFill>
                  <a:schemeClr val="dk2"/>
                </a:solidFill>
                <a:latin typeface="Arial"/>
                <a:ea typeface="Arial"/>
                <a:cs typeface="Arial"/>
                <a:sym typeface="Arial"/>
              </a:defRPr>
            </a:lvl1pPr>
            <a:lvl2pPr lvl="1" rtl="0">
              <a:spcBef>
                <a:spcPts val="0"/>
              </a:spcBef>
              <a:spcAft>
                <a:spcPts val="0"/>
              </a:spcAft>
              <a:buSzPts val="1100"/>
              <a:buFont typeface="Arial"/>
              <a:buNone/>
              <a:defRPr sz="2400"/>
            </a:lvl2pPr>
            <a:lvl3pPr lvl="2" rtl="0">
              <a:spcBef>
                <a:spcPts val="0"/>
              </a:spcBef>
              <a:spcAft>
                <a:spcPts val="0"/>
              </a:spcAft>
              <a:buSzPts val="1100"/>
              <a:buFont typeface="Arial"/>
              <a:buNone/>
              <a:defRPr sz="2400"/>
            </a:lvl3pPr>
            <a:lvl4pPr lvl="3" rtl="0">
              <a:spcBef>
                <a:spcPts val="0"/>
              </a:spcBef>
              <a:spcAft>
                <a:spcPts val="0"/>
              </a:spcAft>
              <a:buSzPts val="1100"/>
              <a:buFont typeface="Arial"/>
              <a:buNone/>
              <a:defRPr sz="2400"/>
            </a:lvl4pPr>
            <a:lvl5pPr lvl="4" rtl="0">
              <a:spcBef>
                <a:spcPts val="0"/>
              </a:spcBef>
              <a:spcAft>
                <a:spcPts val="0"/>
              </a:spcAft>
              <a:buSzPts val="1100"/>
              <a:buFont typeface="Arial"/>
              <a:buNone/>
              <a:defRPr sz="2400"/>
            </a:lvl5pPr>
            <a:lvl6pPr lvl="5" rtl="0">
              <a:spcBef>
                <a:spcPts val="0"/>
              </a:spcBef>
              <a:spcAft>
                <a:spcPts val="0"/>
              </a:spcAft>
              <a:buSzPts val="1100"/>
              <a:buFont typeface="Arial"/>
              <a:buNone/>
              <a:defRPr sz="2400"/>
            </a:lvl6pPr>
            <a:lvl7pPr lvl="6" rtl="0">
              <a:spcBef>
                <a:spcPts val="0"/>
              </a:spcBef>
              <a:spcAft>
                <a:spcPts val="0"/>
              </a:spcAft>
              <a:buSzPts val="1100"/>
              <a:buFont typeface="Arial"/>
              <a:buNone/>
              <a:defRPr sz="2400"/>
            </a:lvl7pPr>
            <a:lvl8pPr lvl="7" rtl="0">
              <a:spcBef>
                <a:spcPts val="0"/>
              </a:spcBef>
              <a:spcAft>
                <a:spcPts val="0"/>
              </a:spcAft>
              <a:buSzPts val="1100"/>
              <a:buFont typeface="Arial"/>
              <a:buNone/>
              <a:defRPr sz="2400"/>
            </a:lvl8pPr>
            <a:lvl9pPr lvl="8" rtl="0">
              <a:spcBef>
                <a:spcPts val="0"/>
              </a:spcBef>
              <a:spcAft>
                <a:spcPts val="0"/>
              </a:spcAft>
              <a:buSzPts val="1100"/>
              <a:buFont typeface="Arial"/>
              <a:buNone/>
              <a:defRPr sz="2400"/>
            </a:lvl9pPr>
          </a:lstStyle>
          <a:p>
            <a:endParaRPr/>
          </a:p>
        </p:txBody>
      </p:sp>
      <p:sp>
        <p:nvSpPr>
          <p:cNvPr id="66" name="Google Shape;66;p15"/>
          <p:cNvSpPr txBox="1">
            <a:spLocks noGrp="1"/>
          </p:cNvSpPr>
          <p:nvPr>
            <p:ph type="body" idx="1"/>
          </p:nvPr>
        </p:nvSpPr>
        <p:spPr>
          <a:xfrm>
            <a:off x="629200" y="2558767"/>
            <a:ext cx="10962800" cy="3613600"/>
          </a:xfrm>
          <a:prstGeom prst="rect">
            <a:avLst/>
          </a:prstGeom>
          <a:noFill/>
          <a:ln>
            <a:noFill/>
          </a:ln>
        </p:spPr>
        <p:txBody>
          <a:bodyPr spcFirstLastPara="1" wrap="square" lIns="68575" tIns="68575" rIns="68575" bIns="68575" anchor="t" anchorCtr="0"/>
          <a:lstStyle>
            <a:lvl1pPr marL="609585" marR="0" lvl="0" indent="-397923" algn="l" rtl="0">
              <a:lnSpc>
                <a:spcPct val="100000"/>
              </a:lnSpc>
              <a:spcBef>
                <a:spcPts val="0"/>
              </a:spcBef>
              <a:spcAft>
                <a:spcPts val="0"/>
              </a:spcAft>
              <a:buClr>
                <a:srgbClr val="005BBB"/>
              </a:buClr>
              <a:buSzPts val="1100"/>
              <a:buFont typeface="Arial"/>
              <a:buChar char="•"/>
              <a:defRPr sz="2000" b="0" i="0" u="none" strike="noStrike" cap="none">
                <a:solidFill>
                  <a:schemeClr val="dk1"/>
                </a:solidFill>
                <a:latin typeface="Arial"/>
                <a:ea typeface="Arial"/>
                <a:cs typeface="Arial"/>
                <a:sym typeface="Arial"/>
              </a:defRPr>
            </a:lvl1pPr>
            <a:lvl2pPr marL="1219170" marR="0" lvl="1" indent="-397923" algn="l" rtl="0">
              <a:lnSpc>
                <a:spcPct val="100000"/>
              </a:lnSpc>
              <a:spcBef>
                <a:spcPts val="0"/>
              </a:spcBef>
              <a:spcAft>
                <a:spcPts val="0"/>
              </a:spcAft>
              <a:buClr>
                <a:srgbClr val="005BBB"/>
              </a:buClr>
              <a:buSzPts val="1100"/>
              <a:buFont typeface="Arial"/>
              <a:buChar char="•"/>
              <a:defRPr sz="2000" b="0" i="0" u="none" strike="noStrike" cap="none">
                <a:solidFill>
                  <a:schemeClr val="dk1"/>
                </a:solidFill>
                <a:latin typeface="Arial"/>
                <a:ea typeface="Arial"/>
                <a:cs typeface="Arial"/>
                <a:sym typeface="Arial"/>
              </a:defRPr>
            </a:lvl2pPr>
            <a:lvl3pPr marL="1828754" marR="0" lvl="2" indent="-389457" algn="l" rtl="0">
              <a:lnSpc>
                <a:spcPct val="100000"/>
              </a:lnSpc>
              <a:spcBef>
                <a:spcPts val="0"/>
              </a:spcBef>
              <a:spcAft>
                <a:spcPts val="0"/>
              </a:spcAft>
              <a:buClr>
                <a:srgbClr val="005BBB"/>
              </a:buClr>
              <a:buSzPts val="1000"/>
              <a:buFont typeface="Merriweather Sans"/>
              <a:buChar char="-"/>
              <a:defRPr sz="1867" b="0" i="0" u="none" strike="noStrike" cap="none">
                <a:solidFill>
                  <a:schemeClr val="dk1"/>
                </a:solidFill>
                <a:latin typeface="Arial"/>
                <a:ea typeface="Arial"/>
                <a:cs typeface="Arial"/>
                <a:sym typeface="Arial"/>
              </a:defRPr>
            </a:lvl3pPr>
            <a:lvl4pPr marL="2438339" marR="0" lvl="3" indent="-389457" algn="l" rtl="0">
              <a:lnSpc>
                <a:spcPct val="90000"/>
              </a:lnSpc>
              <a:spcBef>
                <a:spcPts val="0"/>
              </a:spcBef>
              <a:spcAft>
                <a:spcPts val="0"/>
              </a:spcAft>
              <a:buClr>
                <a:srgbClr val="005BBB"/>
              </a:buClr>
              <a:buSzPts val="1000"/>
              <a:buFont typeface="Arial"/>
              <a:buChar char="•"/>
              <a:defRPr sz="1867" b="0" i="0" u="none" strike="noStrike" cap="none">
                <a:solidFill>
                  <a:schemeClr val="dk1"/>
                </a:solidFill>
                <a:latin typeface="Arial"/>
                <a:ea typeface="Arial"/>
                <a:cs typeface="Arial"/>
                <a:sym typeface="Arial"/>
              </a:defRPr>
            </a:lvl4pPr>
            <a:lvl5pPr marL="3047924" marR="0" lvl="4" indent="-389457" algn="l" rtl="0">
              <a:lnSpc>
                <a:spcPct val="90000"/>
              </a:lnSpc>
              <a:spcBef>
                <a:spcPts val="0"/>
              </a:spcBef>
              <a:spcAft>
                <a:spcPts val="0"/>
              </a:spcAft>
              <a:buClr>
                <a:srgbClr val="005BBB"/>
              </a:buClr>
              <a:buSzPts val="1000"/>
              <a:buFont typeface="Arial"/>
              <a:buChar char="•"/>
              <a:defRPr sz="1867" b="0" i="0" u="none" strike="noStrike" cap="none">
                <a:solidFill>
                  <a:schemeClr val="dk1"/>
                </a:solidFill>
                <a:latin typeface="Arial"/>
                <a:ea typeface="Arial"/>
                <a:cs typeface="Arial"/>
                <a:sym typeface="Arial"/>
              </a:defRPr>
            </a:lvl5pPr>
            <a:lvl6pPr marL="3657509" marR="0" lvl="5"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6pPr>
            <a:lvl7pPr marL="4267093" marR="0" lvl="6"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7pPr>
            <a:lvl8pPr marL="4876678" marR="0" lvl="7"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8pPr>
            <a:lvl9pPr marL="5486263" marR="0" lvl="8" indent="-389457" algn="l" rtl="0">
              <a:lnSpc>
                <a:spcPct val="90000"/>
              </a:lnSpc>
              <a:spcBef>
                <a:spcPts val="0"/>
              </a:spcBef>
              <a:spcAft>
                <a:spcPts val="0"/>
              </a:spcAft>
              <a:buClr>
                <a:schemeClr val="dk1"/>
              </a:buClr>
              <a:buSzPts val="10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67" name="Google Shape;67;p15"/>
          <p:cNvSpPr txBox="1">
            <a:spLocks noGrp="1"/>
          </p:cNvSpPr>
          <p:nvPr>
            <p:ph type="sldNum" idx="12"/>
          </p:nvPr>
        </p:nvSpPr>
        <p:spPr>
          <a:xfrm>
            <a:off x="11364721" y="6260831"/>
            <a:ext cx="731600" cy="5248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spcBef>
                <a:spcPts val="0"/>
              </a:spcBef>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lang="en-US"/>
          </a:p>
        </p:txBody>
      </p:sp>
      <p:sp>
        <p:nvSpPr>
          <p:cNvPr id="68" name="Google Shape;68;p15"/>
          <p:cNvSpPr txBox="1">
            <a:spLocks noGrp="1"/>
          </p:cNvSpPr>
          <p:nvPr>
            <p:ph type="body" idx="2"/>
          </p:nvPr>
        </p:nvSpPr>
        <p:spPr>
          <a:xfrm>
            <a:off x="6927851" y="4885267"/>
            <a:ext cx="1219200" cy="1219200"/>
          </a:xfrm>
          <a:prstGeom prst="rect">
            <a:avLst/>
          </a:prstGeom>
          <a:noFill/>
          <a:ln>
            <a:noFill/>
          </a:ln>
        </p:spPr>
        <p:txBody>
          <a:bodyPr spcFirstLastPara="1" wrap="square" lIns="68575" tIns="68575" rIns="68575" bIns="68575" anchor="t" anchorCtr="0"/>
          <a:lstStyle>
            <a:lvl1pPr marL="609585" marR="0" lvl="0" indent="-397923" algn="l" rtl="0">
              <a:lnSpc>
                <a:spcPct val="100000"/>
              </a:lnSpc>
              <a:spcBef>
                <a:spcPts val="800"/>
              </a:spcBef>
              <a:spcAft>
                <a:spcPts val="0"/>
              </a:spcAft>
              <a:buClr>
                <a:srgbClr val="005BBB"/>
              </a:buClr>
              <a:buSzPts val="1100"/>
              <a:buFont typeface="Arial"/>
              <a:buChar char="•"/>
              <a:defRPr sz="1467" b="0" i="0" u="none" strike="noStrike" cap="none">
                <a:solidFill>
                  <a:schemeClr val="dk1"/>
                </a:solidFill>
                <a:latin typeface="Arial"/>
                <a:ea typeface="Arial"/>
                <a:cs typeface="Arial"/>
                <a:sym typeface="Arial"/>
              </a:defRPr>
            </a:lvl1pPr>
            <a:lvl2pPr marL="1219170" marR="0" lvl="1" indent="-397923" algn="l" rtl="0">
              <a:lnSpc>
                <a:spcPct val="100000"/>
              </a:lnSpc>
              <a:spcBef>
                <a:spcPts val="400"/>
              </a:spcBef>
              <a:spcAft>
                <a:spcPts val="0"/>
              </a:spcAft>
              <a:buClr>
                <a:srgbClr val="005BBB"/>
              </a:buClr>
              <a:buSzPts val="1100"/>
              <a:buFont typeface="Arial"/>
              <a:buChar char="•"/>
              <a:defRPr sz="1467" b="0" i="0" u="none" strike="noStrike" cap="none">
                <a:solidFill>
                  <a:schemeClr val="dk1"/>
                </a:solidFill>
                <a:latin typeface="Arial"/>
                <a:ea typeface="Arial"/>
                <a:cs typeface="Arial"/>
                <a:sym typeface="Arial"/>
              </a:defRPr>
            </a:lvl2pPr>
            <a:lvl3pPr marL="1828754" marR="0" lvl="2" indent="-389457" algn="l" rtl="0">
              <a:lnSpc>
                <a:spcPct val="100000"/>
              </a:lnSpc>
              <a:spcBef>
                <a:spcPts val="400"/>
              </a:spcBef>
              <a:spcAft>
                <a:spcPts val="0"/>
              </a:spcAft>
              <a:buClr>
                <a:srgbClr val="005BBB"/>
              </a:buClr>
              <a:buSzPts val="1000"/>
              <a:buFont typeface="Merriweather Sans"/>
              <a:buChar char="-"/>
              <a:defRPr sz="1333" b="0" i="0" u="none" strike="noStrike" cap="none">
                <a:solidFill>
                  <a:schemeClr val="dk1"/>
                </a:solidFill>
                <a:latin typeface="Arial"/>
                <a:ea typeface="Arial"/>
                <a:cs typeface="Arial"/>
                <a:sym typeface="Arial"/>
              </a:defRPr>
            </a:lvl3pPr>
            <a:lvl4pPr marL="2438339" marR="0" lvl="3" indent="-389457" algn="l" rtl="0">
              <a:lnSpc>
                <a:spcPct val="90000"/>
              </a:lnSpc>
              <a:spcBef>
                <a:spcPts val="400"/>
              </a:spcBef>
              <a:spcAft>
                <a:spcPts val="0"/>
              </a:spcAft>
              <a:buClr>
                <a:srgbClr val="005BBB"/>
              </a:buClr>
              <a:buSzPts val="1000"/>
              <a:buFont typeface="Arial"/>
              <a:buChar char="•"/>
              <a:defRPr sz="1333" b="0" i="0" u="none" strike="noStrike" cap="none">
                <a:solidFill>
                  <a:schemeClr val="dk1"/>
                </a:solidFill>
                <a:latin typeface="Arial"/>
                <a:ea typeface="Arial"/>
                <a:cs typeface="Arial"/>
                <a:sym typeface="Arial"/>
              </a:defRPr>
            </a:lvl4pPr>
            <a:lvl5pPr marL="3047924" marR="0" lvl="4" indent="-389457" algn="l" rtl="0">
              <a:lnSpc>
                <a:spcPct val="90000"/>
              </a:lnSpc>
              <a:spcBef>
                <a:spcPts val="400"/>
              </a:spcBef>
              <a:spcAft>
                <a:spcPts val="0"/>
              </a:spcAft>
              <a:buClr>
                <a:srgbClr val="005BBB"/>
              </a:buClr>
              <a:buSzPts val="1000"/>
              <a:buFont typeface="Arial"/>
              <a:buChar char="•"/>
              <a:defRPr sz="1333" b="0" i="0" u="none" strike="noStrike" cap="none">
                <a:solidFill>
                  <a:schemeClr val="dk1"/>
                </a:solidFill>
                <a:latin typeface="Arial"/>
                <a:ea typeface="Arial"/>
                <a:cs typeface="Arial"/>
                <a:sym typeface="Arial"/>
              </a:defRPr>
            </a:lvl5pPr>
            <a:lvl6pPr marL="3657509" marR="0" lvl="5"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6pPr>
            <a:lvl7pPr marL="4267093" marR="0" lvl="6"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7pPr>
            <a:lvl8pPr marL="4876678" marR="0" lvl="7"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8pPr>
            <a:lvl9pPr marL="5486263" marR="0" lvl="8" indent="-389457" algn="l" rtl="0">
              <a:lnSpc>
                <a:spcPct val="90000"/>
              </a:lnSpc>
              <a:spcBef>
                <a:spcPts val="400"/>
              </a:spcBef>
              <a:spcAft>
                <a:spcPts val="0"/>
              </a:spcAft>
              <a:buClr>
                <a:schemeClr val="dk1"/>
              </a:buClr>
              <a:buSzPts val="1000"/>
              <a:buFont typeface="Arial"/>
              <a:buChar char="•"/>
              <a:defRPr sz="1333"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17022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 3 level Bullet List">
  <p:cSld name="1_ 3 level Bullet List">
    <p:spTree>
      <p:nvGrpSpPr>
        <p:cNvPr id="1" name="Shape 172"/>
        <p:cNvGrpSpPr/>
        <p:nvPr/>
      </p:nvGrpSpPr>
      <p:grpSpPr>
        <a:xfrm>
          <a:off x="0" y="0"/>
          <a:ext cx="0" cy="0"/>
          <a:chOff x="0" y="0"/>
          <a:chExt cx="0" cy="0"/>
        </a:xfrm>
      </p:grpSpPr>
      <p:sp>
        <p:nvSpPr>
          <p:cNvPr id="173" name="Google Shape;173;p42"/>
          <p:cNvSpPr txBox="1">
            <a:spLocks noGrp="1"/>
          </p:cNvSpPr>
          <p:nvPr>
            <p:ph type="body" idx="1"/>
          </p:nvPr>
        </p:nvSpPr>
        <p:spPr>
          <a:xfrm>
            <a:off x="566929" y="2185416"/>
            <a:ext cx="9678800" cy="3848000"/>
          </a:xfrm>
          <a:prstGeom prst="rect">
            <a:avLst/>
          </a:prstGeom>
          <a:noFill/>
          <a:ln>
            <a:noFill/>
          </a:ln>
        </p:spPr>
        <p:txBody>
          <a:bodyPr spcFirstLastPara="1" wrap="square" lIns="91425" tIns="91425" rIns="91425" bIns="91425" anchor="t" anchorCtr="0"/>
          <a:lstStyle>
            <a:lvl1pPr marL="609585" marR="0" lvl="0" indent="-304792" algn="l" rtl="0">
              <a:lnSpc>
                <a:spcPct val="100000"/>
              </a:lnSpc>
              <a:spcBef>
                <a:spcPts val="1000"/>
              </a:spcBef>
              <a:spcAft>
                <a:spcPts val="0"/>
              </a:spcAft>
              <a:buClr>
                <a:srgbClr val="005BBB"/>
              </a:buClr>
              <a:buSzPts val="1500"/>
              <a:buFont typeface="Arial"/>
              <a:buNone/>
              <a:defRPr sz="1700" b="1" i="0" u="none" strike="noStrike" cap="none">
                <a:solidFill>
                  <a:srgbClr val="005BBB"/>
                </a:solidFill>
                <a:latin typeface="Arial"/>
                <a:ea typeface="Arial"/>
                <a:cs typeface="Arial"/>
                <a:sym typeface="Arial"/>
              </a:defRPr>
            </a:lvl1pPr>
            <a:lvl2pPr marL="1219170" marR="0" lvl="1" indent="-431789" algn="l" rtl="0">
              <a:lnSpc>
                <a:spcPct val="100000"/>
              </a:lnSpc>
              <a:spcBef>
                <a:spcPts val="500"/>
              </a:spcBef>
              <a:spcAft>
                <a:spcPts val="0"/>
              </a:spcAft>
              <a:buClr>
                <a:srgbClr val="005BBB"/>
              </a:buClr>
              <a:buSzPts val="1500"/>
              <a:buFont typeface="Arial"/>
              <a:buChar char="•"/>
              <a:defRPr sz="2000" b="0" i="0" u="none" strike="noStrike" cap="none">
                <a:solidFill>
                  <a:schemeClr val="dk1"/>
                </a:solidFill>
                <a:latin typeface="Arial"/>
                <a:ea typeface="Arial"/>
                <a:cs typeface="Arial"/>
                <a:sym typeface="Arial"/>
              </a:defRPr>
            </a:lvl2pPr>
            <a:lvl3pPr marL="1828754" marR="0" lvl="2" indent="-431789" algn="l" rtl="0">
              <a:lnSpc>
                <a:spcPct val="100000"/>
              </a:lnSpc>
              <a:spcBef>
                <a:spcPts val="500"/>
              </a:spcBef>
              <a:spcAft>
                <a:spcPts val="0"/>
              </a:spcAft>
              <a:buClr>
                <a:srgbClr val="005BBB"/>
              </a:buClr>
              <a:buSzPts val="1500"/>
              <a:buFont typeface="Merriweather Sans"/>
              <a:buChar char="-"/>
              <a:defRPr sz="2000" b="0" i="0" u="none" strike="noStrike" cap="none">
                <a:solidFill>
                  <a:schemeClr val="dk1"/>
                </a:solidFill>
                <a:latin typeface="Arial"/>
                <a:ea typeface="Arial"/>
                <a:cs typeface="Arial"/>
                <a:sym typeface="Arial"/>
              </a:defRPr>
            </a:lvl3pPr>
            <a:lvl4pPr marL="2438339" marR="0" lvl="3" indent="-419090" algn="l" rtl="0">
              <a:lnSpc>
                <a:spcPct val="90000"/>
              </a:lnSpc>
              <a:spcBef>
                <a:spcPts val="500"/>
              </a:spcBef>
              <a:spcAft>
                <a:spcPts val="0"/>
              </a:spcAft>
              <a:buClr>
                <a:srgbClr val="005BBB"/>
              </a:buClr>
              <a:buSzPts val="1350"/>
              <a:buFont typeface="Arial"/>
              <a:buChar char="•"/>
              <a:defRPr sz="1800" b="0" i="0" u="none" strike="noStrike" cap="none">
                <a:solidFill>
                  <a:srgbClr val="666666"/>
                </a:solidFill>
                <a:latin typeface="Arial"/>
                <a:ea typeface="Arial"/>
                <a:cs typeface="Arial"/>
                <a:sym typeface="Arial"/>
              </a:defRPr>
            </a:lvl4pPr>
            <a:lvl5pPr marL="3047924" marR="0" lvl="4" indent="-419090" algn="l" rtl="0">
              <a:lnSpc>
                <a:spcPct val="90000"/>
              </a:lnSpc>
              <a:spcBef>
                <a:spcPts val="500"/>
              </a:spcBef>
              <a:spcAft>
                <a:spcPts val="0"/>
              </a:spcAft>
              <a:buClr>
                <a:srgbClr val="005BBB"/>
              </a:buClr>
              <a:buSzPts val="1350"/>
              <a:buFont typeface="Arial"/>
              <a:buChar char="•"/>
              <a:defRPr sz="1800" b="0" i="0" u="none" strike="noStrike" cap="none">
                <a:solidFill>
                  <a:srgbClr val="666666"/>
                </a:solidFill>
                <a:latin typeface="Arial"/>
                <a:ea typeface="Arial"/>
                <a:cs typeface="Arial"/>
                <a:sym typeface="Arial"/>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4" name="Google Shape;174;p42"/>
          <p:cNvSpPr txBox="1">
            <a:spLocks noGrp="1"/>
          </p:cNvSpPr>
          <p:nvPr>
            <p:ph type="title"/>
          </p:nvPr>
        </p:nvSpPr>
        <p:spPr>
          <a:xfrm>
            <a:off x="566928" y="1316736"/>
            <a:ext cx="10515600" cy="8684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2"/>
              </a:buClr>
              <a:buSzPts val="1400"/>
              <a:buFont typeface="Arial"/>
              <a:buNone/>
              <a:defRPr sz="3000" b="0" i="0" u="none" strike="noStrike" cap="none">
                <a:solidFill>
                  <a:schemeClr val="dk2"/>
                </a:solidFill>
                <a:latin typeface="Arial"/>
                <a:ea typeface="Arial"/>
                <a:cs typeface="Arial"/>
                <a:sym typeface="Arial"/>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4240467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Slide Blue">
    <p:spTree>
      <p:nvGrpSpPr>
        <p:cNvPr id="1" name="Shape 72"/>
        <p:cNvGrpSpPr/>
        <p:nvPr/>
      </p:nvGrpSpPr>
      <p:grpSpPr>
        <a:xfrm>
          <a:off x="0" y="0"/>
          <a:ext cx="0" cy="0"/>
          <a:chOff x="0" y="0"/>
          <a:chExt cx="0" cy="0"/>
        </a:xfrm>
      </p:grpSpPr>
      <p:pic>
        <p:nvPicPr>
          <p:cNvPr id="73" name="Shape 73"/>
          <p:cNvPicPr preferRelativeResize="0"/>
          <p:nvPr/>
        </p:nvPicPr>
        <p:blipFill rotWithShape="1">
          <a:blip r:embed="rId2">
            <a:alphaModFix/>
          </a:blip>
          <a:srcRect/>
          <a:stretch/>
        </p:blipFill>
        <p:spPr>
          <a:xfrm>
            <a:off x="-4" y="1"/>
            <a:ext cx="12010179" cy="6842912"/>
          </a:xfrm>
          <a:prstGeom prst="rect">
            <a:avLst/>
          </a:prstGeom>
          <a:noFill/>
          <a:ln>
            <a:noFill/>
          </a:ln>
        </p:spPr>
      </p:pic>
      <p:sp>
        <p:nvSpPr>
          <p:cNvPr id="74" name="Shape 74"/>
          <p:cNvSpPr txBox="1">
            <a:spLocks noGrp="1"/>
          </p:cNvSpPr>
          <p:nvPr>
            <p:ph type="body" idx="1"/>
          </p:nvPr>
        </p:nvSpPr>
        <p:spPr>
          <a:xfrm>
            <a:off x="658368" y="3968496"/>
            <a:ext cx="6638400" cy="16504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2800" b="0" i="0" u="none" strike="noStrike" cap="none">
                <a:solidFill>
                  <a:schemeClr val="lt1"/>
                </a:solidFill>
                <a:latin typeface="Arial"/>
                <a:ea typeface="Arial"/>
                <a:cs typeface="Arial"/>
                <a:sym typeface="Arial"/>
              </a:defRPr>
            </a:lvl1pPr>
            <a:lvl2pPr marL="685783" marR="0" lvl="1" indent="-101597"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14297" algn="l" rtl="0">
              <a:lnSpc>
                <a:spcPct val="100000"/>
              </a:lnSpc>
              <a:spcBef>
                <a:spcPts val="500"/>
              </a:spcBef>
              <a:buClr>
                <a:srgbClr val="005BBB"/>
              </a:buClr>
              <a:buSzPct val="96428"/>
              <a:buFont typeface="Merriweather Sans"/>
              <a:buChar char="-"/>
              <a:defRPr sz="18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chemeClr val="dk1"/>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chemeClr val="dk1"/>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ctrTitle"/>
          </p:nvPr>
        </p:nvSpPr>
        <p:spPr>
          <a:xfrm>
            <a:off x="658368" y="1490472"/>
            <a:ext cx="6638400" cy="2386400"/>
          </a:xfrm>
          <a:prstGeom prst="rect">
            <a:avLst/>
          </a:prstGeom>
          <a:noFill/>
          <a:ln>
            <a:noFill/>
          </a:ln>
        </p:spPr>
        <p:txBody>
          <a:bodyPr wrap="square" lIns="91425" tIns="91425" rIns="91425" bIns="91425" anchor="b" anchorCtr="0"/>
          <a:lstStyle>
            <a:lvl1pPr marL="0" marR="0" lvl="0" indent="0" algn="l" rtl="0">
              <a:lnSpc>
                <a:spcPct val="96666"/>
              </a:lnSpc>
              <a:spcBef>
                <a:spcPts val="0"/>
              </a:spcBef>
              <a:buClr>
                <a:schemeClr val="lt1"/>
              </a:buClr>
              <a:buFont typeface="Arial"/>
              <a:buNone/>
              <a:defRPr sz="6000" b="1" i="0" u="none" strike="noStrike" cap="none">
                <a:solidFill>
                  <a:schemeClr val="lt1"/>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pic>
        <p:nvPicPr>
          <p:cNvPr id="76" name="Shape 76"/>
          <p:cNvPicPr preferRelativeResize="0"/>
          <p:nvPr/>
        </p:nvPicPr>
        <p:blipFill rotWithShape="1">
          <a:blip r:embed="rId3">
            <a:alphaModFix/>
          </a:blip>
          <a:srcRect/>
          <a:stretch/>
        </p:blipFill>
        <p:spPr>
          <a:xfrm>
            <a:off x="658368" y="5438781"/>
            <a:ext cx="2862600" cy="615897"/>
          </a:xfrm>
          <a:prstGeom prst="rect">
            <a:avLst/>
          </a:prstGeom>
          <a:noFill/>
          <a:ln>
            <a:noFill/>
          </a:ln>
        </p:spPr>
      </p:pic>
    </p:spTree>
    <p:extLst>
      <p:ext uri="{BB962C8B-B14F-4D97-AF65-F5344CB8AC3E}">
        <p14:creationId xmlns:p14="http://schemas.microsoft.com/office/powerpoint/2010/main" val="2071975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and bod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29200" y="984967"/>
            <a:ext cx="10962800" cy="10236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79" name="Shape 79"/>
          <p:cNvSpPr txBox="1">
            <a:spLocks noGrp="1"/>
          </p:cNvSpPr>
          <p:nvPr>
            <p:ph type="body" idx="1"/>
          </p:nvPr>
        </p:nvSpPr>
        <p:spPr>
          <a:xfrm>
            <a:off x="629200" y="2558767"/>
            <a:ext cx="10962800" cy="3613600"/>
          </a:xfrm>
          <a:prstGeom prst="rect">
            <a:avLst/>
          </a:prstGeom>
          <a:noFill/>
          <a:ln>
            <a:noFill/>
          </a:ln>
        </p:spPr>
        <p:txBody>
          <a:bodyPr wrap="square" lIns="91425" tIns="91425" rIns="91425" bIns="91425" anchor="t" anchorCtr="0"/>
          <a:lstStyle>
            <a:lvl1pPr marL="228594" marR="0" lvl="0" indent="-101597" algn="l" rtl="0">
              <a:lnSpc>
                <a:spcPct val="100000"/>
              </a:lnSpc>
              <a:spcBef>
                <a:spcPts val="0"/>
              </a:spcBef>
              <a:buClr>
                <a:srgbClr val="005BBB"/>
              </a:buClr>
              <a:buSzPct val="100000"/>
              <a:buFont typeface="Arial"/>
              <a:buChar char="•"/>
              <a:defRPr sz="2000" b="0" i="0" u="none" strike="noStrike" cap="none">
                <a:solidFill>
                  <a:schemeClr val="dk1"/>
                </a:solidFill>
                <a:latin typeface="Arial"/>
                <a:ea typeface="Arial"/>
                <a:cs typeface="Arial"/>
                <a:sym typeface="Arial"/>
              </a:defRPr>
            </a:lvl1pPr>
            <a:lvl2pPr marL="685783" marR="0" lvl="1" indent="-101597" algn="l" rtl="0">
              <a:lnSpc>
                <a:spcPct val="100000"/>
              </a:lnSpc>
              <a:spcBef>
                <a:spcPts val="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14297" algn="l" rtl="0">
              <a:lnSpc>
                <a:spcPct val="100000"/>
              </a:lnSpc>
              <a:spcBef>
                <a:spcPts val="0"/>
              </a:spcBef>
              <a:buClr>
                <a:srgbClr val="005BBB"/>
              </a:buClr>
              <a:buSzPct val="96428"/>
              <a:buFont typeface="Merriweather Sans"/>
              <a:buChar char="-"/>
              <a:defRPr sz="1800" b="0" i="0" u="none" strike="noStrike" cap="none">
                <a:solidFill>
                  <a:schemeClr val="dk1"/>
                </a:solidFill>
                <a:latin typeface="Arial"/>
                <a:ea typeface="Arial"/>
                <a:cs typeface="Arial"/>
                <a:sym typeface="Arial"/>
              </a:defRPr>
            </a:lvl3pPr>
            <a:lvl4pPr marL="1600160" marR="0" lvl="3" indent="-114297" algn="l" rtl="0">
              <a:lnSpc>
                <a:spcPct val="90000"/>
              </a:lnSpc>
              <a:spcBef>
                <a:spcPts val="0"/>
              </a:spcBef>
              <a:buClr>
                <a:srgbClr val="005BBB"/>
              </a:buClr>
              <a:buSzPct val="96428"/>
              <a:buFont typeface="Arial"/>
              <a:buChar char="•"/>
              <a:defRPr sz="1800" b="0" i="0" u="none" strike="noStrike" cap="none">
                <a:solidFill>
                  <a:schemeClr val="dk1"/>
                </a:solidFill>
                <a:latin typeface="Arial"/>
                <a:ea typeface="Arial"/>
                <a:cs typeface="Arial"/>
                <a:sym typeface="Arial"/>
              </a:defRPr>
            </a:lvl4pPr>
            <a:lvl5pPr marL="2057349" marR="0" lvl="4" indent="-114297" algn="l" rtl="0">
              <a:lnSpc>
                <a:spcPct val="90000"/>
              </a:lnSpc>
              <a:spcBef>
                <a:spcPts val="0"/>
              </a:spcBef>
              <a:buClr>
                <a:srgbClr val="005BBB"/>
              </a:buClr>
              <a:buSzPct val="96428"/>
              <a:buFont typeface="Arial"/>
              <a:buChar char="•"/>
              <a:defRPr sz="1800" b="0" i="0" u="none" strike="noStrike" cap="none">
                <a:solidFill>
                  <a:schemeClr val="dk1"/>
                </a:solidFill>
                <a:latin typeface="Arial"/>
                <a:ea typeface="Arial"/>
                <a:cs typeface="Arial"/>
                <a:sym typeface="Arial"/>
              </a:defRPr>
            </a:lvl5pPr>
            <a:lvl6pPr marL="2514537" marR="0" lvl="5"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11364721" y="6260831"/>
            <a:ext cx="731600" cy="524800"/>
          </a:xfrm>
          <a:prstGeom prst="rect">
            <a:avLst/>
          </a:prstGeom>
          <a:noFill/>
          <a:ln>
            <a:noFill/>
          </a:ln>
        </p:spPr>
        <p:txBody>
          <a:bodyPr wrap="square" lIns="91425" tIns="91425" rIns="91425" bIns="91425" anchor="ctr" anchorCtr="0">
            <a:noAutofit/>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a:t>
            </a:fld>
            <a:endParaRPr lang="en" sz="1867">
              <a:solidFill>
                <a:srgbClr val="000000"/>
              </a:solidFill>
              <a:ea typeface="Arial"/>
              <a:cs typeface="Arial"/>
              <a:sym typeface="Arial"/>
            </a:endParaRPr>
          </a:p>
        </p:txBody>
      </p:sp>
    </p:spTree>
    <p:extLst>
      <p:ext uri="{BB962C8B-B14F-4D97-AF65-F5344CB8AC3E}">
        <p14:creationId xmlns:p14="http://schemas.microsoft.com/office/powerpoint/2010/main" val="3935933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lank Slide">
    <p:spTree>
      <p:nvGrpSpPr>
        <p:cNvPr id="1" name="Shape 83"/>
        <p:cNvGrpSpPr/>
        <p:nvPr/>
      </p:nvGrpSpPr>
      <p:grpSpPr>
        <a:xfrm>
          <a:off x="0" y="0"/>
          <a:ext cx="0" cy="0"/>
          <a:chOff x="0" y="0"/>
          <a:chExt cx="0" cy="0"/>
        </a:xfrm>
      </p:grpSpPr>
    </p:spTree>
    <p:extLst>
      <p:ext uri="{BB962C8B-B14F-4D97-AF65-F5344CB8AC3E}">
        <p14:creationId xmlns:p14="http://schemas.microsoft.com/office/powerpoint/2010/main" val="858342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 3 level Bullet Lis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66929" y="2185416"/>
            <a:ext cx="9678800" cy="38480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1700" b="1" i="0" u="none" strike="noStrike" cap="none">
                <a:solidFill>
                  <a:srgbClr val="005BBB"/>
                </a:solidFill>
                <a:latin typeface="Arial"/>
                <a:ea typeface="Arial"/>
                <a:cs typeface="Arial"/>
                <a:sym typeface="Arial"/>
              </a:defRPr>
            </a:lvl1pPr>
            <a:lvl2pPr marL="736582" marR="0" lvl="1" indent="-152396"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01597" algn="l" rtl="0">
              <a:lnSpc>
                <a:spcPct val="100000"/>
              </a:lnSpc>
              <a:spcBef>
                <a:spcPts val="500"/>
              </a:spcBef>
              <a:spcAft>
                <a:spcPts val="0"/>
              </a:spcAft>
              <a:buClr>
                <a:srgbClr val="005BBB"/>
              </a:buClr>
              <a:buSzPct val="100000"/>
              <a:buFont typeface="Merriweather Sans"/>
              <a:buChar char="-"/>
              <a:defRPr sz="20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title"/>
          </p:nvPr>
        </p:nvSpPr>
        <p:spPr>
          <a:xfrm>
            <a:off x="566928" y="1316736"/>
            <a:ext cx="105156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Tree>
    <p:extLst>
      <p:ext uri="{BB962C8B-B14F-4D97-AF65-F5344CB8AC3E}">
        <p14:creationId xmlns:p14="http://schemas.microsoft.com/office/powerpoint/2010/main" val="3931239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CA1116-4F78-4B53-B050-C737B0B63CE8}"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3970278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 3 level Bullet Lis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66929" y="2185416"/>
            <a:ext cx="9678800" cy="38480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1700" b="1" i="0" u="none" strike="noStrike" cap="none">
                <a:solidFill>
                  <a:srgbClr val="005BBB"/>
                </a:solidFill>
                <a:latin typeface="Arial"/>
                <a:ea typeface="Arial"/>
                <a:cs typeface="Arial"/>
                <a:sym typeface="Arial"/>
              </a:defRPr>
            </a:lvl1pPr>
            <a:lvl2pPr marL="736582" marR="0" lvl="1" indent="-152396"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01597" algn="l" rtl="0">
              <a:lnSpc>
                <a:spcPct val="100000"/>
              </a:lnSpc>
              <a:spcBef>
                <a:spcPts val="500"/>
              </a:spcBef>
              <a:spcAft>
                <a:spcPts val="0"/>
              </a:spcAft>
              <a:buClr>
                <a:srgbClr val="005BBB"/>
              </a:buClr>
              <a:buSzPct val="100000"/>
              <a:buFont typeface="Merriweather Sans"/>
              <a:buChar char="-"/>
              <a:defRPr sz="20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title"/>
          </p:nvPr>
        </p:nvSpPr>
        <p:spPr>
          <a:xfrm>
            <a:off x="566928" y="1316736"/>
            <a:ext cx="105156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Tree>
    <p:extLst>
      <p:ext uri="{BB962C8B-B14F-4D97-AF65-F5344CB8AC3E}">
        <p14:creationId xmlns:p14="http://schemas.microsoft.com/office/powerpoint/2010/main" val="2542161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_ 3 level Bullet Lis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66929" y="2185416"/>
            <a:ext cx="9678800" cy="38480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1700" b="1" i="0" u="none" strike="noStrike" cap="none">
                <a:solidFill>
                  <a:srgbClr val="005BBB"/>
                </a:solidFill>
                <a:latin typeface="Arial"/>
                <a:ea typeface="Arial"/>
                <a:cs typeface="Arial"/>
                <a:sym typeface="Arial"/>
              </a:defRPr>
            </a:lvl1pPr>
            <a:lvl2pPr marL="736582" marR="0" lvl="1" indent="-152396"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01597" algn="l" rtl="0">
              <a:lnSpc>
                <a:spcPct val="100000"/>
              </a:lnSpc>
              <a:spcBef>
                <a:spcPts val="500"/>
              </a:spcBef>
              <a:spcAft>
                <a:spcPts val="0"/>
              </a:spcAft>
              <a:buClr>
                <a:srgbClr val="005BBB"/>
              </a:buClr>
              <a:buSzPct val="100000"/>
              <a:buFont typeface="Merriweather Sans"/>
              <a:buChar char="-"/>
              <a:defRPr sz="20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title"/>
          </p:nvPr>
        </p:nvSpPr>
        <p:spPr>
          <a:xfrm>
            <a:off x="566928" y="1316736"/>
            <a:ext cx="105156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Tree>
    <p:extLst>
      <p:ext uri="{BB962C8B-B14F-4D97-AF65-F5344CB8AC3E}">
        <p14:creationId xmlns:p14="http://schemas.microsoft.com/office/powerpoint/2010/main" val="4010061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4_ 3 level Bullet Lis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66929" y="2185416"/>
            <a:ext cx="9678800" cy="38480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1700" b="1" i="0" u="none" strike="noStrike" cap="none">
                <a:solidFill>
                  <a:srgbClr val="005BBB"/>
                </a:solidFill>
                <a:latin typeface="Arial"/>
                <a:ea typeface="Arial"/>
                <a:cs typeface="Arial"/>
                <a:sym typeface="Arial"/>
              </a:defRPr>
            </a:lvl1pPr>
            <a:lvl2pPr marL="736582" marR="0" lvl="1" indent="-152396"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01597" algn="l" rtl="0">
              <a:lnSpc>
                <a:spcPct val="100000"/>
              </a:lnSpc>
              <a:spcBef>
                <a:spcPts val="500"/>
              </a:spcBef>
              <a:spcAft>
                <a:spcPts val="0"/>
              </a:spcAft>
              <a:buClr>
                <a:srgbClr val="005BBB"/>
              </a:buClr>
              <a:buSzPct val="100000"/>
              <a:buFont typeface="Merriweather Sans"/>
              <a:buChar char="-"/>
              <a:defRPr sz="20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title"/>
          </p:nvPr>
        </p:nvSpPr>
        <p:spPr>
          <a:xfrm>
            <a:off x="566928" y="1316736"/>
            <a:ext cx="105156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Tree>
    <p:extLst>
      <p:ext uri="{BB962C8B-B14F-4D97-AF65-F5344CB8AC3E}">
        <p14:creationId xmlns:p14="http://schemas.microsoft.com/office/powerpoint/2010/main" val="194825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 3 level Bullet Lis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66929" y="2185416"/>
            <a:ext cx="9678800" cy="38480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1700" b="1" i="0" u="none" strike="noStrike" cap="none">
                <a:solidFill>
                  <a:srgbClr val="005BBB"/>
                </a:solidFill>
                <a:latin typeface="Arial"/>
                <a:ea typeface="Arial"/>
                <a:cs typeface="Arial"/>
                <a:sym typeface="Arial"/>
              </a:defRPr>
            </a:lvl1pPr>
            <a:lvl2pPr marL="736582" marR="0" lvl="1" indent="-152396"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01597" algn="l" rtl="0">
              <a:lnSpc>
                <a:spcPct val="100000"/>
              </a:lnSpc>
              <a:spcBef>
                <a:spcPts val="500"/>
              </a:spcBef>
              <a:spcAft>
                <a:spcPts val="0"/>
              </a:spcAft>
              <a:buClr>
                <a:srgbClr val="005BBB"/>
              </a:buClr>
              <a:buSzPct val="100000"/>
              <a:buFont typeface="Merriweather Sans"/>
              <a:buChar char="-"/>
              <a:defRPr sz="20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title"/>
          </p:nvPr>
        </p:nvSpPr>
        <p:spPr>
          <a:xfrm>
            <a:off x="566928" y="1316736"/>
            <a:ext cx="105156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Tree>
    <p:extLst>
      <p:ext uri="{BB962C8B-B14F-4D97-AF65-F5344CB8AC3E}">
        <p14:creationId xmlns:p14="http://schemas.microsoft.com/office/powerpoint/2010/main" val="4051307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6_ 3 level Bullet Lis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66929" y="2185416"/>
            <a:ext cx="9678800" cy="38480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1700" b="1" i="0" u="none" strike="noStrike" cap="none">
                <a:solidFill>
                  <a:srgbClr val="005BBB"/>
                </a:solidFill>
                <a:latin typeface="Arial"/>
                <a:ea typeface="Arial"/>
                <a:cs typeface="Arial"/>
                <a:sym typeface="Arial"/>
              </a:defRPr>
            </a:lvl1pPr>
            <a:lvl2pPr marL="736582" marR="0" lvl="1" indent="-152396"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01597" algn="l" rtl="0">
              <a:lnSpc>
                <a:spcPct val="100000"/>
              </a:lnSpc>
              <a:spcBef>
                <a:spcPts val="500"/>
              </a:spcBef>
              <a:spcAft>
                <a:spcPts val="0"/>
              </a:spcAft>
              <a:buClr>
                <a:srgbClr val="005BBB"/>
              </a:buClr>
              <a:buSzPct val="100000"/>
              <a:buFont typeface="Merriweather Sans"/>
              <a:buChar char="-"/>
              <a:defRPr sz="20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title"/>
          </p:nvPr>
        </p:nvSpPr>
        <p:spPr>
          <a:xfrm>
            <a:off x="566928" y="1316736"/>
            <a:ext cx="105156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Tree>
    <p:extLst>
      <p:ext uri="{BB962C8B-B14F-4D97-AF65-F5344CB8AC3E}">
        <p14:creationId xmlns:p14="http://schemas.microsoft.com/office/powerpoint/2010/main" val="250671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7_ 3 level Bullet List">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66929" y="2185416"/>
            <a:ext cx="9678800" cy="3848000"/>
          </a:xfrm>
          <a:prstGeom prst="rect">
            <a:avLst/>
          </a:prstGeom>
          <a:noFill/>
          <a:ln>
            <a:noFill/>
          </a:ln>
        </p:spPr>
        <p:txBody>
          <a:bodyPr wrap="square" lIns="91425" tIns="91425" rIns="91425" bIns="91425" anchor="t" anchorCtr="0"/>
          <a:lstStyle>
            <a:lvl1pPr marL="0" marR="0" lvl="0" indent="0" algn="l" rtl="0">
              <a:lnSpc>
                <a:spcPct val="100000"/>
              </a:lnSpc>
              <a:spcBef>
                <a:spcPts val="1000"/>
              </a:spcBef>
              <a:buClr>
                <a:srgbClr val="005BBB"/>
              </a:buClr>
              <a:buFont typeface="Arial"/>
              <a:buNone/>
              <a:defRPr sz="1700" b="1" i="0" u="none" strike="noStrike" cap="none">
                <a:solidFill>
                  <a:srgbClr val="005BBB"/>
                </a:solidFill>
                <a:latin typeface="Arial"/>
                <a:ea typeface="Arial"/>
                <a:cs typeface="Arial"/>
                <a:sym typeface="Arial"/>
              </a:defRPr>
            </a:lvl1pPr>
            <a:lvl2pPr marL="736582" marR="0" lvl="1" indent="-152396" algn="l" rtl="0">
              <a:lnSpc>
                <a:spcPct val="100000"/>
              </a:lnSpc>
              <a:spcBef>
                <a:spcPts val="500"/>
              </a:spcBef>
              <a:buClr>
                <a:srgbClr val="005BBB"/>
              </a:buClr>
              <a:buSzPct val="100000"/>
              <a:buFont typeface="Arial"/>
              <a:buChar char="•"/>
              <a:defRPr sz="2000" b="0" i="0" u="none" strike="noStrike" cap="none">
                <a:solidFill>
                  <a:schemeClr val="dk1"/>
                </a:solidFill>
                <a:latin typeface="Arial"/>
                <a:ea typeface="Arial"/>
                <a:cs typeface="Arial"/>
                <a:sym typeface="Arial"/>
              </a:defRPr>
            </a:lvl2pPr>
            <a:lvl3pPr marL="1142971" marR="0" lvl="2" indent="-101597" algn="l" rtl="0">
              <a:lnSpc>
                <a:spcPct val="100000"/>
              </a:lnSpc>
              <a:spcBef>
                <a:spcPts val="500"/>
              </a:spcBef>
              <a:spcAft>
                <a:spcPts val="0"/>
              </a:spcAft>
              <a:buClr>
                <a:srgbClr val="005BBB"/>
              </a:buClr>
              <a:buSzPct val="100000"/>
              <a:buFont typeface="Merriweather Sans"/>
              <a:buChar char="-"/>
              <a:defRPr sz="2000" b="0" i="0" u="none" strike="noStrike" cap="none">
                <a:solidFill>
                  <a:schemeClr val="dk1"/>
                </a:solidFill>
                <a:latin typeface="Arial"/>
                <a:ea typeface="Arial"/>
                <a:cs typeface="Arial"/>
                <a:sym typeface="Arial"/>
              </a:defRPr>
            </a:lvl3pPr>
            <a:lvl4pPr marL="1600160" marR="0" lvl="3"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4pPr>
            <a:lvl5pPr marL="2057349" marR="0" lvl="4" indent="-114297" algn="l" rtl="0">
              <a:lnSpc>
                <a:spcPct val="90000"/>
              </a:lnSpc>
              <a:spcBef>
                <a:spcPts val="500"/>
              </a:spcBef>
              <a:buClr>
                <a:srgbClr val="005BBB"/>
              </a:buClr>
              <a:buSzPct val="96428"/>
              <a:buFont typeface="Arial"/>
              <a:buChar char="•"/>
              <a:defRPr sz="1800" b="0" i="0" u="none" strike="noStrike" cap="none">
                <a:solidFill>
                  <a:srgbClr val="666666"/>
                </a:solidFill>
                <a:latin typeface="Arial"/>
                <a:ea typeface="Arial"/>
                <a:cs typeface="Arial"/>
                <a:sym typeface="Arial"/>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title"/>
          </p:nvPr>
        </p:nvSpPr>
        <p:spPr>
          <a:xfrm>
            <a:off x="566928" y="1316736"/>
            <a:ext cx="10515600" cy="868400"/>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Tree>
    <p:extLst>
      <p:ext uri="{BB962C8B-B14F-4D97-AF65-F5344CB8AC3E}">
        <p14:creationId xmlns:p14="http://schemas.microsoft.com/office/powerpoint/2010/main" val="2422032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3E7666-E5D3-4CC3-AB84-F18DD2D42826}"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26E57-F64F-45E6-B0EA-C35DC062ECBE}" type="slidenum">
              <a:rPr lang="en-US" smtClean="0"/>
              <a:t>‹#›</a:t>
            </a:fld>
            <a:endParaRPr lang="en-US"/>
          </a:p>
        </p:txBody>
      </p:sp>
    </p:spTree>
    <p:extLst>
      <p:ext uri="{BB962C8B-B14F-4D97-AF65-F5344CB8AC3E}">
        <p14:creationId xmlns:p14="http://schemas.microsoft.com/office/powerpoint/2010/main" val="318774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CA1116-4F78-4B53-B050-C737B0B63CE8}"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170134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CA1116-4F78-4B53-B050-C737B0B63CE8}" type="datetimeFigureOut">
              <a:rPr lang="en-US" smtClean="0"/>
              <a:t>3/16/2019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340991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A1116-4F78-4B53-B050-C737B0B63CE8}" type="datetimeFigureOut">
              <a:rPr lang="en-US" smtClean="0"/>
              <a:t>3/16/2019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171157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A1116-4F78-4B53-B050-C737B0B63CE8}" type="datetimeFigureOut">
              <a:rPr lang="en-US" smtClean="0"/>
              <a:t>3/16/2019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115477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CA1116-4F78-4B53-B050-C737B0B63CE8}"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112176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CA1116-4F78-4B53-B050-C737B0B63CE8}"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1077D-E62F-49DB-BA62-5E3A72185B39}" type="slidenum">
              <a:rPr lang="en-US" smtClean="0"/>
              <a:t>‹#›</a:t>
            </a:fld>
            <a:endParaRPr lang="en-US"/>
          </a:p>
        </p:txBody>
      </p:sp>
    </p:spTree>
    <p:extLst>
      <p:ext uri="{BB962C8B-B14F-4D97-AF65-F5344CB8AC3E}">
        <p14:creationId xmlns:p14="http://schemas.microsoft.com/office/powerpoint/2010/main" val="3732174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image" Target="../media/image3.jpeg"/><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A1116-4F78-4B53-B050-C737B0B63CE8}" type="datetimeFigureOut">
              <a:rPr lang="en-US" smtClean="0"/>
              <a:t>3/16/2019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1077D-E62F-49DB-BA62-5E3A72185B39}" type="slidenum">
              <a:rPr lang="en-US" smtClean="0"/>
              <a:t>‹#›</a:t>
            </a:fld>
            <a:endParaRPr lang="en-US"/>
          </a:p>
        </p:txBody>
      </p:sp>
    </p:spTree>
    <p:extLst>
      <p:ext uri="{BB962C8B-B14F-4D97-AF65-F5344CB8AC3E}">
        <p14:creationId xmlns:p14="http://schemas.microsoft.com/office/powerpoint/2010/main" val="17945586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68639" y="152401"/>
            <a:ext cx="3249261" cy="500387"/>
          </a:xfrm>
          <a:prstGeom prst="rect">
            <a:avLst/>
          </a:prstGeom>
        </p:spPr>
      </p:pic>
    </p:spTree>
    <p:extLst>
      <p:ext uri="{BB962C8B-B14F-4D97-AF65-F5344CB8AC3E}">
        <p14:creationId xmlns:p14="http://schemas.microsoft.com/office/powerpoint/2010/main" val="11899375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5" r:id="rId2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oursera.org/specializations/blockchain" TargetMode="Externa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8.xml"/><Relationship Id="rId5" Type="http://schemas.openxmlformats.org/officeDocument/2006/relationships/image" Target="../media/image23.jp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1220" y="2015613"/>
            <a:ext cx="6007903" cy="2710557"/>
          </a:xfrm>
        </p:spPr>
        <p:txBody>
          <a:bodyPr/>
          <a:lstStyle/>
          <a:p>
            <a:endParaRPr lang="en-US" sz="1400" dirty="0" smtClean="0"/>
          </a:p>
          <a:p>
            <a:r>
              <a:rPr lang="en-US" sz="1400" dirty="0" smtClean="0"/>
              <a:t>B</a:t>
            </a:r>
            <a:r>
              <a:rPr lang="en-US" sz="1400" dirty="0"/>
              <a:t>. RAMAMURTHY</a:t>
            </a:r>
          </a:p>
          <a:p>
            <a:r>
              <a:rPr lang="en-US" sz="1400" dirty="0"/>
              <a:t>©</a:t>
            </a:r>
            <a:r>
              <a:rPr lang="en-US" sz="1400" dirty="0" smtClean="0"/>
              <a:t>2019, </a:t>
            </a:r>
            <a:r>
              <a:rPr lang="en-US" sz="1400" dirty="0"/>
              <a:t>ALL RIGHTS RESERVED</a:t>
            </a:r>
          </a:p>
          <a:p>
            <a:r>
              <a:rPr lang="en-US" sz="1400" dirty="0"/>
              <a:t>BINA@BUFFALO.EDU</a:t>
            </a:r>
          </a:p>
          <a:p>
            <a:r>
              <a:rPr lang="en-US" sz="1400" dirty="0"/>
              <a:t>HTTP://WW.CSE.BUFFALO.EDU/FACULTY/BINA</a:t>
            </a:r>
          </a:p>
          <a:p>
            <a:r>
              <a:rPr lang="en-US" sz="1400" dirty="0"/>
              <a:t>TEACHING PROFESSOR</a:t>
            </a:r>
          </a:p>
          <a:p>
            <a:r>
              <a:rPr lang="en-US" sz="1400" dirty="0"/>
              <a:t>COMPUTER SCIENCE AND ENGINEERING</a:t>
            </a:r>
          </a:p>
          <a:p>
            <a:r>
              <a:rPr lang="en-US" sz="1400" dirty="0"/>
              <a:t>DIRECTOR, BLOCKCHAIN THINKLAB</a:t>
            </a:r>
          </a:p>
          <a:p>
            <a:r>
              <a:rPr lang="en-US" sz="1400" dirty="0"/>
              <a:t>PROGRAM DIRECTOR, DATA-INTENSIVE COMPUTING PROGRAM </a:t>
            </a:r>
          </a:p>
          <a:p>
            <a:endParaRPr lang="en-US" sz="1400" dirty="0"/>
          </a:p>
        </p:txBody>
      </p:sp>
      <p:sp>
        <p:nvSpPr>
          <p:cNvPr id="3" name="Title 2"/>
          <p:cNvSpPr>
            <a:spLocks noGrp="1"/>
          </p:cNvSpPr>
          <p:nvPr>
            <p:ph type="ctrTitle"/>
          </p:nvPr>
        </p:nvSpPr>
        <p:spPr>
          <a:xfrm>
            <a:off x="353567" y="251608"/>
            <a:ext cx="10434506" cy="939884"/>
          </a:xfrm>
        </p:spPr>
        <p:txBody>
          <a:bodyPr>
            <a:noAutofit/>
          </a:bodyPr>
          <a:lstStyle/>
          <a:p>
            <a:r>
              <a:rPr lang="en-US" sz="4000" dirty="0" smtClean="0"/>
              <a:t>Introduction to blockchain</a:t>
            </a:r>
            <a:endParaRPr lang="en-US" sz="4000" dirty="0"/>
          </a:p>
        </p:txBody>
      </p:sp>
      <p:sp>
        <p:nvSpPr>
          <p:cNvPr id="4" name="TextBox 3"/>
          <p:cNvSpPr txBox="1"/>
          <p:nvPr/>
        </p:nvSpPr>
        <p:spPr>
          <a:xfrm>
            <a:off x="353567" y="1535384"/>
            <a:ext cx="7738080" cy="369332"/>
          </a:xfrm>
          <a:prstGeom prst="rect">
            <a:avLst/>
          </a:prstGeom>
          <a:noFill/>
        </p:spPr>
        <p:txBody>
          <a:bodyPr wrap="none" rtlCol="0">
            <a:spAutoFit/>
          </a:bodyPr>
          <a:lstStyle/>
          <a:p>
            <a:r>
              <a:rPr lang="en-US" dirty="0" smtClean="0">
                <a:solidFill>
                  <a:schemeClr val="bg1"/>
                </a:solidFill>
              </a:rPr>
              <a:t>A presentation to Gifted Math Program, UB, March 16, 2019, 12.30PM, Knox 109</a:t>
            </a:r>
            <a:endParaRPr lang="en-US" dirty="0">
              <a:solidFill>
                <a:schemeClr val="bg1"/>
              </a:solidFill>
            </a:endParaRPr>
          </a:p>
        </p:txBody>
      </p:sp>
    </p:spTree>
    <p:extLst>
      <p:ext uri="{BB962C8B-B14F-4D97-AF65-F5344CB8AC3E}">
        <p14:creationId xmlns:p14="http://schemas.microsoft.com/office/powerpoint/2010/main" val="533998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1709" y="157018"/>
            <a:ext cx="7934036" cy="711412"/>
          </a:xfrm>
        </p:spPr>
        <p:txBody>
          <a:bodyPr/>
          <a:lstStyle/>
          <a:p>
            <a:r>
              <a:rPr lang="en-US" dirty="0" err="1" smtClean="0">
                <a:solidFill>
                  <a:schemeClr val="bg1"/>
                </a:solidFill>
              </a:rPr>
              <a:t>Hmm..what</a:t>
            </a:r>
            <a:r>
              <a:rPr lang="en-US" dirty="0" smtClean="0">
                <a:solidFill>
                  <a:schemeClr val="bg1"/>
                </a:solidFill>
              </a:rPr>
              <a:t> is the link? What is hash?</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10</a:t>
            </a:fld>
            <a:endParaRPr lang="en-US"/>
          </a:p>
        </p:txBody>
      </p:sp>
      <p:sp>
        <p:nvSpPr>
          <p:cNvPr id="5" name="Rectangle 4"/>
          <p:cNvSpPr/>
          <p:nvPr/>
        </p:nvSpPr>
        <p:spPr>
          <a:xfrm>
            <a:off x="3048000" y="3105835"/>
            <a:ext cx="4581236" cy="646331"/>
          </a:xfrm>
          <a:prstGeom prst="rect">
            <a:avLst/>
          </a:prstGeom>
        </p:spPr>
        <p:txBody>
          <a:bodyPr wrap="square">
            <a:spAutoFit/>
          </a:bodyPr>
          <a:lstStyle/>
          <a:p>
            <a:r>
              <a:rPr lang="en-US" dirty="0"/>
              <a:t>Here is one more activity</a:t>
            </a:r>
            <a:r>
              <a:rPr lang="en-US" dirty="0" smtClean="0"/>
              <a:t>: Lets compute the hash</a:t>
            </a:r>
            <a:endParaRPr lang="en-US" dirty="0"/>
          </a:p>
        </p:txBody>
      </p:sp>
      <p:pic>
        <p:nvPicPr>
          <p:cNvPr id="6" name="Picture 5"/>
          <p:cNvPicPr>
            <a:picLocks noChangeAspect="1"/>
          </p:cNvPicPr>
          <p:nvPr/>
        </p:nvPicPr>
        <p:blipFill>
          <a:blip r:embed="rId2"/>
          <a:stretch>
            <a:fillRect/>
          </a:stretch>
        </p:blipFill>
        <p:spPr>
          <a:xfrm>
            <a:off x="8954157" y="1749055"/>
            <a:ext cx="823031" cy="829128"/>
          </a:xfrm>
          <a:prstGeom prst="rect">
            <a:avLst/>
          </a:prstGeom>
        </p:spPr>
      </p:pic>
      <p:cxnSp>
        <p:nvCxnSpPr>
          <p:cNvPr id="8" name="Curved Connector 7"/>
          <p:cNvCxnSpPr>
            <a:stCxn id="6" idx="1"/>
            <a:endCxn id="5" idx="3"/>
          </p:cNvCxnSpPr>
          <p:nvPr/>
        </p:nvCxnSpPr>
        <p:spPr>
          <a:xfrm rot="10800000" flipV="1">
            <a:off x="7629237" y="2163619"/>
            <a:ext cx="1324921" cy="126538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7127" y="4516582"/>
            <a:ext cx="7490192" cy="1477328"/>
          </a:xfrm>
          <a:prstGeom prst="rect">
            <a:avLst/>
          </a:prstGeom>
          <a:noFill/>
        </p:spPr>
        <p:txBody>
          <a:bodyPr wrap="none" rtlCol="0">
            <a:spAutoFit/>
          </a:bodyPr>
          <a:lstStyle/>
          <a:p>
            <a:r>
              <a:rPr lang="en-US" dirty="0" smtClean="0"/>
              <a:t>In reality, blockchain operate on 256-bit integer math.</a:t>
            </a:r>
          </a:p>
          <a:p>
            <a:endParaRPr lang="en-US" dirty="0"/>
          </a:p>
          <a:p>
            <a:r>
              <a:rPr lang="en-US" dirty="0" smtClean="0"/>
              <a:t>Lets just do 6-bit math.</a:t>
            </a:r>
          </a:p>
          <a:p>
            <a:endParaRPr lang="en-US" dirty="0"/>
          </a:p>
          <a:p>
            <a:r>
              <a:rPr lang="en-US" dirty="0" smtClean="0"/>
              <a:t>Hash is one-way math function: SHA-3, SHA-256.. We will just use XOR</a:t>
            </a:r>
            <a:endParaRPr lang="en-US" dirty="0"/>
          </a:p>
        </p:txBody>
      </p:sp>
      <p:sp>
        <p:nvSpPr>
          <p:cNvPr id="11" name="TextBox 10"/>
          <p:cNvSpPr txBox="1"/>
          <p:nvPr/>
        </p:nvSpPr>
        <p:spPr>
          <a:xfrm>
            <a:off x="1422399" y="1124076"/>
            <a:ext cx="6404317" cy="1200329"/>
          </a:xfrm>
          <a:prstGeom prst="rect">
            <a:avLst/>
          </a:prstGeom>
          <a:noFill/>
        </p:spPr>
        <p:txBody>
          <a:bodyPr wrap="none" rtlCol="0">
            <a:spAutoFit/>
          </a:bodyPr>
          <a:lstStyle/>
          <a:p>
            <a:r>
              <a:rPr lang="en-US" b="1" dirty="0" smtClean="0"/>
              <a:t>Link</a:t>
            </a:r>
            <a:r>
              <a:rPr lang="en-US" dirty="0" smtClean="0"/>
              <a:t>: Hash of the transactions </a:t>
            </a:r>
          </a:p>
          <a:p>
            <a:endParaRPr lang="en-US" dirty="0"/>
          </a:p>
          <a:p>
            <a:endParaRPr lang="en-US" dirty="0" smtClean="0"/>
          </a:p>
          <a:p>
            <a:r>
              <a:rPr lang="en-US" b="1" dirty="0" smtClean="0"/>
              <a:t>Hash</a:t>
            </a:r>
            <a:r>
              <a:rPr lang="en-US" dirty="0" smtClean="0"/>
              <a:t>: is a mathematical gist or unique essence of something</a:t>
            </a:r>
            <a:endParaRPr lang="en-US" dirty="0"/>
          </a:p>
        </p:txBody>
      </p:sp>
      <p:cxnSp>
        <p:nvCxnSpPr>
          <p:cNvPr id="13" name="Curved Connector 12"/>
          <p:cNvCxnSpPr/>
          <p:nvPr/>
        </p:nvCxnSpPr>
        <p:spPr>
          <a:xfrm rot="5400000">
            <a:off x="1813339" y="1402429"/>
            <a:ext cx="631286" cy="60036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568873" y="4100945"/>
            <a:ext cx="1319592" cy="1477328"/>
          </a:xfrm>
          <a:prstGeom prst="rect">
            <a:avLst/>
          </a:prstGeom>
          <a:noFill/>
        </p:spPr>
        <p:txBody>
          <a:bodyPr wrap="none" rtlCol="0">
            <a:spAutoFit/>
          </a:bodyPr>
          <a:lstStyle/>
          <a:p>
            <a:r>
              <a:rPr lang="en-US" b="1" dirty="0" smtClean="0"/>
              <a:t>XOR</a:t>
            </a:r>
          </a:p>
          <a:p>
            <a:r>
              <a:rPr lang="en-US" b="1" dirty="0" smtClean="0"/>
              <a:t>0 </a:t>
            </a:r>
            <a:r>
              <a:rPr lang="en-US" b="1" dirty="0" err="1" smtClean="0"/>
              <a:t>xor</a:t>
            </a:r>
            <a:r>
              <a:rPr lang="en-US" b="1" dirty="0" smtClean="0"/>
              <a:t> 0 = 0</a:t>
            </a:r>
          </a:p>
          <a:p>
            <a:r>
              <a:rPr lang="en-US" b="1" dirty="0" smtClean="0"/>
              <a:t>1 </a:t>
            </a:r>
            <a:r>
              <a:rPr lang="en-US" b="1" dirty="0" err="1" smtClean="0"/>
              <a:t>xor</a:t>
            </a:r>
            <a:r>
              <a:rPr lang="en-US" b="1" dirty="0" smtClean="0"/>
              <a:t> 1 = 0</a:t>
            </a:r>
          </a:p>
          <a:p>
            <a:r>
              <a:rPr lang="en-US" b="1" dirty="0" smtClean="0"/>
              <a:t>0 </a:t>
            </a:r>
            <a:r>
              <a:rPr lang="en-US" b="1" dirty="0" err="1" smtClean="0"/>
              <a:t>xor</a:t>
            </a:r>
            <a:r>
              <a:rPr lang="en-US" b="1" dirty="0" smtClean="0"/>
              <a:t> 1 = 1</a:t>
            </a:r>
          </a:p>
          <a:p>
            <a:r>
              <a:rPr lang="en-US" b="1" dirty="0" smtClean="0"/>
              <a:t>1 </a:t>
            </a:r>
            <a:r>
              <a:rPr lang="en-US" b="1" dirty="0" err="1" smtClean="0"/>
              <a:t>xor</a:t>
            </a:r>
            <a:r>
              <a:rPr lang="en-US" b="1" dirty="0" smtClean="0"/>
              <a:t> 0 = 1</a:t>
            </a:r>
            <a:endParaRPr lang="en-US" b="1" dirty="0"/>
          </a:p>
        </p:txBody>
      </p:sp>
    </p:spTree>
    <p:extLst>
      <p:ext uri="{BB962C8B-B14F-4D97-AF65-F5344CB8AC3E}">
        <p14:creationId xmlns:p14="http://schemas.microsoft.com/office/powerpoint/2010/main" val="108695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4309" y="62885"/>
            <a:ext cx="7274745" cy="868430"/>
          </a:xfrm>
        </p:spPr>
        <p:txBody>
          <a:bodyPr/>
          <a:lstStyle/>
          <a:p>
            <a:r>
              <a:rPr lang="en-US" dirty="0" err="1" smtClean="0">
                <a:solidFill>
                  <a:schemeClr val="bg1"/>
                </a:solidFill>
                <a:sym typeface="Wingdings" panose="05000000000000000000" pitchFamily="2" charset="2"/>
              </a:rPr>
              <a:t>BlocksBlockchain</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pPr/>
              <a:t>11</a:t>
            </a:fld>
            <a:endParaRPr lang="en-US"/>
          </a:p>
        </p:txBody>
      </p:sp>
      <p:grpSp>
        <p:nvGrpSpPr>
          <p:cNvPr id="22" name="Group 21"/>
          <p:cNvGrpSpPr/>
          <p:nvPr/>
        </p:nvGrpSpPr>
        <p:grpSpPr>
          <a:xfrm>
            <a:off x="1902689" y="2265895"/>
            <a:ext cx="2142837" cy="1784188"/>
            <a:chOff x="6687126" y="2327441"/>
            <a:chExt cx="2142837" cy="1784188"/>
          </a:xfrm>
        </p:grpSpPr>
        <p:sp>
          <p:nvSpPr>
            <p:cNvPr id="10" name="Cube 9"/>
            <p:cNvSpPr/>
            <p:nvPr/>
          </p:nvSpPr>
          <p:spPr>
            <a:xfrm>
              <a:off x="6687126" y="2327441"/>
              <a:ext cx="2142837" cy="1784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67418" y="2983345"/>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Tx1</a:t>
              </a:r>
              <a:endParaRPr lang="en-US" dirty="0">
                <a:solidFill>
                  <a:srgbClr val="002060"/>
                </a:solidFill>
              </a:endParaRPr>
            </a:p>
          </p:txBody>
        </p:sp>
        <p:sp>
          <p:nvSpPr>
            <p:cNvPr id="12" name="Rectangle 11"/>
            <p:cNvSpPr/>
            <p:nvPr/>
          </p:nvSpPr>
          <p:spPr>
            <a:xfrm>
              <a:off x="7167418" y="3247304"/>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Tx2</a:t>
              </a:r>
              <a:endParaRPr lang="en-US" dirty="0">
                <a:solidFill>
                  <a:srgbClr val="002060"/>
                </a:solidFill>
              </a:endParaRPr>
            </a:p>
          </p:txBody>
        </p:sp>
        <p:sp>
          <p:nvSpPr>
            <p:cNvPr id="13" name="Rectangle 12"/>
            <p:cNvSpPr/>
            <p:nvPr/>
          </p:nvSpPr>
          <p:spPr>
            <a:xfrm>
              <a:off x="7167418" y="3485141"/>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Tx3</a:t>
              </a:r>
              <a:endParaRPr lang="en-US" dirty="0">
                <a:solidFill>
                  <a:srgbClr val="002060"/>
                </a:solidFill>
              </a:endParaRPr>
            </a:p>
          </p:txBody>
        </p:sp>
        <p:sp>
          <p:nvSpPr>
            <p:cNvPr id="14" name="Rectangle 13"/>
            <p:cNvSpPr/>
            <p:nvPr/>
          </p:nvSpPr>
          <p:spPr>
            <a:xfrm>
              <a:off x="7167418" y="3722978"/>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Tx4</a:t>
              </a:r>
              <a:endParaRPr lang="en-US" dirty="0">
                <a:solidFill>
                  <a:srgbClr val="002060"/>
                </a:solidFill>
              </a:endParaRPr>
            </a:p>
          </p:txBody>
        </p:sp>
      </p:grpSp>
      <p:sp>
        <p:nvSpPr>
          <p:cNvPr id="21" name="Cube 20"/>
          <p:cNvSpPr/>
          <p:nvPr/>
        </p:nvSpPr>
        <p:spPr>
          <a:xfrm>
            <a:off x="4525818" y="2242142"/>
            <a:ext cx="2142837" cy="1784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006110" y="2733604"/>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Tx5</a:t>
            </a:r>
            <a:endParaRPr lang="en-US" dirty="0">
              <a:solidFill>
                <a:srgbClr val="002060"/>
              </a:solidFill>
            </a:endParaRPr>
          </a:p>
        </p:txBody>
      </p:sp>
      <p:sp>
        <p:nvSpPr>
          <p:cNvPr id="25" name="Rectangle 24"/>
          <p:cNvSpPr/>
          <p:nvPr/>
        </p:nvSpPr>
        <p:spPr>
          <a:xfrm>
            <a:off x="5006110" y="2973321"/>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Tx6</a:t>
            </a:r>
            <a:endParaRPr lang="en-US" dirty="0">
              <a:solidFill>
                <a:srgbClr val="002060"/>
              </a:solidFill>
            </a:endParaRPr>
          </a:p>
        </p:txBody>
      </p:sp>
      <p:sp>
        <p:nvSpPr>
          <p:cNvPr id="27" name="Rectangle 26"/>
          <p:cNvSpPr/>
          <p:nvPr/>
        </p:nvSpPr>
        <p:spPr>
          <a:xfrm>
            <a:off x="5006110" y="3225066"/>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Tx7</a:t>
            </a:r>
            <a:endParaRPr lang="en-US" dirty="0">
              <a:solidFill>
                <a:srgbClr val="002060"/>
              </a:solidFill>
            </a:endParaRPr>
          </a:p>
        </p:txBody>
      </p:sp>
      <p:sp>
        <p:nvSpPr>
          <p:cNvPr id="29" name="Rectangle 28"/>
          <p:cNvSpPr/>
          <p:nvPr/>
        </p:nvSpPr>
        <p:spPr>
          <a:xfrm>
            <a:off x="5006110" y="3476811"/>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Tx8</a:t>
            </a:r>
            <a:endParaRPr lang="en-US" dirty="0">
              <a:solidFill>
                <a:srgbClr val="002060"/>
              </a:solidFill>
            </a:endParaRPr>
          </a:p>
        </p:txBody>
      </p:sp>
      <p:sp>
        <p:nvSpPr>
          <p:cNvPr id="31" name="Rectangle 30"/>
          <p:cNvSpPr/>
          <p:nvPr/>
        </p:nvSpPr>
        <p:spPr>
          <a:xfrm>
            <a:off x="5006110" y="3739238"/>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Tx9</a:t>
            </a:r>
            <a:endParaRPr lang="en-US" dirty="0">
              <a:solidFill>
                <a:srgbClr val="002060"/>
              </a:solidFill>
            </a:endParaRPr>
          </a:p>
        </p:txBody>
      </p:sp>
      <p:grpSp>
        <p:nvGrpSpPr>
          <p:cNvPr id="32" name="Group 31"/>
          <p:cNvGrpSpPr/>
          <p:nvPr/>
        </p:nvGrpSpPr>
        <p:grpSpPr>
          <a:xfrm>
            <a:off x="7026009" y="2242142"/>
            <a:ext cx="2142837" cy="1784188"/>
            <a:chOff x="6687126" y="2327441"/>
            <a:chExt cx="2142837" cy="1784188"/>
          </a:xfrm>
        </p:grpSpPr>
        <p:sp>
          <p:nvSpPr>
            <p:cNvPr id="33" name="Cube 32"/>
            <p:cNvSpPr/>
            <p:nvPr/>
          </p:nvSpPr>
          <p:spPr>
            <a:xfrm>
              <a:off x="6687126" y="2327441"/>
              <a:ext cx="2142837" cy="1784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167418" y="2983345"/>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Tx10</a:t>
              </a:r>
              <a:endParaRPr lang="en-US" dirty="0">
                <a:solidFill>
                  <a:srgbClr val="002060"/>
                </a:solidFill>
              </a:endParaRPr>
            </a:p>
          </p:txBody>
        </p:sp>
        <p:sp>
          <p:nvSpPr>
            <p:cNvPr id="35" name="Rectangle 34"/>
            <p:cNvSpPr/>
            <p:nvPr/>
          </p:nvSpPr>
          <p:spPr>
            <a:xfrm>
              <a:off x="7167418" y="3247304"/>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Tx11</a:t>
              </a:r>
              <a:endParaRPr lang="en-US" dirty="0">
                <a:solidFill>
                  <a:srgbClr val="002060"/>
                </a:solidFill>
              </a:endParaRPr>
            </a:p>
          </p:txBody>
        </p:sp>
        <p:sp>
          <p:nvSpPr>
            <p:cNvPr id="36" name="Rectangle 35"/>
            <p:cNvSpPr/>
            <p:nvPr/>
          </p:nvSpPr>
          <p:spPr>
            <a:xfrm>
              <a:off x="7167418" y="3485141"/>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Tx12</a:t>
              </a:r>
              <a:endParaRPr lang="en-US" dirty="0">
                <a:solidFill>
                  <a:srgbClr val="002060"/>
                </a:solidFill>
              </a:endParaRPr>
            </a:p>
          </p:txBody>
        </p:sp>
      </p:grpSp>
      <p:sp>
        <p:nvSpPr>
          <p:cNvPr id="5" name="TextBox 4"/>
          <p:cNvSpPr txBox="1"/>
          <p:nvPr/>
        </p:nvSpPr>
        <p:spPr>
          <a:xfrm>
            <a:off x="2148240" y="4705987"/>
            <a:ext cx="954107" cy="1200329"/>
          </a:xfrm>
          <a:prstGeom prst="rect">
            <a:avLst/>
          </a:prstGeom>
          <a:noFill/>
        </p:spPr>
        <p:txBody>
          <a:bodyPr wrap="none" rtlCol="0">
            <a:spAutoFit/>
          </a:bodyPr>
          <a:lstStyle/>
          <a:p>
            <a:r>
              <a:rPr lang="en-US" dirty="0" smtClean="0"/>
              <a:t>000001</a:t>
            </a:r>
          </a:p>
          <a:p>
            <a:r>
              <a:rPr lang="en-US" dirty="0" smtClean="0"/>
              <a:t>000010</a:t>
            </a:r>
          </a:p>
          <a:p>
            <a:r>
              <a:rPr lang="en-US" dirty="0" smtClean="0"/>
              <a:t>000011</a:t>
            </a:r>
          </a:p>
          <a:p>
            <a:r>
              <a:rPr lang="en-US" dirty="0" smtClean="0"/>
              <a:t>000100</a:t>
            </a:r>
          </a:p>
        </p:txBody>
      </p:sp>
      <p:sp>
        <p:nvSpPr>
          <p:cNvPr id="6" name="TextBox 5"/>
          <p:cNvSpPr txBox="1"/>
          <p:nvPr/>
        </p:nvSpPr>
        <p:spPr>
          <a:xfrm>
            <a:off x="4771369" y="4598493"/>
            <a:ext cx="954107" cy="1477328"/>
          </a:xfrm>
          <a:prstGeom prst="rect">
            <a:avLst/>
          </a:prstGeom>
          <a:noFill/>
        </p:spPr>
        <p:txBody>
          <a:bodyPr wrap="none" rtlCol="0">
            <a:spAutoFit/>
          </a:bodyPr>
          <a:lstStyle/>
          <a:p>
            <a:r>
              <a:rPr lang="en-US" dirty="0" smtClean="0"/>
              <a:t>000101</a:t>
            </a:r>
          </a:p>
          <a:p>
            <a:r>
              <a:rPr lang="en-US" dirty="0" smtClean="0"/>
              <a:t>000110</a:t>
            </a:r>
          </a:p>
          <a:p>
            <a:r>
              <a:rPr lang="en-US" dirty="0" smtClean="0"/>
              <a:t>000111</a:t>
            </a:r>
          </a:p>
          <a:p>
            <a:r>
              <a:rPr lang="en-US" dirty="0" smtClean="0"/>
              <a:t>001000</a:t>
            </a:r>
          </a:p>
          <a:p>
            <a:r>
              <a:rPr lang="en-US" dirty="0" smtClean="0"/>
              <a:t>001001</a:t>
            </a:r>
            <a:endParaRPr lang="en-US" dirty="0"/>
          </a:p>
        </p:txBody>
      </p:sp>
      <p:sp>
        <p:nvSpPr>
          <p:cNvPr id="7" name="TextBox 6"/>
          <p:cNvSpPr txBox="1"/>
          <p:nvPr/>
        </p:nvSpPr>
        <p:spPr>
          <a:xfrm>
            <a:off x="7278255" y="4793673"/>
            <a:ext cx="954107" cy="923330"/>
          </a:xfrm>
          <a:prstGeom prst="rect">
            <a:avLst/>
          </a:prstGeom>
          <a:noFill/>
        </p:spPr>
        <p:txBody>
          <a:bodyPr wrap="none" rtlCol="0">
            <a:spAutoFit/>
          </a:bodyPr>
          <a:lstStyle/>
          <a:p>
            <a:r>
              <a:rPr lang="en-US" dirty="0" smtClean="0"/>
              <a:t>001010</a:t>
            </a:r>
          </a:p>
          <a:p>
            <a:r>
              <a:rPr lang="en-US" dirty="0" smtClean="0"/>
              <a:t>001011</a:t>
            </a:r>
          </a:p>
          <a:p>
            <a:r>
              <a:rPr lang="en-US" dirty="0" smtClean="0"/>
              <a:t>001100</a:t>
            </a:r>
            <a:endParaRPr lang="en-US" dirty="0"/>
          </a:p>
        </p:txBody>
      </p:sp>
      <p:sp>
        <p:nvSpPr>
          <p:cNvPr id="8" name="TextBox 7"/>
          <p:cNvSpPr txBox="1"/>
          <p:nvPr/>
        </p:nvSpPr>
        <p:spPr>
          <a:xfrm>
            <a:off x="-11326" y="4598493"/>
            <a:ext cx="2159566" cy="646331"/>
          </a:xfrm>
          <a:prstGeom prst="rect">
            <a:avLst/>
          </a:prstGeom>
          <a:noFill/>
        </p:spPr>
        <p:txBody>
          <a:bodyPr wrap="none" rtlCol="0">
            <a:spAutoFit/>
          </a:bodyPr>
          <a:lstStyle/>
          <a:p>
            <a:r>
              <a:rPr lang="en-US" dirty="0" smtClean="0"/>
              <a:t>Assume the binary </a:t>
            </a:r>
          </a:p>
          <a:p>
            <a:r>
              <a:rPr lang="en-US" dirty="0"/>
              <a:t>v</a:t>
            </a:r>
            <a:r>
              <a:rPr lang="en-US" dirty="0" smtClean="0"/>
              <a:t>ersions of Tx be:</a:t>
            </a:r>
            <a:endParaRPr lang="en-US" dirty="0"/>
          </a:p>
        </p:txBody>
      </p:sp>
      <p:sp>
        <p:nvSpPr>
          <p:cNvPr id="28" name="Rectangle 27"/>
          <p:cNvSpPr/>
          <p:nvPr/>
        </p:nvSpPr>
        <p:spPr>
          <a:xfrm>
            <a:off x="5078567" y="2357215"/>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cxnSp>
        <p:nvCxnSpPr>
          <p:cNvPr id="19" name="Curved Connector 18"/>
          <p:cNvCxnSpPr>
            <a:stCxn id="5" idx="3"/>
            <a:endCxn id="28" idx="0"/>
          </p:cNvCxnSpPr>
          <p:nvPr/>
        </p:nvCxnSpPr>
        <p:spPr>
          <a:xfrm flipV="1">
            <a:off x="3102347" y="2357215"/>
            <a:ext cx="2433420" cy="2948937"/>
          </a:xfrm>
          <a:prstGeom prst="curvedConnector4">
            <a:avLst>
              <a:gd name="adj1" fmla="val 40606"/>
              <a:gd name="adj2" fmla="val 10775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a:off x="3037691" y="4793673"/>
            <a:ext cx="226292" cy="101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3187934" y="4709749"/>
            <a:ext cx="684803" cy="369332"/>
          </a:xfrm>
          <a:prstGeom prst="rect">
            <a:avLst/>
          </a:prstGeom>
          <a:noFill/>
        </p:spPr>
        <p:txBody>
          <a:bodyPr wrap="none" rtlCol="0">
            <a:spAutoFit/>
          </a:bodyPr>
          <a:lstStyle/>
          <a:p>
            <a:r>
              <a:rPr lang="en-US" dirty="0" smtClean="0"/>
              <a:t>hash</a:t>
            </a:r>
            <a:endParaRPr lang="en-US" dirty="0"/>
          </a:p>
        </p:txBody>
      </p:sp>
      <p:sp>
        <p:nvSpPr>
          <p:cNvPr id="30" name="Right Brace 29"/>
          <p:cNvSpPr/>
          <p:nvPr/>
        </p:nvSpPr>
        <p:spPr>
          <a:xfrm>
            <a:off x="5535767" y="4705987"/>
            <a:ext cx="384743" cy="12791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7640227" y="2357214"/>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cxnSp>
        <p:nvCxnSpPr>
          <p:cNvPr id="41" name="Curved Connector 40"/>
          <p:cNvCxnSpPr>
            <a:stCxn id="30" idx="1"/>
            <a:endCxn id="39" idx="0"/>
          </p:cNvCxnSpPr>
          <p:nvPr/>
        </p:nvCxnSpPr>
        <p:spPr>
          <a:xfrm rot="10800000" flipH="1">
            <a:off x="5920509" y="2357214"/>
            <a:ext cx="2176917" cy="2988362"/>
          </a:xfrm>
          <a:prstGeom prst="curvedConnector4">
            <a:avLst>
              <a:gd name="adj1" fmla="val 39287"/>
              <a:gd name="adj2" fmla="val 107650"/>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830080" y="4705987"/>
            <a:ext cx="684803" cy="369332"/>
          </a:xfrm>
          <a:prstGeom prst="rect">
            <a:avLst/>
          </a:prstGeom>
          <a:noFill/>
        </p:spPr>
        <p:txBody>
          <a:bodyPr wrap="none" rtlCol="0">
            <a:spAutoFit/>
          </a:bodyPr>
          <a:lstStyle/>
          <a:p>
            <a:r>
              <a:rPr lang="en-US" dirty="0" smtClean="0"/>
              <a:t>hash</a:t>
            </a:r>
            <a:endParaRPr lang="en-US" dirty="0"/>
          </a:p>
        </p:txBody>
      </p:sp>
      <p:sp>
        <p:nvSpPr>
          <p:cNvPr id="44" name="Right Brace 43"/>
          <p:cNvSpPr/>
          <p:nvPr/>
        </p:nvSpPr>
        <p:spPr>
          <a:xfrm>
            <a:off x="8154740" y="4867499"/>
            <a:ext cx="140621" cy="6973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TextBox 46"/>
          <p:cNvSpPr txBox="1"/>
          <p:nvPr/>
        </p:nvSpPr>
        <p:spPr>
          <a:xfrm>
            <a:off x="8345979" y="5031506"/>
            <a:ext cx="684803" cy="369332"/>
          </a:xfrm>
          <a:prstGeom prst="rect">
            <a:avLst/>
          </a:prstGeom>
          <a:noFill/>
        </p:spPr>
        <p:txBody>
          <a:bodyPr wrap="none" rtlCol="0">
            <a:spAutoFit/>
          </a:bodyPr>
          <a:lstStyle/>
          <a:p>
            <a:r>
              <a:rPr lang="en-US" dirty="0" smtClean="0"/>
              <a:t>hash</a:t>
            </a:r>
            <a:endParaRPr lang="en-US" dirty="0"/>
          </a:p>
        </p:txBody>
      </p:sp>
      <p:cxnSp>
        <p:nvCxnSpPr>
          <p:cNvPr id="49" name="Straight Arrow Connector 48"/>
          <p:cNvCxnSpPr>
            <a:stCxn id="47" idx="3"/>
          </p:cNvCxnSpPr>
          <p:nvPr/>
        </p:nvCxnSpPr>
        <p:spPr>
          <a:xfrm>
            <a:off x="9030782" y="5216172"/>
            <a:ext cx="528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559636" y="5070672"/>
            <a:ext cx="2557110" cy="369332"/>
          </a:xfrm>
          <a:prstGeom prst="rect">
            <a:avLst/>
          </a:prstGeom>
          <a:noFill/>
        </p:spPr>
        <p:txBody>
          <a:bodyPr wrap="none" rtlCol="0">
            <a:spAutoFit/>
          </a:bodyPr>
          <a:lstStyle/>
          <a:p>
            <a:r>
              <a:rPr lang="en-US" dirty="0" smtClean="0"/>
              <a:t>Chain link to next block</a:t>
            </a:r>
            <a:endParaRPr lang="en-US" dirty="0"/>
          </a:p>
        </p:txBody>
      </p:sp>
      <p:sp>
        <p:nvSpPr>
          <p:cNvPr id="9" name="TextBox 8"/>
          <p:cNvSpPr txBox="1"/>
          <p:nvPr/>
        </p:nvSpPr>
        <p:spPr>
          <a:xfrm>
            <a:off x="2166711" y="6297912"/>
            <a:ext cx="954107" cy="369332"/>
          </a:xfrm>
          <a:prstGeom prst="rect">
            <a:avLst/>
          </a:prstGeom>
          <a:noFill/>
        </p:spPr>
        <p:txBody>
          <a:bodyPr wrap="none" rtlCol="0">
            <a:spAutoFit/>
          </a:bodyPr>
          <a:lstStyle/>
          <a:p>
            <a:r>
              <a:rPr lang="en-US" dirty="0" smtClean="0"/>
              <a:t>000100</a:t>
            </a:r>
            <a:endParaRPr lang="en-US" dirty="0"/>
          </a:p>
        </p:txBody>
      </p:sp>
      <p:sp>
        <p:nvSpPr>
          <p:cNvPr id="15" name="TextBox 14"/>
          <p:cNvSpPr txBox="1"/>
          <p:nvPr/>
        </p:nvSpPr>
        <p:spPr>
          <a:xfrm>
            <a:off x="4801246" y="6362720"/>
            <a:ext cx="954107" cy="369332"/>
          </a:xfrm>
          <a:prstGeom prst="rect">
            <a:avLst/>
          </a:prstGeom>
          <a:noFill/>
        </p:spPr>
        <p:txBody>
          <a:bodyPr wrap="none" rtlCol="0">
            <a:spAutoFit/>
          </a:bodyPr>
          <a:lstStyle/>
          <a:p>
            <a:r>
              <a:rPr lang="en-US" dirty="0" smtClean="0"/>
              <a:t>000001</a:t>
            </a:r>
            <a:endParaRPr lang="en-US" dirty="0"/>
          </a:p>
        </p:txBody>
      </p:sp>
      <p:sp>
        <p:nvSpPr>
          <p:cNvPr id="40" name="TextBox 39"/>
          <p:cNvSpPr txBox="1"/>
          <p:nvPr/>
        </p:nvSpPr>
        <p:spPr>
          <a:xfrm>
            <a:off x="7341254" y="6297912"/>
            <a:ext cx="936988" cy="369332"/>
          </a:xfrm>
          <a:prstGeom prst="rect">
            <a:avLst/>
          </a:prstGeom>
          <a:noFill/>
        </p:spPr>
        <p:txBody>
          <a:bodyPr wrap="none" rtlCol="0">
            <a:spAutoFit/>
          </a:bodyPr>
          <a:lstStyle/>
          <a:p>
            <a:r>
              <a:rPr lang="en-US" dirty="0" smtClean="0"/>
              <a:t>001101</a:t>
            </a:r>
            <a:endParaRPr lang="en-US" dirty="0"/>
          </a:p>
        </p:txBody>
      </p:sp>
      <p:pic>
        <p:nvPicPr>
          <p:cNvPr id="16" name="Picture 15"/>
          <p:cNvPicPr>
            <a:picLocks noChangeAspect="1"/>
          </p:cNvPicPr>
          <p:nvPr/>
        </p:nvPicPr>
        <p:blipFill>
          <a:blip r:embed="rId2"/>
          <a:stretch>
            <a:fillRect/>
          </a:stretch>
        </p:blipFill>
        <p:spPr>
          <a:xfrm>
            <a:off x="4992996" y="2260265"/>
            <a:ext cx="1048603" cy="493819"/>
          </a:xfrm>
          <a:prstGeom prst="rect">
            <a:avLst/>
          </a:prstGeom>
        </p:spPr>
      </p:pic>
      <p:pic>
        <p:nvPicPr>
          <p:cNvPr id="17" name="Picture 16"/>
          <p:cNvPicPr>
            <a:picLocks noChangeAspect="1"/>
          </p:cNvPicPr>
          <p:nvPr/>
        </p:nvPicPr>
        <p:blipFill>
          <a:blip r:embed="rId3"/>
          <a:stretch>
            <a:fillRect/>
          </a:stretch>
        </p:blipFill>
        <p:spPr>
          <a:xfrm>
            <a:off x="7637545" y="2233933"/>
            <a:ext cx="1054699" cy="499915"/>
          </a:xfrm>
          <a:prstGeom prst="rect">
            <a:avLst/>
          </a:prstGeom>
        </p:spPr>
      </p:pic>
    </p:spTree>
    <p:extLst>
      <p:ext uri="{BB962C8B-B14F-4D97-AF65-F5344CB8AC3E}">
        <p14:creationId xmlns:p14="http://schemas.microsoft.com/office/powerpoint/2010/main" val="20767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9200" y="1367276"/>
            <a:ext cx="10962800" cy="803269"/>
          </a:xfrm>
        </p:spPr>
        <p:txBody>
          <a:bodyPr/>
          <a:lstStyle/>
          <a:p>
            <a:pPr marL="211662" indent="0">
              <a:buNone/>
            </a:pPr>
            <a:r>
              <a:rPr lang="en-US" dirty="0" smtClean="0"/>
              <a:t>Blockchain is a Distributed Ledger   -- Immutable too because of hash link </a:t>
            </a:r>
          </a:p>
          <a:p>
            <a:pPr marL="211662" indent="0">
              <a:buNone/>
            </a:pPr>
            <a:r>
              <a:rPr lang="en-US" dirty="0" smtClean="0"/>
              <a:t>and agreement (consensus) among all participants</a:t>
            </a:r>
          </a:p>
          <a:p>
            <a:pPr marL="211662" indent="0">
              <a:buNone/>
            </a:pPr>
            <a:endParaRPr lang="en-US" dirty="0"/>
          </a:p>
          <a:p>
            <a:pPr marL="211662" indent="0">
              <a:buNone/>
            </a:pPr>
            <a:endParaRPr lang="en-US" dirty="0"/>
          </a:p>
          <a:p>
            <a:pPr marL="211662" indent="0">
              <a:buNone/>
            </a:pPr>
            <a:endParaRPr lang="en-US" dirty="0" smtClean="0"/>
          </a:p>
          <a:p>
            <a:pPr marL="211662" indent="0">
              <a:buNone/>
            </a:pPr>
            <a:r>
              <a:rPr lang="en-US" dirty="0" smtClean="0"/>
              <a:t>Just imaging you 6-bit hashing scaled up to 256-bit hashing</a:t>
            </a:r>
          </a:p>
          <a:p>
            <a:pPr marL="211662" indent="0">
              <a:buNone/>
            </a:pPr>
            <a:r>
              <a:rPr lang="en-US" dirty="0" smtClean="0"/>
              <a:t>Finding a winner /leader who will append its block to the blockchain</a:t>
            </a:r>
          </a:p>
          <a:p>
            <a:pPr marL="211662" indent="0">
              <a:buNone/>
            </a:pPr>
            <a:r>
              <a:rPr lang="en-US" dirty="0" smtClean="0"/>
              <a:t>Incentivized for this addition</a:t>
            </a:r>
          </a:p>
          <a:p>
            <a:pPr marL="211662" indent="0">
              <a:buNone/>
            </a:pPr>
            <a:r>
              <a:rPr lang="en-US" dirty="0" smtClean="0">
                <a:sym typeface="Wingdings" panose="05000000000000000000" pitchFamily="2" charset="2"/>
              </a:rPr>
              <a:t></a:t>
            </a:r>
            <a:r>
              <a:rPr lang="en-US" dirty="0" smtClean="0"/>
              <a:t>Mining</a:t>
            </a:r>
            <a:endParaRPr lang="en-US" dirty="0"/>
          </a:p>
          <a:p>
            <a:pPr marL="211662" indent="0">
              <a:buNone/>
            </a:pPr>
            <a:endParaRPr lang="en-US" dirty="0" smtClean="0"/>
          </a:p>
          <a:p>
            <a:pPr marL="211662" indent="0">
              <a:buNone/>
            </a:pPr>
            <a:endParaRPr lang="en-US" dirty="0"/>
          </a:p>
          <a:p>
            <a:pPr marL="211662" indent="0">
              <a:buNone/>
            </a:pPr>
            <a:r>
              <a:rPr lang="en-US" dirty="0" smtClean="0"/>
              <a:t>Lets explore some real blockchain</a:t>
            </a:r>
          </a:p>
          <a:p>
            <a:pPr marL="211662" indent="0">
              <a:buNone/>
            </a:pPr>
            <a:endParaRPr lang="en-US" dirty="0"/>
          </a:p>
        </p:txBody>
      </p:sp>
      <p:sp>
        <p:nvSpPr>
          <p:cNvPr id="4" name="Title 3"/>
          <p:cNvSpPr>
            <a:spLocks noGrp="1"/>
          </p:cNvSpPr>
          <p:nvPr>
            <p:ph type="title"/>
          </p:nvPr>
        </p:nvSpPr>
        <p:spPr>
          <a:xfrm>
            <a:off x="3584837" y="120073"/>
            <a:ext cx="8385490" cy="660058"/>
          </a:xfrm>
        </p:spPr>
        <p:txBody>
          <a:bodyPr/>
          <a:lstStyle/>
          <a:p>
            <a:r>
              <a:rPr lang="en-US" dirty="0" smtClean="0">
                <a:solidFill>
                  <a:schemeClr val="bg1"/>
                </a:solidFill>
              </a:rPr>
              <a:t>Lesson </a:t>
            </a:r>
            <a:r>
              <a:rPr lang="en-US" dirty="0">
                <a:solidFill>
                  <a:schemeClr val="bg1"/>
                </a:solidFill>
              </a:rPr>
              <a:t>2</a:t>
            </a:r>
            <a:r>
              <a:rPr lang="en-US" dirty="0" smtClean="0">
                <a:solidFill>
                  <a:schemeClr val="bg1"/>
                </a:solidFill>
              </a:rPr>
              <a:t>: Records in </a:t>
            </a:r>
            <a:r>
              <a:rPr lang="en-US" dirty="0" err="1" smtClean="0">
                <a:solidFill>
                  <a:schemeClr val="bg1"/>
                </a:solidFill>
              </a:rPr>
              <a:t>Tx</a:t>
            </a:r>
            <a:r>
              <a:rPr lang="en-US" dirty="0" err="1" smtClean="0">
                <a:solidFill>
                  <a:schemeClr val="bg1"/>
                </a:solidFill>
                <a:sym typeface="Wingdings" panose="05000000000000000000" pitchFamily="2" charset="2"/>
              </a:rPr>
              <a:t></a:t>
            </a:r>
            <a:r>
              <a:rPr lang="en-US" dirty="0" err="1">
                <a:solidFill>
                  <a:schemeClr val="bg1"/>
                </a:solidFill>
                <a:sym typeface="Wingdings" panose="05000000000000000000" pitchFamily="2" charset="2"/>
              </a:rPr>
              <a:t>b</a:t>
            </a:r>
            <a:r>
              <a:rPr lang="en-US" dirty="0" err="1" smtClean="0">
                <a:solidFill>
                  <a:schemeClr val="bg1"/>
                </a:solidFill>
                <a:sym typeface="Wingdings" panose="05000000000000000000" pitchFamily="2" charset="2"/>
              </a:rPr>
              <a:t>lockblockchain</a:t>
            </a:r>
            <a:endParaRPr lang="en-US" dirty="0">
              <a:solidFill>
                <a:schemeClr val="bg1"/>
              </a:solidFill>
            </a:endParaRPr>
          </a:p>
        </p:txBody>
      </p:sp>
      <p:sp>
        <p:nvSpPr>
          <p:cNvPr id="5" name="Rectangle 4"/>
          <p:cNvSpPr/>
          <p:nvPr/>
        </p:nvSpPr>
        <p:spPr>
          <a:xfrm>
            <a:off x="4193508" y="5657907"/>
            <a:ext cx="4891147" cy="369332"/>
          </a:xfrm>
          <a:prstGeom prst="rect">
            <a:avLst/>
          </a:prstGeom>
        </p:spPr>
        <p:txBody>
          <a:bodyPr wrap="none">
            <a:spAutoFit/>
          </a:bodyPr>
          <a:lstStyle/>
          <a:p>
            <a:r>
              <a:rPr lang="en-US" dirty="0"/>
              <a:t>https://www.blockchain.com/btc/block-height/0</a:t>
            </a:r>
          </a:p>
        </p:txBody>
      </p:sp>
    </p:spTree>
    <p:extLst>
      <p:ext uri="{BB962C8B-B14F-4D97-AF65-F5344CB8AC3E}">
        <p14:creationId xmlns:p14="http://schemas.microsoft.com/office/powerpoint/2010/main" val="3419545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99437" y="1501925"/>
            <a:ext cx="10036417" cy="4824984"/>
          </a:xfrm>
        </p:spPr>
        <p:txBody>
          <a:bodyPr/>
          <a:lstStyle/>
          <a:p>
            <a:pPr marL="304793" indent="0"/>
            <a:endParaRPr lang="en-US" dirty="0"/>
          </a:p>
        </p:txBody>
      </p:sp>
      <p:sp>
        <p:nvSpPr>
          <p:cNvPr id="2" name="Title 1"/>
          <p:cNvSpPr>
            <a:spLocks noGrp="1"/>
          </p:cNvSpPr>
          <p:nvPr>
            <p:ph type="title"/>
          </p:nvPr>
        </p:nvSpPr>
        <p:spPr>
          <a:xfrm>
            <a:off x="4036291" y="175490"/>
            <a:ext cx="7426036" cy="692909"/>
          </a:xfrm>
        </p:spPr>
        <p:txBody>
          <a:bodyPr/>
          <a:lstStyle/>
          <a:p>
            <a:r>
              <a:rPr lang="en-US" dirty="0" smtClean="0">
                <a:solidFill>
                  <a:schemeClr val="bg1"/>
                </a:solidFill>
              </a:rPr>
              <a:t>Lets explore real block (Bitcoin block 0)</a:t>
            </a:r>
            <a:endParaRPr lang="en-US" dirty="0">
              <a:solidFill>
                <a:schemeClr val="bg1"/>
              </a:solidFill>
            </a:endParaRPr>
          </a:p>
        </p:txBody>
      </p:sp>
      <p:sp>
        <p:nvSpPr>
          <p:cNvPr id="4" name="Slide Number Placeholder 3"/>
          <p:cNvSpPr>
            <a:spLocks noGrp="1"/>
          </p:cNvSpPr>
          <p:nvPr>
            <p:ph type="sldNum" sz="quarter" idx="4294967295"/>
          </p:nvPr>
        </p:nvSpPr>
        <p:spPr/>
        <p:txBody>
          <a:bodyPr/>
          <a:lstStyle/>
          <a:p>
            <a:fld id="{F85673ED-CAA7-4C73-A954-89D5CBE338C7}" type="slidenum">
              <a:rPr lang="en-US" smtClean="0"/>
              <a:t>13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437" y="868399"/>
            <a:ext cx="7180398" cy="5943234"/>
          </a:xfrm>
          <a:prstGeom prst="rect">
            <a:avLst/>
          </a:prstGeom>
        </p:spPr>
      </p:pic>
      <p:sp>
        <p:nvSpPr>
          <p:cNvPr id="10" name="TextBox 9"/>
          <p:cNvSpPr txBox="1"/>
          <p:nvPr/>
        </p:nvSpPr>
        <p:spPr>
          <a:xfrm>
            <a:off x="9291782" y="2133600"/>
            <a:ext cx="2249334" cy="646331"/>
          </a:xfrm>
          <a:prstGeom prst="rect">
            <a:avLst/>
          </a:prstGeom>
          <a:noFill/>
        </p:spPr>
        <p:txBody>
          <a:bodyPr wrap="none" rtlCol="0">
            <a:spAutoFit/>
          </a:bodyPr>
          <a:lstStyle/>
          <a:p>
            <a:r>
              <a:rPr lang="en-US" dirty="0" smtClean="0"/>
              <a:t>Previous block hash</a:t>
            </a:r>
          </a:p>
          <a:p>
            <a:r>
              <a:rPr lang="en-US" dirty="0" smtClean="0"/>
              <a:t>All 0’s</a:t>
            </a:r>
            <a:endParaRPr lang="en-US" dirty="0"/>
          </a:p>
        </p:txBody>
      </p:sp>
      <p:cxnSp>
        <p:nvCxnSpPr>
          <p:cNvPr id="12" name="Curved Connector 11"/>
          <p:cNvCxnSpPr/>
          <p:nvPr/>
        </p:nvCxnSpPr>
        <p:spPr>
          <a:xfrm rot="10800000" flipV="1">
            <a:off x="8007930" y="2318266"/>
            <a:ext cx="1283853" cy="37875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079835" y="1403927"/>
            <a:ext cx="2005677" cy="369332"/>
          </a:xfrm>
          <a:prstGeom prst="rect">
            <a:avLst/>
          </a:prstGeom>
          <a:noFill/>
        </p:spPr>
        <p:txBody>
          <a:bodyPr wrap="none" rtlCol="0">
            <a:spAutoFit/>
          </a:bodyPr>
          <a:lstStyle/>
          <a:p>
            <a:r>
              <a:rPr lang="en-US" dirty="0" smtClean="0"/>
              <a:t>Hash of this block</a:t>
            </a:r>
            <a:endParaRPr lang="en-US" dirty="0"/>
          </a:p>
        </p:txBody>
      </p:sp>
      <p:cxnSp>
        <p:nvCxnSpPr>
          <p:cNvPr id="16" name="Curved Connector 15"/>
          <p:cNvCxnSpPr/>
          <p:nvPr/>
        </p:nvCxnSpPr>
        <p:spPr>
          <a:xfrm rot="10800000" flipV="1">
            <a:off x="7749309" y="1787146"/>
            <a:ext cx="1330036" cy="59583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273842" y="3288174"/>
            <a:ext cx="2762295" cy="369332"/>
          </a:xfrm>
          <a:prstGeom prst="rect">
            <a:avLst/>
          </a:prstGeom>
          <a:noFill/>
        </p:spPr>
        <p:txBody>
          <a:bodyPr wrap="none" rtlCol="0">
            <a:spAutoFit/>
          </a:bodyPr>
          <a:lstStyle/>
          <a:p>
            <a:r>
              <a:rPr lang="en-US" dirty="0" smtClean="0"/>
              <a:t>Number of transactions 1</a:t>
            </a:r>
            <a:endParaRPr lang="en-US" dirty="0"/>
          </a:p>
        </p:txBody>
      </p:sp>
      <p:cxnSp>
        <p:nvCxnSpPr>
          <p:cNvPr id="19" name="Curved Connector 18"/>
          <p:cNvCxnSpPr>
            <a:stCxn id="17" idx="1"/>
          </p:cNvCxnSpPr>
          <p:nvPr/>
        </p:nvCxnSpPr>
        <p:spPr>
          <a:xfrm rot="10800000" flipV="1">
            <a:off x="3934692" y="3472840"/>
            <a:ext cx="4339151" cy="68136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69248" y="4559192"/>
            <a:ext cx="3441968" cy="923330"/>
          </a:xfrm>
          <a:prstGeom prst="rect">
            <a:avLst/>
          </a:prstGeom>
          <a:noFill/>
        </p:spPr>
        <p:txBody>
          <a:bodyPr wrap="none" rtlCol="0">
            <a:spAutoFit/>
          </a:bodyPr>
          <a:lstStyle/>
          <a:p>
            <a:r>
              <a:rPr lang="en-US" dirty="0" smtClean="0"/>
              <a:t>Trivia:</a:t>
            </a:r>
          </a:p>
          <a:p>
            <a:r>
              <a:rPr lang="en-US" dirty="0" smtClean="0"/>
              <a:t>Sent from Satoshi to Hal Finney</a:t>
            </a:r>
          </a:p>
          <a:p>
            <a:r>
              <a:rPr lang="en-US" dirty="0" smtClean="0"/>
              <a:t>Never cashed</a:t>
            </a:r>
          </a:p>
        </p:txBody>
      </p:sp>
    </p:spTree>
    <p:extLst>
      <p:ext uri="{BB962C8B-B14F-4D97-AF65-F5344CB8AC3E}">
        <p14:creationId xmlns:p14="http://schemas.microsoft.com/office/powerpoint/2010/main" val="47282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3464584" y="28901"/>
            <a:ext cx="8727416" cy="621600"/>
          </a:xfrm>
          <a:prstGeom prst="rect">
            <a:avLst/>
          </a:prstGeom>
        </p:spPr>
        <p:txBody>
          <a:bodyPr vert="horz" wrap="square" lIns="121900" tIns="121900" rIns="121900" bIns="121900" rtlCol="0" anchor="b" anchorCtr="0">
            <a:noAutofit/>
          </a:bodyPr>
          <a:lstStyle/>
          <a:p>
            <a:r>
              <a:rPr lang="en" dirty="0">
                <a:solidFill>
                  <a:schemeClr val="bg1"/>
                </a:solidFill>
              </a:rPr>
              <a:t>Chain of Three Blocks: 488867--488868--488869</a:t>
            </a:r>
          </a:p>
        </p:txBody>
      </p:sp>
      <p:sp>
        <p:nvSpPr>
          <p:cNvPr id="419" name="Shape 419"/>
          <p:cNvSpPr txBox="1">
            <a:spLocks noGrp="1"/>
          </p:cNvSpPr>
          <p:nvPr>
            <p:ph type="body" idx="1"/>
          </p:nvPr>
        </p:nvSpPr>
        <p:spPr>
          <a:xfrm>
            <a:off x="54228" y="1109500"/>
            <a:ext cx="11686800" cy="4400400"/>
          </a:xfrm>
          <a:prstGeom prst="rect">
            <a:avLst/>
          </a:prstGeom>
        </p:spPr>
        <p:txBody>
          <a:bodyPr vert="horz" wrap="square" lIns="121900" tIns="121900" rIns="121900" bIns="121900" rtlCol="0" anchor="t" anchorCtr="0">
            <a:noAutofit/>
          </a:bodyPr>
          <a:lstStyle/>
          <a:p>
            <a:pPr>
              <a:buNone/>
            </a:pPr>
            <a:r>
              <a:rPr lang="en" sz="2400" dirty="0"/>
              <a:t>Let's consider three blocks and see how they are chained together without going into technical details. </a:t>
            </a:r>
          </a:p>
        </p:txBody>
      </p:sp>
      <p:pic>
        <p:nvPicPr>
          <p:cNvPr id="420" name="Shape 420" descr="Block488867.png"/>
          <p:cNvPicPr preferRelativeResize="0"/>
          <p:nvPr/>
        </p:nvPicPr>
        <p:blipFill>
          <a:blip r:embed="rId3">
            <a:alphaModFix/>
          </a:blip>
          <a:stretch>
            <a:fillRect/>
          </a:stretch>
        </p:blipFill>
        <p:spPr>
          <a:xfrm>
            <a:off x="95365" y="2723934"/>
            <a:ext cx="5330200" cy="1806401"/>
          </a:xfrm>
          <a:prstGeom prst="rect">
            <a:avLst/>
          </a:prstGeom>
          <a:noFill/>
          <a:ln>
            <a:noFill/>
          </a:ln>
        </p:spPr>
      </p:pic>
      <p:pic>
        <p:nvPicPr>
          <p:cNvPr id="421" name="Shape 421" descr="Block488869.png"/>
          <p:cNvPicPr preferRelativeResize="0"/>
          <p:nvPr/>
        </p:nvPicPr>
        <p:blipFill>
          <a:blip r:embed="rId4">
            <a:alphaModFix/>
          </a:blip>
          <a:stretch>
            <a:fillRect/>
          </a:stretch>
        </p:blipFill>
        <p:spPr>
          <a:xfrm>
            <a:off x="6270301" y="2723933"/>
            <a:ext cx="5351367" cy="2016168"/>
          </a:xfrm>
          <a:prstGeom prst="rect">
            <a:avLst/>
          </a:prstGeom>
          <a:noFill/>
          <a:ln>
            <a:noFill/>
          </a:ln>
        </p:spPr>
      </p:pic>
      <p:pic>
        <p:nvPicPr>
          <p:cNvPr id="422" name="Shape 422" descr="Block488868.png"/>
          <p:cNvPicPr preferRelativeResize="0"/>
          <p:nvPr/>
        </p:nvPicPr>
        <p:blipFill>
          <a:blip r:embed="rId5">
            <a:alphaModFix/>
          </a:blip>
          <a:stretch>
            <a:fillRect/>
          </a:stretch>
        </p:blipFill>
        <p:spPr>
          <a:xfrm>
            <a:off x="3219217" y="4740100"/>
            <a:ext cx="5972767" cy="2016165"/>
          </a:xfrm>
          <a:prstGeom prst="rect">
            <a:avLst/>
          </a:prstGeom>
          <a:noFill/>
          <a:ln>
            <a:noFill/>
          </a:ln>
        </p:spPr>
      </p:pic>
      <p:cxnSp>
        <p:nvCxnSpPr>
          <p:cNvPr id="423" name="Shape 423"/>
          <p:cNvCxnSpPr/>
          <p:nvPr/>
        </p:nvCxnSpPr>
        <p:spPr>
          <a:xfrm>
            <a:off x="4035300" y="3786500"/>
            <a:ext cx="3343600" cy="2309600"/>
          </a:xfrm>
          <a:prstGeom prst="straightConnector1">
            <a:avLst/>
          </a:prstGeom>
          <a:noFill/>
          <a:ln w="9525" cap="flat" cmpd="sng">
            <a:solidFill>
              <a:schemeClr val="dk2"/>
            </a:solidFill>
            <a:prstDash val="solid"/>
            <a:round/>
            <a:headEnd type="triangle" w="lg" len="lg"/>
            <a:tailEnd type="triangle" w="lg" len="lg"/>
          </a:ln>
        </p:spPr>
      </p:cxnSp>
      <p:cxnSp>
        <p:nvCxnSpPr>
          <p:cNvPr id="424" name="Shape 424"/>
          <p:cNvCxnSpPr/>
          <p:nvPr/>
        </p:nvCxnSpPr>
        <p:spPr>
          <a:xfrm rot="10800000" flipH="1">
            <a:off x="7577967" y="4165500"/>
            <a:ext cx="3088000" cy="1686000"/>
          </a:xfrm>
          <a:prstGeom prst="straightConnector1">
            <a:avLst/>
          </a:prstGeom>
          <a:noFill/>
          <a:ln w="9525" cap="flat" cmpd="sng">
            <a:solidFill>
              <a:schemeClr val="dk2"/>
            </a:solidFill>
            <a:prstDash val="solid"/>
            <a:round/>
            <a:headEnd type="triangle" w="lg" len="lg"/>
            <a:tailEnd type="triangle" w="lg" len="lg"/>
          </a:ln>
        </p:spPr>
      </p:cxnSp>
    </p:spTree>
    <p:extLst>
      <p:ext uri="{BB962C8B-B14F-4D97-AF65-F5344CB8AC3E}">
        <p14:creationId xmlns:p14="http://schemas.microsoft.com/office/powerpoint/2010/main" val="327196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p:nvPr/>
        </p:nvSpPr>
        <p:spPr>
          <a:xfrm>
            <a:off x="276967" y="2213167"/>
            <a:ext cx="2736800" cy="1726800"/>
          </a:xfrm>
          <a:prstGeom prst="roundRect">
            <a:avLst>
              <a:gd name="adj" fmla="val 16667"/>
            </a:avLst>
          </a:prstGeom>
          <a:gradFill>
            <a:gsLst>
              <a:gs pos="0">
                <a:srgbClr val="00B3C3"/>
              </a:gs>
              <a:gs pos="100000">
                <a:srgbClr val="03393E"/>
              </a:gs>
            </a:gsLst>
            <a:lin ang="5400012" scaled="0"/>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pic>
        <p:nvPicPr>
          <p:cNvPr id="270" name="Shape 270"/>
          <p:cNvPicPr preferRelativeResize="0"/>
          <p:nvPr/>
        </p:nvPicPr>
        <p:blipFill rotWithShape="1">
          <a:blip r:embed="rId3">
            <a:alphaModFix/>
          </a:blip>
          <a:srcRect/>
          <a:stretch/>
        </p:blipFill>
        <p:spPr>
          <a:xfrm>
            <a:off x="9980891" y="5009406"/>
            <a:ext cx="1291236" cy="1137829"/>
          </a:xfrm>
          <a:prstGeom prst="rect">
            <a:avLst/>
          </a:prstGeom>
          <a:noFill/>
          <a:ln>
            <a:noFill/>
          </a:ln>
        </p:spPr>
      </p:pic>
      <p:pic>
        <p:nvPicPr>
          <p:cNvPr id="271" name="Shape 271"/>
          <p:cNvPicPr preferRelativeResize="0"/>
          <p:nvPr/>
        </p:nvPicPr>
        <p:blipFill rotWithShape="1">
          <a:blip r:embed="rId3">
            <a:alphaModFix/>
          </a:blip>
          <a:srcRect/>
          <a:stretch/>
        </p:blipFill>
        <p:spPr>
          <a:xfrm>
            <a:off x="8573499" y="5078580"/>
            <a:ext cx="1291236" cy="1137829"/>
          </a:xfrm>
          <a:prstGeom prst="rect">
            <a:avLst/>
          </a:prstGeom>
          <a:noFill/>
          <a:ln>
            <a:noFill/>
          </a:ln>
        </p:spPr>
      </p:pic>
      <p:sp>
        <p:nvSpPr>
          <p:cNvPr id="272" name="Shape 272"/>
          <p:cNvSpPr txBox="1">
            <a:spLocks noGrp="1"/>
          </p:cNvSpPr>
          <p:nvPr>
            <p:ph type="title"/>
          </p:nvPr>
        </p:nvSpPr>
        <p:spPr>
          <a:xfrm>
            <a:off x="3737717" y="0"/>
            <a:ext cx="7668220" cy="856648"/>
          </a:xfrm>
          <a:prstGeom prst="rect">
            <a:avLst/>
          </a:prstGeom>
          <a:noFill/>
          <a:ln>
            <a:noFill/>
          </a:ln>
        </p:spPr>
        <p:txBody>
          <a:bodyPr vert="horz" wrap="square" lIns="121900" tIns="121900" rIns="121900" bIns="121900" rtlCol="0" anchor="ctr" anchorCtr="0">
            <a:noAutofit/>
          </a:bodyPr>
          <a:lstStyle/>
          <a:p>
            <a:pPr>
              <a:buSzPct val="25000"/>
            </a:pPr>
            <a:r>
              <a:rPr lang="en" dirty="0"/>
              <a:t> </a:t>
            </a:r>
            <a:r>
              <a:rPr lang="en" dirty="0">
                <a:solidFill>
                  <a:schemeClr val="bg1"/>
                </a:solidFill>
              </a:rPr>
              <a:t>Blockchain: The Transaction</a:t>
            </a:r>
          </a:p>
        </p:txBody>
      </p:sp>
      <p:sp>
        <p:nvSpPr>
          <p:cNvPr id="273" name="Shape 273"/>
          <p:cNvSpPr txBox="1">
            <a:spLocks noGrp="1"/>
          </p:cNvSpPr>
          <p:nvPr>
            <p:ph type="body" idx="1"/>
          </p:nvPr>
        </p:nvSpPr>
        <p:spPr>
          <a:xfrm>
            <a:off x="629200" y="2558767"/>
            <a:ext cx="10962800" cy="3613600"/>
          </a:xfrm>
          <a:prstGeom prst="rect">
            <a:avLst/>
          </a:prstGeom>
          <a:noFill/>
          <a:ln>
            <a:noFill/>
          </a:ln>
        </p:spPr>
        <p:txBody>
          <a:bodyPr vert="horz" wrap="square" lIns="121900" tIns="121900" rIns="121900" bIns="121900" rtlCol="0" anchor="t" anchorCtr="0">
            <a:noAutofit/>
          </a:bodyPr>
          <a:lstStyle/>
          <a:p>
            <a:pPr indent="-228594"/>
            <a:r>
              <a:rPr lang="en">
                <a:solidFill>
                  <a:srgbClr val="000000"/>
                </a:solidFill>
              </a:rPr>
              <a:t>Eve</a:t>
            </a:r>
          </a:p>
        </p:txBody>
      </p:sp>
      <p:pic>
        <p:nvPicPr>
          <p:cNvPr id="274" name="Shape 274"/>
          <p:cNvPicPr preferRelativeResize="0"/>
          <p:nvPr/>
        </p:nvPicPr>
        <p:blipFill rotWithShape="1">
          <a:blip r:embed="rId4">
            <a:alphaModFix/>
          </a:blip>
          <a:srcRect/>
          <a:stretch/>
        </p:blipFill>
        <p:spPr>
          <a:xfrm>
            <a:off x="9377319" y="4755154"/>
            <a:ext cx="1064824" cy="382021"/>
          </a:xfrm>
          <a:prstGeom prst="rect">
            <a:avLst/>
          </a:prstGeom>
          <a:noFill/>
          <a:ln>
            <a:noFill/>
          </a:ln>
        </p:spPr>
      </p:pic>
      <p:sp>
        <p:nvSpPr>
          <p:cNvPr id="275" name="Shape 275"/>
          <p:cNvSpPr/>
          <p:nvPr/>
        </p:nvSpPr>
        <p:spPr>
          <a:xfrm>
            <a:off x="629200" y="2515197"/>
            <a:ext cx="2244672" cy="1278648"/>
          </a:xfrm>
          <a:prstGeom prst="flowChartMultidocument">
            <a:avLst/>
          </a:prstGeom>
          <a:solidFill>
            <a:srgbClr val="C1C1C1"/>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chemeClr val="dk1"/>
              </a:buClr>
              <a:buSzPct val="25000"/>
            </a:pPr>
            <a:r>
              <a:rPr lang="en" sz="1867" b="1">
                <a:solidFill>
                  <a:schemeClr val="dk1"/>
                </a:solidFill>
                <a:latin typeface="Arial"/>
                <a:ea typeface="Arial"/>
                <a:cs typeface="Arial"/>
                <a:sym typeface="Arial"/>
              </a:rPr>
              <a:t>Transactions</a:t>
            </a:r>
          </a:p>
        </p:txBody>
      </p:sp>
      <p:sp>
        <p:nvSpPr>
          <p:cNvPr id="276" name="Shape 276"/>
          <p:cNvSpPr/>
          <p:nvPr/>
        </p:nvSpPr>
        <p:spPr>
          <a:xfrm>
            <a:off x="2940281" y="3793869"/>
            <a:ext cx="2373600" cy="1922400"/>
          </a:xfrm>
          <a:prstGeom prst="cube">
            <a:avLst>
              <a:gd name="adj" fmla="val 25000"/>
            </a:avLst>
          </a:prstGeom>
          <a:solidFill>
            <a:srgbClr val="A3A3A3"/>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rgbClr val="000000"/>
              </a:buClr>
            </a:pPr>
            <a:endParaRPr sz="1867">
              <a:solidFill>
                <a:schemeClr val="lt1"/>
              </a:solidFill>
              <a:latin typeface="Arial"/>
              <a:ea typeface="Arial"/>
              <a:cs typeface="Arial"/>
              <a:sym typeface="Arial"/>
            </a:endParaRPr>
          </a:p>
        </p:txBody>
      </p:sp>
      <p:sp>
        <p:nvSpPr>
          <p:cNvPr id="277" name="Shape 277"/>
          <p:cNvSpPr/>
          <p:nvPr/>
        </p:nvSpPr>
        <p:spPr>
          <a:xfrm>
            <a:off x="2940281" y="4830791"/>
            <a:ext cx="1856016" cy="747648"/>
          </a:xfrm>
          <a:prstGeom prst="flowChartMultidocument">
            <a:avLst/>
          </a:prstGeom>
          <a:solidFill>
            <a:srgbClr val="C1C1C1"/>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chemeClr val="dk1"/>
              </a:buClr>
              <a:buSzPct val="25000"/>
            </a:pPr>
            <a:r>
              <a:rPr lang="en" sz="1600" b="1">
                <a:solidFill>
                  <a:schemeClr val="dk1"/>
                </a:solidFill>
                <a:latin typeface="Arial"/>
                <a:ea typeface="Arial"/>
                <a:cs typeface="Arial"/>
                <a:sym typeface="Arial"/>
              </a:rPr>
              <a:t>Transactions</a:t>
            </a:r>
          </a:p>
        </p:txBody>
      </p:sp>
      <p:cxnSp>
        <p:nvCxnSpPr>
          <p:cNvPr id="278" name="Shape 278"/>
          <p:cNvCxnSpPr>
            <a:endCxn id="277" idx="1"/>
          </p:cNvCxnSpPr>
          <p:nvPr/>
        </p:nvCxnSpPr>
        <p:spPr>
          <a:xfrm rot="-5400000" flipH="1">
            <a:off x="1564081" y="3828415"/>
            <a:ext cx="1410800" cy="1341600"/>
          </a:xfrm>
          <a:prstGeom prst="bentConnector2">
            <a:avLst/>
          </a:prstGeom>
          <a:noFill/>
          <a:ln w="9525" cap="flat" cmpd="sng">
            <a:solidFill>
              <a:schemeClr val="accent1"/>
            </a:solidFill>
            <a:prstDash val="solid"/>
            <a:miter lim="800000"/>
            <a:headEnd type="none" w="med" len="med"/>
            <a:tailEnd type="triangle" w="lg" len="lg"/>
          </a:ln>
        </p:spPr>
      </p:cxnSp>
      <p:sp>
        <p:nvSpPr>
          <p:cNvPr id="279" name="Shape 279"/>
          <p:cNvSpPr txBox="1"/>
          <p:nvPr/>
        </p:nvSpPr>
        <p:spPr>
          <a:xfrm>
            <a:off x="805229" y="4300461"/>
            <a:ext cx="1336400" cy="984800"/>
          </a:xfrm>
          <a:prstGeom prst="rect">
            <a:avLst/>
          </a:prstGeom>
          <a:noFill/>
          <a:ln>
            <a:noFill/>
          </a:ln>
        </p:spPr>
        <p:txBody>
          <a:bodyPr wrap="square" lIns="121900" tIns="60933" rIns="121900" bIns="60933" anchor="t" anchorCtr="0">
            <a:noAutofit/>
          </a:bodyPr>
          <a:lstStyle/>
          <a:p>
            <a:pPr>
              <a:buClr>
                <a:srgbClr val="000000"/>
              </a:buClr>
              <a:buSzPct val="25000"/>
            </a:pPr>
            <a:r>
              <a:rPr lang="en" sz="1867">
                <a:solidFill>
                  <a:srgbClr val="000000"/>
                </a:solidFill>
                <a:latin typeface="Arial"/>
                <a:ea typeface="Arial"/>
                <a:cs typeface="Arial"/>
                <a:sym typeface="Arial"/>
              </a:rPr>
              <a:t>Validate &amp;</a:t>
            </a:r>
          </a:p>
          <a:p>
            <a:pPr>
              <a:buClr>
                <a:srgbClr val="000000"/>
              </a:buClr>
              <a:buSzPct val="25000"/>
            </a:pPr>
            <a:r>
              <a:rPr lang="en" sz="1867">
                <a:solidFill>
                  <a:srgbClr val="000000"/>
                </a:solidFill>
                <a:latin typeface="Arial"/>
                <a:ea typeface="Arial"/>
                <a:cs typeface="Arial"/>
                <a:sym typeface="Arial"/>
              </a:rPr>
              <a:t>Gather,</a:t>
            </a:r>
          </a:p>
          <a:p>
            <a:pPr>
              <a:buClr>
                <a:srgbClr val="000000"/>
              </a:buClr>
            </a:pPr>
            <a:r>
              <a:rPr lang="en" sz="2400"/>
              <a:t>Broadcast</a:t>
            </a:r>
          </a:p>
          <a:p>
            <a:pPr>
              <a:buClr>
                <a:srgbClr val="000000"/>
              </a:buClr>
            </a:pPr>
            <a:endParaRPr sz="1867">
              <a:solidFill>
                <a:srgbClr val="000000"/>
              </a:solidFill>
              <a:latin typeface="Arial"/>
              <a:ea typeface="Arial"/>
              <a:cs typeface="Arial"/>
              <a:sym typeface="Arial"/>
            </a:endParaRPr>
          </a:p>
        </p:txBody>
      </p:sp>
      <p:sp>
        <p:nvSpPr>
          <p:cNvPr id="280" name="Shape 280"/>
          <p:cNvSpPr txBox="1"/>
          <p:nvPr/>
        </p:nvSpPr>
        <p:spPr>
          <a:xfrm>
            <a:off x="3293267" y="3680867"/>
            <a:ext cx="1667600" cy="694000"/>
          </a:xfrm>
          <a:prstGeom prst="rect">
            <a:avLst/>
          </a:prstGeom>
          <a:noFill/>
          <a:ln>
            <a:noFill/>
          </a:ln>
        </p:spPr>
        <p:txBody>
          <a:bodyPr wrap="square" lIns="121900" tIns="60933" rIns="121900" bIns="60933" anchor="t" anchorCtr="0">
            <a:noAutofit/>
          </a:bodyPr>
          <a:lstStyle/>
          <a:p>
            <a:pPr>
              <a:buClr>
                <a:srgbClr val="000000"/>
              </a:buClr>
            </a:pPr>
            <a:r>
              <a:rPr lang="en" sz="2400"/>
              <a:t>Candidate</a:t>
            </a:r>
          </a:p>
          <a:p>
            <a:pPr>
              <a:buClr>
                <a:srgbClr val="000000"/>
              </a:buClr>
              <a:buSzPct val="25000"/>
            </a:pPr>
            <a:r>
              <a:rPr lang="en" sz="1867">
                <a:solidFill>
                  <a:srgbClr val="000000"/>
                </a:solidFill>
                <a:latin typeface="Arial"/>
                <a:ea typeface="Arial"/>
                <a:cs typeface="Arial"/>
                <a:sym typeface="Arial"/>
              </a:rPr>
              <a:t>Block</a:t>
            </a:r>
          </a:p>
        </p:txBody>
      </p:sp>
      <p:sp>
        <p:nvSpPr>
          <p:cNvPr id="281" name="Shape 281"/>
          <p:cNvSpPr/>
          <p:nvPr/>
        </p:nvSpPr>
        <p:spPr>
          <a:xfrm>
            <a:off x="7199477" y="5065132"/>
            <a:ext cx="1259200" cy="1107200"/>
          </a:xfrm>
          <a:prstGeom prst="cube">
            <a:avLst>
              <a:gd name="adj" fmla="val 25000"/>
            </a:avLst>
          </a:prstGeom>
          <a:solidFill>
            <a:srgbClr val="A3A3A3"/>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rgbClr val="000000"/>
              </a:buClr>
            </a:pPr>
            <a:endParaRPr sz="1867">
              <a:solidFill>
                <a:schemeClr val="lt1"/>
              </a:solidFill>
              <a:latin typeface="Arial"/>
              <a:ea typeface="Arial"/>
              <a:cs typeface="Arial"/>
              <a:sym typeface="Arial"/>
            </a:endParaRPr>
          </a:p>
        </p:txBody>
      </p:sp>
      <p:sp>
        <p:nvSpPr>
          <p:cNvPr id="282" name="Shape 282"/>
          <p:cNvSpPr/>
          <p:nvPr/>
        </p:nvSpPr>
        <p:spPr>
          <a:xfrm>
            <a:off x="8015863" y="4928613"/>
            <a:ext cx="1030800" cy="694000"/>
          </a:xfrm>
          <a:prstGeom prst="blockArc">
            <a:avLst>
              <a:gd name="adj1" fmla="val 10800000"/>
              <a:gd name="adj2" fmla="val 0"/>
              <a:gd name="adj3" fmla="val 25000"/>
            </a:avLst>
          </a:prstGeom>
          <a:solidFill>
            <a:schemeClr val="dk1">
              <a:alpha val="98820"/>
            </a:schemeClr>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rgbClr val="000000"/>
              </a:buClr>
            </a:pPr>
            <a:endParaRPr sz="1867">
              <a:solidFill>
                <a:schemeClr val="dk1"/>
              </a:solidFill>
              <a:latin typeface="Arial"/>
              <a:ea typeface="Arial"/>
              <a:cs typeface="Arial"/>
              <a:sym typeface="Arial"/>
            </a:endParaRPr>
          </a:p>
        </p:txBody>
      </p:sp>
      <p:sp>
        <p:nvSpPr>
          <p:cNvPr id="283" name="Shape 283"/>
          <p:cNvSpPr txBox="1"/>
          <p:nvPr/>
        </p:nvSpPr>
        <p:spPr>
          <a:xfrm>
            <a:off x="7298151" y="5553800"/>
            <a:ext cx="896000" cy="410400"/>
          </a:xfrm>
          <a:prstGeom prst="rect">
            <a:avLst/>
          </a:prstGeom>
          <a:noFill/>
          <a:ln>
            <a:noFill/>
          </a:ln>
        </p:spPr>
        <p:txBody>
          <a:bodyPr wrap="square" lIns="121900" tIns="60933" rIns="121900" bIns="60933" anchor="t" anchorCtr="0">
            <a:noAutofit/>
          </a:bodyPr>
          <a:lstStyle/>
          <a:p>
            <a:pPr>
              <a:buClr>
                <a:srgbClr val="000000"/>
              </a:buClr>
              <a:buSzPct val="25000"/>
            </a:pPr>
            <a:r>
              <a:rPr lang="en" sz="1867" b="1">
                <a:solidFill>
                  <a:srgbClr val="000000"/>
                </a:solidFill>
                <a:latin typeface="Arial"/>
                <a:ea typeface="Arial"/>
                <a:cs typeface="Arial"/>
                <a:sym typeface="Arial"/>
              </a:rPr>
              <a:t>Block</a:t>
            </a:r>
          </a:p>
        </p:txBody>
      </p:sp>
      <p:sp>
        <p:nvSpPr>
          <p:cNvPr id="284" name="Shape 284"/>
          <p:cNvSpPr txBox="1"/>
          <p:nvPr/>
        </p:nvSpPr>
        <p:spPr>
          <a:xfrm>
            <a:off x="8623960" y="5561819"/>
            <a:ext cx="896000" cy="410400"/>
          </a:xfrm>
          <a:prstGeom prst="rect">
            <a:avLst/>
          </a:prstGeom>
          <a:noFill/>
          <a:ln>
            <a:noFill/>
          </a:ln>
        </p:spPr>
        <p:txBody>
          <a:bodyPr wrap="square" lIns="121900" tIns="60933" rIns="121900" bIns="60933" anchor="t" anchorCtr="0">
            <a:noAutofit/>
          </a:bodyPr>
          <a:lstStyle/>
          <a:p>
            <a:pPr>
              <a:buClr>
                <a:srgbClr val="000000"/>
              </a:buClr>
              <a:buSzPct val="25000"/>
            </a:pPr>
            <a:r>
              <a:rPr lang="en" sz="1867" b="1">
                <a:solidFill>
                  <a:srgbClr val="000000"/>
                </a:solidFill>
                <a:latin typeface="Arial"/>
                <a:ea typeface="Arial"/>
                <a:cs typeface="Arial"/>
                <a:sym typeface="Arial"/>
              </a:rPr>
              <a:t>Block</a:t>
            </a:r>
          </a:p>
        </p:txBody>
      </p:sp>
      <p:sp>
        <p:nvSpPr>
          <p:cNvPr id="285" name="Shape 285"/>
          <p:cNvSpPr txBox="1"/>
          <p:nvPr/>
        </p:nvSpPr>
        <p:spPr>
          <a:xfrm>
            <a:off x="10000141" y="5517495"/>
            <a:ext cx="896000" cy="410400"/>
          </a:xfrm>
          <a:prstGeom prst="rect">
            <a:avLst/>
          </a:prstGeom>
          <a:noFill/>
          <a:ln>
            <a:noFill/>
          </a:ln>
        </p:spPr>
        <p:txBody>
          <a:bodyPr wrap="square" lIns="121900" tIns="60933" rIns="121900" bIns="60933" anchor="t" anchorCtr="0">
            <a:noAutofit/>
          </a:bodyPr>
          <a:lstStyle/>
          <a:p>
            <a:pPr>
              <a:buClr>
                <a:srgbClr val="000000"/>
              </a:buClr>
              <a:buSzPct val="25000"/>
            </a:pPr>
            <a:r>
              <a:rPr lang="en" sz="1867" b="1">
                <a:solidFill>
                  <a:srgbClr val="000000"/>
                </a:solidFill>
                <a:latin typeface="Arial"/>
                <a:ea typeface="Arial"/>
                <a:cs typeface="Arial"/>
                <a:sym typeface="Arial"/>
              </a:rPr>
              <a:t>Block</a:t>
            </a:r>
          </a:p>
        </p:txBody>
      </p:sp>
      <p:cxnSp>
        <p:nvCxnSpPr>
          <p:cNvPr id="286" name="Shape 286"/>
          <p:cNvCxnSpPr/>
          <p:nvPr/>
        </p:nvCxnSpPr>
        <p:spPr>
          <a:xfrm>
            <a:off x="4985835" y="5517495"/>
            <a:ext cx="2210800" cy="0"/>
          </a:xfrm>
          <a:prstGeom prst="straightConnector1">
            <a:avLst/>
          </a:prstGeom>
          <a:noFill/>
          <a:ln w="9525" cap="flat" cmpd="sng">
            <a:solidFill>
              <a:schemeClr val="accent1"/>
            </a:solidFill>
            <a:prstDash val="solid"/>
            <a:miter lim="800000"/>
            <a:headEnd type="none" w="med" len="med"/>
            <a:tailEnd type="triangle" w="lg" len="lg"/>
          </a:ln>
        </p:spPr>
      </p:cxnSp>
      <p:sp>
        <p:nvSpPr>
          <p:cNvPr id="287" name="Shape 287"/>
          <p:cNvSpPr txBox="1"/>
          <p:nvPr/>
        </p:nvSpPr>
        <p:spPr>
          <a:xfrm>
            <a:off x="5296481" y="5061357"/>
            <a:ext cx="1667600" cy="984800"/>
          </a:xfrm>
          <a:prstGeom prst="rect">
            <a:avLst/>
          </a:prstGeom>
          <a:noFill/>
          <a:ln>
            <a:noFill/>
          </a:ln>
        </p:spPr>
        <p:txBody>
          <a:bodyPr wrap="square" lIns="121900" tIns="60933" rIns="121900" bIns="60933" anchor="t" anchorCtr="0">
            <a:noAutofit/>
          </a:bodyPr>
          <a:lstStyle/>
          <a:p>
            <a:pPr>
              <a:buClr>
                <a:srgbClr val="000000"/>
              </a:buClr>
              <a:buSzPct val="25000"/>
            </a:pPr>
            <a:r>
              <a:rPr lang="en" sz="1867">
                <a:solidFill>
                  <a:srgbClr val="000000"/>
                </a:solidFill>
                <a:latin typeface="Arial"/>
                <a:ea typeface="Arial"/>
                <a:cs typeface="Arial"/>
                <a:sym typeface="Arial"/>
              </a:rPr>
              <a:t>Consensus &amp;</a:t>
            </a:r>
          </a:p>
          <a:p>
            <a:pPr>
              <a:buClr>
                <a:srgbClr val="000000"/>
              </a:buClr>
              <a:buSzPct val="25000"/>
            </a:pPr>
            <a:r>
              <a:rPr lang="en" sz="1867">
                <a:solidFill>
                  <a:srgbClr val="000000"/>
                </a:solidFill>
                <a:latin typeface="Arial"/>
                <a:ea typeface="Arial"/>
                <a:cs typeface="Arial"/>
                <a:sym typeface="Arial"/>
              </a:rPr>
              <a:t>Verify &amp;</a:t>
            </a:r>
          </a:p>
          <a:p>
            <a:pPr>
              <a:buClr>
                <a:srgbClr val="000000"/>
              </a:buClr>
              <a:buSzPct val="25000"/>
            </a:pPr>
            <a:r>
              <a:rPr lang="en" sz="1867">
                <a:solidFill>
                  <a:srgbClr val="000000"/>
                </a:solidFill>
                <a:latin typeface="Arial"/>
                <a:ea typeface="Arial"/>
                <a:cs typeface="Arial"/>
                <a:sym typeface="Arial"/>
              </a:rPr>
              <a:t>Confirm</a:t>
            </a:r>
          </a:p>
        </p:txBody>
      </p:sp>
    </p:spTree>
    <p:extLst>
      <p:ext uri="{BB962C8B-B14F-4D97-AF65-F5344CB8AC3E}">
        <p14:creationId xmlns:p14="http://schemas.microsoft.com/office/powerpoint/2010/main" val="3191482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p:nvPr/>
        </p:nvSpPr>
        <p:spPr>
          <a:xfrm>
            <a:off x="2602633" y="3680867"/>
            <a:ext cx="3343200" cy="2535200"/>
          </a:xfrm>
          <a:prstGeom prst="roundRect">
            <a:avLst>
              <a:gd name="adj" fmla="val 16667"/>
            </a:avLst>
          </a:prstGeom>
          <a:gradFill>
            <a:gsLst>
              <a:gs pos="0">
                <a:srgbClr val="00B3C3"/>
              </a:gs>
              <a:gs pos="100000">
                <a:srgbClr val="03393E"/>
              </a:gs>
            </a:gsLst>
            <a:lin ang="5400012" scaled="0"/>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pic>
        <p:nvPicPr>
          <p:cNvPr id="335" name="Shape 335"/>
          <p:cNvPicPr preferRelativeResize="0"/>
          <p:nvPr/>
        </p:nvPicPr>
        <p:blipFill rotWithShape="1">
          <a:blip r:embed="rId3">
            <a:alphaModFix/>
          </a:blip>
          <a:srcRect/>
          <a:stretch/>
        </p:blipFill>
        <p:spPr>
          <a:xfrm>
            <a:off x="9980891" y="5009406"/>
            <a:ext cx="1291236" cy="1137829"/>
          </a:xfrm>
          <a:prstGeom prst="rect">
            <a:avLst/>
          </a:prstGeom>
          <a:noFill/>
          <a:ln>
            <a:noFill/>
          </a:ln>
        </p:spPr>
      </p:pic>
      <p:pic>
        <p:nvPicPr>
          <p:cNvPr id="336" name="Shape 336"/>
          <p:cNvPicPr preferRelativeResize="0"/>
          <p:nvPr/>
        </p:nvPicPr>
        <p:blipFill rotWithShape="1">
          <a:blip r:embed="rId3">
            <a:alphaModFix/>
          </a:blip>
          <a:srcRect/>
          <a:stretch/>
        </p:blipFill>
        <p:spPr>
          <a:xfrm>
            <a:off x="8573499" y="5078580"/>
            <a:ext cx="1291236" cy="1137829"/>
          </a:xfrm>
          <a:prstGeom prst="rect">
            <a:avLst/>
          </a:prstGeom>
          <a:noFill/>
          <a:ln>
            <a:noFill/>
          </a:ln>
        </p:spPr>
      </p:pic>
      <p:sp>
        <p:nvSpPr>
          <p:cNvPr id="337" name="Shape 337"/>
          <p:cNvSpPr txBox="1">
            <a:spLocks noGrp="1"/>
          </p:cNvSpPr>
          <p:nvPr>
            <p:ph type="title"/>
          </p:nvPr>
        </p:nvSpPr>
        <p:spPr>
          <a:xfrm>
            <a:off x="3737717" y="115502"/>
            <a:ext cx="8303487" cy="746541"/>
          </a:xfrm>
          <a:prstGeom prst="rect">
            <a:avLst/>
          </a:prstGeom>
          <a:noFill/>
          <a:ln>
            <a:noFill/>
          </a:ln>
        </p:spPr>
        <p:txBody>
          <a:bodyPr vert="horz" wrap="square" lIns="121900" tIns="121900" rIns="121900" bIns="121900" rtlCol="0" anchor="ctr" anchorCtr="0">
            <a:noAutofit/>
          </a:bodyPr>
          <a:lstStyle/>
          <a:p>
            <a:pPr>
              <a:buSzPct val="25000"/>
            </a:pPr>
            <a:r>
              <a:rPr lang="en" dirty="0"/>
              <a:t> </a:t>
            </a:r>
            <a:r>
              <a:rPr lang="en" dirty="0">
                <a:solidFill>
                  <a:schemeClr val="bg1"/>
                </a:solidFill>
              </a:rPr>
              <a:t>Blockchain: The Block</a:t>
            </a:r>
          </a:p>
        </p:txBody>
      </p:sp>
      <p:sp>
        <p:nvSpPr>
          <p:cNvPr id="338" name="Shape 338"/>
          <p:cNvSpPr txBox="1">
            <a:spLocks noGrp="1"/>
          </p:cNvSpPr>
          <p:nvPr>
            <p:ph type="body" idx="1"/>
          </p:nvPr>
        </p:nvSpPr>
        <p:spPr>
          <a:xfrm>
            <a:off x="629200" y="2558767"/>
            <a:ext cx="10962800" cy="3613600"/>
          </a:xfrm>
          <a:prstGeom prst="rect">
            <a:avLst/>
          </a:prstGeom>
          <a:noFill/>
          <a:ln>
            <a:noFill/>
          </a:ln>
        </p:spPr>
        <p:txBody>
          <a:bodyPr vert="horz" wrap="square" lIns="121900" tIns="121900" rIns="121900" bIns="121900" rtlCol="0" anchor="t" anchorCtr="0">
            <a:noAutofit/>
          </a:bodyPr>
          <a:lstStyle/>
          <a:p>
            <a:pPr indent="-228594"/>
            <a:r>
              <a:rPr lang="en" dirty="0">
                <a:solidFill>
                  <a:srgbClr val="000000"/>
                </a:solidFill>
              </a:rPr>
              <a:t>Eve</a:t>
            </a:r>
          </a:p>
        </p:txBody>
      </p:sp>
      <p:pic>
        <p:nvPicPr>
          <p:cNvPr id="339" name="Shape 339"/>
          <p:cNvPicPr preferRelativeResize="0"/>
          <p:nvPr/>
        </p:nvPicPr>
        <p:blipFill rotWithShape="1">
          <a:blip r:embed="rId4">
            <a:alphaModFix/>
          </a:blip>
          <a:srcRect/>
          <a:stretch/>
        </p:blipFill>
        <p:spPr>
          <a:xfrm>
            <a:off x="9377319" y="4755154"/>
            <a:ext cx="1064824" cy="382021"/>
          </a:xfrm>
          <a:prstGeom prst="rect">
            <a:avLst/>
          </a:prstGeom>
          <a:noFill/>
          <a:ln>
            <a:noFill/>
          </a:ln>
        </p:spPr>
      </p:pic>
      <p:sp>
        <p:nvSpPr>
          <p:cNvPr id="340" name="Shape 340"/>
          <p:cNvSpPr/>
          <p:nvPr/>
        </p:nvSpPr>
        <p:spPr>
          <a:xfrm>
            <a:off x="629200" y="2515197"/>
            <a:ext cx="2244672" cy="1278648"/>
          </a:xfrm>
          <a:prstGeom prst="flowChartMultidocument">
            <a:avLst/>
          </a:prstGeom>
          <a:solidFill>
            <a:srgbClr val="C1C1C1"/>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chemeClr val="dk1"/>
              </a:buClr>
              <a:buSzPct val="25000"/>
            </a:pPr>
            <a:r>
              <a:rPr lang="en" sz="1867" b="1">
                <a:solidFill>
                  <a:schemeClr val="dk1"/>
                </a:solidFill>
                <a:latin typeface="Arial"/>
                <a:ea typeface="Arial"/>
                <a:cs typeface="Arial"/>
                <a:sym typeface="Arial"/>
              </a:rPr>
              <a:t>Transactions</a:t>
            </a:r>
          </a:p>
        </p:txBody>
      </p:sp>
      <p:sp>
        <p:nvSpPr>
          <p:cNvPr id="341" name="Shape 341"/>
          <p:cNvSpPr/>
          <p:nvPr/>
        </p:nvSpPr>
        <p:spPr>
          <a:xfrm>
            <a:off x="2940281" y="3793869"/>
            <a:ext cx="2373600" cy="1922400"/>
          </a:xfrm>
          <a:prstGeom prst="cube">
            <a:avLst>
              <a:gd name="adj" fmla="val 25000"/>
            </a:avLst>
          </a:prstGeom>
          <a:solidFill>
            <a:srgbClr val="A3A3A3"/>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rgbClr val="000000"/>
              </a:buClr>
            </a:pPr>
            <a:endParaRPr sz="1867">
              <a:solidFill>
                <a:schemeClr val="lt1"/>
              </a:solidFill>
              <a:latin typeface="Arial"/>
              <a:ea typeface="Arial"/>
              <a:cs typeface="Arial"/>
              <a:sym typeface="Arial"/>
            </a:endParaRPr>
          </a:p>
        </p:txBody>
      </p:sp>
      <p:sp>
        <p:nvSpPr>
          <p:cNvPr id="342" name="Shape 342"/>
          <p:cNvSpPr/>
          <p:nvPr/>
        </p:nvSpPr>
        <p:spPr>
          <a:xfrm>
            <a:off x="2940281" y="4830791"/>
            <a:ext cx="1856016" cy="747648"/>
          </a:xfrm>
          <a:prstGeom prst="flowChartMultidocument">
            <a:avLst/>
          </a:prstGeom>
          <a:solidFill>
            <a:srgbClr val="C1C1C1"/>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chemeClr val="dk1"/>
              </a:buClr>
              <a:buSzPct val="25000"/>
            </a:pPr>
            <a:r>
              <a:rPr lang="en" sz="1600" b="1">
                <a:solidFill>
                  <a:schemeClr val="dk1"/>
                </a:solidFill>
                <a:latin typeface="Arial"/>
                <a:ea typeface="Arial"/>
                <a:cs typeface="Arial"/>
                <a:sym typeface="Arial"/>
              </a:rPr>
              <a:t>Transactions</a:t>
            </a:r>
          </a:p>
        </p:txBody>
      </p:sp>
      <p:cxnSp>
        <p:nvCxnSpPr>
          <p:cNvPr id="343" name="Shape 343"/>
          <p:cNvCxnSpPr>
            <a:endCxn id="342" idx="1"/>
          </p:cNvCxnSpPr>
          <p:nvPr/>
        </p:nvCxnSpPr>
        <p:spPr>
          <a:xfrm rot="-5400000" flipH="1">
            <a:off x="1564081" y="3828415"/>
            <a:ext cx="1410800" cy="1341600"/>
          </a:xfrm>
          <a:prstGeom prst="bentConnector2">
            <a:avLst/>
          </a:prstGeom>
          <a:noFill/>
          <a:ln w="9525" cap="flat" cmpd="sng">
            <a:solidFill>
              <a:schemeClr val="accent1"/>
            </a:solidFill>
            <a:prstDash val="solid"/>
            <a:miter lim="800000"/>
            <a:headEnd type="none" w="med" len="med"/>
            <a:tailEnd type="triangle" w="lg" len="lg"/>
          </a:ln>
        </p:spPr>
      </p:cxnSp>
      <p:sp>
        <p:nvSpPr>
          <p:cNvPr id="344" name="Shape 344"/>
          <p:cNvSpPr txBox="1"/>
          <p:nvPr/>
        </p:nvSpPr>
        <p:spPr>
          <a:xfrm>
            <a:off x="805229" y="4300461"/>
            <a:ext cx="1336400" cy="984800"/>
          </a:xfrm>
          <a:prstGeom prst="rect">
            <a:avLst/>
          </a:prstGeom>
          <a:noFill/>
          <a:ln>
            <a:noFill/>
          </a:ln>
        </p:spPr>
        <p:txBody>
          <a:bodyPr wrap="square" lIns="121900" tIns="60933" rIns="121900" bIns="60933" anchor="t" anchorCtr="0">
            <a:noAutofit/>
          </a:bodyPr>
          <a:lstStyle/>
          <a:p>
            <a:pPr>
              <a:buClr>
                <a:srgbClr val="000000"/>
              </a:buClr>
              <a:buSzPct val="25000"/>
            </a:pPr>
            <a:r>
              <a:rPr lang="en" sz="1867">
                <a:solidFill>
                  <a:srgbClr val="000000"/>
                </a:solidFill>
                <a:latin typeface="Arial"/>
                <a:ea typeface="Arial"/>
                <a:cs typeface="Arial"/>
                <a:sym typeface="Arial"/>
              </a:rPr>
              <a:t>Validate &amp;</a:t>
            </a:r>
          </a:p>
          <a:p>
            <a:pPr>
              <a:buClr>
                <a:srgbClr val="000000"/>
              </a:buClr>
              <a:buSzPct val="25000"/>
            </a:pPr>
            <a:r>
              <a:rPr lang="en" sz="1867">
                <a:solidFill>
                  <a:srgbClr val="000000"/>
                </a:solidFill>
                <a:latin typeface="Arial"/>
                <a:ea typeface="Arial"/>
                <a:cs typeface="Arial"/>
                <a:sym typeface="Arial"/>
              </a:rPr>
              <a:t>Gather,</a:t>
            </a:r>
          </a:p>
          <a:p>
            <a:pPr>
              <a:buClr>
                <a:srgbClr val="000000"/>
              </a:buClr>
            </a:pPr>
            <a:r>
              <a:rPr lang="en" sz="2400"/>
              <a:t>Broadcast</a:t>
            </a:r>
          </a:p>
          <a:p>
            <a:pPr>
              <a:buClr>
                <a:srgbClr val="000000"/>
              </a:buClr>
            </a:pPr>
            <a:endParaRPr sz="1867">
              <a:solidFill>
                <a:srgbClr val="000000"/>
              </a:solidFill>
              <a:latin typeface="Arial"/>
              <a:ea typeface="Arial"/>
              <a:cs typeface="Arial"/>
              <a:sym typeface="Arial"/>
            </a:endParaRPr>
          </a:p>
        </p:txBody>
      </p:sp>
      <p:sp>
        <p:nvSpPr>
          <p:cNvPr id="345" name="Shape 345"/>
          <p:cNvSpPr txBox="1"/>
          <p:nvPr/>
        </p:nvSpPr>
        <p:spPr>
          <a:xfrm>
            <a:off x="3293267" y="3680867"/>
            <a:ext cx="1667600" cy="694000"/>
          </a:xfrm>
          <a:prstGeom prst="rect">
            <a:avLst/>
          </a:prstGeom>
          <a:noFill/>
          <a:ln>
            <a:noFill/>
          </a:ln>
        </p:spPr>
        <p:txBody>
          <a:bodyPr wrap="square" lIns="121900" tIns="60933" rIns="121900" bIns="60933" anchor="t" anchorCtr="0">
            <a:noAutofit/>
          </a:bodyPr>
          <a:lstStyle/>
          <a:p>
            <a:pPr>
              <a:buClr>
                <a:srgbClr val="000000"/>
              </a:buClr>
            </a:pPr>
            <a:r>
              <a:rPr lang="en" sz="2400"/>
              <a:t>Candidate</a:t>
            </a:r>
          </a:p>
          <a:p>
            <a:pPr>
              <a:buClr>
                <a:srgbClr val="000000"/>
              </a:buClr>
              <a:buSzPct val="25000"/>
            </a:pPr>
            <a:r>
              <a:rPr lang="en" sz="1867">
                <a:solidFill>
                  <a:srgbClr val="000000"/>
                </a:solidFill>
                <a:latin typeface="Arial"/>
                <a:ea typeface="Arial"/>
                <a:cs typeface="Arial"/>
                <a:sym typeface="Arial"/>
              </a:rPr>
              <a:t>Block</a:t>
            </a:r>
          </a:p>
        </p:txBody>
      </p:sp>
      <p:sp>
        <p:nvSpPr>
          <p:cNvPr id="346" name="Shape 346"/>
          <p:cNvSpPr/>
          <p:nvPr/>
        </p:nvSpPr>
        <p:spPr>
          <a:xfrm>
            <a:off x="7199477" y="5065132"/>
            <a:ext cx="1259200" cy="1107200"/>
          </a:xfrm>
          <a:prstGeom prst="cube">
            <a:avLst>
              <a:gd name="adj" fmla="val 25000"/>
            </a:avLst>
          </a:prstGeom>
          <a:solidFill>
            <a:srgbClr val="A3A3A3"/>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rgbClr val="000000"/>
              </a:buClr>
            </a:pPr>
            <a:endParaRPr sz="1867">
              <a:solidFill>
                <a:schemeClr val="lt1"/>
              </a:solidFill>
              <a:latin typeface="Arial"/>
              <a:ea typeface="Arial"/>
              <a:cs typeface="Arial"/>
              <a:sym typeface="Arial"/>
            </a:endParaRPr>
          </a:p>
        </p:txBody>
      </p:sp>
      <p:sp>
        <p:nvSpPr>
          <p:cNvPr id="347" name="Shape 347"/>
          <p:cNvSpPr/>
          <p:nvPr/>
        </p:nvSpPr>
        <p:spPr>
          <a:xfrm>
            <a:off x="8015863" y="4928613"/>
            <a:ext cx="1030800" cy="694000"/>
          </a:xfrm>
          <a:prstGeom prst="blockArc">
            <a:avLst>
              <a:gd name="adj1" fmla="val 10800000"/>
              <a:gd name="adj2" fmla="val 0"/>
              <a:gd name="adj3" fmla="val 25000"/>
            </a:avLst>
          </a:prstGeom>
          <a:solidFill>
            <a:schemeClr val="dk1">
              <a:alpha val="98820"/>
            </a:schemeClr>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rgbClr val="000000"/>
              </a:buClr>
            </a:pPr>
            <a:endParaRPr sz="1867">
              <a:solidFill>
                <a:schemeClr val="dk1"/>
              </a:solidFill>
              <a:latin typeface="Arial"/>
              <a:ea typeface="Arial"/>
              <a:cs typeface="Arial"/>
              <a:sym typeface="Arial"/>
            </a:endParaRPr>
          </a:p>
        </p:txBody>
      </p:sp>
      <p:sp>
        <p:nvSpPr>
          <p:cNvPr id="348" name="Shape 348"/>
          <p:cNvSpPr txBox="1"/>
          <p:nvPr/>
        </p:nvSpPr>
        <p:spPr>
          <a:xfrm>
            <a:off x="7298151" y="5553800"/>
            <a:ext cx="896000" cy="410400"/>
          </a:xfrm>
          <a:prstGeom prst="rect">
            <a:avLst/>
          </a:prstGeom>
          <a:noFill/>
          <a:ln>
            <a:noFill/>
          </a:ln>
        </p:spPr>
        <p:txBody>
          <a:bodyPr wrap="square" lIns="121900" tIns="60933" rIns="121900" bIns="60933" anchor="t" anchorCtr="0">
            <a:noAutofit/>
          </a:bodyPr>
          <a:lstStyle/>
          <a:p>
            <a:pPr>
              <a:buClr>
                <a:srgbClr val="000000"/>
              </a:buClr>
              <a:buSzPct val="25000"/>
            </a:pPr>
            <a:r>
              <a:rPr lang="en" sz="1867" b="1">
                <a:solidFill>
                  <a:srgbClr val="000000"/>
                </a:solidFill>
                <a:latin typeface="Arial"/>
                <a:ea typeface="Arial"/>
                <a:cs typeface="Arial"/>
                <a:sym typeface="Arial"/>
              </a:rPr>
              <a:t>Block</a:t>
            </a:r>
          </a:p>
        </p:txBody>
      </p:sp>
      <p:sp>
        <p:nvSpPr>
          <p:cNvPr id="349" name="Shape 349"/>
          <p:cNvSpPr txBox="1"/>
          <p:nvPr/>
        </p:nvSpPr>
        <p:spPr>
          <a:xfrm>
            <a:off x="8623960" y="5561819"/>
            <a:ext cx="896000" cy="410400"/>
          </a:xfrm>
          <a:prstGeom prst="rect">
            <a:avLst/>
          </a:prstGeom>
          <a:noFill/>
          <a:ln>
            <a:noFill/>
          </a:ln>
        </p:spPr>
        <p:txBody>
          <a:bodyPr wrap="square" lIns="121900" tIns="60933" rIns="121900" bIns="60933" anchor="t" anchorCtr="0">
            <a:noAutofit/>
          </a:bodyPr>
          <a:lstStyle/>
          <a:p>
            <a:pPr>
              <a:buClr>
                <a:srgbClr val="000000"/>
              </a:buClr>
              <a:buSzPct val="25000"/>
            </a:pPr>
            <a:r>
              <a:rPr lang="en" sz="1867" b="1">
                <a:solidFill>
                  <a:srgbClr val="000000"/>
                </a:solidFill>
                <a:latin typeface="Arial"/>
                <a:ea typeface="Arial"/>
                <a:cs typeface="Arial"/>
                <a:sym typeface="Arial"/>
              </a:rPr>
              <a:t>Block</a:t>
            </a:r>
          </a:p>
        </p:txBody>
      </p:sp>
      <p:sp>
        <p:nvSpPr>
          <p:cNvPr id="350" name="Shape 350"/>
          <p:cNvSpPr txBox="1"/>
          <p:nvPr/>
        </p:nvSpPr>
        <p:spPr>
          <a:xfrm>
            <a:off x="10000141" y="5517495"/>
            <a:ext cx="896000" cy="410400"/>
          </a:xfrm>
          <a:prstGeom prst="rect">
            <a:avLst/>
          </a:prstGeom>
          <a:noFill/>
          <a:ln>
            <a:noFill/>
          </a:ln>
        </p:spPr>
        <p:txBody>
          <a:bodyPr wrap="square" lIns="121900" tIns="60933" rIns="121900" bIns="60933" anchor="t" anchorCtr="0">
            <a:noAutofit/>
          </a:bodyPr>
          <a:lstStyle/>
          <a:p>
            <a:pPr>
              <a:buClr>
                <a:srgbClr val="000000"/>
              </a:buClr>
              <a:buSzPct val="25000"/>
            </a:pPr>
            <a:r>
              <a:rPr lang="en" sz="1867" b="1">
                <a:solidFill>
                  <a:srgbClr val="000000"/>
                </a:solidFill>
                <a:latin typeface="Arial"/>
                <a:ea typeface="Arial"/>
                <a:cs typeface="Arial"/>
                <a:sym typeface="Arial"/>
              </a:rPr>
              <a:t>Block</a:t>
            </a:r>
          </a:p>
        </p:txBody>
      </p:sp>
      <p:cxnSp>
        <p:nvCxnSpPr>
          <p:cNvPr id="351" name="Shape 351"/>
          <p:cNvCxnSpPr/>
          <p:nvPr/>
        </p:nvCxnSpPr>
        <p:spPr>
          <a:xfrm>
            <a:off x="4985835" y="5517495"/>
            <a:ext cx="2210800" cy="0"/>
          </a:xfrm>
          <a:prstGeom prst="straightConnector1">
            <a:avLst/>
          </a:prstGeom>
          <a:noFill/>
          <a:ln w="9525" cap="flat" cmpd="sng">
            <a:solidFill>
              <a:schemeClr val="accent1"/>
            </a:solidFill>
            <a:prstDash val="solid"/>
            <a:miter lim="800000"/>
            <a:headEnd type="none" w="med" len="med"/>
            <a:tailEnd type="triangle" w="lg" len="lg"/>
          </a:ln>
        </p:spPr>
      </p:cxnSp>
      <p:sp>
        <p:nvSpPr>
          <p:cNvPr id="352" name="Shape 352"/>
          <p:cNvSpPr txBox="1"/>
          <p:nvPr/>
        </p:nvSpPr>
        <p:spPr>
          <a:xfrm>
            <a:off x="5296481" y="5061357"/>
            <a:ext cx="1667600" cy="984800"/>
          </a:xfrm>
          <a:prstGeom prst="rect">
            <a:avLst/>
          </a:prstGeom>
          <a:noFill/>
          <a:ln>
            <a:noFill/>
          </a:ln>
        </p:spPr>
        <p:txBody>
          <a:bodyPr wrap="square" lIns="121900" tIns="60933" rIns="121900" bIns="60933" anchor="t" anchorCtr="0">
            <a:noAutofit/>
          </a:bodyPr>
          <a:lstStyle/>
          <a:p>
            <a:pPr>
              <a:buClr>
                <a:srgbClr val="000000"/>
              </a:buClr>
              <a:buSzPct val="25000"/>
            </a:pPr>
            <a:r>
              <a:rPr lang="en" sz="1867">
                <a:solidFill>
                  <a:srgbClr val="000000"/>
                </a:solidFill>
                <a:latin typeface="Arial"/>
                <a:ea typeface="Arial"/>
                <a:cs typeface="Arial"/>
                <a:sym typeface="Arial"/>
              </a:rPr>
              <a:t>Consensus &amp;</a:t>
            </a:r>
          </a:p>
          <a:p>
            <a:pPr>
              <a:buClr>
                <a:srgbClr val="000000"/>
              </a:buClr>
              <a:buSzPct val="25000"/>
            </a:pPr>
            <a:r>
              <a:rPr lang="en" sz="1867">
                <a:solidFill>
                  <a:srgbClr val="000000"/>
                </a:solidFill>
                <a:latin typeface="Arial"/>
                <a:ea typeface="Arial"/>
                <a:cs typeface="Arial"/>
                <a:sym typeface="Arial"/>
              </a:rPr>
              <a:t>Verify &amp;</a:t>
            </a:r>
          </a:p>
          <a:p>
            <a:pPr>
              <a:buClr>
                <a:srgbClr val="000000"/>
              </a:buClr>
              <a:buSzPct val="25000"/>
            </a:pPr>
            <a:r>
              <a:rPr lang="en" sz="1867">
                <a:solidFill>
                  <a:srgbClr val="000000"/>
                </a:solidFill>
                <a:latin typeface="Arial"/>
                <a:ea typeface="Arial"/>
                <a:cs typeface="Arial"/>
                <a:sym typeface="Arial"/>
              </a:rPr>
              <a:t>Confirm</a:t>
            </a:r>
          </a:p>
        </p:txBody>
      </p:sp>
    </p:spTree>
    <p:extLst>
      <p:ext uri="{BB962C8B-B14F-4D97-AF65-F5344CB8AC3E}">
        <p14:creationId xmlns:p14="http://schemas.microsoft.com/office/powerpoint/2010/main" val="2164288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p:nvPr/>
        </p:nvSpPr>
        <p:spPr>
          <a:xfrm>
            <a:off x="6877000" y="3793800"/>
            <a:ext cx="4715200" cy="2678400"/>
          </a:xfrm>
          <a:prstGeom prst="roundRect">
            <a:avLst>
              <a:gd name="adj" fmla="val 16667"/>
            </a:avLst>
          </a:prstGeom>
          <a:gradFill>
            <a:gsLst>
              <a:gs pos="0">
                <a:srgbClr val="00B3C3"/>
              </a:gs>
              <a:gs pos="100000">
                <a:srgbClr val="03393E"/>
              </a:gs>
            </a:gsLst>
            <a:lin ang="5400012" scaled="0"/>
          </a:gra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pic>
        <p:nvPicPr>
          <p:cNvPr id="397" name="Shape 397"/>
          <p:cNvPicPr preferRelativeResize="0"/>
          <p:nvPr/>
        </p:nvPicPr>
        <p:blipFill rotWithShape="1">
          <a:blip r:embed="rId3">
            <a:alphaModFix/>
          </a:blip>
          <a:srcRect/>
          <a:stretch/>
        </p:blipFill>
        <p:spPr>
          <a:xfrm>
            <a:off x="9980891" y="5009406"/>
            <a:ext cx="1291236" cy="1137829"/>
          </a:xfrm>
          <a:prstGeom prst="rect">
            <a:avLst/>
          </a:prstGeom>
          <a:noFill/>
          <a:ln>
            <a:noFill/>
          </a:ln>
        </p:spPr>
      </p:pic>
      <p:pic>
        <p:nvPicPr>
          <p:cNvPr id="398" name="Shape 398"/>
          <p:cNvPicPr preferRelativeResize="0"/>
          <p:nvPr/>
        </p:nvPicPr>
        <p:blipFill rotWithShape="1">
          <a:blip r:embed="rId3">
            <a:alphaModFix/>
          </a:blip>
          <a:srcRect/>
          <a:stretch/>
        </p:blipFill>
        <p:spPr>
          <a:xfrm>
            <a:off x="8573499" y="5078580"/>
            <a:ext cx="1291236" cy="1137829"/>
          </a:xfrm>
          <a:prstGeom prst="rect">
            <a:avLst/>
          </a:prstGeom>
          <a:noFill/>
          <a:ln>
            <a:noFill/>
          </a:ln>
        </p:spPr>
      </p:pic>
      <p:sp>
        <p:nvSpPr>
          <p:cNvPr id="399" name="Shape 399"/>
          <p:cNvSpPr txBox="1">
            <a:spLocks noGrp="1"/>
          </p:cNvSpPr>
          <p:nvPr>
            <p:ph type="title"/>
          </p:nvPr>
        </p:nvSpPr>
        <p:spPr>
          <a:xfrm>
            <a:off x="3753200" y="0"/>
            <a:ext cx="7700863" cy="760396"/>
          </a:xfrm>
          <a:prstGeom prst="rect">
            <a:avLst/>
          </a:prstGeom>
          <a:noFill/>
          <a:ln>
            <a:noFill/>
          </a:ln>
        </p:spPr>
        <p:txBody>
          <a:bodyPr vert="horz" wrap="square" lIns="121900" tIns="121900" rIns="121900" bIns="121900" rtlCol="0" anchor="ctr" anchorCtr="0">
            <a:noAutofit/>
          </a:bodyPr>
          <a:lstStyle/>
          <a:p>
            <a:pPr>
              <a:buSzPct val="25000"/>
            </a:pPr>
            <a:r>
              <a:rPr lang="en" dirty="0"/>
              <a:t> </a:t>
            </a:r>
            <a:r>
              <a:rPr lang="en" dirty="0">
                <a:solidFill>
                  <a:schemeClr val="bg1"/>
                </a:solidFill>
              </a:rPr>
              <a:t>Blockchain: Chain of Blocks</a:t>
            </a:r>
          </a:p>
        </p:txBody>
      </p:sp>
      <p:pic>
        <p:nvPicPr>
          <p:cNvPr id="400" name="Shape 400"/>
          <p:cNvPicPr preferRelativeResize="0"/>
          <p:nvPr/>
        </p:nvPicPr>
        <p:blipFill rotWithShape="1">
          <a:blip r:embed="rId4">
            <a:alphaModFix/>
          </a:blip>
          <a:srcRect/>
          <a:stretch/>
        </p:blipFill>
        <p:spPr>
          <a:xfrm>
            <a:off x="9377319" y="4755154"/>
            <a:ext cx="1064824" cy="382021"/>
          </a:xfrm>
          <a:prstGeom prst="rect">
            <a:avLst/>
          </a:prstGeom>
          <a:noFill/>
          <a:ln>
            <a:noFill/>
          </a:ln>
        </p:spPr>
      </p:pic>
      <p:sp>
        <p:nvSpPr>
          <p:cNvPr id="401" name="Shape 401"/>
          <p:cNvSpPr/>
          <p:nvPr/>
        </p:nvSpPr>
        <p:spPr>
          <a:xfrm>
            <a:off x="629200" y="2515197"/>
            <a:ext cx="2244672" cy="1278648"/>
          </a:xfrm>
          <a:prstGeom prst="flowChartMultidocument">
            <a:avLst/>
          </a:prstGeom>
          <a:solidFill>
            <a:srgbClr val="C1C1C1"/>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chemeClr val="dk1"/>
              </a:buClr>
              <a:buSzPct val="25000"/>
            </a:pPr>
            <a:r>
              <a:rPr lang="en" sz="1867" b="1">
                <a:solidFill>
                  <a:schemeClr val="dk1"/>
                </a:solidFill>
                <a:latin typeface="Arial"/>
                <a:ea typeface="Arial"/>
                <a:cs typeface="Arial"/>
                <a:sym typeface="Arial"/>
              </a:rPr>
              <a:t>Transactions</a:t>
            </a:r>
          </a:p>
        </p:txBody>
      </p:sp>
      <p:sp>
        <p:nvSpPr>
          <p:cNvPr id="402" name="Shape 402"/>
          <p:cNvSpPr/>
          <p:nvPr/>
        </p:nvSpPr>
        <p:spPr>
          <a:xfrm>
            <a:off x="2940281" y="3793869"/>
            <a:ext cx="2373600" cy="1922400"/>
          </a:xfrm>
          <a:prstGeom prst="cube">
            <a:avLst>
              <a:gd name="adj" fmla="val 25000"/>
            </a:avLst>
          </a:prstGeom>
          <a:solidFill>
            <a:srgbClr val="A3A3A3"/>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rgbClr val="000000"/>
              </a:buClr>
            </a:pPr>
            <a:endParaRPr sz="1867">
              <a:solidFill>
                <a:schemeClr val="lt1"/>
              </a:solidFill>
              <a:latin typeface="Arial"/>
              <a:ea typeface="Arial"/>
              <a:cs typeface="Arial"/>
              <a:sym typeface="Arial"/>
            </a:endParaRPr>
          </a:p>
        </p:txBody>
      </p:sp>
      <p:sp>
        <p:nvSpPr>
          <p:cNvPr id="403" name="Shape 403"/>
          <p:cNvSpPr/>
          <p:nvPr/>
        </p:nvSpPr>
        <p:spPr>
          <a:xfrm>
            <a:off x="2940281" y="4830791"/>
            <a:ext cx="1856016" cy="747648"/>
          </a:xfrm>
          <a:prstGeom prst="flowChartMultidocument">
            <a:avLst/>
          </a:prstGeom>
          <a:solidFill>
            <a:srgbClr val="C1C1C1"/>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chemeClr val="dk1"/>
              </a:buClr>
              <a:buSzPct val="25000"/>
            </a:pPr>
            <a:r>
              <a:rPr lang="en" sz="1600" b="1">
                <a:solidFill>
                  <a:schemeClr val="dk1"/>
                </a:solidFill>
                <a:latin typeface="Arial"/>
                <a:ea typeface="Arial"/>
                <a:cs typeface="Arial"/>
                <a:sym typeface="Arial"/>
              </a:rPr>
              <a:t>Transactions</a:t>
            </a:r>
          </a:p>
        </p:txBody>
      </p:sp>
      <p:cxnSp>
        <p:nvCxnSpPr>
          <p:cNvPr id="404" name="Shape 404"/>
          <p:cNvCxnSpPr>
            <a:endCxn id="403" idx="1"/>
          </p:cNvCxnSpPr>
          <p:nvPr/>
        </p:nvCxnSpPr>
        <p:spPr>
          <a:xfrm rot="-5400000" flipH="1">
            <a:off x="1564081" y="3828415"/>
            <a:ext cx="1410800" cy="1341600"/>
          </a:xfrm>
          <a:prstGeom prst="bentConnector2">
            <a:avLst/>
          </a:prstGeom>
          <a:noFill/>
          <a:ln w="9525" cap="flat" cmpd="sng">
            <a:solidFill>
              <a:schemeClr val="accent1"/>
            </a:solidFill>
            <a:prstDash val="solid"/>
            <a:miter lim="800000"/>
            <a:headEnd type="none" w="med" len="med"/>
            <a:tailEnd type="triangle" w="lg" len="lg"/>
          </a:ln>
        </p:spPr>
      </p:cxnSp>
      <p:sp>
        <p:nvSpPr>
          <p:cNvPr id="405" name="Shape 405"/>
          <p:cNvSpPr txBox="1"/>
          <p:nvPr/>
        </p:nvSpPr>
        <p:spPr>
          <a:xfrm>
            <a:off x="805229" y="4300461"/>
            <a:ext cx="1336400" cy="984800"/>
          </a:xfrm>
          <a:prstGeom prst="rect">
            <a:avLst/>
          </a:prstGeom>
          <a:noFill/>
          <a:ln>
            <a:noFill/>
          </a:ln>
        </p:spPr>
        <p:txBody>
          <a:bodyPr wrap="square" lIns="121900" tIns="60933" rIns="121900" bIns="60933" anchor="t" anchorCtr="0">
            <a:noAutofit/>
          </a:bodyPr>
          <a:lstStyle/>
          <a:p>
            <a:pPr>
              <a:buClr>
                <a:srgbClr val="000000"/>
              </a:buClr>
              <a:buSzPct val="25000"/>
            </a:pPr>
            <a:r>
              <a:rPr lang="en" sz="1867">
                <a:solidFill>
                  <a:srgbClr val="000000"/>
                </a:solidFill>
                <a:latin typeface="Arial"/>
                <a:ea typeface="Arial"/>
                <a:cs typeface="Arial"/>
                <a:sym typeface="Arial"/>
              </a:rPr>
              <a:t>Validate &amp;</a:t>
            </a:r>
          </a:p>
          <a:p>
            <a:pPr>
              <a:buClr>
                <a:srgbClr val="000000"/>
              </a:buClr>
              <a:buSzPct val="25000"/>
            </a:pPr>
            <a:r>
              <a:rPr lang="en" sz="1867">
                <a:solidFill>
                  <a:srgbClr val="000000"/>
                </a:solidFill>
                <a:latin typeface="Arial"/>
                <a:ea typeface="Arial"/>
                <a:cs typeface="Arial"/>
                <a:sym typeface="Arial"/>
              </a:rPr>
              <a:t>Gather,</a:t>
            </a:r>
          </a:p>
          <a:p>
            <a:pPr>
              <a:buClr>
                <a:srgbClr val="000000"/>
              </a:buClr>
            </a:pPr>
            <a:r>
              <a:rPr lang="en" sz="2400"/>
              <a:t>Broadcast</a:t>
            </a:r>
          </a:p>
          <a:p>
            <a:pPr>
              <a:buClr>
                <a:srgbClr val="000000"/>
              </a:buClr>
            </a:pPr>
            <a:endParaRPr sz="1867">
              <a:solidFill>
                <a:srgbClr val="000000"/>
              </a:solidFill>
              <a:latin typeface="Arial"/>
              <a:ea typeface="Arial"/>
              <a:cs typeface="Arial"/>
              <a:sym typeface="Arial"/>
            </a:endParaRPr>
          </a:p>
        </p:txBody>
      </p:sp>
      <p:sp>
        <p:nvSpPr>
          <p:cNvPr id="406" name="Shape 406"/>
          <p:cNvSpPr txBox="1"/>
          <p:nvPr/>
        </p:nvSpPr>
        <p:spPr>
          <a:xfrm>
            <a:off x="3293267" y="3680867"/>
            <a:ext cx="1667600" cy="694000"/>
          </a:xfrm>
          <a:prstGeom prst="rect">
            <a:avLst/>
          </a:prstGeom>
          <a:noFill/>
          <a:ln>
            <a:noFill/>
          </a:ln>
        </p:spPr>
        <p:txBody>
          <a:bodyPr wrap="square" lIns="121900" tIns="60933" rIns="121900" bIns="60933" anchor="t" anchorCtr="0">
            <a:noAutofit/>
          </a:bodyPr>
          <a:lstStyle/>
          <a:p>
            <a:pPr>
              <a:buClr>
                <a:srgbClr val="000000"/>
              </a:buClr>
            </a:pPr>
            <a:r>
              <a:rPr lang="en" sz="2400"/>
              <a:t>Candidate</a:t>
            </a:r>
          </a:p>
          <a:p>
            <a:pPr>
              <a:buClr>
                <a:srgbClr val="000000"/>
              </a:buClr>
              <a:buSzPct val="25000"/>
            </a:pPr>
            <a:r>
              <a:rPr lang="en" sz="1867">
                <a:solidFill>
                  <a:srgbClr val="000000"/>
                </a:solidFill>
                <a:latin typeface="Arial"/>
                <a:ea typeface="Arial"/>
                <a:cs typeface="Arial"/>
                <a:sym typeface="Arial"/>
              </a:rPr>
              <a:t>Block</a:t>
            </a:r>
          </a:p>
        </p:txBody>
      </p:sp>
      <p:sp>
        <p:nvSpPr>
          <p:cNvPr id="407" name="Shape 407"/>
          <p:cNvSpPr/>
          <p:nvPr/>
        </p:nvSpPr>
        <p:spPr>
          <a:xfrm>
            <a:off x="7199477" y="5065132"/>
            <a:ext cx="1259200" cy="1107200"/>
          </a:xfrm>
          <a:prstGeom prst="cube">
            <a:avLst>
              <a:gd name="adj" fmla="val 25000"/>
            </a:avLst>
          </a:prstGeom>
          <a:solidFill>
            <a:srgbClr val="A3A3A3"/>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rgbClr val="000000"/>
              </a:buClr>
            </a:pPr>
            <a:endParaRPr sz="1867">
              <a:solidFill>
                <a:schemeClr val="lt1"/>
              </a:solidFill>
              <a:latin typeface="Arial"/>
              <a:ea typeface="Arial"/>
              <a:cs typeface="Arial"/>
              <a:sym typeface="Arial"/>
            </a:endParaRPr>
          </a:p>
        </p:txBody>
      </p:sp>
      <p:sp>
        <p:nvSpPr>
          <p:cNvPr id="408" name="Shape 408"/>
          <p:cNvSpPr/>
          <p:nvPr/>
        </p:nvSpPr>
        <p:spPr>
          <a:xfrm>
            <a:off x="8015863" y="4928613"/>
            <a:ext cx="1030800" cy="694000"/>
          </a:xfrm>
          <a:prstGeom prst="blockArc">
            <a:avLst>
              <a:gd name="adj1" fmla="val 10800000"/>
              <a:gd name="adj2" fmla="val 0"/>
              <a:gd name="adj3" fmla="val 25000"/>
            </a:avLst>
          </a:prstGeom>
          <a:solidFill>
            <a:schemeClr val="dk1">
              <a:alpha val="98820"/>
            </a:schemeClr>
          </a:solidFill>
          <a:ln w="12700" cap="flat" cmpd="sng">
            <a:solidFill>
              <a:srgbClr val="004288"/>
            </a:solidFill>
            <a:prstDash val="solid"/>
            <a:miter lim="800000"/>
            <a:headEnd type="none" w="med" len="med"/>
            <a:tailEnd type="none" w="med" len="med"/>
          </a:ln>
        </p:spPr>
        <p:txBody>
          <a:bodyPr wrap="square" lIns="121900" tIns="60933" rIns="121900" bIns="60933" anchor="ctr" anchorCtr="0">
            <a:noAutofit/>
          </a:bodyPr>
          <a:lstStyle/>
          <a:p>
            <a:pPr algn="ctr">
              <a:buClr>
                <a:srgbClr val="000000"/>
              </a:buClr>
            </a:pPr>
            <a:endParaRPr sz="1867">
              <a:solidFill>
                <a:schemeClr val="dk1"/>
              </a:solidFill>
              <a:latin typeface="Arial"/>
              <a:ea typeface="Arial"/>
              <a:cs typeface="Arial"/>
              <a:sym typeface="Arial"/>
            </a:endParaRPr>
          </a:p>
        </p:txBody>
      </p:sp>
      <p:sp>
        <p:nvSpPr>
          <p:cNvPr id="409" name="Shape 409"/>
          <p:cNvSpPr txBox="1"/>
          <p:nvPr/>
        </p:nvSpPr>
        <p:spPr>
          <a:xfrm>
            <a:off x="7298151" y="5553800"/>
            <a:ext cx="896000" cy="410400"/>
          </a:xfrm>
          <a:prstGeom prst="rect">
            <a:avLst/>
          </a:prstGeom>
          <a:noFill/>
          <a:ln>
            <a:noFill/>
          </a:ln>
        </p:spPr>
        <p:txBody>
          <a:bodyPr wrap="square" lIns="121900" tIns="60933" rIns="121900" bIns="60933" anchor="t" anchorCtr="0">
            <a:noAutofit/>
          </a:bodyPr>
          <a:lstStyle/>
          <a:p>
            <a:pPr>
              <a:buClr>
                <a:srgbClr val="000000"/>
              </a:buClr>
              <a:buSzPct val="25000"/>
            </a:pPr>
            <a:r>
              <a:rPr lang="en" sz="1867" b="1">
                <a:solidFill>
                  <a:srgbClr val="000000"/>
                </a:solidFill>
                <a:latin typeface="Arial"/>
                <a:ea typeface="Arial"/>
                <a:cs typeface="Arial"/>
                <a:sym typeface="Arial"/>
              </a:rPr>
              <a:t>Block</a:t>
            </a:r>
          </a:p>
        </p:txBody>
      </p:sp>
      <p:sp>
        <p:nvSpPr>
          <p:cNvPr id="410" name="Shape 410"/>
          <p:cNvSpPr txBox="1"/>
          <p:nvPr/>
        </p:nvSpPr>
        <p:spPr>
          <a:xfrm>
            <a:off x="8623960" y="5561819"/>
            <a:ext cx="896000" cy="410400"/>
          </a:xfrm>
          <a:prstGeom prst="rect">
            <a:avLst/>
          </a:prstGeom>
          <a:noFill/>
          <a:ln>
            <a:noFill/>
          </a:ln>
        </p:spPr>
        <p:txBody>
          <a:bodyPr wrap="square" lIns="121900" tIns="60933" rIns="121900" bIns="60933" anchor="t" anchorCtr="0">
            <a:noAutofit/>
          </a:bodyPr>
          <a:lstStyle/>
          <a:p>
            <a:pPr>
              <a:buClr>
                <a:srgbClr val="000000"/>
              </a:buClr>
              <a:buSzPct val="25000"/>
            </a:pPr>
            <a:r>
              <a:rPr lang="en" sz="1867" b="1">
                <a:solidFill>
                  <a:srgbClr val="000000"/>
                </a:solidFill>
                <a:latin typeface="Arial"/>
                <a:ea typeface="Arial"/>
                <a:cs typeface="Arial"/>
                <a:sym typeface="Arial"/>
              </a:rPr>
              <a:t>Block</a:t>
            </a:r>
          </a:p>
        </p:txBody>
      </p:sp>
      <p:sp>
        <p:nvSpPr>
          <p:cNvPr id="411" name="Shape 411"/>
          <p:cNvSpPr txBox="1"/>
          <p:nvPr/>
        </p:nvSpPr>
        <p:spPr>
          <a:xfrm>
            <a:off x="10000141" y="5517495"/>
            <a:ext cx="896000" cy="410400"/>
          </a:xfrm>
          <a:prstGeom prst="rect">
            <a:avLst/>
          </a:prstGeom>
          <a:noFill/>
          <a:ln>
            <a:noFill/>
          </a:ln>
        </p:spPr>
        <p:txBody>
          <a:bodyPr wrap="square" lIns="121900" tIns="60933" rIns="121900" bIns="60933" anchor="t" anchorCtr="0">
            <a:noAutofit/>
          </a:bodyPr>
          <a:lstStyle/>
          <a:p>
            <a:pPr>
              <a:buClr>
                <a:srgbClr val="000000"/>
              </a:buClr>
              <a:buSzPct val="25000"/>
            </a:pPr>
            <a:r>
              <a:rPr lang="en" sz="1867" b="1">
                <a:solidFill>
                  <a:srgbClr val="000000"/>
                </a:solidFill>
                <a:latin typeface="Arial"/>
                <a:ea typeface="Arial"/>
                <a:cs typeface="Arial"/>
                <a:sym typeface="Arial"/>
              </a:rPr>
              <a:t>Block</a:t>
            </a:r>
          </a:p>
        </p:txBody>
      </p:sp>
      <p:cxnSp>
        <p:nvCxnSpPr>
          <p:cNvPr id="412" name="Shape 412"/>
          <p:cNvCxnSpPr/>
          <p:nvPr/>
        </p:nvCxnSpPr>
        <p:spPr>
          <a:xfrm>
            <a:off x="4985835" y="5517495"/>
            <a:ext cx="2210800" cy="0"/>
          </a:xfrm>
          <a:prstGeom prst="straightConnector1">
            <a:avLst/>
          </a:prstGeom>
          <a:noFill/>
          <a:ln w="9525" cap="flat" cmpd="sng">
            <a:solidFill>
              <a:schemeClr val="accent1"/>
            </a:solidFill>
            <a:prstDash val="solid"/>
            <a:miter lim="800000"/>
            <a:headEnd type="none" w="med" len="med"/>
            <a:tailEnd type="triangle" w="lg" len="lg"/>
          </a:ln>
        </p:spPr>
      </p:cxnSp>
      <p:sp>
        <p:nvSpPr>
          <p:cNvPr id="413" name="Shape 413"/>
          <p:cNvSpPr txBox="1"/>
          <p:nvPr/>
        </p:nvSpPr>
        <p:spPr>
          <a:xfrm>
            <a:off x="5296481" y="5061357"/>
            <a:ext cx="1667600" cy="984800"/>
          </a:xfrm>
          <a:prstGeom prst="rect">
            <a:avLst/>
          </a:prstGeom>
          <a:noFill/>
          <a:ln>
            <a:noFill/>
          </a:ln>
        </p:spPr>
        <p:txBody>
          <a:bodyPr wrap="square" lIns="121900" tIns="60933" rIns="121900" bIns="60933" anchor="t" anchorCtr="0">
            <a:noAutofit/>
          </a:bodyPr>
          <a:lstStyle/>
          <a:p>
            <a:pPr>
              <a:buClr>
                <a:srgbClr val="000000"/>
              </a:buClr>
              <a:buSzPct val="25000"/>
            </a:pPr>
            <a:r>
              <a:rPr lang="en" sz="1867">
                <a:solidFill>
                  <a:srgbClr val="000000"/>
                </a:solidFill>
                <a:latin typeface="Arial"/>
                <a:ea typeface="Arial"/>
                <a:cs typeface="Arial"/>
                <a:sym typeface="Arial"/>
              </a:rPr>
              <a:t>Consensus &amp;</a:t>
            </a:r>
          </a:p>
          <a:p>
            <a:pPr>
              <a:buClr>
                <a:srgbClr val="000000"/>
              </a:buClr>
              <a:buSzPct val="25000"/>
            </a:pPr>
            <a:r>
              <a:rPr lang="en" sz="1867">
                <a:solidFill>
                  <a:srgbClr val="000000"/>
                </a:solidFill>
                <a:latin typeface="Arial"/>
                <a:ea typeface="Arial"/>
                <a:cs typeface="Arial"/>
                <a:sym typeface="Arial"/>
              </a:rPr>
              <a:t>Verify &amp;</a:t>
            </a:r>
          </a:p>
          <a:p>
            <a:pPr>
              <a:buClr>
                <a:srgbClr val="000000"/>
              </a:buClr>
              <a:buSzPct val="25000"/>
            </a:pPr>
            <a:r>
              <a:rPr lang="en" sz="1867">
                <a:solidFill>
                  <a:srgbClr val="000000"/>
                </a:solidFill>
                <a:latin typeface="Arial"/>
                <a:ea typeface="Arial"/>
                <a:cs typeface="Arial"/>
                <a:sym typeface="Arial"/>
              </a:rPr>
              <a:t>Confirm</a:t>
            </a:r>
          </a:p>
        </p:txBody>
      </p:sp>
    </p:spTree>
    <p:extLst>
      <p:ext uri="{BB962C8B-B14F-4D97-AF65-F5344CB8AC3E}">
        <p14:creationId xmlns:p14="http://schemas.microsoft.com/office/powerpoint/2010/main" val="2385470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7644" y="132829"/>
            <a:ext cx="7961055" cy="868430"/>
          </a:xfrm>
        </p:spPr>
        <p:txBody>
          <a:bodyPr/>
          <a:lstStyle/>
          <a:p>
            <a:r>
              <a:rPr lang="en-US" dirty="0" smtClean="0">
                <a:solidFill>
                  <a:schemeClr val="bg1"/>
                </a:solidFill>
              </a:rPr>
              <a:t>Blockchain network</a:t>
            </a:r>
            <a:endParaRPr lang="en-US" dirty="0">
              <a:solidFill>
                <a:schemeClr val="bg1"/>
              </a:solidFill>
            </a:endParaRPr>
          </a:p>
        </p:txBody>
      </p:sp>
      <p:sp>
        <p:nvSpPr>
          <p:cNvPr id="4" name="Slide Number Placeholder 3"/>
          <p:cNvSpPr>
            <a:spLocks noGrp="1"/>
          </p:cNvSpPr>
          <p:nvPr>
            <p:ph type="sldNum" sz="quarter" idx="12"/>
          </p:nvPr>
        </p:nvSpPr>
        <p:spPr/>
        <p:txBody>
          <a:bodyPr/>
          <a:lstStyle/>
          <a:p>
            <a:pPr>
              <a:buClr>
                <a:srgbClr val="000000"/>
              </a:buClr>
              <a:buSzPct val="25000"/>
            </a:pPr>
            <a:fld id="{00000000-1234-1234-1234-123412341234}" type="slidenum">
              <a:rPr lang="en" sz="1867" smtClean="0">
                <a:solidFill>
                  <a:srgbClr val="000000"/>
                </a:solidFill>
                <a:ea typeface="Arial"/>
                <a:cs typeface="Arial"/>
                <a:sym typeface="Arial"/>
              </a:rPr>
              <a:pPr>
                <a:buClr>
                  <a:srgbClr val="000000"/>
                </a:buClr>
                <a:buSzPct val="25000"/>
              </a:pPr>
              <a:t>18</a:t>
            </a:fld>
            <a:endParaRPr lang="en" sz="1867" dirty="0">
              <a:solidFill>
                <a:srgbClr val="000000"/>
              </a:solidFill>
              <a:ea typeface="Arial"/>
              <a:cs typeface="Arial"/>
              <a:sym typeface="Arial"/>
            </a:endParaRPr>
          </a:p>
        </p:txBody>
      </p:sp>
      <p:sp>
        <p:nvSpPr>
          <p:cNvPr id="3" name="Text Placeholder 2"/>
          <p:cNvSpPr>
            <a:spLocks noGrp="1"/>
          </p:cNvSpPr>
          <p:nvPr>
            <p:ph type="body" idx="4294967295"/>
          </p:nvPr>
        </p:nvSpPr>
        <p:spPr>
          <a:xfrm>
            <a:off x="641584" y="1376647"/>
            <a:ext cx="10963275" cy="4670425"/>
          </a:xfrm>
        </p:spPr>
        <p:txBody>
          <a:bodyPr/>
          <a:lstStyle/>
          <a:p>
            <a:pPr marL="0" indent="0">
              <a:buNone/>
            </a:pPr>
            <a:r>
              <a:rPr lang="en-US" dirty="0" smtClean="0"/>
              <a:t>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0758" y="1161733"/>
            <a:ext cx="7230484" cy="4534533"/>
          </a:xfrm>
          <a:prstGeom prst="rect">
            <a:avLst/>
          </a:prstGeom>
        </p:spPr>
      </p:pic>
      <p:sp>
        <p:nvSpPr>
          <p:cNvPr id="8" name="TextBox 7"/>
          <p:cNvSpPr txBox="1"/>
          <p:nvPr/>
        </p:nvSpPr>
        <p:spPr>
          <a:xfrm>
            <a:off x="4013736" y="6047072"/>
            <a:ext cx="1787669" cy="646331"/>
          </a:xfrm>
          <a:prstGeom prst="rect">
            <a:avLst/>
          </a:prstGeom>
          <a:noFill/>
        </p:spPr>
        <p:txBody>
          <a:bodyPr wrap="none" rtlCol="0">
            <a:spAutoFit/>
          </a:bodyPr>
          <a:lstStyle/>
          <a:p>
            <a:r>
              <a:rPr lang="en-US" dirty="0" smtClean="0"/>
              <a:t>Can you locate </a:t>
            </a:r>
          </a:p>
          <a:p>
            <a:r>
              <a:rPr lang="en-US" dirty="0" smtClean="0"/>
              <a:t>the blockchain?</a:t>
            </a:r>
            <a:endParaRPr lang="en-US" dirty="0"/>
          </a:p>
        </p:txBody>
      </p:sp>
      <p:cxnSp>
        <p:nvCxnSpPr>
          <p:cNvPr id="10" name="Curved Connector 9"/>
          <p:cNvCxnSpPr>
            <a:stCxn id="8" idx="1"/>
          </p:cNvCxnSpPr>
          <p:nvPr/>
        </p:nvCxnSpPr>
        <p:spPr>
          <a:xfrm rot="10800000">
            <a:off x="2685448" y="4735630"/>
            <a:ext cx="1328288" cy="163460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3"/>
          </p:cNvCxnSpPr>
          <p:nvPr/>
        </p:nvCxnSpPr>
        <p:spPr>
          <a:xfrm flipV="1">
            <a:off x="5801405" y="4764505"/>
            <a:ext cx="859277" cy="160573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66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0201" y="0"/>
            <a:ext cx="8641726" cy="868430"/>
          </a:xfrm>
        </p:spPr>
        <p:txBody>
          <a:bodyPr/>
          <a:lstStyle/>
          <a:p>
            <a:r>
              <a:rPr lang="en-US" sz="2800" dirty="0" smtClean="0">
                <a:solidFill>
                  <a:schemeClr val="bg1"/>
                </a:solidFill>
              </a:rPr>
              <a:t>Lesson 3: Exact copy of blockchain in every full node for verification and validations </a:t>
            </a:r>
            <a:endParaRPr lang="en-US" sz="2800"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t>19</a:t>
            </a:fld>
            <a:endParaRPr lang="en-US"/>
          </a:p>
        </p:txBody>
      </p:sp>
      <p:sp>
        <p:nvSpPr>
          <p:cNvPr id="5" name="TextBox 4"/>
          <p:cNvSpPr txBox="1"/>
          <p:nvPr/>
        </p:nvSpPr>
        <p:spPr>
          <a:xfrm>
            <a:off x="2050473" y="2346036"/>
            <a:ext cx="6665286" cy="2031325"/>
          </a:xfrm>
          <a:prstGeom prst="rect">
            <a:avLst/>
          </a:prstGeom>
          <a:noFill/>
        </p:spPr>
        <p:txBody>
          <a:bodyPr wrap="none" rtlCol="0">
            <a:spAutoFit/>
          </a:bodyPr>
          <a:lstStyle/>
          <a:p>
            <a:r>
              <a:rPr lang="en-US" dirty="0" smtClean="0"/>
              <a:t>You cannot  mess around with the records! Others have copies!</a:t>
            </a:r>
          </a:p>
          <a:p>
            <a:r>
              <a:rPr lang="en-US" dirty="0" smtClean="0"/>
              <a:t>They can disprove you!</a:t>
            </a:r>
          </a:p>
          <a:p>
            <a:endParaRPr lang="en-US" dirty="0"/>
          </a:p>
          <a:p>
            <a:endParaRPr lang="en-US" dirty="0" smtClean="0"/>
          </a:p>
          <a:p>
            <a:r>
              <a:rPr lang="en-US" dirty="0" smtClean="0"/>
              <a:t>What can you with that!</a:t>
            </a:r>
          </a:p>
          <a:p>
            <a:endParaRPr lang="en-US" dirty="0"/>
          </a:p>
          <a:p>
            <a:r>
              <a:rPr lang="en-US" dirty="0" smtClean="0"/>
              <a:t>You can prove things using these records on the blockchain!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8707" y="1787530"/>
            <a:ext cx="1993565" cy="1749704"/>
          </a:xfrm>
          <a:prstGeom prst="rect">
            <a:avLst/>
          </a:prstGeom>
        </p:spPr>
      </p:pic>
      <p:sp>
        <p:nvSpPr>
          <p:cNvPr id="7" name="Rectangle 6"/>
          <p:cNvSpPr/>
          <p:nvPr/>
        </p:nvSpPr>
        <p:spPr>
          <a:xfrm>
            <a:off x="9513454" y="4618180"/>
            <a:ext cx="1487055" cy="9421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Recorded in 2005: My secret idea</a:t>
            </a:r>
            <a:endParaRPr lang="en-US" dirty="0">
              <a:solidFill>
                <a:srgbClr val="000000"/>
              </a:solidFill>
            </a:endParaRPr>
          </a:p>
        </p:txBody>
      </p:sp>
    </p:spTree>
    <p:extLst>
      <p:ext uri="{BB962C8B-B14F-4D97-AF65-F5344CB8AC3E}">
        <p14:creationId xmlns:p14="http://schemas.microsoft.com/office/powerpoint/2010/main" val="393621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8825596" y="2004013"/>
            <a:ext cx="3137021" cy="1266647"/>
          </a:xfrm>
          <a:prstGeom prst="cloudCallout">
            <a:avLst>
              <a:gd name="adj1" fmla="val -21613"/>
              <a:gd name="adj2" fmla="val 1214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285673" y="166254"/>
            <a:ext cx="7472218" cy="572655"/>
          </a:xfrm>
        </p:spPr>
        <p:txBody>
          <a:bodyPr/>
          <a:lstStyle/>
          <a:p>
            <a:r>
              <a:rPr lang="en-US" dirty="0" smtClean="0">
                <a:solidFill>
                  <a:schemeClr val="bg1"/>
                </a:solidFill>
              </a:rPr>
              <a:t>Topics for discussion</a:t>
            </a:r>
            <a:endParaRPr lang="en-US" dirty="0">
              <a:solidFill>
                <a:schemeClr val="bg1"/>
              </a:solidFill>
            </a:endParaRPr>
          </a:p>
        </p:txBody>
      </p:sp>
      <p:sp>
        <p:nvSpPr>
          <p:cNvPr id="5" name="Content Placeholder 4"/>
          <p:cNvSpPr>
            <a:spLocks noGrp="1"/>
          </p:cNvSpPr>
          <p:nvPr>
            <p:ph idx="1"/>
          </p:nvPr>
        </p:nvSpPr>
        <p:spPr>
          <a:xfrm>
            <a:off x="566928" y="1357745"/>
            <a:ext cx="10515600" cy="4775748"/>
          </a:xfrm>
        </p:spPr>
        <p:txBody>
          <a:bodyPr/>
          <a:lstStyle/>
          <a:p>
            <a:r>
              <a:rPr lang="en-US" dirty="0" smtClean="0"/>
              <a:t>What is a blockchain?</a:t>
            </a:r>
          </a:p>
          <a:p>
            <a:r>
              <a:rPr lang="en-US" dirty="0" smtClean="0"/>
              <a:t>What does it enable that current technologies cannot do?</a:t>
            </a:r>
          </a:p>
          <a:p>
            <a:r>
              <a:rPr lang="en-US" dirty="0" smtClean="0"/>
              <a:t>What are some applications?</a:t>
            </a:r>
          </a:p>
          <a:p>
            <a:r>
              <a:rPr lang="en-US" dirty="0" smtClean="0"/>
              <a:t>What can you do to learn and do blockchain programming?</a:t>
            </a:r>
          </a:p>
          <a:p>
            <a:endParaRPr lang="en-US" dirty="0"/>
          </a:p>
        </p:txBody>
      </p:sp>
      <p:pic>
        <p:nvPicPr>
          <p:cNvPr id="2" name="Picture 1"/>
          <p:cNvPicPr>
            <a:picLocks noChangeAspect="1"/>
          </p:cNvPicPr>
          <p:nvPr/>
        </p:nvPicPr>
        <p:blipFill>
          <a:blip r:embed="rId2"/>
          <a:stretch>
            <a:fillRect/>
          </a:stretch>
        </p:blipFill>
        <p:spPr>
          <a:xfrm>
            <a:off x="9317180" y="4473757"/>
            <a:ext cx="823031" cy="829128"/>
          </a:xfrm>
          <a:prstGeom prst="rect">
            <a:avLst/>
          </a:prstGeom>
        </p:spPr>
      </p:pic>
      <p:sp>
        <p:nvSpPr>
          <p:cNvPr id="6" name="Right Brace 5"/>
          <p:cNvSpPr/>
          <p:nvPr/>
        </p:nvSpPr>
        <p:spPr>
          <a:xfrm>
            <a:off x="7263749" y="1290472"/>
            <a:ext cx="1025236" cy="16914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Curved Connector 7"/>
          <p:cNvCxnSpPr>
            <a:stCxn id="2" idx="0"/>
          </p:cNvCxnSpPr>
          <p:nvPr/>
        </p:nvCxnSpPr>
        <p:spPr>
          <a:xfrm rot="16200000" flipV="1">
            <a:off x="7840072" y="2585133"/>
            <a:ext cx="2337538" cy="143971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422617" y="2131434"/>
            <a:ext cx="2540000" cy="1077218"/>
          </a:xfrm>
          <a:prstGeom prst="rect">
            <a:avLst/>
          </a:prstGeom>
          <a:noFill/>
        </p:spPr>
        <p:txBody>
          <a:bodyPr wrap="square" rtlCol="0">
            <a:spAutoFit/>
          </a:bodyPr>
          <a:lstStyle/>
          <a:p>
            <a:r>
              <a:rPr lang="en-US" sz="1600" dirty="0" smtClean="0"/>
              <a:t>Questions to</a:t>
            </a:r>
          </a:p>
          <a:p>
            <a:r>
              <a:rPr lang="en-US" sz="1600" dirty="0"/>
              <a:t>i</a:t>
            </a:r>
            <a:r>
              <a:rPr lang="en-US" sz="1600" dirty="0" smtClean="0"/>
              <a:t>ntroduce emerging blockchain </a:t>
            </a:r>
          </a:p>
          <a:p>
            <a:r>
              <a:rPr lang="en-US" sz="1600" dirty="0" smtClean="0"/>
              <a:t>technology</a:t>
            </a:r>
            <a:endParaRPr lang="en-US" sz="1600" dirty="0"/>
          </a:p>
        </p:txBody>
      </p:sp>
    </p:spTree>
    <p:extLst>
      <p:ext uri="{BB962C8B-B14F-4D97-AF65-F5344CB8AC3E}">
        <p14:creationId xmlns:p14="http://schemas.microsoft.com/office/powerpoint/2010/main" val="464815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66929" y="1681018"/>
            <a:ext cx="10470526" cy="4352398"/>
          </a:xfrm>
        </p:spPr>
        <p:txBody>
          <a:bodyPr/>
          <a:lstStyle/>
          <a:p>
            <a:pPr marL="819143" indent="-514350">
              <a:buFont typeface="Wingdings" panose="05000000000000000000" pitchFamily="2" charset="2"/>
              <a:buChar char="Ø"/>
            </a:pPr>
            <a:r>
              <a:rPr lang="en-US" sz="2800" b="0" dirty="0" smtClean="0">
                <a:solidFill>
                  <a:srgbClr val="000000"/>
                </a:solidFill>
              </a:rPr>
              <a:t>Blockchain is distributed ledger  (of Tx, block and blockchain) for recording facts</a:t>
            </a:r>
          </a:p>
          <a:p>
            <a:pPr marL="819143" indent="-514350">
              <a:buFont typeface="Wingdings" panose="05000000000000000000" pitchFamily="2" charset="2"/>
              <a:buChar char="Ø"/>
            </a:pPr>
            <a:r>
              <a:rPr lang="en-US" sz="2800" b="0" dirty="0" smtClean="0">
                <a:solidFill>
                  <a:srgbClr val="000000"/>
                </a:solidFill>
              </a:rPr>
              <a:t>It can verify and validate rules</a:t>
            </a:r>
          </a:p>
          <a:p>
            <a:pPr marL="819143" indent="-514350">
              <a:buFont typeface="Wingdings" panose="05000000000000000000" pitchFamily="2" charset="2"/>
              <a:buChar char="Ø"/>
            </a:pPr>
            <a:r>
              <a:rPr lang="en-US" sz="2800" b="0" dirty="0" smtClean="0">
                <a:solidFill>
                  <a:srgbClr val="000000"/>
                </a:solidFill>
              </a:rPr>
              <a:t>Since it automatically verifies, validates, and records, it can enable peer-peer communication among unknown participants in a decentralized world</a:t>
            </a:r>
          </a:p>
          <a:p>
            <a:pPr>
              <a:buFont typeface="Arial" panose="020B0604020202020204" pitchFamily="34" charset="0"/>
              <a:buChar char="•"/>
            </a:pPr>
            <a:endParaRPr lang="en-US" sz="2800" b="0" dirty="0">
              <a:solidFill>
                <a:srgbClr val="000000"/>
              </a:solidFill>
            </a:endParaRPr>
          </a:p>
        </p:txBody>
      </p:sp>
      <p:sp>
        <p:nvSpPr>
          <p:cNvPr id="2" name="Title 1"/>
          <p:cNvSpPr>
            <a:spLocks noGrp="1"/>
          </p:cNvSpPr>
          <p:nvPr>
            <p:ph type="title"/>
          </p:nvPr>
        </p:nvSpPr>
        <p:spPr>
          <a:xfrm>
            <a:off x="5273963" y="125245"/>
            <a:ext cx="6539345" cy="650610"/>
          </a:xfrm>
        </p:spPr>
        <p:txBody>
          <a:bodyPr/>
          <a:lstStyle/>
          <a:p>
            <a:r>
              <a:rPr lang="en-US" dirty="0" smtClean="0">
                <a:solidFill>
                  <a:schemeClr val="bg1"/>
                </a:solidFill>
              </a:rPr>
              <a:t>Key Takeaways</a:t>
            </a:r>
            <a:endParaRPr lang="en-US" dirty="0">
              <a:solidFill>
                <a:schemeClr val="bg1"/>
              </a:solidFill>
            </a:endParaRPr>
          </a:p>
        </p:txBody>
      </p:sp>
      <p:sp>
        <p:nvSpPr>
          <p:cNvPr id="4" name="Slide Number Placeholder 3"/>
          <p:cNvSpPr>
            <a:spLocks noGrp="1"/>
          </p:cNvSpPr>
          <p:nvPr>
            <p:ph type="sldNum" sz="quarter" idx="4294967295"/>
          </p:nvPr>
        </p:nvSpPr>
        <p:spPr/>
        <p:txBody>
          <a:bodyPr/>
          <a:lstStyle/>
          <a:p>
            <a:fld id="{F85673ED-CAA7-4C73-A954-89D5CBE338C7}" type="slidenum">
              <a:rPr lang="en-US" smtClean="0"/>
              <a:t>20</a:t>
            </a:fld>
            <a:endParaRPr lang="en-US"/>
          </a:p>
        </p:txBody>
      </p:sp>
      <p:sp>
        <p:nvSpPr>
          <p:cNvPr id="6" name="Rectangle 5"/>
          <p:cNvSpPr/>
          <p:nvPr/>
        </p:nvSpPr>
        <p:spPr>
          <a:xfrm>
            <a:off x="5802192" y="5664084"/>
            <a:ext cx="6019597" cy="369332"/>
          </a:xfrm>
          <a:prstGeom prst="rect">
            <a:avLst/>
          </a:prstGeom>
        </p:spPr>
        <p:txBody>
          <a:bodyPr wrap="none">
            <a:spAutoFit/>
          </a:bodyPr>
          <a:lstStyle/>
          <a:p>
            <a:r>
              <a:rPr lang="en-US" dirty="0"/>
              <a:t>What does it enable that current technologies cannot do?</a:t>
            </a:r>
          </a:p>
        </p:txBody>
      </p:sp>
      <p:cxnSp>
        <p:nvCxnSpPr>
          <p:cNvPr id="8" name="Curved Connector 7"/>
          <p:cNvCxnSpPr>
            <a:stCxn id="6" idx="0"/>
          </p:cNvCxnSpPr>
          <p:nvPr/>
        </p:nvCxnSpPr>
        <p:spPr>
          <a:xfrm rot="16200000" flipV="1">
            <a:off x="7571540" y="4423633"/>
            <a:ext cx="1396884" cy="108401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481274" y="1422093"/>
            <a:ext cx="2428870" cy="369332"/>
          </a:xfrm>
          <a:prstGeom prst="rect">
            <a:avLst/>
          </a:prstGeom>
        </p:spPr>
        <p:txBody>
          <a:bodyPr wrap="none">
            <a:spAutoFit/>
          </a:bodyPr>
          <a:lstStyle/>
          <a:p>
            <a:r>
              <a:rPr lang="en-US" dirty="0"/>
              <a:t>What is a blockchain?</a:t>
            </a:r>
          </a:p>
        </p:txBody>
      </p:sp>
      <p:cxnSp>
        <p:nvCxnSpPr>
          <p:cNvPr id="11" name="Curved Connector 10"/>
          <p:cNvCxnSpPr/>
          <p:nvPr/>
        </p:nvCxnSpPr>
        <p:spPr>
          <a:xfrm rot="5400000">
            <a:off x="8452533" y="1057379"/>
            <a:ext cx="997589" cy="235527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a:off x="7306721" y="2346036"/>
            <a:ext cx="466971" cy="7019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4017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66929" y="1690255"/>
            <a:ext cx="9678800" cy="4343161"/>
          </a:xfrm>
        </p:spPr>
        <p:txBody>
          <a:bodyPr/>
          <a:lstStyle/>
          <a:p>
            <a:pPr marL="342900" indent="-342900">
              <a:buAutoNum type="arabicPeriod"/>
            </a:pPr>
            <a:r>
              <a:rPr lang="en-US" dirty="0" smtClean="0"/>
              <a:t>Global marketplace : any body can trade with anybody</a:t>
            </a:r>
          </a:p>
          <a:p>
            <a:pPr marL="342900" indent="-342900">
              <a:buAutoNum type="arabicPeriod"/>
            </a:pPr>
            <a:r>
              <a:rPr lang="en-US" dirty="0" smtClean="0"/>
              <a:t>Planetary level scientific experiments (Ex: study effects of climate change )</a:t>
            </a:r>
          </a:p>
          <a:p>
            <a:pPr marL="342900" indent="-342900">
              <a:buAutoNum type="arabicPeriod"/>
            </a:pPr>
            <a:r>
              <a:rPr lang="en-US" dirty="0" smtClean="0"/>
              <a:t>Trusted communication, negotiations among people</a:t>
            </a:r>
          </a:p>
          <a:p>
            <a:pPr marL="342900" indent="-342900">
              <a:buAutoNum type="arabicPeriod"/>
            </a:pPr>
            <a:r>
              <a:rPr lang="en-US" dirty="0" smtClean="0"/>
              <a:t>Trusted financial transfers without intermediaries</a:t>
            </a:r>
          </a:p>
          <a:p>
            <a:pPr marL="342900" indent="-342900">
              <a:buAutoNum type="arabicPeriod"/>
            </a:pPr>
            <a:r>
              <a:rPr lang="en-US" dirty="0" smtClean="0"/>
              <a:t>Trusted research collaborations</a:t>
            </a:r>
          </a:p>
          <a:p>
            <a:pPr marL="342900" indent="-342900">
              <a:buAutoNum type="arabicPeriod"/>
            </a:pPr>
            <a:r>
              <a:rPr lang="en-US" dirty="0" smtClean="0"/>
              <a:t>Efficient disaster relief /pandemic management</a:t>
            </a:r>
          </a:p>
          <a:p>
            <a:pPr marL="342900" indent="-342900">
              <a:buAutoNum type="arabicPeriod"/>
            </a:pPr>
            <a:r>
              <a:rPr lang="en-US" dirty="0" smtClean="0"/>
              <a:t>Accountable spending of donations (do you know how your donation is used?)</a:t>
            </a:r>
          </a:p>
          <a:p>
            <a:endParaRPr lang="en-US" dirty="0" smtClean="0"/>
          </a:p>
          <a:p>
            <a:pPr marL="342900" indent="-342900">
              <a:buAutoNum type="arabicPeriod"/>
            </a:pPr>
            <a:endParaRPr lang="en-US" dirty="0"/>
          </a:p>
        </p:txBody>
      </p:sp>
      <p:sp>
        <p:nvSpPr>
          <p:cNvPr id="2" name="Title 1"/>
          <p:cNvSpPr>
            <a:spLocks noGrp="1"/>
          </p:cNvSpPr>
          <p:nvPr>
            <p:ph type="title"/>
          </p:nvPr>
        </p:nvSpPr>
        <p:spPr>
          <a:xfrm>
            <a:off x="3836600" y="97536"/>
            <a:ext cx="8087545" cy="868400"/>
          </a:xfrm>
        </p:spPr>
        <p:txBody>
          <a:bodyPr/>
          <a:lstStyle/>
          <a:p>
            <a:r>
              <a:rPr lang="en-US" dirty="0" smtClean="0">
                <a:solidFill>
                  <a:schemeClr val="bg1"/>
                </a:solidFill>
              </a:rPr>
              <a:t>Some applications</a:t>
            </a:r>
            <a:endParaRPr lang="en-US" dirty="0">
              <a:solidFill>
                <a:schemeClr val="bg1"/>
              </a:solidFill>
            </a:endParaRPr>
          </a:p>
        </p:txBody>
      </p:sp>
      <p:sp>
        <p:nvSpPr>
          <p:cNvPr id="4" name="Slide Number Placeholder 3"/>
          <p:cNvSpPr>
            <a:spLocks noGrp="1"/>
          </p:cNvSpPr>
          <p:nvPr>
            <p:ph type="sldNum" sz="quarter" idx="4294967295"/>
          </p:nvPr>
        </p:nvSpPr>
        <p:spPr/>
        <p:txBody>
          <a:bodyPr/>
          <a:lstStyle/>
          <a:p>
            <a:fld id="{F85673ED-CAA7-4C73-A954-89D5CBE338C7}" type="slidenum">
              <a:rPr lang="en-US" smtClean="0"/>
              <a:t>21</a:t>
            </a:fld>
            <a:endParaRPr lang="en-US"/>
          </a:p>
        </p:txBody>
      </p:sp>
    </p:spTree>
    <p:extLst>
      <p:ext uri="{BB962C8B-B14F-4D97-AF65-F5344CB8AC3E}">
        <p14:creationId xmlns:p14="http://schemas.microsoft.com/office/powerpoint/2010/main" val="2240039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6929" y="1717964"/>
            <a:ext cx="9879398" cy="4315452"/>
          </a:xfrm>
        </p:spPr>
        <p:txBody>
          <a:bodyPr/>
          <a:lstStyle/>
          <a:p>
            <a:r>
              <a:rPr lang="en-US" dirty="0" smtClean="0"/>
              <a:t>Coursera Specialization on blockchain: Summer time: good time to get a certification</a:t>
            </a:r>
          </a:p>
          <a:p>
            <a:r>
              <a:rPr lang="en-US" dirty="0">
                <a:hlinkClick r:id="rId2"/>
              </a:rPr>
              <a:t>https://</a:t>
            </a:r>
            <a:r>
              <a:rPr lang="en-US" dirty="0" smtClean="0">
                <a:hlinkClick r:id="rId2"/>
              </a:rPr>
              <a:t>www.coursera.org/specializations/blockchain</a:t>
            </a:r>
            <a:endParaRPr lang="en-US" dirty="0" smtClean="0"/>
          </a:p>
          <a:p>
            <a:endParaRPr lang="en-US" dirty="0"/>
          </a:p>
          <a:p>
            <a:r>
              <a:rPr lang="en-US" dirty="0" smtClean="0"/>
              <a:t>Smart contracts are rules engine that verify and validate: language to write smart contracts  is Solidity. Learn Solidity: Read the docs</a:t>
            </a:r>
          </a:p>
          <a:p>
            <a:endParaRPr lang="en-US" dirty="0"/>
          </a:p>
          <a:p>
            <a:r>
              <a:rPr lang="en-US" dirty="0" smtClean="0"/>
              <a:t>Remix Integrated Web Environment (Remix IDE) is a </a:t>
            </a:r>
            <a:r>
              <a:rPr lang="en-US" dirty="0" err="1" smtClean="0"/>
              <a:t>webIDE</a:t>
            </a:r>
            <a:r>
              <a:rPr lang="en-US" dirty="0" smtClean="0"/>
              <a:t> that you can use to develop smart contracts. (I will demo this now)</a:t>
            </a:r>
            <a:endParaRPr lang="en-US" dirty="0"/>
          </a:p>
        </p:txBody>
      </p:sp>
      <p:sp>
        <p:nvSpPr>
          <p:cNvPr id="3" name="Title 2"/>
          <p:cNvSpPr>
            <a:spLocks noGrp="1"/>
          </p:cNvSpPr>
          <p:nvPr>
            <p:ph type="title"/>
          </p:nvPr>
        </p:nvSpPr>
        <p:spPr>
          <a:xfrm>
            <a:off x="3753474" y="0"/>
            <a:ext cx="8087544" cy="868400"/>
          </a:xfrm>
        </p:spPr>
        <p:txBody>
          <a:bodyPr/>
          <a:lstStyle/>
          <a:p>
            <a:r>
              <a:rPr lang="en-US" dirty="0">
                <a:solidFill>
                  <a:schemeClr val="bg1"/>
                </a:solidFill>
              </a:rPr>
              <a:t>What can you do to learn and do </a:t>
            </a:r>
            <a:r>
              <a:rPr lang="en-US" dirty="0" smtClean="0">
                <a:solidFill>
                  <a:schemeClr val="bg1"/>
                </a:solidFill>
              </a:rPr>
              <a:t/>
            </a:r>
            <a:br>
              <a:rPr lang="en-US" dirty="0" smtClean="0">
                <a:solidFill>
                  <a:schemeClr val="bg1"/>
                </a:solidFill>
              </a:rPr>
            </a:br>
            <a:r>
              <a:rPr lang="en-US" dirty="0" smtClean="0">
                <a:solidFill>
                  <a:schemeClr val="bg1"/>
                </a:solidFill>
              </a:rPr>
              <a:t>blockchain </a:t>
            </a:r>
            <a:r>
              <a:rPr lang="en-US" dirty="0" smtClean="0">
                <a:solidFill>
                  <a:schemeClr val="bg1"/>
                </a:solidFill>
              </a:rPr>
              <a:t>programming and build systems?</a:t>
            </a:r>
            <a:r>
              <a:rPr lang="en-US" dirty="0">
                <a:solidFill>
                  <a:schemeClr val="bg1"/>
                </a:solidFill>
              </a:rPr>
              <a:t/>
            </a:r>
            <a:br>
              <a:rPr lang="en-US" dirty="0">
                <a:solidFill>
                  <a:schemeClr val="bg1"/>
                </a:solidFill>
              </a:rPr>
            </a:b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9873673" y="1095305"/>
            <a:ext cx="2225963" cy="1684840"/>
          </a:xfrm>
          <a:prstGeom prst="rect">
            <a:avLst/>
          </a:prstGeom>
        </p:spPr>
      </p:pic>
      <p:sp>
        <p:nvSpPr>
          <p:cNvPr id="5" name="Rectangle 4"/>
          <p:cNvSpPr/>
          <p:nvPr/>
        </p:nvSpPr>
        <p:spPr>
          <a:xfrm>
            <a:off x="10067637" y="1634836"/>
            <a:ext cx="665018" cy="156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105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11511" y="1788252"/>
            <a:ext cx="9678800" cy="3848000"/>
          </a:xfrm>
        </p:spPr>
        <p:txBody>
          <a:bodyPr/>
          <a:lstStyle/>
          <a:p>
            <a:r>
              <a:rPr lang="en-US" sz="2000" b="0" i="1" dirty="0" smtClean="0">
                <a:solidFill>
                  <a:srgbClr val="000000"/>
                </a:solidFill>
              </a:rPr>
              <a:t>Did you know that you can embed “secret” messages in first Tx of the block?</a:t>
            </a:r>
          </a:p>
          <a:p>
            <a:endParaRPr lang="en-US" sz="2000" b="0" i="1" dirty="0">
              <a:solidFill>
                <a:srgbClr val="000000"/>
              </a:solidFill>
            </a:endParaRPr>
          </a:p>
          <a:p>
            <a:r>
              <a:rPr lang="en-US" sz="2000" b="0" i="1" dirty="0" smtClean="0">
                <a:solidFill>
                  <a:srgbClr val="000000"/>
                </a:solidFill>
              </a:rPr>
              <a:t>“</a:t>
            </a:r>
            <a:r>
              <a:rPr lang="en-US" sz="2000" b="0" i="1" dirty="0" err="1" smtClean="0">
                <a:solidFill>
                  <a:srgbClr val="000000"/>
                </a:solidFill>
              </a:rPr>
              <a:t>sknab</a:t>
            </a:r>
            <a:r>
              <a:rPr lang="en-US" sz="2000" b="0" i="1" dirty="0" smtClean="0">
                <a:solidFill>
                  <a:srgbClr val="000000"/>
                </a:solidFill>
              </a:rPr>
              <a:t> </a:t>
            </a:r>
            <a:r>
              <a:rPr lang="en-US" sz="2000" b="0" i="1" dirty="0" err="1">
                <a:solidFill>
                  <a:srgbClr val="000000"/>
                </a:solidFill>
              </a:rPr>
              <a:t>roftuoliab</a:t>
            </a:r>
            <a:r>
              <a:rPr lang="en-US" sz="2000" b="0" i="1" dirty="0">
                <a:solidFill>
                  <a:srgbClr val="000000"/>
                </a:solidFill>
              </a:rPr>
              <a:t> </a:t>
            </a:r>
            <a:r>
              <a:rPr lang="en-US" sz="2000" b="0" i="1" dirty="0" err="1">
                <a:solidFill>
                  <a:srgbClr val="000000"/>
                </a:solidFill>
              </a:rPr>
              <a:t>dnoces</a:t>
            </a:r>
            <a:r>
              <a:rPr lang="en-US" sz="2000" b="0" i="1" dirty="0">
                <a:solidFill>
                  <a:srgbClr val="000000"/>
                </a:solidFill>
              </a:rPr>
              <a:t> </a:t>
            </a:r>
            <a:r>
              <a:rPr lang="en-US" sz="2000" b="0" i="1" dirty="0" err="1">
                <a:solidFill>
                  <a:srgbClr val="000000"/>
                </a:solidFill>
              </a:rPr>
              <a:t>fo</a:t>
            </a:r>
            <a:r>
              <a:rPr lang="en-US" sz="2000" b="0" i="1" dirty="0">
                <a:solidFill>
                  <a:srgbClr val="000000"/>
                </a:solidFill>
              </a:rPr>
              <a:t> </a:t>
            </a:r>
            <a:r>
              <a:rPr lang="en-US" sz="2000" b="0" i="1" dirty="0" err="1">
                <a:solidFill>
                  <a:srgbClr val="000000"/>
                </a:solidFill>
              </a:rPr>
              <a:t>knirb</a:t>
            </a:r>
            <a:r>
              <a:rPr lang="en-US" sz="2000" b="0" i="1" dirty="0">
                <a:solidFill>
                  <a:srgbClr val="000000"/>
                </a:solidFill>
              </a:rPr>
              <a:t> no </a:t>
            </a:r>
            <a:r>
              <a:rPr lang="en-US" sz="2000" b="0" i="1" dirty="0" err="1">
                <a:solidFill>
                  <a:srgbClr val="000000"/>
                </a:solidFill>
              </a:rPr>
              <a:t>rollecnahC</a:t>
            </a:r>
            <a:r>
              <a:rPr lang="en-US" sz="2000" b="0" i="1" dirty="0">
                <a:solidFill>
                  <a:srgbClr val="000000"/>
                </a:solidFill>
              </a:rPr>
              <a:t> 9002/</a:t>
            </a:r>
            <a:r>
              <a:rPr lang="en-US" sz="2000" b="0" i="1" dirty="0" err="1">
                <a:solidFill>
                  <a:srgbClr val="000000"/>
                </a:solidFill>
              </a:rPr>
              <a:t>naJ</a:t>
            </a:r>
            <a:r>
              <a:rPr lang="en-US" sz="2000" b="0" i="1" dirty="0">
                <a:solidFill>
                  <a:srgbClr val="000000"/>
                </a:solidFill>
              </a:rPr>
              <a:t>/30 </a:t>
            </a:r>
            <a:r>
              <a:rPr lang="en-US" sz="2000" b="0" i="1" dirty="0" err="1">
                <a:solidFill>
                  <a:srgbClr val="000000"/>
                </a:solidFill>
              </a:rPr>
              <a:t>semiT</a:t>
            </a:r>
            <a:r>
              <a:rPr lang="en-US" sz="2000" b="0" i="1" dirty="0">
                <a:solidFill>
                  <a:srgbClr val="000000"/>
                </a:solidFill>
              </a:rPr>
              <a:t> </a:t>
            </a:r>
            <a:r>
              <a:rPr lang="en-US" sz="2000" b="0" i="1" dirty="0" err="1">
                <a:solidFill>
                  <a:srgbClr val="000000"/>
                </a:solidFill>
              </a:rPr>
              <a:t>ehT</a:t>
            </a:r>
            <a:r>
              <a:rPr lang="en-US" sz="2000" b="0" i="1" dirty="0" smtClean="0">
                <a:solidFill>
                  <a:srgbClr val="000000"/>
                </a:solidFill>
              </a:rPr>
              <a:t>”. </a:t>
            </a:r>
          </a:p>
          <a:p>
            <a:endParaRPr lang="en-US" sz="2000" b="0" i="1" dirty="0">
              <a:solidFill>
                <a:srgbClr val="000000"/>
              </a:solidFill>
            </a:endParaRPr>
          </a:p>
          <a:p>
            <a:r>
              <a:rPr lang="en-US" sz="2000" b="0" i="1" dirty="0" smtClean="0">
                <a:solidFill>
                  <a:srgbClr val="000000"/>
                </a:solidFill>
              </a:rPr>
              <a:t>Message embedded by Satoshi.</a:t>
            </a:r>
          </a:p>
          <a:p>
            <a:endParaRPr lang="en-US" sz="2000" b="0" i="1" dirty="0">
              <a:solidFill>
                <a:srgbClr val="000000"/>
              </a:solidFill>
            </a:endParaRPr>
          </a:p>
          <a:p>
            <a:r>
              <a:rPr lang="en-US" sz="2000" b="0" i="1" dirty="0" smtClean="0">
                <a:solidFill>
                  <a:srgbClr val="000000"/>
                </a:solidFill>
              </a:rPr>
              <a:t>Reverse it and it is not a secret anymore:</a:t>
            </a:r>
          </a:p>
          <a:p>
            <a:r>
              <a:rPr lang="en-US" sz="2000" b="0" i="1" dirty="0">
                <a:solidFill>
                  <a:srgbClr val="000000"/>
                </a:solidFill>
              </a:rPr>
              <a:t>“The Times 03/Jan/2009 Chancellor on brink of second bailout for banks</a:t>
            </a:r>
            <a:r>
              <a:rPr lang="en-US" sz="2000" b="0" i="1" dirty="0"/>
              <a:t>”.</a:t>
            </a:r>
            <a:endParaRPr lang="en-US" sz="2000" dirty="0"/>
          </a:p>
        </p:txBody>
      </p:sp>
      <p:sp>
        <p:nvSpPr>
          <p:cNvPr id="3" name="Title 2"/>
          <p:cNvSpPr>
            <a:spLocks noGrp="1"/>
          </p:cNvSpPr>
          <p:nvPr>
            <p:ph type="title"/>
          </p:nvPr>
        </p:nvSpPr>
        <p:spPr>
          <a:xfrm>
            <a:off x="3771946" y="101600"/>
            <a:ext cx="8152199" cy="766800"/>
          </a:xfrm>
        </p:spPr>
        <p:txBody>
          <a:bodyPr/>
          <a:lstStyle/>
          <a:p>
            <a:r>
              <a:rPr lang="en-US" dirty="0" smtClean="0">
                <a:solidFill>
                  <a:schemeClr val="bg1"/>
                </a:solidFill>
              </a:rPr>
              <a:t>Some trivia / fun</a:t>
            </a:r>
            <a:endParaRPr lang="en-US" dirty="0">
              <a:solidFill>
                <a:schemeClr val="bg1"/>
              </a:solidFill>
            </a:endParaRPr>
          </a:p>
        </p:txBody>
      </p:sp>
    </p:spTree>
    <p:extLst>
      <p:ext uri="{BB962C8B-B14F-4D97-AF65-F5344CB8AC3E}">
        <p14:creationId xmlns:p14="http://schemas.microsoft.com/office/powerpoint/2010/main" val="362002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076700" y="166688"/>
            <a:ext cx="8115300" cy="701675"/>
          </a:xfrm>
        </p:spPr>
        <p:txBody>
          <a:bodyPr/>
          <a:lstStyle/>
          <a:p>
            <a:r>
              <a:rPr lang="en-US" dirty="0" smtClean="0">
                <a:solidFill>
                  <a:schemeClr val="bg1"/>
                </a:solidFill>
              </a:rPr>
              <a:t>Who is Satoshi Nakamoto?</a:t>
            </a:r>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05" y="3238748"/>
            <a:ext cx="3206915" cy="15812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527" y="1157488"/>
            <a:ext cx="1225117" cy="16111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927" y="4620535"/>
            <a:ext cx="1828367" cy="1341393"/>
          </a:xfrm>
          <a:prstGeom prst="rect">
            <a:avLst/>
          </a:prstGeom>
        </p:spPr>
      </p:pic>
      <p:sp>
        <p:nvSpPr>
          <p:cNvPr id="7" name="TextBox 6"/>
          <p:cNvSpPr txBox="1"/>
          <p:nvPr/>
        </p:nvSpPr>
        <p:spPr>
          <a:xfrm>
            <a:off x="4491112" y="2873060"/>
            <a:ext cx="2185214" cy="369332"/>
          </a:xfrm>
          <a:prstGeom prst="rect">
            <a:avLst/>
          </a:prstGeom>
          <a:noFill/>
        </p:spPr>
        <p:txBody>
          <a:bodyPr wrap="none" rtlCol="0">
            <a:spAutoFit/>
          </a:bodyPr>
          <a:lstStyle/>
          <a:p>
            <a:r>
              <a:rPr lang="en-US" dirty="0" smtClean="0"/>
              <a:t>Hal Finney (Dead)  </a:t>
            </a:r>
            <a:endParaRPr lang="en-US" dirty="0"/>
          </a:p>
        </p:txBody>
      </p:sp>
      <p:sp>
        <p:nvSpPr>
          <p:cNvPr id="8" name="TextBox 7"/>
          <p:cNvSpPr txBox="1"/>
          <p:nvPr/>
        </p:nvSpPr>
        <p:spPr>
          <a:xfrm>
            <a:off x="5399140" y="6040582"/>
            <a:ext cx="988412" cy="369332"/>
          </a:xfrm>
          <a:prstGeom prst="rect">
            <a:avLst/>
          </a:prstGeom>
          <a:noFill/>
        </p:spPr>
        <p:txBody>
          <a:bodyPr wrap="none" rtlCol="0">
            <a:spAutoFit/>
          </a:bodyPr>
          <a:lstStyle/>
          <a:p>
            <a:r>
              <a:rPr lang="en-US" dirty="0" smtClean="0"/>
              <a:t>Wei </a:t>
            </a:r>
            <a:r>
              <a:rPr lang="en-US" dirty="0"/>
              <a:t>D</a:t>
            </a:r>
            <a:r>
              <a:rPr lang="en-US" dirty="0" smtClean="0"/>
              <a:t>ai</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9831" y="1826858"/>
            <a:ext cx="2857500" cy="1600200"/>
          </a:xfrm>
          <a:prstGeom prst="rect">
            <a:avLst/>
          </a:prstGeom>
        </p:spPr>
      </p:pic>
      <p:cxnSp>
        <p:nvCxnSpPr>
          <p:cNvPr id="11" name="Straight Arrow Connector 10"/>
          <p:cNvCxnSpPr>
            <a:stCxn id="4" idx="0"/>
            <a:endCxn id="5" idx="1"/>
          </p:cNvCxnSpPr>
          <p:nvPr/>
        </p:nvCxnSpPr>
        <p:spPr>
          <a:xfrm flipV="1">
            <a:off x="2022763" y="1963045"/>
            <a:ext cx="2530764" cy="1275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01818" y="2198255"/>
            <a:ext cx="949940" cy="369332"/>
          </a:xfrm>
          <a:prstGeom prst="rect">
            <a:avLst/>
          </a:prstGeom>
          <a:noFill/>
        </p:spPr>
        <p:txBody>
          <a:bodyPr wrap="none" rtlCol="0">
            <a:spAutoFit/>
          </a:bodyPr>
          <a:lstStyle/>
          <a:p>
            <a:r>
              <a:rPr lang="en-US" dirty="0" smtClean="0"/>
              <a:t>First Tx</a:t>
            </a:r>
            <a:endParaRPr lang="en-US" dirty="0"/>
          </a:p>
        </p:txBody>
      </p:sp>
      <p:sp>
        <p:nvSpPr>
          <p:cNvPr id="13" name="TextBox 12"/>
          <p:cNvSpPr txBox="1"/>
          <p:nvPr/>
        </p:nvSpPr>
        <p:spPr>
          <a:xfrm>
            <a:off x="7924800" y="3740727"/>
            <a:ext cx="2569934" cy="369332"/>
          </a:xfrm>
          <a:prstGeom prst="rect">
            <a:avLst/>
          </a:prstGeom>
          <a:noFill/>
        </p:spPr>
        <p:txBody>
          <a:bodyPr wrap="none" rtlCol="0">
            <a:spAutoFit/>
          </a:bodyPr>
          <a:lstStyle/>
          <a:p>
            <a:r>
              <a:rPr lang="en-US" dirty="0" smtClean="0"/>
              <a:t>Smart contract inventor</a:t>
            </a:r>
            <a:endParaRPr lang="en-US" dirty="0"/>
          </a:p>
        </p:txBody>
      </p:sp>
      <p:sp>
        <p:nvSpPr>
          <p:cNvPr id="14" name="TextBox 13"/>
          <p:cNvSpPr txBox="1"/>
          <p:nvPr/>
        </p:nvSpPr>
        <p:spPr>
          <a:xfrm>
            <a:off x="4807151" y="6409914"/>
            <a:ext cx="3223959" cy="369332"/>
          </a:xfrm>
          <a:prstGeom prst="rect">
            <a:avLst/>
          </a:prstGeom>
          <a:noFill/>
        </p:spPr>
        <p:txBody>
          <a:bodyPr wrap="none" rtlCol="0">
            <a:spAutoFit/>
          </a:bodyPr>
          <a:lstStyle/>
          <a:p>
            <a:r>
              <a:rPr lang="en-US" dirty="0" smtClean="0"/>
              <a:t>First draft of Bitcoin (Recluse)</a:t>
            </a:r>
            <a:endParaRPr lang="en-US" dirty="0"/>
          </a:p>
        </p:txBody>
      </p:sp>
    </p:spTree>
    <p:extLst>
      <p:ext uri="{BB962C8B-B14F-4D97-AF65-F5344CB8AC3E}">
        <p14:creationId xmlns:p14="http://schemas.microsoft.com/office/powerpoint/2010/main" val="2496197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7"/>
          <p:cNvSpPr txBox="1">
            <a:spLocks noGrp="1"/>
          </p:cNvSpPr>
          <p:nvPr>
            <p:ph type="body" idx="1"/>
          </p:nvPr>
        </p:nvSpPr>
        <p:spPr>
          <a:xfrm>
            <a:off x="207879" y="1237983"/>
            <a:ext cx="11417200" cy="4954400"/>
          </a:xfrm>
          <a:prstGeom prst="rect">
            <a:avLst/>
          </a:prstGeom>
        </p:spPr>
        <p:txBody>
          <a:bodyPr spcFirstLastPara="1" vert="horz" wrap="square" lIns="121900" tIns="121900" rIns="121900" bIns="121900" rtlCol="0" anchor="t" anchorCtr="0">
            <a:noAutofit/>
          </a:bodyPr>
          <a:lstStyle/>
          <a:p>
            <a:pPr marL="0" indent="0"/>
            <a:r>
              <a:rPr lang="en" sz="2400" b="0" dirty="0">
                <a:solidFill>
                  <a:srgbClr val="000000"/>
                </a:solidFill>
              </a:rPr>
              <a:t>Each miner collects validated transactions and forms a candidate block. Then they compete to solve a puzzle. The miner who solves the puzzle first gets to add the Block to the chain. </a:t>
            </a:r>
            <a:endParaRPr sz="2400" b="0" dirty="0">
              <a:solidFill>
                <a:srgbClr val="000000"/>
              </a:solidFill>
            </a:endParaRPr>
          </a:p>
          <a:p>
            <a:pPr marL="0" indent="0"/>
            <a:endParaRPr sz="2400" b="0" dirty="0">
              <a:solidFill>
                <a:srgbClr val="000000"/>
              </a:solidFill>
            </a:endParaRPr>
          </a:p>
        </p:txBody>
      </p:sp>
      <p:sp>
        <p:nvSpPr>
          <p:cNvPr id="463" name="Google Shape;463;p57"/>
          <p:cNvSpPr txBox="1">
            <a:spLocks noGrp="1"/>
          </p:cNvSpPr>
          <p:nvPr>
            <p:ph type="title"/>
          </p:nvPr>
        </p:nvSpPr>
        <p:spPr>
          <a:xfrm>
            <a:off x="3602182" y="52000"/>
            <a:ext cx="10515600" cy="616800"/>
          </a:xfrm>
          <a:prstGeom prst="rect">
            <a:avLst/>
          </a:prstGeom>
        </p:spPr>
        <p:txBody>
          <a:bodyPr spcFirstLastPara="1" vert="horz" wrap="square" lIns="121900" tIns="121900" rIns="121900" bIns="121900" rtlCol="0" anchor="t" anchorCtr="0">
            <a:noAutofit/>
          </a:bodyPr>
          <a:lstStyle/>
          <a:p>
            <a:r>
              <a:rPr lang="en" dirty="0" smtClean="0">
                <a:solidFill>
                  <a:schemeClr val="bg1"/>
                </a:solidFill>
              </a:rPr>
              <a:t>Block Mining and Incentivization </a:t>
            </a:r>
            <a:r>
              <a:rPr lang="en" dirty="0">
                <a:solidFill>
                  <a:schemeClr val="bg1"/>
                </a:solidFill>
              </a:rPr>
              <a:t>Process</a:t>
            </a:r>
            <a:endParaRPr dirty="0">
              <a:solidFill>
                <a:schemeClr val="bg1"/>
              </a:solidFill>
            </a:endParaRPr>
          </a:p>
        </p:txBody>
      </p:sp>
      <p:pic>
        <p:nvPicPr>
          <p:cNvPr id="464" name="Google Shape;464;p57" descr="miner.jpg"/>
          <p:cNvPicPr preferRelativeResize="0"/>
          <p:nvPr/>
        </p:nvPicPr>
        <p:blipFill>
          <a:blip r:embed="rId3">
            <a:alphaModFix/>
          </a:blip>
          <a:stretch>
            <a:fillRect/>
          </a:stretch>
        </p:blipFill>
        <p:spPr>
          <a:xfrm>
            <a:off x="3126355" y="3190667"/>
            <a:ext cx="4355601" cy="3266701"/>
          </a:xfrm>
          <a:prstGeom prst="rect">
            <a:avLst/>
          </a:prstGeom>
          <a:noFill/>
          <a:ln>
            <a:noFill/>
          </a:ln>
        </p:spPr>
      </p:pic>
      <p:sp>
        <p:nvSpPr>
          <p:cNvPr id="465" name="Google Shape;465;p57"/>
          <p:cNvSpPr/>
          <p:nvPr/>
        </p:nvSpPr>
        <p:spPr>
          <a:xfrm>
            <a:off x="8538679" y="2342785"/>
            <a:ext cx="3086400" cy="2654727"/>
          </a:xfrm>
          <a:prstGeom prst="wedgeEllipseCallout">
            <a:avLst>
              <a:gd name="adj1" fmla="val -86813"/>
              <a:gd name="adj2" fmla="val 44455"/>
            </a:avLst>
          </a:prstGeom>
          <a:gradFill>
            <a:gsLst>
              <a:gs pos="0">
                <a:srgbClr val="FFC002"/>
              </a:gs>
              <a:gs pos="100000">
                <a:srgbClr val="795B04"/>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 sz="2400" dirty="0"/>
              <a:t>Mining is done by powerful computers  and not by humans!!!</a:t>
            </a:r>
            <a:endParaRPr sz="2400" dirty="0"/>
          </a:p>
        </p:txBody>
      </p:sp>
    </p:spTree>
    <p:extLst>
      <p:ext uri="{BB962C8B-B14F-4D97-AF65-F5344CB8AC3E}">
        <p14:creationId xmlns:p14="http://schemas.microsoft.com/office/powerpoint/2010/main" val="338644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a:off x="690473" y="4284478"/>
            <a:ext cx="1350763" cy="50004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idx="4294967295"/>
          </p:nvPr>
        </p:nvSpPr>
        <p:spPr>
          <a:xfrm>
            <a:off x="4572000" y="180332"/>
            <a:ext cx="6459794" cy="628289"/>
          </a:xfrm>
        </p:spPr>
        <p:txBody>
          <a:bodyPr/>
          <a:lstStyle/>
          <a:p>
            <a:r>
              <a:rPr lang="en-US" dirty="0" smtClean="0">
                <a:solidFill>
                  <a:schemeClr val="bg1"/>
                </a:solidFill>
              </a:rPr>
              <a:t>Bitcoin &amp; Blockchain</a:t>
            </a:r>
            <a:endParaRPr lang="en-US" dirty="0">
              <a:solidFill>
                <a:schemeClr val="bg1"/>
              </a:solidFill>
            </a:endParaRPr>
          </a:p>
        </p:txBody>
      </p:sp>
      <p:sp>
        <p:nvSpPr>
          <p:cNvPr id="4" name="Text Placeholder 3"/>
          <p:cNvSpPr>
            <a:spLocks noGrp="1"/>
          </p:cNvSpPr>
          <p:nvPr>
            <p:ph type="body" idx="4294967295"/>
          </p:nvPr>
        </p:nvSpPr>
        <p:spPr>
          <a:xfrm>
            <a:off x="7241458" y="1267419"/>
            <a:ext cx="4179887" cy="902652"/>
          </a:xfrm>
        </p:spPr>
        <p:txBody>
          <a:bodyPr/>
          <a:lstStyle/>
          <a:p>
            <a:r>
              <a:rPr lang="en-US" b="1" dirty="0">
                <a:solidFill>
                  <a:srgbClr val="000000"/>
                </a:solidFill>
              </a:rPr>
              <a:t>Bitcoin </a:t>
            </a:r>
            <a:r>
              <a:rPr lang="en-US" b="1" dirty="0" smtClean="0">
                <a:solidFill>
                  <a:srgbClr val="000000"/>
                </a:solidFill>
              </a:rPr>
              <a:t> </a:t>
            </a:r>
            <a:r>
              <a:rPr lang="en-US" dirty="0" smtClean="0">
                <a:solidFill>
                  <a:srgbClr val="000000"/>
                </a:solidFill>
              </a:rPr>
              <a:t>was released in  </a:t>
            </a:r>
            <a:r>
              <a:rPr lang="en-US" b="1" dirty="0" smtClean="0">
                <a:solidFill>
                  <a:srgbClr val="000000"/>
                </a:solidFill>
              </a:rPr>
              <a:t>January </a:t>
            </a:r>
            <a:r>
              <a:rPr lang="en-US" b="1" dirty="0">
                <a:solidFill>
                  <a:srgbClr val="000000"/>
                </a:solidFill>
              </a:rPr>
              <a:t>2009</a:t>
            </a:r>
            <a:endParaRPr lang="en-US" dirty="0"/>
          </a:p>
          <a:p>
            <a:endParaRPr lang="en-US" dirty="0"/>
          </a:p>
        </p:txBody>
      </p:sp>
      <p:pic>
        <p:nvPicPr>
          <p:cNvPr id="1026" name="Picture 2" descr="File:BC Log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826" y="2255938"/>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p:nvSpPr>
        <p:spPr>
          <a:xfrm>
            <a:off x="690473" y="2018460"/>
            <a:ext cx="3789680" cy="2266018"/>
          </a:xfrm>
          <a:custGeom>
            <a:avLst/>
            <a:gdLst>
              <a:gd name="connsiteX0" fmla="*/ 0 w 3789680"/>
              <a:gd name="connsiteY0" fmla="*/ 2011680 h 2266018"/>
              <a:gd name="connsiteX1" fmla="*/ 91440 w 3789680"/>
              <a:gd name="connsiteY1" fmla="*/ 1838960 h 2266018"/>
              <a:gd name="connsiteX2" fmla="*/ 132080 w 3789680"/>
              <a:gd name="connsiteY2" fmla="*/ 1767840 h 2266018"/>
              <a:gd name="connsiteX3" fmla="*/ 182880 w 3789680"/>
              <a:gd name="connsiteY3" fmla="*/ 1666240 h 2266018"/>
              <a:gd name="connsiteX4" fmla="*/ 203200 w 3789680"/>
              <a:gd name="connsiteY4" fmla="*/ 1615440 h 2266018"/>
              <a:gd name="connsiteX5" fmla="*/ 294640 w 3789680"/>
              <a:gd name="connsiteY5" fmla="*/ 1452880 h 2266018"/>
              <a:gd name="connsiteX6" fmla="*/ 325120 w 3789680"/>
              <a:gd name="connsiteY6" fmla="*/ 1381760 h 2266018"/>
              <a:gd name="connsiteX7" fmla="*/ 345440 w 3789680"/>
              <a:gd name="connsiteY7" fmla="*/ 1310640 h 2266018"/>
              <a:gd name="connsiteX8" fmla="*/ 386080 w 3789680"/>
              <a:gd name="connsiteY8" fmla="*/ 1259840 h 2266018"/>
              <a:gd name="connsiteX9" fmla="*/ 436880 w 3789680"/>
              <a:gd name="connsiteY9" fmla="*/ 1137920 h 2266018"/>
              <a:gd name="connsiteX10" fmla="*/ 467360 w 3789680"/>
              <a:gd name="connsiteY10" fmla="*/ 1076960 h 2266018"/>
              <a:gd name="connsiteX11" fmla="*/ 538480 w 3789680"/>
              <a:gd name="connsiteY11" fmla="*/ 955040 h 2266018"/>
              <a:gd name="connsiteX12" fmla="*/ 589280 w 3789680"/>
              <a:gd name="connsiteY12" fmla="*/ 833120 h 2266018"/>
              <a:gd name="connsiteX13" fmla="*/ 609600 w 3789680"/>
              <a:gd name="connsiteY13" fmla="*/ 802640 h 2266018"/>
              <a:gd name="connsiteX14" fmla="*/ 629920 w 3789680"/>
              <a:gd name="connsiteY14" fmla="*/ 762000 h 2266018"/>
              <a:gd name="connsiteX15" fmla="*/ 660400 w 3789680"/>
              <a:gd name="connsiteY15" fmla="*/ 731520 h 2266018"/>
              <a:gd name="connsiteX16" fmla="*/ 680720 w 3789680"/>
              <a:gd name="connsiteY16" fmla="*/ 660400 h 2266018"/>
              <a:gd name="connsiteX17" fmla="*/ 701040 w 3789680"/>
              <a:gd name="connsiteY17" fmla="*/ 619760 h 2266018"/>
              <a:gd name="connsiteX18" fmla="*/ 711200 w 3789680"/>
              <a:gd name="connsiteY18" fmla="*/ 589280 h 2266018"/>
              <a:gd name="connsiteX19" fmla="*/ 731520 w 3789680"/>
              <a:gd name="connsiteY19" fmla="*/ 558800 h 2266018"/>
              <a:gd name="connsiteX20" fmla="*/ 762000 w 3789680"/>
              <a:gd name="connsiteY20" fmla="*/ 497840 h 2266018"/>
              <a:gd name="connsiteX21" fmla="*/ 782320 w 3789680"/>
              <a:gd name="connsiteY21" fmla="*/ 538480 h 2266018"/>
              <a:gd name="connsiteX22" fmla="*/ 812800 w 3789680"/>
              <a:gd name="connsiteY22" fmla="*/ 650240 h 2266018"/>
              <a:gd name="connsiteX23" fmla="*/ 843280 w 3789680"/>
              <a:gd name="connsiteY23" fmla="*/ 690880 h 2266018"/>
              <a:gd name="connsiteX24" fmla="*/ 873760 w 3789680"/>
              <a:gd name="connsiteY24" fmla="*/ 762000 h 2266018"/>
              <a:gd name="connsiteX25" fmla="*/ 883920 w 3789680"/>
              <a:gd name="connsiteY25" fmla="*/ 792480 h 2266018"/>
              <a:gd name="connsiteX26" fmla="*/ 904240 w 3789680"/>
              <a:gd name="connsiteY26" fmla="*/ 833120 h 2266018"/>
              <a:gd name="connsiteX27" fmla="*/ 914400 w 3789680"/>
              <a:gd name="connsiteY27" fmla="*/ 863600 h 2266018"/>
              <a:gd name="connsiteX28" fmla="*/ 944880 w 3789680"/>
              <a:gd name="connsiteY28" fmla="*/ 914400 h 2266018"/>
              <a:gd name="connsiteX29" fmla="*/ 985520 w 3789680"/>
              <a:gd name="connsiteY29" fmla="*/ 995680 h 2266018"/>
              <a:gd name="connsiteX30" fmla="*/ 1005840 w 3789680"/>
              <a:gd name="connsiteY30" fmla="*/ 1036320 h 2266018"/>
              <a:gd name="connsiteX31" fmla="*/ 1046480 w 3789680"/>
              <a:gd name="connsiteY31" fmla="*/ 1097280 h 2266018"/>
              <a:gd name="connsiteX32" fmla="*/ 1066800 w 3789680"/>
              <a:gd name="connsiteY32" fmla="*/ 1056640 h 2266018"/>
              <a:gd name="connsiteX33" fmla="*/ 1097280 w 3789680"/>
              <a:gd name="connsiteY33" fmla="*/ 1026160 h 2266018"/>
              <a:gd name="connsiteX34" fmla="*/ 1158240 w 3789680"/>
              <a:gd name="connsiteY34" fmla="*/ 894080 h 2266018"/>
              <a:gd name="connsiteX35" fmla="*/ 1168400 w 3789680"/>
              <a:gd name="connsiteY35" fmla="*/ 843280 h 2266018"/>
              <a:gd name="connsiteX36" fmla="*/ 1198880 w 3789680"/>
              <a:gd name="connsiteY36" fmla="*/ 812800 h 2266018"/>
              <a:gd name="connsiteX37" fmla="*/ 1219200 w 3789680"/>
              <a:gd name="connsiteY37" fmla="*/ 762000 h 2266018"/>
              <a:gd name="connsiteX38" fmla="*/ 1229360 w 3789680"/>
              <a:gd name="connsiteY38" fmla="*/ 721360 h 2266018"/>
              <a:gd name="connsiteX39" fmla="*/ 1249680 w 3789680"/>
              <a:gd name="connsiteY39" fmla="*/ 680720 h 2266018"/>
              <a:gd name="connsiteX40" fmla="*/ 1259840 w 3789680"/>
              <a:gd name="connsiteY40" fmla="*/ 650240 h 2266018"/>
              <a:gd name="connsiteX41" fmla="*/ 1300480 w 3789680"/>
              <a:gd name="connsiteY41" fmla="*/ 568960 h 2266018"/>
              <a:gd name="connsiteX42" fmla="*/ 1341120 w 3789680"/>
              <a:gd name="connsiteY42" fmla="*/ 508000 h 2266018"/>
              <a:gd name="connsiteX43" fmla="*/ 1351280 w 3789680"/>
              <a:gd name="connsiteY43" fmla="*/ 477520 h 2266018"/>
              <a:gd name="connsiteX44" fmla="*/ 1381760 w 3789680"/>
              <a:gd name="connsiteY44" fmla="*/ 497840 h 2266018"/>
              <a:gd name="connsiteX45" fmla="*/ 1412240 w 3789680"/>
              <a:gd name="connsiteY45" fmla="*/ 558800 h 2266018"/>
              <a:gd name="connsiteX46" fmla="*/ 1463040 w 3789680"/>
              <a:gd name="connsiteY46" fmla="*/ 650240 h 2266018"/>
              <a:gd name="connsiteX47" fmla="*/ 1503680 w 3789680"/>
              <a:gd name="connsiteY47" fmla="*/ 731520 h 2266018"/>
              <a:gd name="connsiteX48" fmla="*/ 1524000 w 3789680"/>
              <a:gd name="connsiteY48" fmla="*/ 772160 h 2266018"/>
              <a:gd name="connsiteX49" fmla="*/ 1564640 w 3789680"/>
              <a:gd name="connsiteY49" fmla="*/ 833120 h 2266018"/>
              <a:gd name="connsiteX50" fmla="*/ 1595120 w 3789680"/>
              <a:gd name="connsiteY50" fmla="*/ 894080 h 2266018"/>
              <a:gd name="connsiteX51" fmla="*/ 1605280 w 3789680"/>
              <a:gd name="connsiteY51" fmla="*/ 863600 h 2266018"/>
              <a:gd name="connsiteX52" fmla="*/ 1686560 w 3789680"/>
              <a:gd name="connsiteY52" fmla="*/ 741680 h 2266018"/>
              <a:gd name="connsiteX53" fmla="*/ 1717040 w 3789680"/>
              <a:gd name="connsiteY53" fmla="*/ 670560 h 2266018"/>
              <a:gd name="connsiteX54" fmla="*/ 1767840 w 3789680"/>
              <a:gd name="connsiteY54" fmla="*/ 599440 h 2266018"/>
              <a:gd name="connsiteX55" fmla="*/ 1798320 w 3789680"/>
              <a:gd name="connsiteY55" fmla="*/ 528320 h 2266018"/>
              <a:gd name="connsiteX56" fmla="*/ 1828800 w 3789680"/>
              <a:gd name="connsiteY56" fmla="*/ 477520 h 2266018"/>
              <a:gd name="connsiteX57" fmla="*/ 1849120 w 3789680"/>
              <a:gd name="connsiteY57" fmla="*/ 406400 h 2266018"/>
              <a:gd name="connsiteX58" fmla="*/ 1879600 w 3789680"/>
              <a:gd name="connsiteY58" fmla="*/ 335280 h 2266018"/>
              <a:gd name="connsiteX59" fmla="*/ 1899920 w 3789680"/>
              <a:gd name="connsiteY59" fmla="*/ 396240 h 2266018"/>
              <a:gd name="connsiteX60" fmla="*/ 1920240 w 3789680"/>
              <a:gd name="connsiteY60" fmla="*/ 640080 h 2266018"/>
              <a:gd name="connsiteX61" fmla="*/ 1940560 w 3789680"/>
              <a:gd name="connsiteY61" fmla="*/ 772160 h 2266018"/>
              <a:gd name="connsiteX62" fmla="*/ 1950720 w 3789680"/>
              <a:gd name="connsiteY62" fmla="*/ 711200 h 2266018"/>
              <a:gd name="connsiteX63" fmla="*/ 1981200 w 3789680"/>
              <a:gd name="connsiteY63" fmla="*/ 650240 h 2266018"/>
              <a:gd name="connsiteX64" fmla="*/ 2001520 w 3789680"/>
              <a:gd name="connsiteY64" fmla="*/ 599440 h 2266018"/>
              <a:gd name="connsiteX65" fmla="*/ 2032000 w 3789680"/>
              <a:gd name="connsiteY65" fmla="*/ 548640 h 2266018"/>
              <a:gd name="connsiteX66" fmla="*/ 2103120 w 3789680"/>
              <a:gd name="connsiteY66" fmla="*/ 375920 h 2266018"/>
              <a:gd name="connsiteX67" fmla="*/ 2133600 w 3789680"/>
              <a:gd name="connsiteY67" fmla="*/ 304800 h 2266018"/>
              <a:gd name="connsiteX68" fmla="*/ 2174240 w 3789680"/>
              <a:gd name="connsiteY68" fmla="*/ 254000 h 2266018"/>
              <a:gd name="connsiteX69" fmla="*/ 2194560 w 3789680"/>
              <a:gd name="connsiteY69" fmla="*/ 203200 h 2266018"/>
              <a:gd name="connsiteX70" fmla="*/ 2225040 w 3789680"/>
              <a:gd name="connsiteY70" fmla="*/ 152400 h 2266018"/>
              <a:gd name="connsiteX71" fmla="*/ 2235200 w 3789680"/>
              <a:gd name="connsiteY71" fmla="*/ 121920 h 2266018"/>
              <a:gd name="connsiteX72" fmla="*/ 2265680 w 3789680"/>
              <a:gd name="connsiteY72" fmla="*/ 60960 h 2266018"/>
              <a:gd name="connsiteX73" fmla="*/ 2286000 w 3789680"/>
              <a:gd name="connsiteY73" fmla="*/ 30480 h 2266018"/>
              <a:gd name="connsiteX74" fmla="*/ 2296160 w 3789680"/>
              <a:gd name="connsiteY74" fmla="*/ 0 h 2266018"/>
              <a:gd name="connsiteX75" fmla="*/ 2316480 w 3789680"/>
              <a:gd name="connsiteY75" fmla="*/ 60960 h 2266018"/>
              <a:gd name="connsiteX76" fmla="*/ 2326640 w 3789680"/>
              <a:gd name="connsiteY76" fmla="*/ 91440 h 2266018"/>
              <a:gd name="connsiteX77" fmla="*/ 2377440 w 3789680"/>
              <a:gd name="connsiteY77" fmla="*/ 162560 h 2266018"/>
              <a:gd name="connsiteX78" fmla="*/ 2428240 w 3789680"/>
              <a:gd name="connsiteY78" fmla="*/ 274320 h 2266018"/>
              <a:gd name="connsiteX79" fmla="*/ 2448560 w 3789680"/>
              <a:gd name="connsiteY79" fmla="*/ 304800 h 2266018"/>
              <a:gd name="connsiteX80" fmla="*/ 2458720 w 3789680"/>
              <a:gd name="connsiteY80" fmla="*/ 335280 h 2266018"/>
              <a:gd name="connsiteX81" fmla="*/ 2499360 w 3789680"/>
              <a:gd name="connsiteY81" fmla="*/ 375920 h 2266018"/>
              <a:gd name="connsiteX82" fmla="*/ 2519680 w 3789680"/>
              <a:gd name="connsiteY82" fmla="*/ 416560 h 2266018"/>
              <a:gd name="connsiteX83" fmla="*/ 2570480 w 3789680"/>
              <a:gd name="connsiteY83" fmla="*/ 518160 h 2266018"/>
              <a:gd name="connsiteX84" fmla="*/ 2611120 w 3789680"/>
              <a:gd name="connsiteY84" fmla="*/ 589280 h 2266018"/>
              <a:gd name="connsiteX85" fmla="*/ 2631440 w 3789680"/>
              <a:gd name="connsiteY85" fmla="*/ 629920 h 2266018"/>
              <a:gd name="connsiteX86" fmla="*/ 2672080 w 3789680"/>
              <a:gd name="connsiteY86" fmla="*/ 690880 h 2266018"/>
              <a:gd name="connsiteX87" fmla="*/ 2702560 w 3789680"/>
              <a:gd name="connsiteY87" fmla="*/ 762000 h 2266018"/>
              <a:gd name="connsiteX88" fmla="*/ 2753360 w 3789680"/>
              <a:gd name="connsiteY88" fmla="*/ 853440 h 2266018"/>
              <a:gd name="connsiteX89" fmla="*/ 2773680 w 3789680"/>
              <a:gd name="connsiteY89" fmla="*/ 904240 h 2266018"/>
              <a:gd name="connsiteX90" fmla="*/ 2794000 w 3789680"/>
              <a:gd name="connsiteY90" fmla="*/ 944880 h 2266018"/>
              <a:gd name="connsiteX91" fmla="*/ 2814320 w 3789680"/>
              <a:gd name="connsiteY91" fmla="*/ 995680 h 2266018"/>
              <a:gd name="connsiteX92" fmla="*/ 2844800 w 3789680"/>
              <a:gd name="connsiteY92" fmla="*/ 1036320 h 2266018"/>
              <a:gd name="connsiteX93" fmla="*/ 2865120 w 3789680"/>
              <a:gd name="connsiteY93" fmla="*/ 1076960 h 2266018"/>
              <a:gd name="connsiteX94" fmla="*/ 2905760 w 3789680"/>
              <a:gd name="connsiteY94" fmla="*/ 1127760 h 2266018"/>
              <a:gd name="connsiteX95" fmla="*/ 2946400 w 3789680"/>
              <a:gd name="connsiteY95" fmla="*/ 1209040 h 2266018"/>
              <a:gd name="connsiteX96" fmla="*/ 3017520 w 3789680"/>
              <a:gd name="connsiteY96" fmla="*/ 1341120 h 2266018"/>
              <a:gd name="connsiteX97" fmla="*/ 3037840 w 3789680"/>
              <a:gd name="connsiteY97" fmla="*/ 1381760 h 2266018"/>
              <a:gd name="connsiteX98" fmla="*/ 3048000 w 3789680"/>
              <a:gd name="connsiteY98" fmla="*/ 1412240 h 2266018"/>
              <a:gd name="connsiteX99" fmla="*/ 3108960 w 3789680"/>
              <a:gd name="connsiteY99" fmla="*/ 1493520 h 2266018"/>
              <a:gd name="connsiteX100" fmla="*/ 3129280 w 3789680"/>
              <a:gd name="connsiteY100" fmla="*/ 1524000 h 2266018"/>
              <a:gd name="connsiteX101" fmla="*/ 3169920 w 3789680"/>
              <a:gd name="connsiteY101" fmla="*/ 1605280 h 2266018"/>
              <a:gd name="connsiteX102" fmla="*/ 3190240 w 3789680"/>
              <a:gd name="connsiteY102" fmla="*/ 1635760 h 2266018"/>
              <a:gd name="connsiteX103" fmla="*/ 3220720 w 3789680"/>
              <a:gd name="connsiteY103" fmla="*/ 1676400 h 2266018"/>
              <a:gd name="connsiteX104" fmla="*/ 3281680 w 3789680"/>
              <a:gd name="connsiteY104" fmla="*/ 1788160 h 2266018"/>
              <a:gd name="connsiteX105" fmla="*/ 3332480 w 3789680"/>
              <a:gd name="connsiteY105" fmla="*/ 1859280 h 2266018"/>
              <a:gd name="connsiteX106" fmla="*/ 3383280 w 3789680"/>
              <a:gd name="connsiteY106" fmla="*/ 1960880 h 2266018"/>
              <a:gd name="connsiteX107" fmla="*/ 3403600 w 3789680"/>
              <a:gd name="connsiteY107" fmla="*/ 1991360 h 2266018"/>
              <a:gd name="connsiteX108" fmla="*/ 3434080 w 3789680"/>
              <a:gd name="connsiteY108" fmla="*/ 2011680 h 2266018"/>
              <a:gd name="connsiteX109" fmla="*/ 3454400 w 3789680"/>
              <a:gd name="connsiteY109" fmla="*/ 2042160 h 2266018"/>
              <a:gd name="connsiteX110" fmla="*/ 3484880 w 3789680"/>
              <a:gd name="connsiteY110" fmla="*/ 2062480 h 2266018"/>
              <a:gd name="connsiteX111" fmla="*/ 3525520 w 3789680"/>
              <a:gd name="connsiteY111" fmla="*/ 2113280 h 2266018"/>
              <a:gd name="connsiteX112" fmla="*/ 3545840 w 3789680"/>
              <a:gd name="connsiteY112" fmla="*/ 2143760 h 2266018"/>
              <a:gd name="connsiteX113" fmla="*/ 3616960 w 3789680"/>
              <a:gd name="connsiteY113" fmla="*/ 2184400 h 2266018"/>
              <a:gd name="connsiteX114" fmla="*/ 3637280 w 3789680"/>
              <a:gd name="connsiteY114" fmla="*/ 2214880 h 2266018"/>
              <a:gd name="connsiteX115" fmla="*/ 3728720 w 3789680"/>
              <a:gd name="connsiteY115" fmla="*/ 2255520 h 2266018"/>
              <a:gd name="connsiteX116" fmla="*/ 3789680 w 3789680"/>
              <a:gd name="connsiteY116" fmla="*/ 2265680 h 226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789680" h="2266018">
                <a:moveTo>
                  <a:pt x="0" y="2011680"/>
                </a:moveTo>
                <a:cubicBezTo>
                  <a:pt x="38317" y="1915888"/>
                  <a:pt x="9781" y="1980008"/>
                  <a:pt x="91440" y="1838960"/>
                </a:cubicBezTo>
                <a:cubicBezTo>
                  <a:pt x="105120" y="1815330"/>
                  <a:pt x="121939" y="1793191"/>
                  <a:pt x="132080" y="1767840"/>
                </a:cubicBezTo>
                <a:cubicBezTo>
                  <a:pt x="184278" y="1637346"/>
                  <a:pt x="116441" y="1799117"/>
                  <a:pt x="182880" y="1666240"/>
                </a:cubicBezTo>
                <a:cubicBezTo>
                  <a:pt x="191036" y="1649928"/>
                  <a:pt x="194738" y="1631596"/>
                  <a:pt x="203200" y="1615440"/>
                </a:cubicBezTo>
                <a:cubicBezTo>
                  <a:pt x="232048" y="1560367"/>
                  <a:pt x="270150" y="1510024"/>
                  <a:pt x="294640" y="1452880"/>
                </a:cubicBezTo>
                <a:cubicBezTo>
                  <a:pt x="304800" y="1429173"/>
                  <a:pt x="316445" y="1406049"/>
                  <a:pt x="325120" y="1381760"/>
                </a:cubicBezTo>
                <a:cubicBezTo>
                  <a:pt x="333412" y="1358541"/>
                  <a:pt x="334414" y="1332692"/>
                  <a:pt x="345440" y="1310640"/>
                </a:cubicBezTo>
                <a:cubicBezTo>
                  <a:pt x="355138" y="1291244"/>
                  <a:pt x="375934" y="1279005"/>
                  <a:pt x="386080" y="1259840"/>
                </a:cubicBezTo>
                <a:cubicBezTo>
                  <a:pt x="406680" y="1220930"/>
                  <a:pt x="417191" y="1177299"/>
                  <a:pt x="436880" y="1137920"/>
                </a:cubicBezTo>
                <a:cubicBezTo>
                  <a:pt x="447040" y="1117600"/>
                  <a:pt x="456327" y="1096819"/>
                  <a:pt x="467360" y="1076960"/>
                </a:cubicBezTo>
                <a:cubicBezTo>
                  <a:pt x="490209" y="1035832"/>
                  <a:pt x="520384" y="998470"/>
                  <a:pt x="538480" y="955040"/>
                </a:cubicBezTo>
                <a:cubicBezTo>
                  <a:pt x="555413" y="914400"/>
                  <a:pt x="564858" y="869752"/>
                  <a:pt x="589280" y="833120"/>
                </a:cubicBezTo>
                <a:cubicBezTo>
                  <a:pt x="596053" y="822960"/>
                  <a:pt x="603542" y="813242"/>
                  <a:pt x="609600" y="802640"/>
                </a:cubicBezTo>
                <a:cubicBezTo>
                  <a:pt x="617114" y="789490"/>
                  <a:pt x="621117" y="774325"/>
                  <a:pt x="629920" y="762000"/>
                </a:cubicBezTo>
                <a:cubicBezTo>
                  <a:pt x="638271" y="750308"/>
                  <a:pt x="650240" y="741680"/>
                  <a:pt x="660400" y="731520"/>
                </a:cubicBezTo>
                <a:cubicBezTo>
                  <a:pt x="665556" y="710897"/>
                  <a:pt x="671975" y="680806"/>
                  <a:pt x="680720" y="660400"/>
                </a:cubicBezTo>
                <a:cubicBezTo>
                  <a:pt x="686686" y="646479"/>
                  <a:pt x="695074" y="633681"/>
                  <a:pt x="701040" y="619760"/>
                </a:cubicBezTo>
                <a:cubicBezTo>
                  <a:pt x="705259" y="609916"/>
                  <a:pt x="706411" y="598859"/>
                  <a:pt x="711200" y="589280"/>
                </a:cubicBezTo>
                <a:cubicBezTo>
                  <a:pt x="716661" y="578358"/>
                  <a:pt x="726059" y="569722"/>
                  <a:pt x="731520" y="558800"/>
                </a:cubicBezTo>
                <a:cubicBezTo>
                  <a:pt x="773584" y="474672"/>
                  <a:pt x="703766" y="585191"/>
                  <a:pt x="762000" y="497840"/>
                </a:cubicBezTo>
                <a:cubicBezTo>
                  <a:pt x="768773" y="511387"/>
                  <a:pt x="777531" y="524112"/>
                  <a:pt x="782320" y="538480"/>
                </a:cubicBezTo>
                <a:cubicBezTo>
                  <a:pt x="804617" y="605370"/>
                  <a:pt x="777176" y="578991"/>
                  <a:pt x="812800" y="650240"/>
                </a:cubicBezTo>
                <a:cubicBezTo>
                  <a:pt x="820373" y="665386"/>
                  <a:pt x="833120" y="677333"/>
                  <a:pt x="843280" y="690880"/>
                </a:cubicBezTo>
                <a:cubicBezTo>
                  <a:pt x="867107" y="762361"/>
                  <a:pt x="836096" y="674117"/>
                  <a:pt x="873760" y="762000"/>
                </a:cubicBezTo>
                <a:cubicBezTo>
                  <a:pt x="877979" y="771844"/>
                  <a:pt x="879701" y="782636"/>
                  <a:pt x="883920" y="792480"/>
                </a:cubicBezTo>
                <a:cubicBezTo>
                  <a:pt x="889886" y="806401"/>
                  <a:pt x="898274" y="819199"/>
                  <a:pt x="904240" y="833120"/>
                </a:cubicBezTo>
                <a:cubicBezTo>
                  <a:pt x="908459" y="842964"/>
                  <a:pt x="909611" y="854021"/>
                  <a:pt x="914400" y="863600"/>
                </a:cubicBezTo>
                <a:cubicBezTo>
                  <a:pt x="923231" y="881263"/>
                  <a:pt x="935518" y="897013"/>
                  <a:pt x="944880" y="914400"/>
                </a:cubicBezTo>
                <a:cubicBezTo>
                  <a:pt x="959241" y="941071"/>
                  <a:pt x="971973" y="968587"/>
                  <a:pt x="985520" y="995680"/>
                </a:cubicBezTo>
                <a:cubicBezTo>
                  <a:pt x="992293" y="1009227"/>
                  <a:pt x="997439" y="1023718"/>
                  <a:pt x="1005840" y="1036320"/>
                </a:cubicBezTo>
                <a:lnTo>
                  <a:pt x="1046480" y="1097280"/>
                </a:lnTo>
                <a:cubicBezTo>
                  <a:pt x="1053253" y="1083733"/>
                  <a:pt x="1057997" y="1068965"/>
                  <a:pt x="1066800" y="1056640"/>
                </a:cubicBezTo>
                <a:cubicBezTo>
                  <a:pt x="1075151" y="1044948"/>
                  <a:pt x="1090854" y="1039011"/>
                  <a:pt x="1097280" y="1026160"/>
                </a:cubicBezTo>
                <a:cubicBezTo>
                  <a:pt x="1186867" y="846986"/>
                  <a:pt x="1080153" y="998196"/>
                  <a:pt x="1158240" y="894080"/>
                </a:cubicBezTo>
                <a:cubicBezTo>
                  <a:pt x="1161627" y="877147"/>
                  <a:pt x="1160677" y="858726"/>
                  <a:pt x="1168400" y="843280"/>
                </a:cubicBezTo>
                <a:cubicBezTo>
                  <a:pt x="1174826" y="830429"/>
                  <a:pt x="1191265" y="824984"/>
                  <a:pt x="1198880" y="812800"/>
                </a:cubicBezTo>
                <a:cubicBezTo>
                  <a:pt x="1208546" y="797334"/>
                  <a:pt x="1213433" y="779302"/>
                  <a:pt x="1219200" y="762000"/>
                </a:cubicBezTo>
                <a:cubicBezTo>
                  <a:pt x="1223616" y="748753"/>
                  <a:pt x="1224457" y="734435"/>
                  <a:pt x="1229360" y="721360"/>
                </a:cubicBezTo>
                <a:cubicBezTo>
                  <a:pt x="1234678" y="707179"/>
                  <a:pt x="1243714" y="694641"/>
                  <a:pt x="1249680" y="680720"/>
                </a:cubicBezTo>
                <a:cubicBezTo>
                  <a:pt x="1253899" y="670876"/>
                  <a:pt x="1255408" y="659990"/>
                  <a:pt x="1259840" y="650240"/>
                </a:cubicBezTo>
                <a:cubicBezTo>
                  <a:pt x="1272375" y="622664"/>
                  <a:pt x="1290901" y="597697"/>
                  <a:pt x="1300480" y="568960"/>
                </a:cubicBezTo>
                <a:cubicBezTo>
                  <a:pt x="1315184" y="524849"/>
                  <a:pt x="1303067" y="546053"/>
                  <a:pt x="1341120" y="508000"/>
                </a:cubicBezTo>
                <a:cubicBezTo>
                  <a:pt x="1344507" y="497840"/>
                  <a:pt x="1340890" y="480117"/>
                  <a:pt x="1351280" y="477520"/>
                </a:cubicBezTo>
                <a:cubicBezTo>
                  <a:pt x="1363126" y="474558"/>
                  <a:pt x="1373126" y="489206"/>
                  <a:pt x="1381760" y="497840"/>
                </a:cubicBezTo>
                <a:cubicBezTo>
                  <a:pt x="1407108" y="523188"/>
                  <a:pt x="1399019" y="529052"/>
                  <a:pt x="1412240" y="558800"/>
                </a:cubicBezTo>
                <a:cubicBezTo>
                  <a:pt x="1475618" y="701400"/>
                  <a:pt x="1415371" y="562847"/>
                  <a:pt x="1463040" y="650240"/>
                </a:cubicBezTo>
                <a:cubicBezTo>
                  <a:pt x="1477545" y="676833"/>
                  <a:pt x="1490133" y="704427"/>
                  <a:pt x="1503680" y="731520"/>
                </a:cubicBezTo>
                <a:cubicBezTo>
                  <a:pt x="1510453" y="745067"/>
                  <a:pt x="1515599" y="759558"/>
                  <a:pt x="1524000" y="772160"/>
                </a:cubicBezTo>
                <a:cubicBezTo>
                  <a:pt x="1537547" y="792480"/>
                  <a:pt x="1556917" y="809952"/>
                  <a:pt x="1564640" y="833120"/>
                </a:cubicBezTo>
                <a:cubicBezTo>
                  <a:pt x="1578661" y="875184"/>
                  <a:pt x="1568859" y="854689"/>
                  <a:pt x="1595120" y="894080"/>
                </a:cubicBezTo>
                <a:cubicBezTo>
                  <a:pt x="1598507" y="883920"/>
                  <a:pt x="1599770" y="872783"/>
                  <a:pt x="1605280" y="863600"/>
                </a:cubicBezTo>
                <a:cubicBezTo>
                  <a:pt x="1650301" y="788565"/>
                  <a:pt x="1652789" y="809223"/>
                  <a:pt x="1686560" y="741680"/>
                </a:cubicBezTo>
                <a:cubicBezTo>
                  <a:pt x="1698095" y="718611"/>
                  <a:pt x="1705505" y="693629"/>
                  <a:pt x="1717040" y="670560"/>
                </a:cubicBezTo>
                <a:cubicBezTo>
                  <a:pt x="1727787" y="649066"/>
                  <a:pt x="1756335" y="617848"/>
                  <a:pt x="1767840" y="599440"/>
                </a:cubicBezTo>
                <a:cubicBezTo>
                  <a:pt x="1820694" y="514873"/>
                  <a:pt x="1763752" y="597456"/>
                  <a:pt x="1798320" y="528320"/>
                </a:cubicBezTo>
                <a:cubicBezTo>
                  <a:pt x="1807151" y="510657"/>
                  <a:pt x="1818640" y="494453"/>
                  <a:pt x="1828800" y="477520"/>
                </a:cubicBezTo>
                <a:cubicBezTo>
                  <a:pt x="1833956" y="456897"/>
                  <a:pt x="1840375" y="426806"/>
                  <a:pt x="1849120" y="406400"/>
                </a:cubicBezTo>
                <a:cubicBezTo>
                  <a:pt x="1886784" y="318517"/>
                  <a:pt x="1855773" y="406761"/>
                  <a:pt x="1879600" y="335280"/>
                </a:cubicBezTo>
                <a:cubicBezTo>
                  <a:pt x="1886373" y="355600"/>
                  <a:pt x="1898141" y="374895"/>
                  <a:pt x="1899920" y="396240"/>
                </a:cubicBezTo>
                <a:cubicBezTo>
                  <a:pt x="1906693" y="477520"/>
                  <a:pt x="1911233" y="559017"/>
                  <a:pt x="1920240" y="640080"/>
                </a:cubicBezTo>
                <a:cubicBezTo>
                  <a:pt x="1931942" y="745398"/>
                  <a:pt x="1922962" y="701768"/>
                  <a:pt x="1940560" y="772160"/>
                </a:cubicBezTo>
                <a:cubicBezTo>
                  <a:pt x="1943947" y="751840"/>
                  <a:pt x="1944206" y="730743"/>
                  <a:pt x="1950720" y="711200"/>
                </a:cubicBezTo>
                <a:cubicBezTo>
                  <a:pt x="1957904" y="689647"/>
                  <a:pt x="1971799" y="670922"/>
                  <a:pt x="1981200" y="650240"/>
                </a:cubicBezTo>
                <a:cubicBezTo>
                  <a:pt x="1988747" y="633637"/>
                  <a:pt x="1993364" y="615752"/>
                  <a:pt x="2001520" y="599440"/>
                </a:cubicBezTo>
                <a:cubicBezTo>
                  <a:pt x="2010351" y="581777"/>
                  <a:pt x="2023592" y="566508"/>
                  <a:pt x="2032000" y="548640"/>
                </a:cubicBezTo>
                <a:cubicBezTo>
                  <a:pt x="2064191" y="480234"/>
                  <a:pt x="2077063" y="438456"/>
                  <a:pt x="2103120" y="375920"/>
                </a:cubicBezTo>
                <a:cubicBezTo>
                  <a:pt x="2113040" y="352112"/>
                  <a:pt x="2117488" y="324940"/>
                  <a:pt x="2133600" y="304800"/>
                </a:cubicBezTo>
                <a:cubicBezTo>
                  <a:pt x="2147147" y="287867"/>
                  <a:pt x="2163083" y="272595"/>
                  <a:pt x="2174240" y="254000"/>
                </a:cubicBezTo>
                <a:cubicBezTo>
                  <a:pt x="2183623" y="238361"/>
                  <a:pt x="2186404" y="219512"/>
                  <a:pt x="2194560" y="203200"/>
                </a:cubicBezTo>
                <a:cubicBezTo>
                  <a:pt x="2203391" y="185537"/>
                  <a:pt x="2216209" y="170063"/>
                  <a:pt x="2225040" y="152400"/>
                </a:cubicBezTo>
                <a:cubicBezTo>
                  <a:pt x="2229829" y="142821"/>
                  <a:pt x="2230850" y="131707"/>
                  <a:pt x="2235200" y="121920"/>
                </a:cubicBezTo>
                <a:cubicBezTo>
                  <a:pt x="2244427" y="101160"/>
                  <a:pt x="2254647" y="80819"/>
                  <a:pt x="2265680" y="60960"/>
                </a:cubicBezTo>
                <a:cubicBezTo>
                  <a:pt x="2271610" y="50286"/>
                  <a:pt x="2280539" y="41402"/>
                  <a:pt x="2286000" y="30480"/>
                </a:cubicBezTo>
                <a:cubicBezTo>
                  <a:pt x="2290789" y="20901"/>
                  <a:pt x="2292773" y="10160"/>
                  <a:pt x="2296160" y="0"/>
                </a:cubicBezTo>
                <a:lnTo>
                  <a:pt x="2316480" y="60960"/>
                </a:lnTo>
                <a:cubicBezTo>
                  <a:pt x="2319867" y="71120"/>
                  <a:pt x="2320699" y="82529"/>
                  <a:pt x="2326640" y="91440"/>
                </a:cubicBezTo>
                <a:cubicBezTo>
                  <a:pt x="2356353" y="136009"/>
                  <a:pt x="2339634" y="112151"/>
                  <a:pt x="2377440" y="162560"/>
                </a:cubicBezTo>
                <a:cubicBezTo>
                  <a:pt x="2391825" y="205715"/>
                  <a:pt x="2397954" y="228891"/>
                  <a:pt x="2428240" y="274320"/>
                </a:cubicBezTo>
                <a:cubicBezTo>
                  <a:pt x="2435013" y="284480"/>
                  <a:pt x="2443099" y="293878"/>
                  <a:pt x="2448560" y="304800"/>
                </a:cubicBezTo>
                <a:cubicBezTo>
                  <a:pt x="2453349" y="314379"/>
                  <a:pt x="2452495" y="326565"/>
                  <a:pt x="2458720" y="335280"/>
                </a:cubicBezTo>
                <a:cubicBezTo>
                  <a:pt x="2469855" y="350869"/>
                  <a:pt x="2487865" y="360594"/>
                  <a:pt x="2499360" y="375920"/>
                </a:cubicBezTo>
                <a:cubicBezTo>
                  <a:pt x="2508447" y="388037"/>
                  <a:pt x="2512325" y="403320"/>
                  <a:pt x="2519680" y="416560"/>
                </a:cubicBezTo>
                <a:cubicBezTo>
                  <a:pt x="2587990" y="539517"/>
                  <a:pt x="2516554" y="396827"/>
                  <a:pt x="2570480" y="518160"/>
                </a:cubicBezTo>
                <a:cubicBezTo>
                  <a:pt x="2601183" y="587241"/>
                  <a:pt x="2578431" y="532074"/>
                  <a:pt x="2611120" y="589280"/>
                </a:cubicBezTo>
                <a:cubicBezTo>
                  <a:pt x="2618634" y="602430"/>
                  <a:pt x="2623648" y="616933"/>
                  <a:pt x="2631440" y="629920"/>
                </a:cubicBezTo>
                <a:cubicBezTo>
                  <a:pt x="2644005" y="650861"/>
                  <a:pt x="2659515" y="669939"/>
                  <a:pt x="2672080" y="690880"/>
                </a:cubicBezTo>
                <a:cubicBezTo>
                  <a:pt x="2705776" y="747041"/>
                  <a:pt x="2681539" y="712950"/>
                  <a:pt x="2702560" y="762000"/>
                </a:cubicBezTo>
                <a:cubicBezTo>
                  <a:pt x="2731914" y="830492"/>
                  <a:pt x="2714824" y="776368"/>
                  <a:pt x="2753360" y="853440"/>
                </a:cubicBezTo>
                <a:cubicBezTo>
                  <a:pt x="2761516" y="869752"/>
                  <a:pt x="2766273" y="887574"/>
                  <a:pt x="2773680" y="904240"/>
                </a:cubicBezTo>
                <a:cubicBezTo>
                  <a:pt x="2779831" y="918080"/>
                  <a:pt x="2787849" y="931040"/>
                  <a:pt x="2794000" y="944880"/>
                </a:cubicBezTo>
                <a:cubicBezTo>
                  <a:pt x="2801407" y="961546"/>
                  <a:pt x="2805463" y="979737"/>
                  <a:pt x="2814320" y="995680"/>
                </a:cubicBezTo>
                <a:cubicBezTo>
                  <a:pt x="2822544" y="1010482"/>
                  <a:pt x="2835825" y="1021961"/>
                  <a:pt x="2844800" y="1036320"/>
                </a:cubicBezTo>
                <a:cubicBezTo>
                  <a:pt x="2852827" y="1049163"/>
                  <a:pt x="2856719" y="1064358"/>
                  <a:pt x="2865120" y="1076960"/>
                </a:cubicBezTo>
                <a:cubicBezTo>
                  <a:pt x="2877149" y="1095003"/>
                  <a:pt x="2894395" y="1109292"/>
                  <a:pt x="2905760" y="1127760"/>
                </a:cubicBezTo>
                <a:cubicBezTo>
                  <a:pt x="2921636" y="1153558"/>
                  <a:pt x="2930815" y="1183065"/>
                  <a:pt x="2946400" y="1209040"/>
                </a:cubicBezTo>
                <a:cubicBezTo>
                  <a:pt x="2992465" y="1285815"/>
                  <a:pt x="2968049" y="1242177"/>
                  <a:pt x="3017520" y="1341120"/>
                </a:cubicBezTo>
                <a:cubicBezTo>
                  <a:pt x="3024293" y="1354667"/>
                  <a:pt x="3033051" y="1367392"/>
                  <a:pt x="3037840" y="1381760"/>
                </a:cubicBezTo>
                <a:cubicBezTo>
                  <a:pt x="3041227" y="1391920"/>
                  <a:pt x="3042250" y="1403205"/>
                  <a:pt x="3048000" y="1412240"/>
                </a:cubicBezTo>
                <a:cubicBezTo>
                  <a:pt x="3066182" y="1440812"/>
                  <a:pt x="3090174" y="1465341"/>
                  <a:pt x="3108960" y="1493520"/>
                </a:cubicBezTo>
                <a:cubicBezTo>
                  <a:pt x="3115733" y="1503680"/>
                  <a:pt x="3123433" y="1513280"/>
                  <a:pt x="3129280" y="1524000"/>
                </a:cubicBezTo>
                <a:cubicBezTo>
                  <a:pt x="3143785" y="1550593"/>
                  <a:pt x="3153117" y="1580076"/>
                  <a:pt x="3169920" y="1605280"/>
                </a:cubicBezTo>
                <a:cubicBezTo>
                  <a:pt x="3176693" y="1615440"/>
                  <a:pt x="3183143" y="1625824"/>
                  <a:pt x="3190240" y="1635760"/>
                </a:cubicBezTo>
                <a:cubicBezTo>
                  <a:pt x="3200082" y="1649539"/>
                  <a:pt x="3212008" y="1661880"/>
                  <a:pt x="3220720" y="1676400"/>
                </a:cubicBezTo>
                <a:cubicBezTo>
                  <a:pt x="3290141" y="1792102"/>
                  <a:pt x="3213339" y="1685649"/>
                  <a:pt x="3281680" y="1788160"/>
                </a:cubicBezTo>
                <a:cubicBezTo>
                  <a:pt x="3290884" y="1801966"/>
                  <a:pt x="3323392" y="1841105"/>
                  <a:pt x="3332480" y="1859280"/>
                </a:cubicBezTo>
                <a:cubicBezTo>
                  <a:pt x="3388566" y="1971451"/>
                  <a:pt x="3312632" y="1847842"/>
                  <a:pt x="3383280" y="1960880"/>
                </a:cubicBezTo>
                <a:cubicBezTo>
                  <a:pt x="3389752" y="1971235"/>
                  <a:pt x="3394966" y="1982726"/>
                  <a:pt x="3403600" y="1991360"/>
                </a:cubicBezTo>
                <a:cubicBezTo>
                  <a:pt x="3412234" y="1999994"/>
                  <a:pt x="3423920" y="2004907"/>
                  <a:pt x="3434080" y="2011680"/>
                </a:cubicBezTo>
                <a:cubicBezTo>
                  <a:pt x="3440853" y="2021840"/>
                  <a:pt x="3445766" y="2033526"/>
                  <a:pt x="3454400" y="2042160"/>
                </a:cubicBezTo>
                <a:cubicBezTo>
                  <a:pt x="3463034" y="2050794"/>
                  <a:pt x="3478107" y="2052320"/>
                  <a:pt x="3484880" y="2062480"/>
                </a:cubicBezTo>
                <a:cubicBezTo>
                  <a:pt x="3524975" y="2122622"/>
                  <a:pt x="3460826" y="2091715"/>
                  <a:pt x="3525520" y="2113280"/>
                </a:cubicBezTo>
                <a:cubicBezTo>
                  <a:pt x="3532293" y="2123440"/>
                  <a:pt x="3537206" y="2135126"/>
                  <a:pt x="3545840" y="2143760"/>
                </a:cubicBezTo>
                <a:cubicBezTo>
                  <a:pt x="3560201" y="2158121"/>
                  <a:pt x="3601023" y="2176431"/>
                  <a:pt x="3616960" y="2184400"/>
                </a:cubicBezTo>
                <a:cubicBezTo>
                  <a:pt x="3623733" y="2194560"/>
                  <a:pt x="3628646" y="2206246"/>
                  <a:pt x="3637280" y="2214880"/>
                </a:cubicBezTo>
                <a:cubicBezTo>
                  <a:pt x="3661431" y="2239031"/>
                  <a:pt x="3698539" y="2245460"/>
                  <a:pt x="3728720" y="2255520"/>
                </a:cubicBezTo>
                <a:cubicBezTo>
                  <a:pt x="3768839" y="2268893"/>
                  <a:pt x="3748490" y="2265680"/>
                  <a:pt x="3789680" y="2265680"/>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6027" y="4323886"/>
            <a:ext cx="2561920" cy="307777"/>
          </a:xfrm>
          <a:prstGeom prst="rect">
            <a:avLst/>
          </a:prstGeom>
          <a:noFill/>
        </p:spPr>
        <p:txBody>
          <a:bodyPr wrap="none" rtlCol="0">
            <a:spAutoFit/>
          </a:bodyPr>
          <a:lstStyle/>
          <a:p>
            <a:r>
              <a:rPr lang="en-US" dirty="0" smtClean="0"/>
              <a:t>2007-2008 financial meltdown</a:t>
            </a:r>
            <a:endParaRPr lang="en-US" dirty="0"/>
          </a:p>
        </p:txBody>
      </p:sp>
      <p:sp>
        <p:nvSpPr>
          <p:cNvPr id="19" name="TextBox 18"/>
          <p:cNvSpPr txBox="1"/>
          <p:nvPr/>
        </p:nvSpPr>
        <p:spPr>
          <a:xfrm>
            <a:off x="6314154" y="4694339"/>
            <a:ext cx="5585183" cy="1569660"/>
          </a:xfrm>
          <a:prstGeom prst="rect">
            <a:avLst/>
          </a:prstGeom>
          <a:noFill/>
        </p:spPr>
        <p:txBody>
          <a:bodyPr wrap="none" rtlCol="0">
            <a:spAutoFit/>
          </a:bodyPr>
          <a:lstStyle/>
          <a:p>
            <a:r>
              <a:rPr lang="en-US" sz="1600" dirty="0" smtClean="0"/>
              <a:t>Bitcoin enabled peer-to-peer digital currency system</a:t>
            </a:r>
          </a:p>
          <a:p>
            <a:r>
              <a:rPr lang="en-US" sz="1600" dirty="0" smtClean="0"/>
              <a:t> </a:t>
            </a:r>
            <a:endParaRPr lang="en-US" sz="1600" b="1" dirty="0" smtClean="0"/>
          </a:p>
          <a:p>
            <a:r>
              <a:rPr lang="en-US" sz="1600" b="1" dirty="0" smtClean="0"/>
              <a:t>Innovation</a:t>
            </a:r>
            <a:r>
              <a:rPr lang="en-US" sz="1600" dirty="0" smtClean="0"/>
              <a:t>: blockchain technology</a:t>
            </a:r>
          </a:p>
          <a:p>
            <a:endParaRPr lang="en-US" sz="1600" b="1" dirty="0" smtClean="0"/>
          </a:p>
          <a:p>
            <a:r>
              <a:rPr lang="en-US" sz="1600" b="1" dirty="0" smtClean="0"/>
              <a:t>Idea</a:t>
            </a:r>
            <a:r>
              <a:rPr lang="en-US" sz="1600" dirty="0" smtClean="0"/>
              <a:t>: What worked for cryptocurrency should work for other</a:t>
            </a:r>
          </a:p>
          <a:p>
            <a:r>
              <a:rPr lang="en-US" sz="1600" dirty="0" smtClean="0"/>
              <a:t>transactions</a:t>
            </a:r>
          </a:p>
        </p:txBody>
      </p:sp>
      <p:cxnSp>
        <p:nvCxnSpPr>
          <p:cNvPr id="24" name="Curved Connector 23"/>
          <p:cNvCxnSpPr>
            <a:stCxn id="1026" idx="3"/>
            <a:endCxn id="19" idx="0"/>
          </p:cNvCxnSpPr>
          <p:nvPr/>
        </p:nvCxnSpPr>
        <p:spPr>
          <a:xfrm>
            <a:off x="7450226" y="3475138"/>
            <a:ext cx="1656520" cy="121920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6" idx="0"/>
            <a:endCxn id="1026" idx="1"/>
          </p:cNvCxnSpPr>
          <p:nvPr/>
        </p:nvCxnSpPr>
        <p:spPr>
          <a:xfrm rot="5400000" flipH="1" flipV="1">
            <a:off x="3105032" y="2417093"/>
            <a:ext cx="848748" cy="296483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7241458" y="1116397"/>
            <a:ext cx="2171085" cy="10536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Curved Connector 35"/>
          <p:cNvCxnSpPr>
            <a:stCxn id="1026" idx="3"/>
          </p:cNvCxnSpPr>
          <p:nvPr/>
        </p:nvCxnSpPr>
        <p:spPr>
          <a:xfrm flipV="1">
            <a:off x="7450226" y="2170070"/>
            <a:ext cx="895772" cy="130506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urved Connector 5"/>
          <p:cNvCxnSpPr>
            <a:stCxn id="19" idx="1"/>
          </p:cNvCxnSpPr>
          <p:nvPr/>
        </p:nvCxnSpPr>
        <p:spPr>
          <a:xfrm rot="10800000">
            <a:off x="6056196" y="4747243"/>
            <a:ext cx="257958" cy="73192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635" y="5320955"/>
            <a:ext cx="5971042" cy="1477328"/>
          </a:xfrm>
          <a:prstGeom prst="rect">
            <a:avLst/>
          </a:prstGeom>
          <a:noFill/>
        </p:spPr>
        <p:txBody>
          <a:bodyPr wrap="square" rtlCol="0">
            <a:spAutoFit/>
          </a:bodyPr>
          <a:lstStyle/>
          <a:p>
            <a:r>
              <a:rPr lang="en-US" b="1" dirty="0" smtClean="0"/>
              <a:t>Heavily dependent on math</a:t>
            </a:r>
            <a:r>
              <a:rPr lang="en-US" dirty="0" smtClean="0"/>
              <a:t>: elliptic curve cryptography,</a:t>
            </a:r>
          </a:p>
          <a:p>
            <a:r>
              <a:rPr lang="en-US" dirty="0"/>
              <a:t>s</a:t>
            </a:r>
            <a:r>
              <a:rPr lang="en-US" dirty="0" smtClean="0"/>
              <a:t>ecure hashing (SHA-3 etc.), puzzle solving consensus;</a:t>
            </a:r>
          </a:p>
          <a:p>
            <a:r>
              <a:rPr lang="en-US" b="1" dirty="0" smtClean="0"/>
              <a:t>{</a:t>
            </a:r>
            <a:r>
              <a:rPr lang="en-US" dirty="0" smtClean="0"/>
              <a:t>It is the combination of all the clever math that makes it work.</a:t>
            </a:r>
            <a:r>
              <a:rPr lang="en-US" b="1" dirty="0" smtClean="0"/>
              <a:t>}</a:t>
            </a:r>
            <a:r>
              <a:rPr lang="en-US" dirty="0" smtClean="0"/>
              <a:t> </a:t>
            </a:r>
          </a:p>
          <a:p>
            <a:endParaRPr lang="en-US" dirty="0"/>
          </a:p>
        </p:txBody>
      </p:sp>
      <p:cxnSp>
        <p:nvCxnSpPr>
          <p:cNvPr id="14" name="Curved Connector 13"/>
          <p:cNvCxnSpPr>
            <a:endCxn id="10" idx="0"/>
          </p:cNvCxnSpPr>
          <p:nvPr/>
        </p:nvCxnSpPr>
        <p:spPr>
          <a:xfrm rot="10800000" flipV="1">
            <a:off x="3067157" y="4370345"/>
            <a:ext cx="2336123" cy="95061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421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5308" y="138544"/>
            <a:ext cx="8432801" cy="586167"/>
          </a:xfrm>
        </p:spPr>
        <p:txBody>
          <a:bodyPr/>
          <a:lstStyle/>
          <a:p>
            <a:r>
              <a:rPr lang="en-US" dirty="0" smtClean="0">
                <a:solidFill>
                  <a:schemeClr val="bg1"/>
                </a:solidFill>
              </a:rPr>
              <a:t>Use case 1:  It is a decentralized world! </a:t>
            </a:r>
            <a:endParaRPr lang="en-US" dirty="0">
              <a:solidFill>
                <a:schemeClr val="bg1"/>
              </a:solidFill>
            </a:endParaRPr>
          </a:p>
        </p:txBody>
      </p:sp>
      <p:sp>
        <p:nvSpPr>
          <p:cNvPr id="3" name="Text Placeholder 2"/>
          <p:cNvSpPr>
            <a:spLocks noGrp="1"/>
          </p:cNvSpPr>
          <p:nvPr>
            <p:ph type="body" idx="1"/>
          </p:nvPr>
        </p:nvSpPr>
        <p:spPr>
          <a:xfrm>
            <a:off x="629200" y="1588655"/>
            <a:ext cx="10962800" cy="4583712"/>
          </a:xfrm>
        </p:spPr>
        <p:txBody>
          <a:bodyPr/>
          <a:lstStyle/>
          <a:p>
            <a:r>
              <a:rPr lang="en-US" dirty="0" smtClean="0"/>
              <a:t>Lets understand this!</a:t>
            </a:r>
            <a:endParaRPr lang="en-US" dirty="0"/>
          </a:p>
        </p:txBody>
      </p:sp>
      <p:pic>
        <p:nvPicPr>
          <p:cNvPr id="5" name="Picture 4"/>
          <p:cNvPicPr>
            <a:picLocks noChangeAspect="1"/>
          </p:cNvPicPr>
          <p:nvPr/>
        </p:nvPicPr>
        <p:blipFill>
          <a:blip r:embed="rId2"/>
          <a:stretch>
            <a:fillRect/>
          </a:stretch>
        </p:blipFill>
        <p:spPr>
          <a:xfrm>
            <a:off x="262739" y="2310998"/>
            <a:ext cx="823031" cy="829128"/>
          </a:xfrm>
          <a:prstGeom prst="rect">
            <a:avLst/>
          </a:prstGeom>
        </p:spPr>
      </p:pic>
      <p:sp>
        <p:nvSpPr>
          <p:cNvPr id="4" name="Text Placeholder 3"/>
          <p:cNvSpPr>
            <a:spLocks noGrp="1"/>
          </p:cNvSpPr>
          <p:nvPr>
            <p:ph type="body" idx="2"/>
          </p:nvPr>
        </p:nvSpPr>
        <p:spPr>
          <a:xfrm>
            <a:off x="719309" y="2558538"/>
            <a:ext cx="3372400" cy="748915"/>
          </a:xfrm>
        </p:spPr>
        <p:txBody>
          <a:bodyPr/>
          <a:lstStyle/>
          <a:p>
            <a:pPr marL="211662" indent="0">
              <a:buNone/>
            </a:pPr>
            <a:r>
              <a:rPr lang="en-US" sz="1800" dirty="0" smtClean="0"/>
              <a:t>I got $100 I want to lend somebody in the audience</a:t>
            </a:r>
            <a:endParaRPr lang="en-US" sz="1800" dirty="0"/>
          </a:p>
        </p:txBody>
      </p:sp>
      <p:sp>
        <p:nvSpPr>
          <p:cNvPr id="6" name="TextBox 5"/>
          <p:cNvSpPr txBox="1"/>
          <p:nvPr/>
        </p:nvSpPr>
        <p:spPr>
          <a:xfrm>
            <a:off x="3685309" y="3796145"/>
            <a:ext cx="2805255" cy="369332"/>
          </a:xfrm>
          <a:prstGeom prst="rect">
            <a:avLst/>
          </a:prstGeom>
          <a:noFill/>
        </p:spPr>
        <p:txBody>
          <a:bodyPr wrap="none" rtlCol="0">
            <a:spAutoFit/>
          </a:bodyPr>
          <a:lstStyle/>
          <a:p>
            <a:r>
              <a:rPr lang="en-US" dirty="0" smtClean="0"/>
              <a:t>You are going to help me.</a:t>
            </a:r>
            <a:endParaRPr lang="en-US" dirty="0"/>
          </a:p>
        </p:txBody>
      </p:sp>
      <p:cxnSp>
        <p:nvCxnSpPr>
          <p:cNvPr id="8" name="Curved Connector 7"/>
          <p:cNvCxnSpPr>
            <a:stCxn id="4" idx="3"/>
            <a:endCxn id="6" idx="0"/>
          </p:cNvCxnSpPr>
          <p:nvPr/>
        </p:nvCxnSpPr>
        <p:spPr>
          <a:xfrm>
            <a:off x="4091709" y="2932996"/>
            <a:ext cx="996228" cy="86314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82324" y="2061823"/>
            <a:ext cx="6207790" cy="646331"/>
          </a:xfrm>
          <a:prstGeom prst="rect">
            <a:avLst/>
          </a:prstGeom>
          <a:noFill/>
          <a:ln>
            <a:solidFill>
              <a:schemeClr val="accent1"/>
            </a:solidFill>
            <a:prstDash val="dash"/>
          </a:ln>
        </p:spPr>
        <p:txBody>
          <a:bodyPr wrap="none" rtlCol="0">
            <a:spAutoFit/>
          </a:bodyPr>
          <a:lstStyle/>
          <a:p>
            <a:r>
              <a:rPr lang="en-US" dirty="0" smtClean="0"/>
              <a:t>We are all peer participants; we are unknown to each other</a:t>
            </a:r>
          </a:p>
          <a:p>
            <a:r>
              <a:rPr lang="en-US" dirty="0"/>
              <a:t>a</a:t>
            </a:r>
            <a:r>
              <a:rPr lang="en-US" dirty="0" smtClean="0"/>
              <a:t>t this point; we form a </a:t>
            </a:r>
            <a:r>
              <a:rPr lang="en-US" b="1" dirty="0" smtClean="0"/>
              <a:t>decentralized</a:t>
            </a:r>
            <a:r>
              <a:rPr lang="en-US" dirty="0" smtClean="0"/>
              <a:t> system.</a:t>
            </a:r>
            <a:endParaRPr lang="en-US" dirty="0"/>
          </a:p>
        </p:txBody>
      </p:sp>
      <p:sp>
        <p:nvSpPr>
          <p:cNvPr id="10" name="TextBox 9"/>
          <p:cNvSpPr txBox="1"/>
          <p:nvPr/>
        </p:nvSpPr>
        <p:spPr>
          <a:xfrm>
            <a:off x="7371320" y="1251417"/>
            <a:ext cx="4044825" cy="369332"/>
          </a:xfrm>
          <a:prstGeom prst="rect">
            <a:avLst/>
          </a:prstGeom>
          <a:noFill/>
        </p:spPr>
        <p:txBody>
          <a:bodyPr wrap="none" rtlCol="0">
            <a:spAutoFit/>
          </a:bodyPr>
          <a:lstStyle/>
          <a:p>
            <a:r>
              <a:rPr lang="en-US" dirty="0" smtClean="0"/>
              <a:t>1. A definition of decentralized system</a:t>
            </a:r>
            <a:endParaRPr lang="en-US" dirty="0"/>
          </a:p>
        </p:txBody>
      </p:sp>
      <p:cxnSp>
        <p:nvCxnSpPr>
          <p:cNvPr id="12" name="Curved Connector 11"/>
          <p:cNvCxnSpPr>
            <a:stCxn id="10" idx="3"/>
            <a:endCxn id="9" idx="0"/>
          </p:cNvCxnSpPr>
          <p:nvPr/>
        </p:nvCxnSpPr>
        <p:spPr>
          <a:xfrm flipH="1">
            <a:off x="8986219" y="1436083"/>
            <a:ext cx="2429926" cy="625740"/>
          </a:xfrm>
          <a:prstGeom prst="curvedConnector4">
            <a:avLst>
              <a:gd name="adj1" fmla="val -9408"/>
              <a:gd name="adj2" fmla="val 64756"/>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961745" y="3140126"/>
            <a:ext cx="3916457" cy="923330"/>
          </a:xfrm>
          <a:prstGeom prst="rect">
            <a:avLst/>
          </a:prstGeom>
          <a:noFill/>
        </p:spPr>
        <p:txBody>
          <a:bodyPr wrap="none" rtlCol="0">
            <a:spAutoFit/>
          </a:bodyPr>
          <a:lstStyle/>
          <a:p>
            <a:r>
              <a:rPr lang="en-US" dirty="0" smtClean="0"/>
              <a:t>{For example, gifted math program </a:t>
            </a:r>
          </a:p>
          <a:p>
            <a:r>
              <a:rPr lang="en-US" dirty="0" smtClean="0"/>
              <a:t>is a </a:t>
            </a:r>
            <a:r>
              <a:rPr lang="en-US" b="1" dirty="0" smtClean="0"/>
              <a:t>centralized</a:t>
            </a:r>
            <a:r>
              <a:rPr lang="en-US" dirty="0" smtClean="0"/>
              <a:t> system; participants</a:t>
            </a:r>
          </a:p>
          <a:p>
            <a:r>
              <a:rPr lang="en-US" dirty="0"/>
              <a:t>a</a:t>
            </a:r>
            <a:r>
              <a:rPr lang="en-US" dirty="0" smtClean="0"/>
              <a:t>re known to each other.}</a:t>
            </a:r>
            <a:endParaRPr lang="en-US" dirty="0"/>
          </a:p>
        </p:txBody>
      </p:sp>
      <p:sp>
        <p:nvSpPr>
          <p:cNvPr id="20" name="TextBox 19"/>
          <p:cNvSpPr txBox="1"/>
          <p:nvPr/>
        </p:nvSpPr>
        <p:spPr>
          <a:xfrm>
            <a:off x="1910616" y="4743735"/>
            <a:ext cx="6776214" cy="1477328"/>
          </a:xfrm>
          <a:prstGeom prst="rect">
            <a:avLst/>
          </a:prstGeom>
          <a:noFill/>
          <a:ln>
            <a:solidFill>
              <a:schemeClr val="accent1"/>
            </a:solidFill>
            <a:prstDash val="dash"/>
          </a:ln>
        </p:spPr>
        <p:txBody>
          <a:bodyPr wrap="none" rtlCol="0">
            <a:spAutoFit/>
          </a:bodyPr>
          <a:lstStyle/>
          <a:p>
            <a:r>
              <a:rPr lang="en-US" dirty="0" smtClean="0"/>
              <a:t>Who should I lend this money to? </a:t>
            </a:r>
          </a:p>
          <a:p>
            <a:endParaRPr lang="en-US" dirty="0"/>
          </a:p>
          <a:p>
            <a:r>
              <a:rPr lang="en-US" dirty="0" smtClean="0"/>
              <a:t>How can I trust this person?</a:t>
            </a:r>
          </a:p>
          <a:p>
            <a:endParaRPr lang="en-US" dirty="0" smtClean="0"/>
          </a:p>
          <a:p>
            <a:r>
              <a:rPr lang="en-US" dirty="0" smtClean="0"/>
              <a:t>What else should I do to ensure that the money will be returned?</a:t>
            </a:r>
          </a:p>
        </p:txBody>
      </p:sp>
      <p:cxnSp>
        <p:nvCxnSpPr>
          <p:cNvPr id="22" name="Curved Connector 21"/>
          <p:cNvCxnSpPr>
            <a:stCxn id="6" idx="2"/>
            <a:endCxn id="20" idx="0"/>
          </p:cNvCxnSpPr>
          <p:nvPr/>
        </p:nvCxnSpPr>
        <p:spPr>
          <a:xfrm rot="16200000" flipH="1">
            <a:off x="4904201" y="4349213"/>
            <a:ext cx="578258" cy="21078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236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629200" y="1367276"/>
            <a:ext cx="10962800" cy="4109888"/>
          </a:xfrm>
        </p:spPr>
        <p:txBody>
          <a:bodyPr/>
          <a:lstStyle/>
          <a:p>
            <a:pPr marL="211662" indent="0">
              <a:buNone/>
            </a:pPr>
            <a:r>
              <a:rPr lang="en-US" dirty="0" smtClean="0"/>
              <a:t>What did we do?</a:t>
            </a:r>
          </a:p>
          <a:p>
            <a:pPr marL="211662" indent="0">
              <a:buNone/>
            </a:pPr>
            <a:endParaRPr lang="en-US" dirty="0"/>
          </a:p>
          <a:p>
            <a:pPr marL="211662" indent="0">
              <a:buNone/>
            </a:pPr>
            <a:r>
              <a:rPr lang="en-US" dirty="0" smtClean="0"/>
              <a:t>-- Established trust </a:t>
            </a:r>
          </a:p>
          <a:p>
            <a:pPr marL="211662" indent="0">
              <a:buNone/>
            </a:pPr>
            <a:endParaRPr lang="en-US" dirty="0" smtClean="0"/>
          </a:p>
          <a:p>
            <a:pPr marL="211662" indent="0">
              <a:buNone/>
            </a:pPr>
            <a:r>
              <a:rPr lang="en-US" dirty="0" smtClean="0"/>
              <a:t>-- Verified the transaction</a:t>
            </a:r>
          </a:p>
          <a:p>
            <a:pPr marL="211662" indent="0">
              <a:buNone/>
            </a:pPr>
            <a:endParaRPr lang="en-US" dirty="0"/>
          </a:p>
          <a:p>
            <a:pPr marL="211662" indent="0">
              <a:buNone/>
            </a:pPr>
            <a:r>
              <a:rPr lang="en-US" dirty="0" smtClean="0"/>
              <a:t>-- Recorded the transaction</a:t>
            </a:r>
          </a:p>
          <a:p>
            <a:pPr marL="211662" indent="0">
              <a:buNone/>
            </a:pPr>
            <a:endParaRPr lang="en-US" dirty="0"/>
          </a:p>
          <a:p>
            <a:pPr marL="211662" indent="0">
              <a:buNone/>
            </a:pPr>
            <a:r>
              <a:rPr lang="en-US" dirty="0" smtClean="0"/>
              <a:t>Who or what will do this in a decentralized world where participants are anonymous or not known to each other?  </a:t>
            </a:r>
          </a:p>
          <a:p>
            <a:pPr marL="211662" indent="0">
              <a:buNone/>
            </a:pPr>
            <a:endParaRPr lang="en-US" dirty="0"/>
          </a:p>
          <a:p>
            <a:pPr marL="211662" indent="0">
              <a:buNone/>
            </a:pPr>
            <a:r>
              <a:rPr lang="en-US" dirty="0" smtClean="0"/>
              <a:t>Answer: blockchain</a:t>
            </a:r>
            <a:endParaRPr lang="en-US" dirty="0"/>
          </a:p>
        </p:txBody>
      </p:sp>
      <p:sp>
        <p:nvSpPr>
          <p:cNvPr id="4" name="Title 3"/>
          <p:cNvSpPr>
            <a:spLocks noGrp="1"/>
          </p:cNvSpPr>
          <p:nvPr>
            <p:ph type="title"/>
          </p:nvPr>
        </p:nvSpPr>
        <p:spPr>
          <a:xfrm>
            <a:off x="3584837" y="120073"/>
            <a:ext cx="8385490" cy="660058"/>
          </a:xfrm>
        </p:spPr>
        <p:txBody>
          <a:bodyPr/>
          <a:lstStyle/>
          <a:p>
            <a:r>
              <a:rPr lang="en-US" dirty="0" smtClean="0">
                <a:solidFill>
                  <a:schemeClr val="bg1"/>
                </a:solidFill>
              </a:rPr>
              <a:t>Lesson 1: Blockchain is a trust layer</a:t>
            </a:r>
            <a:endParaRPr lang="en-US" dirty="0">
              <a:solidFill>
                <a:schemeClr val="bg1"/>
              </a:solidFill>
            </a:endParaRPr>
          </a:p>
        </p:txBody>
      </p:sp>
    </p:spTree>
    <p:extLst>
      <p:ext uri="{BB962C8B-B14F-4D97-AF65-F5344CB8AC3E}">
        <p14:creationId xmlns:p14="http://schemas.microsoft.com/office/powerpoint/2010/main" val="344518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128" y="51498"/>
            <a:ext cx="7625727" cy="724357"/>
          </a:xfrm>
        </p:spPr>
        <p:txBody>
          <a:bodyPr/>
          <a:lstStyle/>
          <a:p>
            <a:r>
              <a:rPr lang="en-US" dirty="0" smtClean="0">
                <a:solidFill>
                  <a:schemeClr val="bg1"/>
                </a:solidFill>
              </a:rPr>
              <a:t>Use case 2: </a:t>
            </a:r>
            <a:r>
              <a:rPr lang="en-US" dirty="0">
                <a:solidFill>
                  <a:schemeClr val="bg1"/>
                </a:solidFill>
              </a:rPr>
              <a:t> </a:t>
            </a:r>
            <a:r>
              <a:rPr lang="en-US" dirty="0" smtClean="0">
                <a:solidFill>
                  <a:schemeClr val="bg1"/>
                </a:solidFill>
              </a:rPr>
              <a:t>An immutable recorder  </a:t>
            </a:r>
            <a:endParaRPr lang="en-US" dirty="0">
              <a:solidFill>
                <a:schemeClr val="bg1"/>
              </a:solidFill>
            </a:endParaRPr>
          </a:p>
        </p:txBody>
      </p:sp>
      <p:sp>
        <p:nvSpPr>
          <p:cNvPr id="4" name="Slide Number Placeholder 3"/>
          <p:cNvSpPr>
            <a:spLocks noGrp="1"/>
          </p:cNvSpPr>
          <p:nvPr>
            <p:ph type="sldNum" sz="quarter" idx="12"/>
          </p:nvPr>
        </p:nvSpPr>
        <p:spPr/>
        <p:txBody>
          <a:bodyPr/>
          <a:lstStyle/>
          <a:p>
            <a:endParaRPr lang="en-US"/>
          </a:p>
        </p:txBody>
      </p:sp>
      <p:sp>
        <p:nvSpPr>
          <p:cNvPr id="3" name="Text Placeholder 2"/>
          <p:cNvSpPr>
            <a:spLocks noGrp="1"/>
          </p:cNvSpPr>
          <p:nvPr>
            <p:ph type="body" idx="4294967295"/>
          </p:nvPr>
        </p:nvSpPr>
        <p:spPr>
          <a:xfrm>
            <a:off x="1228726" y="1487488"/>
            <a:ext cx="4682548" cy="1200294"/>
          </a:xfrm>
        </p:spPr>
        <p:txBody>
          <a:bodyPr/>
          <a:lstStyle/>
          <a:p>
            <a:pPr marL="211662" indent="0">
              <a:buNone/>
            </a:pPr>
            <a:r>
              <a:rPr lang="en-US" dirty="0" smtClean="0"/>
              <a:t>Where do you record the proof of actions, events, important things that happened? And How?</a:t>
            </a:r>
            <a:endParaRPr lang="en-US" dirty="0"/>
          </a:p>
        </p:txBody>
      </p:sp>
      <p:pic>
        <p:nvPicPr>
          <p:cNvPr id="6" name="Picture 5"/>
          <p:cNvPicPr>
            <a:picLocks noChangeAspect="1"/>
          </p:cNvPicPr>
          <p:nvPr/>
        </p:nvPicPr>
        <p:blipFill>
          <a:blip r:embed="rId2"/>
          <a:stretch>
            <a:fillRect/>
          </a:stretch>
        </p:blipFill>
        <p:spPr>
          <a:xfrm>
            <a:off x="7171541" y="1191925"/>
            <a:ext cx="823031" cy="829128"/>
          </a:xfrm>
          <a:prstGeom prst="rect">
            <a:avLst/>
          </a:prstGeom>
        </p:spPr>
      </p:pic>
      <p:cxnSp>
        <p:nvCxnSpPr>
          <p:cNvPr id="9" name="Curved Connector 8"/>
          <p:cNvCxnSpPr/>
          <p:nvPr/>
        </p:nvCxnSpPr>
        <p:spPr>
          <a:xfrm rot="10800000" flipV="1">
            <a:off x="5745020" y="1348509"/>
            <a:ext cx="1579417" cy="58766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81018" y="3269673"/>
            <a:ext cx="9341019" cy="369332"/>
          </a:xfrm>
          <a:prstGeom prst="rect">
            <a:avLst/>
          </a:prstGeom>
          <a:noFill/>
        </p:spPr>
        <p:txBody>
          <a:bodyPr wrap="none" rtlCol="0">
            <a:spAutoFit/>
          </a:bodyPr>
          <a:lstStyle/>
          <a:p>
            <a:r>
              <a:rPr lang="en-US" dirty="0" smtClean="0"/>
              <a:t>Here is one more activity:  I am going to do somethings, and I want you all to record these.</a:t>
            </a:r>
            <a:endParaRPr lang="en-US" dirty="0"/>
          </a:p>
        </p:txBody>
      </p:sp>
    </p:spTree>
    <p:extLst>
      <p:ext uri="{BB962C8B-B14F-4D97-AF65-F5344CB8AC3E}">
        <p14:creationId xmlns:p14="http://schemas.microsoft.com/office/powerpoint/2010/main" val="40056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4310" y="62885"/>
            <a:ext cx="6323398" cy="868430"/>
          </a:xfrm>
        </p:spPr>
        <p:txBody>
          <a:bodyPr/>
          <a:lstStyle/>
          <a:p>
            <a:r>
              <a:rPr lang="en-US" dirty="0" smtClean="0">
                <a:solidFill>
                  <a:schemeClr val="bg1"/>
                </a:solidFill>
              </a:rPr>
              <a:t>Transactions </a:t>
            </a:r>
            <a:r>
              <a:rPr lang="en-US" dirty="0" smtClean="0">
                <a:solidFill>
                  <a:schemeClr val="bg1"/>
                </a:solidFill>
                <a:sym typeface="Wingdings" panose="05000000000000000000" pitchFamily="2" charset="2"/>
              </a:rPr>
              <a:t> Block</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pPr/>
              <a:t>7</a:t>
            </a:fld>
            <a:endParaRPr lang="en-US"/>
          </a:p>
        </p:txBody>
      </p:sp>
      <p:sp>
        <p:nvSpPr>
          <p:cNvPr id="6" name="TextBox 5"/>
          <p:cNvSpPr txBox="1"/>
          <p:nvPr/>
        </p:nvSpPr>
        <p:spPr>
          <a:xfrm>
            <a:off x="2304170" y="1970666"/>
            <a:ext cx="2762295" cy="369332"/>
          </a:xfrm>
          <a:prstGeom prst="rect">
            <a:avLst/>
          </a:prstGeom>
          <a:noFill/>
          <a:ln>
            <a:solidFill>
              <a:schemeClr val="accent1"/>
            </a:solidFill>
          </a:ln>
        </p:spPr>
        <p:txBody>
          <a:bodyPr wrap="none" rtlCol="0">
            <a:spAutoFit/>
          </a:bodyPr>
          <a:lstStyle/>
          <a:p>
            <a:r>
              <a:rPr lang="en-US" dirty="0" smtClean="0"/>
              <a:t>Tx1: Move a yellow block</a:t>
            </a:r>
          </a:p>
        </p:txBody>
      </p:sp>
      <p:sp>
        <p:nvSpPr>
          <p:cNvPr id="7" name="TextBox 6"/>
          <p:cNvSpPr txBox="1"/>
          <p:nvPr/>
        </p:nvSpPr>
        <p:spPr>
          <a:xfrm>
            <a:off x="2526377" y="2584610"/>
            <a:ext cx="2317879" cy="369332"/>
          </a:xfrm>
          <a:prstGeom prst="rect">
            <a:avLst/>
          </a:prstGeom>
          <a:noFill/>
          <a:ln>
            <a:solidFill>
              <a:schemeClr val="accent1"/>
            </a:solidFill>
          </a:ln>
        </p:spPr>
        <p:txBody>
          <a:bodyPr wrap="none" rtlCol="0">
            <a:spAutoFit/>
          </a:bodyPr>
          <a:lstStyle/>
          <a:p>
            <a:r>
              <a:rPr lang="en-US" dirty="0" smtClean="0"/>
              <a:t>Tx2: Give TA a dollar</a:t>
            </a:r>
            <a:endParaRPr lang="en-US" dirty="0"/>
          </a:p>
        </p:txBody>
      </p:sp>
      <p:sp>
        <p:nvSpPr>
          <p:cNvPr id="8" name="TextBox 7"/>
          <p:cNvSpPr txBox="1"/>
          <p:nvPr/>
        </p:nvSpPr>
        <p:spPr>
          <a:xfrm>
            <a:off x="1830760" y="3301862"/>
            <a:ext cx="3288080" cy="369332"/>
          </a:xfrm>
          <a:prstGeom prst="rect">
            <a:avLst/>
          </a:prstGeom>
          <a:noFill/>
          <a:ln>
            <a:solidFill>
              <a:schemeClr val="accent1"/>
            </a:solidFill>
          </a:ln>
        </p:spPr>
        <p:txBody>
          <a:bodyPr wrap="none" rtlCol="0">
            <a:spAutoFit/>
          </a:bodyPr>
          <a:lstStyle/>
          <a:p>
            <a:r>
              <a:rPr lang="en-US" dirty="0" smtClean="0"/>
              <a:t>Tx3: Move anther yellow block</a:t>
            </a:r>
          </a:p>
        </p:txBody>
      </p:sp>
      <p:sp>
        <p:nvSpPr>
          <p:cNvPr id="9" name="TextBox 8"/>
          <p:cNvSpPr txBox="1"/>
          <p:nvPr/>
        </p:nvSpPr>
        <p:spPr>
          <a:xfrm>
            <a:off x="3771945" y="3911061"/>
            <a:ext cx="1937390" cy="369332"/>
          </a:xfrm>
          <a:prstGeom prst="rect">
            <a:avLst/>
          </a:prstGeom>
          <a:noFill/>
          <a:ln>
            <a:solidFill>
              <a:schemeClr val="accent1"/>
            </a:solidFill>
          </a:ln>
        </p:spPr>
        <p:txBody>
          <a:bodyPr wrap="none" rtlCol="0">
            <a:spAutoFit/>
          </a:bodyPr>
          <a:lstStyle/>
          <a:p>
            <a:r>
              <a:rPr lang="en-US" dirty="0" smtClean="0"/>
              <a:t>Tx4: Write a note</a:t>
            </a:r>
            <a:endParaRPr lang="en-US" dirty="0"/>
          </a:p>
        </p:txBody>
      </p:sp>
      <p:grpSp>
        <p:nvGrpSpPr>
          <p:cNvPr id="22" name="Group 21"/>
          <p:cNvGrpSpPr/>
          <p:nvPr/>
        </p:nvGrpSpPr>
        <p:grpSpPr>
          <a:xfrm>
            <a:off x="6890326" y="2062695"/>
            <a:ext cx="2142837" cy="1784188"/>
            <a:chOff x="6687126" y="2327441"/>
            <a:chExt cx="2142837" cy="1784188"/>
          </a:xfrm>
        </p:grpSpPr>
        <p:sp>
          <p:nvSpPr>
            <p:cNvPr id="10" name="Cube 9"/>
            <p:cNvSpPr/>
            <p:nvPr/>
          </p:nvSpPr>
          <p:spPr>
            <a:xfrm>
              <a:off x="6687126" y="2327441"/>
              <a:ext cx="2142837" cy="1784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67418" y="2983345"/>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Tx1</a:t>
              </a:r>
              <a:endParaRPr lang="en-US" dirty="0">
                <a:solidFill>
                  <a:srgbClr val="002060"/>
                </a:solidFill>
              </a:endParaRPr>
            </a:p>
          </p:txBody>
        </p:sp>
        <p:sp>
          <p:nvSpPr>
            <p:cNvPr id="12" name="Rectangle 11"/>
            <p:cNvSpPr/>
            <p:nvPr/>
          </p:nvSpPr>
          <p:spPr>
            <a:xfrm>
              <a:off x="7167418" y="3247304"/>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Tx2</a:t>
              </a:r>
              <a:endParaRPr lang="en-US" dirty="0">
                <a:solidFill>
                  <a:srgbClr val="002060"/>
                </a:solidFill>
              </a:endParaRPr>
            </a:p>
          </p:txBody>
        </p:sp>
        <p:sp>
          <p:nvSpPr>
            <p:cNvPr id="13" name="Rectangle 12"/>
            <p:cNvSpPr/>
            <p:nvPr/>
          </p:nvSpPr>
          <p:spPr>
            <a:xfrm>
              <a:off x="7167418" y="3485141"/>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Tx3</a:t>
              </a:r>
              <a:endParaRPr lang="en-US" dirty="0">
                <a:solidFill>
                  <a:srgbClr val="002060"/>
                </a:solidFill>
              </a:endParaRPr>
            </a:p>
          </p:txBody>
        </p:sp>
        <p:sp>
          <p:nvSpPr>
            <p:cNvPr id="14" name="Rectangle 13"/>
            <p:cNvSpPr/>
            <p:nvPr/>
          </p:nvSpPr>
          <p:spPr>
            <a:xfrm>
              <a:off x="7167418" y="3722978"/>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Tx4</a:t>
              </a:r>
              <a:endParaRPr lang="en-US" dirty="0">
                <a:solidFill>
                  <a:srgbClr val="002060"/>
                </a:solidFill>
              </a:endParaRPr>
            </a:p>
          </p:txBody>
        </p:sp>
      </p:grpSp>
      <p:sp>
        <p:nvSpPr>
          <p:cNvPr id="15" name="TextBox 14"/>
          <p:cNvSpPr txBox="1"/>
          <p:nvPr/>
        </p:nvSpPr>
        <p:spPr>
          <a:xfrm>
            <a:off x="3196405" y="4710545"/>
            <a:ext cx="8199681" cy="1200329"/>
          </a:xfrm>
          <a:prstGeom prst="rect">
            <a:avLst/>
          </a:prstGeom>
          <a:noFill/>
        </p:spPr>
        <p:txBody>
          <a:bodyPr wrap="none" rtlCol="0">
            <a:spAutoFit/>
          </a:bodyPr>
          <a:lstStyle/>
          <a:p>
            <a:r>
              <a:rPr lang="en-US" dirty="0" smtClean="0"/>
              <a:t>Many, many Tx like this..</a:t>
            </a:r>
            <a:r>
              <a:rPr lang="en-US" dirty="0"/>
              <a:t> </a:t>
            </a:r>
            <a:r>
              <a:rPr lang="en-US" dirty="0" smtClean="0"/>
              <a:t>As proof of something that happened, </a:t>
            </a:r>
          </a:p>
          <a:p>
            <a:r>
              <a:rPr lang="en-US" dirty="0" smtClean="0"/>
              <a:t>various worldly facts, ideas, thoughts, financial decisions, your secret ideas, …</a:t>
            </a:r>
          </a:p>
          <a:p>
            <a:endParaRPr lang="en-US" dirty="0" smtClean="0"/>
          </a:p>
          <a:p>
            <a:endParaRPr lang="en-US" dirty="0" smtClean="0"/>
          </a:p>
        </p:txBody>
      </p:sp>
      <p:cxnSp>
        <p:nvCxnSpPr>
          <p:cNvPr id="24" name="Curved Connector 23"/>
          <p:cNvCxnSpPr>
            <a:stCxn id="6" idx="3"/>
            <a:endCxn id="10" idx="2"/>
          </p:cNvCxnSpPr>
          <p:nvPr/>
        </p:nvCxnSpPr>
        <p:spPr>
          <a:xfrm>
            <a:off x="5066465" y="2155332"/>
            <a:ext cx="1823861" cy="102248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7" idx="3"/>
            <a:endCxn id="10" idx="2"/>
          </p:cNvCxnSpPr>
          <p:nvPr/>
        </p:nvCxnSpPr>
        <p:spPr>
          <a:xfrm>
            <a:off x="4844256" y="2769276"/>
            <a:ext cx="2046070" cy="408537"/>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8" idx="3"/>
            <a:endCxn id="10" idx="2"/>
          </p:cNvCxnSpPr>
          <p:nvPr/>
        </p:nvCxnSpPr>
        <p:spPr>
          <a:xfrm flipV="1">
            <a:off x="5118840" y="3177813"/>
            <a:ext cx="1771486" cy="30871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9" idx="3"/>
            <a:endCxn id="10" idx="2"/>
          </p:cNvCxnSpPr>
          <p:nvPr/>
        </p:nvCxnSpPr>
        <p:spPr>
          <a:xfrm flipV="1">
            <a:off x="5709335" y="3177813"/>
            <a:ext cx="1180991" cy="91791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00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4309" y="62885"/>
            <a:ext cx="7274745" cy="868430"/>
          </a:xfrm>
        </p:spPr>
        <p:txBody>
          <a:bodyPr/>
          <a:lstStyle/>
          <a:p>
            <a:r>
              <a:rPr lang="en-US" dirty="0" smtClean="0">
                <a:solidFill>
                  <a:schemeClr val="bg1"/>
                </a:solidFill>
              </a:rPr>
              <a:t>Transactions </a:t>
            </a:r>
            <a:r>
              <a:rPr lang="en-US" dirty="0" smtClean="0">
                <a:solidFill>
                  <a:schemeClr val="bg1"/>
                </a:solidFill>
                <a:sym typeface="Wingdings" panose="05000000000000000000" pitchFamily="2" charset="2"/>
              </a:rPr>
              <a:t> Blocks</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pPr/>
              <a:t>8</a:t>
            </a:fld>
            <a:endParaRPr lang="en-US"/>
          </a:p>
        </p:txBody>
      </p:sp>
      <p:grpSp>
        <p:nvGrpSpPr>
          <p:cNvPr id="22" name="Group 21"/>
          <p:cNvGrpSpPr/>
          <p:nvPr/>
        </p:nvGrpSpPr>
        <p:grpSpPr>
          <a:xfrm>
            <a:off x="1902689" y="2265895"/>
            <a:ext cx="2142837" cy="1784188"/>
            <a:chOff x="6687126" y="2327441"/>
            <a:chExt cx="2142837" cy="1784188"/>
          </a:xfrm>
        </p:grpSpPr>
        <p:sp>
          <p:nvSpPr>
            <p:cNvPr id="10" name="Cube 9"/>
            <p:cNvSpPr/>
            <p:nvPr/>
          </p:nvSpPr>
          <p:spPr>
            <a:xfrm>
              <a:off x="6687126" y="2327441"/>
              <a:ext cx="2142837" cy="1784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67418" y="2983345"/>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Tx1</a:t>
              </a:r>
              <a:endParaRPr lang="en-US" dirty="0">
                <a:solidFill>
                  <a:srgbClr val="002060"/>
                </a:solidFill>
              </a:endParaRPr>
            </a:p>
          </p:txBody>
        </p:sp>
        <p:sp>
          <p:nvSpPr>
            <p:cNvPr id="12" name="Rectangle 11"/>
            <p:cNvSpPr/>
            <p:nvPr/>
          </p:nvSpPr>
          <p:spPr>
            <a:xfrm>
              <a:off x="7167418" y="3247304"/>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Tx2</a:t>
              </a:r>
              <a:endParaRPr lang="en-US" dirty="0">
                <a:solidFill>
                  <a:srgbClr val="002060"/>
                </a:solidFill>
              </a:endParaRPr>
            </a:p>
          </p:txBody>
        </p:sp>
        <p:sp>
          <p:nvSpPr>
            <p:cNvPr id="13" name="Rectangle 12"/>
            <p:cNvSpPr/>
            <p:nvPr/>
          </p:nvSpPr>
          <p:spPr>
            <a:xfrm>
              <a:off x="7167418" y="3485141"/>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Tx3</a:t>
              </a:r>
              <a:endParaRPr lang="en-US" dirty="0">
                <a:solidFill>
                  <a:srgbClr val="002060"/>
                </a:solidFill>
              </a:endParaRPr>
            </a:p>
          </p:txBody>
        </p:sp>
        <p:sp>
          <p:nvSpPr>
            <p:cNvPr id="14" name="Rectangle 13"/>
            <p:cNvSpPr/>
            <p:nvPr/>
          </p:nvSpPr>
          <p:spPr>
            <a:xfrm>
              <a:off x="7167418" y="3722978"/>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Tx4</a:t>
              </a:r>
              <a:endParaRPr lang="en-US" dirty="0">
                <a:solidFill>
                  <a:srgbClr val="002060"/>
                </a:solidFill>
              </a:endParaRPr>
            </a:p>
          </p:txBody>
        </p:sp>
      </p:grpSp>
      <p:sp>
        <p:nvSpPr>
          <p:cNvPr id="21" name="Cube 20"/>
          <p:cNvSpPr/>
          <p:nvPr/>
        </p:nvSpPr>
        <p:spPr>
          <a:xfrm>
            <a:off x="4525818" y="2242142"/>
            <a:ext cx="2142837" cy="1784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006110" y="2733604"/>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Tx5</a:t>
            </a:r>
            <a:endParaRPr lang="en-US" dirty="0">
              <a:solidFill>
                <a:srgbClr val="002060"/>
              </a:solidFill>
            </a:endParaRPr>
          </a:p>
        </p:txBody>
      </p:sp>
      <p:sp>
        <p:nvSpPr>
          <p:cNvPr id="25" name="Rectangle 24"/>
          <p:cNvSpPr/>
          <p:nvPr/>
        </p:nvSpPr>
        <p:spPr>
          <a:xfrm>
            <a:off x="5006110" y="2973321"/>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Tx6</a:t>
            </a:r>
            <a:endParaRPr lang="en-US" dirty="0">
              <a:solidFill>
                <a:srgbClr val="002060"/>
              </a:solidFill>
            </a:endParaRPr>
          </a:p>
        </p:txBody>
      </p:sp>
      <p:sp>
        <p:nvSpPr>
          <p:cNvPr id="27" name="Rectangle 26"/>
          <p:cNvSpPr/>
          <p:nvPr/>
        </p:nvSpPr>
        <p:spPr>
          <a:xfrm>
            <a:off x="5006110" y="3225066"/>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Tx7</a:t>
            </a:r>
            <a:endParaRPr lang="en-US" dirty="0">
              <a:solidFill>
                <a:srgbClr val="002060"/>
              </a:solidFill>
            </a:endParaRPr>
          </a:p>
        </p:txBody>
      </p:sp>
      <p:sp>
        <p:nvSpPr>
          <p:cNvPr id="29" name="Rectangle 28"/>
          <p:cNvSpPr/>
          <p:nvPr/>
        </p:nvSpPr>
        <p:spPr>
          <a:xfrm>
            <a:off x="5006110" y="3476811"/>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Tx8</a:t>
            </a:r>
            <a:endParaRPr lang="en-US" dirty="0">
              <a:solidFill>
                <a:srgbClr val="002060"/>
              </a:solidFill>
            </a:endParaRPr>
          </a:p>
        </p:txBody>
      </p:sp>
      <p:sp>
        <p:nvSpPr>
          <p:cNvPr id="31" name="Rectangle 30"/>
          <p:cNvSpPr/>
          <p:nvPr/>
        </p:nvSpPr>
        <p:spPr>
          <a:xfrm>
            <a:off x="5006110" y="3739238"/>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Tx9</a:t>
            </a:r>
            <a:endParaRPr lang="en-US" dirty="0">
              <a:solidFill>
                <a:srgbClr val="002060"/>
              </a:solidFill>
            </a:endParaRPr>
          </a:p>
        </p:txBody>
      </p:sp>
      <p:grpSp>
        <p:nvGrpSpPr>
          <p:cNvPr id="32" name="Group 31"/>
          <p:cNvGrpSpPr/>
          <p:nvPr/>
        </p:nvGrpSpPr>
        <p:grpSpPr>
          <a:xfrm>
            <a:off x="7026009" y="2242142"/>
            <a:ext cx="2142837" cy="1784188"/>
            <a:chOff x="6687126" y="2327441"/>
            <a:chExt cx="2142837" cy="1784188"/>
          </a:xfrm>
        </p:grpSpPr>
        <p:sp>
          <p:nvSpPr>
            <p:cNvPr id="33" name="Cube 32"/>
            <p:cNvSpPr/>
            <p:nvPr/>
          </p:nvSpPr>
          <p:spPr>
            <a:xfrm>
              <a:off x="6687126" y="2327441"/>
              <a:ext cx="2142837" cy="1784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167418" y="2983345"/>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Tx10</a:t>
              </a:r>
              <a:endParaRPr lang="en-US" dirty="0">
                <a:solidFill>
                  <a:srgbClr val="002060"/>
                </a:solidFill>
              </a:endParaRPr>
            </a:p>
          </p:txBody>
        </p:sp>
        <p:sp>
          <p:nvSpPr>
            <p:cNvPr id="35" name="Rectangle 34"/>
            <p:cNvSpPr/>
            <p:nvPr/>
          </p:nvSpPr>
          <p:spPr>
            <a:xfrm>
              <a:off x="7167418" y="3247304"/>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Tx11</a:t>
              </a:r>
              <a:endParaRPr lang="en-US" dirty="0">
                <a:solidFill>
                  <a:srgbClr val="002060"/>
                </a:solidFill>
              </a:endParaRPr>
            </a:p>
          </p:txBody>
        </p:sp>
        <p:sp>
          <p:nvSpPr>
            <p:cNvPr id="36" name="Rectangle 35"/>
            <p:cNvSpPr/>
            <p:nvPr/>
          </p:nvSpPr>
          <p:spPr>
            <a:xfrm>
              <a:off x="7167418" y="3485141"/>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Tx12</a:t>
              </a:r>
              <a:endParaRPr lang="en-US" dirty="0">
                <a:solidFill>
                  <a:srgbClr val="002060"/>
                </a:solidFill>
              </a:endParaRPr>
            </a:p>
          </p:txBody>
        </p:sp>
      </p:grpSp>
      <p:sp>
        <p:nvSpPr>
          <p:cNvPr id="16" name="TextBox 15"/>
          <p:cNvSpPr txBox="1"/>
          <p:nvPr/>
        </p:nvSpPr>
        <p:spPr>
          <a:xfrm>
            <a:off x="3186545" y="5126182"/>
            <a:ext cx="7708200" cy="923330"/>
          </a:xfrm>
          <a:prstGeom prst="rect">
            <a:avLst/>
          </a:prstGeom>
          <a:noFill/>
        </p:spPr>
        <p:txBody>
          <a:bodyPr wrap="none" rtlCol="0">
            <a:spAutoFit/>
          </a:bodyPr>
          <a:lstStyle/>
          <a:p>
            <a:r>
              <a:rPr lang="en-US" dirty="0" smtClean="0"/>
              <a:t>We have blocks of transactions? Where is the chain?</a:t>
            </a:r>
          </a:p>
          <a:p>
            <a:endParaRPr lang="en-US" dirty="0"/>
          </a:p>
          <a:p>
            <a:r>
              <a:rPr lang="en-US" dirty="0" smtClean="0"/>
              <a:t>How do you make sure nobody changes the facts embedded in these Tx?</a:t>
            </a:r>
            <a:endParaRPr lang="en-US" dirty="0"/>
          </a:p>
        </p:txBody>
      </p:sp>
    </p:spTree>
    <p:extLst>
      <p:ext uri="{BB962C8B-B14F-4D97-AF65-F5344CB8AC3E}">
        <p14:creationId xmlns:p14="http://schemas.microsoft.com/office/powerpoint/2010/main" val="3703506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4309" y="62885"/>
            <a:ext cx="7274745" cy="868430"/>
          </a:xfrm>
        </p:spPr>
        <p:txBody>
          <a:bodyPr/>
          <a:lstStyle/>
          <a:p>
            <a:r>
              <a:rPr lang="en-US" dirty="0" err="1" smtClean="0">
                <a:solidFill>
                  <a:schemeClr val="bg1"/>
                </a:solidFill>
                <a:sym typeface="Wingdings" panose="05000000000000000000" pitchFamily="2" charset="2"/>
              </a:rPr>
              <a:t>BlocksBlockchain</a:t>
            </a:r>
            <a:endParaRPr lang="en-US" dirty="0">
              <a:solidFill>
                <a:schemeClr val="bg1"/>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673ED-CAA7-4C73-A954-89D5CBE338C7}" type="slidenum">
              <a:rPr lang="en-US" smtClean="0"/>
              <a:pPr/>
              <a:t>9</a:t>
            </a:fld>
            <a:endParaRPr lang="en-US"/>
          </a:p>
        </p:txBody>
      </p:sp>
      <p:grpSp>
        <p:nvGrpSpPr>
          <p:cNvPr id="22" name="Group 21"/>
          <p:cNvGrpSpPr/>
          <p:nvPr/>
        </p:nvGrpSpPr>
        <p:grpSpPr>
          <a:xfrm>
            <a:off x="1902689" y="2265895"/>
            <a:ext cx="2142837" cy="1784188"/>
            <a:chOff x="6687126" y="2327441"/>
            <a:chExt cx="2142837" cy="1784188"/>
          </a:xfrm>
        </p:grpSpPr>
        <p:sp>
          <p:nvSpPr>
            <p:cNvPr id="10" name="Cube 9"/>
            <p:cNvSpPr/>
            <p:nvPr/>
          </p:nvSpPr>
          <p:spPr>
            <a:xfrm>
              <a:off x="6687126" y="2327441"/>
              <a:ext cx="2142837" cy="1784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67418" y="2983345"/>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Tx1</a:t>
              </a:r>
              <a:endParaRPr lang="en-US" dirty="0">
                <a:solidFill>
                  <a:srgbClr val="002060"/>
                </a:solidFill>
              </a:endParaRPr>
            </a:p>
          </p:txBody>
        </p:sp>
        <p:sp>
          <p:nvSpPr>
            <p:cNvPr id="12" name="Rectangle 11"/>
            <p:cNvSpPr/>
            <p:nvPr/>
          </p:nvSpPr>
          <p:spPr>
            <a:xfrm>
              <a:off x="7167418" y="3247304"/>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Tx2</a:t>
              </a:r>
              <a:endParaRPr lang="en-US" dirty="0">
                <a:solidFill>
                  <a:srgbClr val="002060"/>
                </a:solidFill>
              </a:endParaRPr>
            </a:p>
          </p:txBody>
        </p:sp>
        <p:sp>
          <p:nvSpPr>
            <p:cNvPr id="13" name="Rectangle 12"/>
            <p:cNvSpPr/>
            <p:nvPr/>
          </p:nvSpPr>
          <p:spPr>
            <a:xfrm>
              <a:off x="7167418" y="3485141"/>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Tx3</a:t>
              </a:r>
              <a:endParaRPr lang="en-US" dirty="0">
                <a:solidFill>
                  <a:srgbClr val="002060"/>
                </a:solidFill>
              </a:endParaRPr>
            </a:p>
          </p:txBody>
        </p:sp>
        <p:sp>
          <p:nvSpPr>
            <p:cNvPr id="14" name="Rectangle 13"/>
            <p:cNvSpPr/>
            <p:nvPr/>
          </p:nvSpPr>
          <p:spPr>
            <a:xfrm>
              <a:off x="7167418" y="3722978"/>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Tx4</a:t>
              </a:r>
              <a:endParaRPr lang="en-US" dirty="0">
                <a:solidFill>
                  <a:srgbClr val="002060"/>
                </a:solidFill>
              </a:endParaRPr>
            </a:p>
          </p:txBody>
        </p:sp>
      </p:grpSp>
      <p:sp>
        <p:nvSpPr>
          <p:cNvPr id="21" name="Cube 20"/>
          <p:cNvSpPr/>
          <p:nvPr/>
        </p:nvSpPr>
        <p:spPr>
          <a:xfrm>
            <a:off x="4525818" y="2242142"/>
            <a:ext cx="2142837" cy="1784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006110" y="2733604"/>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Tx5</a:t>
            </a:r>
            <a:endParaRPr lang="en-US" dirty="0">
              <a:solidFill>
                <a:srgbClr val="002060"/>
              </a:solidFill>
            </a:endParaRPr>
          </a:p>
        </p:txBody>
      </p:sp>
      <p:sp>
        <p:nvSpPr>
          <p:cNvPr id="25" name="Rectangle 24"/>
          <p:cNvSpPr/>
          <p:nvPr/>
        </p:nvSpPr>
        <p:spPr>
          <a:xfrm>
            <a:off x="5006110" y="2973321"/>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Tx6</a:t>
            </a:r>
            <a:endParaRPr lang="en-US" dirty="0">
              <a:solidFill>
                <a:srgbClr val="002060"/>
              </a:solidFill>
            </a:endParaRPr>
          </a:p>
        </p:txBody>
      </p:sp>
      <p:sp>
        <p:nvSpPr>
          <p:cNvPr id="27" name="Rectangle 26"/>
          <p:cNvSpPr/>
          <p:nvPr/>
        </p:nvSpPr>
        <p:spPr>
          <a:xfrm>
            <a:off x="5006110" y="3225066"/>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Tx7</a:t>
            </a:r>
            <a:endParaRPr lang="en-US" dirty="0">
              <a:solidFill>
                <a:srgbClr val="002060"/>
              </a:solidFill>
            </a:endParaRPr>
          </a:p>
        </p:txBody>
      </p:sp>
      <p:sp>
        <p:nvSpPr>
          <p:cNvPr id="29" name="Rectangle 28"/>
          <p:cNvSpPr/>
          <p:nvPr/>
        </p:nvSpPr>
        <p:spPr>
          <a:xfrm>
            <a:off x="5006110" y="3476811"/>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Tx8</a:t>
            </a:r>
            <a:endParaRPr lang="en-US" dirty="0">
              <a:solidFill>
                <a:srgbClr val="002060"/>
              </a:solidFill>
            </a:endParaRPr>
          </a:p>
        </p:txBody>
      </p:sp>
      <p:sp>
        <p:nvSpPr>
          <p:cNvPr id="31" name="Rectangle 30"/>
          <p:cNvSpPr/>
          <p:nvPr/>
        </p:nvSpPr>
        <p:spPr>
          <a:xfrm>
            <a:off x="5006110" y="3739238"/>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Tx9</a:t>
            </a:r>
            <a:endParaRPr lang="en-US" dirty="0">
              <a:solidFill>
                <a:srgbClr val="002060"/>
              </a:solidFill>
            </a:endParaRPr>
          </a:p>
        </p:txBody>
      </p:sp>
      <p:grpSp>
        <p:nvGrpSpPr>
          <p:cNvPr id="32" name="Group 31"/>
          <p:cNvGrpSpPr/>
          <p:nvPr/>
        </p:nvGrpSpPr>
        <p:grpSpPr>
          <a:xfrm>
            <a:off x="7026009" y="2242142"/>
            <a:ext cx="2142837" cy="1784188"/>
            <a:chOff x="6687126" y="2327441"/>
            <a:chExt cx="2142837" cy="1784188"/>
          </a:xfrm>
        </p:grpSpPr>
        <p:sp>
          <p:nvSpPr>
            <p:cNvPr id="33" name="Cube 32"/>
            <p:cNvSpPr/>
            <p:nvPr/>
          </p:nvSpPr>
          <p:spPr>
            <a:xfrm>
              <a:off x="6687126" y="2327441"/>
              <a:ext cx="2142837" cy="1784188"/>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167418" y="2983345"/>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Tx10</a:t>
              </a:r>
              <a:endParaRPr lang="en-US" dirty="0">
                <a:solidFill>
                  <a:srgbClr val="002060"/>
                </a:solidFill>
              </a:endParaRPr>
            </a:p>
          </p:txBody>
        </p:sp>
        <p:sp>
          <p:nvSpPr>
            <p:cNvPr id="35" name="Rectangle 34"/>
            <p:cNvSpPr/>
            <p:nvPr/>
          </p:nvSpPr>
          <p:spPr>
            <a:xfrm>
              <a:off x="7167418" y="3247304"/>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Tx11</a:t>
              </a:r>
              <a:endParaRPr lang="en-US" dirty="0">
                <a:solidFill>
                  <a:srgbClr val="002060"/>
                </a:solidFill>
              </a:endParaRPr>
            </a:p>
          </p:txBody>
        </p:sp>
        <p:sp>
          <p:nvSpPr>
            <p:cNvPr id="36" name="Rectangle 35"/>
            <p:cNvSpPr/>
            <p:nvPr/>
          </p:nvSpPr>
          <p:spPr>
            <a:xfrm>
              <a:off x="7167418" y="3485141"/>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Tx12</a:t>
              </a:r>
              <a:endParaRPr lang="en-US" dirty="0">
                <a:solidFill>
                  <a:srgbClr val="002060"/>
                </a:solidFill>
              </a:endParaRPr>
            </a:p>
          </p:txBody>
        </p:sp>
      </p:grpSp>
      <p:sp>
        <p:nvSpPr>
          <p:cNvPr id="5" name="TextBox 4"/>
          <p:cNvSpPr txBox="1"/>
          <p:nvPr/>
        </p:nvSpPr>
        <p:spPr>
          <a:xfrm>
            <a:off x="2148240" y="4705987"/>
            <a:ext cx="954107" cy="1200329"/>
          </a:xfrm>
          <a:prstGeom prst="rect">
            <a:avLst/>
          </a:prstGeom>
          <a:noFill/>
        </p:spPr>
        <p:txBody>
          <a:bodyPr wrap="none" rtlCol="0">
            <a:spAutoFit/>
          </a:bodyPr>
          <a:lstStyle/>
          <a:p>
            <a:r>
              <a:rPr lang="en-US" dirty="0" smtClean="0"/>
              <a:t>000001</a:t>
            </a:r>
          </a:p>
          <a:p>
            <a:r>
              <a:rPr lang="en-US" dirty="0" smtClean="0"/>
              <a:t>000010</a:t>
            </a:r>
          </a:p>
          <a:p>
            <a:r>
              <a:rPr lang="en-US" dirty="0" smtClean="0"/>
              <a:t>000011</a:t>
            </a:r>
          </a:p>
          <a:p>
            <a:r>
              <a:rPr lang="en-US" dirty="0" smtClean="0"/>
              <a:t>000100</a:t>
            </a:r>
          </a:p>
        </p:txBody>
      </p:sp>
      <p:sp>
        <p:nvSpPr>
          <p:cNvPr id="6" name="TextBox 5"/>
          <p:cNvSpPr txBox="1"/>
          <p:nvPr/>
        </p:nvSpPr>
        <p:spPr>
          <a:xfrm>
            <a:off x="4771369" y="4598493"/>
            <a:ext cx="954107" cy="1477328"/>
          </a:xfrm>
          <a:prstGeom prst="rect">
            <a:avLst/>
          </a:prstGeom>
          <a:noFill/>
        </p:spPr>
        <p:txBody>
          <a:bodyPr wrap="none" rtlCol="0">
            <a:spAutoFit/>
          </a:bodyPr>
          <a:lstStyle/>
          <a:p>
            <a:r>
              <a:rPr lang="en-US" dirty="0" smtClean="0"/>
              <a:t>000101</a:t>
            </a:r>
          </a:p>
          <a:p>
            <a:r>
              <a:rPr lang="en-US" dirty="0" smtClean="0"/>
              <a:t>000110</a:t>
            </a:r>
          </a:p>
          <a:p>
            <a:r>
              <a:rPr lang="en-US" dirty="0" smtClean="0"/>
              <a:t>000111</a:t>
            </a:r>
          </a:p>
          <a:p>
            <a:r>
              <a:rPr lang="en-US" dirty="0" smtClean="0"/>
              <a:t>001000</a:t>
            </a:r>
          </a:p>
          <a:p>
            <a:r>
              <a:rPr lang="en-US" dirty="0" smtClean="0"/>
              <a:t>001001</a:t>
            </a:r>
            <a:endParaRPr lang="en-US" dirty="0"/>
          </a:p>
        </p:txBody>
      </p:sp>
      <p:sp>
        <p:nvSpPr>
          <p:cNvPr id="7" name="TextBox 6"/>
          <p:cNvSpPr txBox="1"/>
          <p:nvPr/>
        </p:nvSpPr>
        <p:spPr>
          <a:xfrm>
            <a:off x="7278255" y="4793673"/>
            <a:ext cx="954107" cy="923330"/>
          </a:xfrm>
          <a:prstGeom prst="rect">
            <a:avLst/>
          </a:prstGeom>
          <a:noFill/>
        </p:spPr>
        <p:txBody>
          <a:bodyPr wrap="none" rtlCol="0">
            <a:spAutoFit/>
          </a:bodyPr>
          <a:lstStyle/>
          <a:p>
            <a:r>
              <a:rPr lang="en-US" dirty="0" smtClean="0"/>
              <a:t>001010</a:t>
            </a:r>
          </a:p>
          <a:p>
            <a:r>
              <a:rPr lang="en-US" dirty="0" smtClean="0"/>
              <a:t>001011</a:t>
            </a:r>
          </a:p>
          <a:p>
            <a:r>
              <a:rPr lang="en-US" dirty="0" smtClean="0"/>
              <a:t>001100</a:t>
            </a:r>
            <a:endParaRPr lang="en-US" dirty="0"/>
          </a:p>
        </p:txBody>
      </p:sp>
      <p:sp>
        <p:nvSpPr>
          <p:cNvPr id="8" name="TextBox 7"/>
          <p:cNvSpPr txBox="1"/>
          <p:nvPr/>
        </p:nvSpPr>
        <p:spPr>
          <a:xfrm>
            <a:off x="-11326" y="4598493"/>
            <a:ext cx="2159566" cy="646331"/>
          </a:xfrm>
          <a:prstGeom prst="rect">
            <a:avLst/>
          </a:prstGeom>
          <a:noFill/>
        </p:spPr>
        <p:txBody>
          <a:bodyPr wrap="none" rtlCol="0">
            <a:spAutoFit/>
          </a:bodyPr>
          <a:lstStyle/>
          <a:p>
            <a:r>
              <a:rPr lang="en-US" dirty="0" smtClean="0"/>
              <a:t>Assume the binary </a:t>
            </a:r>
          </a:p>
          <a:p>
            <a:r>
              <a:rPr lang="en-US" dirty="0"/>
              <a:t>v</a:t>
            </a:r>
            <a:r>
              <a:rPr lang="en-US" dirty="0" smtClean="0"/>
              <a:t>ersions of Tx be:</a:t>
            </a:r>
            <a:endParaRPr lang="en-US" dirty="0"/>
          </a:p>
        </p:txBody>
      </p:sp>
      <p:sp>
        <p:nvSpPr>
          <p:cNvPr id="28" name="Rectangle 27"/>
          <p:cNvSpPr/>
          <p:nvPr/>
        </p:nvSpPr>
        <p:spPr>
          <a:xfrm>
            <a:off x="5078567" y="2357215"/>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cxnSp>
        <p:nvCxnSpPr>
          <p:cNvPr id="19" name="Curved Connector 18"/>
          <p:cNvCxnSpPr>
            <a:stCxn id="5" idx="3"/>
            <a:endCxn id="28" idx="0"/>
          </p:cNvCxnSpPr>
          <p:nvPr/>
        </p:nvCxnSpPr>
        <p:spPr>
          <a:xfrm flipV="1">
            <a:off x="3102347" y="2357215"/>
            <a:ext cx="2433420" cy="2948937"/>
          </a:xfrm>
          <a:prstGeom prst="curvedConnector4">
            <a:avLst>
              <a:gd name="adj1" fmla="val 40606"/>
              <a:gd name="adj2" fmla="val 10775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a:off x="3037691" y="4793673"/>
            <a:ext cx="226292" cy="101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3187934" y="4709749"/>
            <a:ext cx="684803" cy="369332"/>
          </a:xfrm>
          <a:prstGeom prst="rect">
            <a:avLst/>
          </a:prstGeom>
          <a:noFill/>
        </p:spPr>
        <p:txBody>
          <a:bodyPr wrap="none" rtlCol="0">
            <a:spAutoFit/>
          </a:bodyPr>
          <a:lstStyle/>
          <a:p>
            <a:r>
              <a:rPr lang="en-US" dirty="0" smtClean="0"/>
              <a:t>hash</a:t>
            </a:r>
            <a:endParaRPr lang="en-US" dirty="0"/>
          </a:p>
        </p:txBody>
      </p:sp>
      <p:sp>
        <p:nvSpPr>
          <p:cNvPr id="30" name="Right Brace 29"/>
          <p:cNvSpPr/>
          <p:nvPr/>
        </p:nvSpPr>
        <p:spPr>
          <a:xfrm>
            <a:off x="5535767" y="4705987"/>
            <a:ext cx="384743" cy="12791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7640227" y="2357214"/>
            <a:ext cx="914400" cy="212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cxnSp>
        <p:nvCxnSpPr>
          <p:cNvPr id="41" name="Curved Connector 40"/>
          <p:cNvCxnSpPr>
            <a:stCxn id="30" idx="1"/>
            <a:endCxn id="39" idx="0"/>
          </p:cNvCxnSpPr>
          <p:nvPr/>
        </p:nvCxnSpPr>
        <p:spPr>
          <a:xfrm rot="10800000" flipH="1">
            <a:off x="5920509" y="2357214"/>
            <a:ext cx="2176917" cy="2988362"/>
          </a:xfrm>
          <a:prstGeom prst="curvedConnector4">
            <a:avLst>
              <a:gd name="adj1" fmla="val 39287"/>
              <a:gd name="adj2" fmla="val 107650"/>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830080" y="4705987"/>
            <a:ext cx="684803" cy="369332"/>
          </a:xfrm>
          <a:prstGeom prst="rect">
            <a:avLst/>
          </a:prstGeom>
          <a:noFill/>
        </p:spPr>
        <p:txBody>
          <a:bodyPr wrap="none" rtlCol="0">
            <a:spAutoFit/>
          </a:bodyPr>
          <a:lstStyle/>
          <a:p>
            <a:r>
              <a:rPr lang="en-US" dirty="0" smtClean="0"/>
              <a:t>hash</a:t>
            </a:r>
            <a:endParaRPr lang="en-US" dirty="0"/>
          </a:p>
        </p:txBody>
      </p:sp>
      <p:sp>
        <p:nvSpPr>
          <p:cNvPr id="44" name="Right Brace 43"/>
          <p:cNvSpPr/>
          <p:nvPr/>
        </p:nvSpPr>
        <p:spPr>
          <a:xfrm>
            <a:off x="8154740" y="4867499"/>
            <a:ext cx="140621" cy="6973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TextBox 46"/>
          <p:cNvSpPr txBox="1"/>
          <p:nvPr/>
        </p:nvSpPr>
        <p:spPr>
          <a:xfrm>
            <a:off x="8345979" y="5031506"/>
            <a:ext cx="684803" cy="369332"/>
          </a:xfrm>
          <a:prstGeom prst="rect">
            <a:avLst/>
          </a:prstGeom>
          <a:noFill/>
        </p:spPr>
        <p:txBody>
          <a:bodyPr wrap="none" rtlCol="0">
            <a:spAutoFit/>
          </a:bodyPr>
          <a:lstStyle/>
          <a:p>
            <a:r>
              <a:rPr lang="en-US" dirty="0" smtClean="0"/>
              <a:t>hash</a:t>
            </a:r>
            <a:endParaRPr lang="en-US" dirty="0"/>
          </a:p>
        </p:txBody>
      </p:sp>
      <p:cxnSp>
        <p:nvCxnSpPr>
          <p:cNvPr id="49" name="Straight Arrow Connector 48"/>
          <p:cNvCxnSpPr>
            <a:stCxn id="47" idx="3"/>
          </p:cNvCxnSpPr>
          <p:nvPr/>
        </p:nvCxnSpPr>
        <p:spPr>
          <a:xfrm>
            <a:off x="9030782" y="5216172"/>
            <a:ext cx="528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559636" y="5070672"/>
            <a:ext cx="2557110" cy="369332"/>
          </a:xfrm>
          <a:prstGeom prst="rect">
            <a:avLst/>
          </a:prstGeom>
          <a:noFill/>
        </p:spPr>
        <p:txBody>
          <a:bodyPr wrap="none" rtlCol="0">
            <a:spAutoFit/>
          </a:bodyPr>
          <a:lstStyle/>
          <a:p>
            <a:r>
              <a:rPr lang="en-US" dirty="0" smtClean="0"/>
              <a:t>Chain link to next block</a:t>
            </a:r>
            <a:endParaRPr lang="en-US" dirty="0"/>
          </a:p>
        </p:txBody>
      </p:sp>
    </p:spTree>
    <p:extLst>
      <p:ext uri="{BB962C8B-B14F-4D97-AF65-F5344CB8AC3E}">
        <p14:creationId xmlns:p14="http://schemas.microsoft.com/office/powerpoint/2010/main" val="144002059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TotalTime>
  <Words>1278</Words>
  <Application>Microsoft Office PowerPoint</Application>
  <PresentationFormat>Widescreen</PresentationFormat>
  <Paragraphs>300</Paragraphs>
  <Slides>25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Georgia</vt:lpstr>
      <vt:lpstr>LucidaGrande</vt:lpstr>
      <vt:lpstr>Merriweather Sans</vt:lpstr>
      <vt:lpstr>Wingdings</vt:lpstr>
      <vt:lpstr>1_Office Theme</vt:lpstr>
      <vt:lpstr>2_UB Powerpoint Template</vt:lpstr>
      <vt:lpstr>Introduction to blockchain</vt:lpstr>
      <vt:lpstr>Topics for discussion</vt:lpstr>
      <vt:lpstr>Bitcoin &amp; Blockchain</vt:lpstr>
      <vt:lpstr>Use case 1:  It is a decentralized world! </vt:lpstr>
      <vt:lpstr>Lesson 1: Blockchain is a trust layer</vt:lpstr>
      <vt:lpstr>Use case 2:  An immutable recorder  </vt:lpstr>
      <vt:lpstr>Transactions  Block</vt:lpstr>
      <vt:lpstr>Transactions  Blocks</vt:lpstr>
      <vt:lpstr>BlocksBlockchain</vt:lpstr>
      <vt:lpstr>Hmm..what is the link? What is hash?</vt:lpstr>
      <vt:lpstr>BlocksBlockchain</vt:lpstr>
      <vt:lpstr>Lesson 2: Records in Txblockblockchain</vt:lpstr>
      <vt:lpstr>Lets explore real block (Bitcoin block 0)</vt:lpstr>
      <vt:lpstr>Chain of Three Blocks: 488867--488868--488869</vt:lpstr>
      <vt:lpstr> Blockchain: The Transaction</vt:lpstr>
      <vt:lpstr> Blockchain: The Block</vt:lpstr>
      <vt:lpstr> Blockchain: Chain of Blocks</vt:lpstr>
      <vt:lpstr>Blockchain network</vt:lpstr>
      <vt:lpstr>Lesson 3: Exact copy of blockchain in every full node for verification and validations </vt:lpstr>
      <vt:lpstr>Key Takeaways</vt:lpstr>
      <vt:lpstr>Some applications</vt:lpstr>
      <vt:lpstr>What can you do to learn and do  blockchain programming and build systems? </vt:lpstr>
      <vt:lpstr>Some trivia / fun</vt:lpstr>
      <vt:lpstr>Who is Satoshi Nakamoto?</vt:lpstr>
      <vt:lpstr>Block Mining and Incentivization Process</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dc:title>
  <dc:creator>Bina Ramamurthy</dc:creator>
  <cp:lastModifiedBy>Bina Ramamurthy</cp:lastModifiedBy>
  <cp:revision>75</cp:revision>
  <dcterms:created xsi:type="dcterms:W3CDTF">2019-03-10T18:59:59Z</dcterms:created>
  <dcterms:modified xsi:type="dcterms:W3CDTF">2019-03-16T16:13:18Z</dcterms:modified>
</cp:coreProperties>
</file>