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29"/>
  </p:notesMasterIdLst>
  <p:handoutMasterIdLst>
    <p:handoutMasterId r:id="rId30"/>
  </p:handoutMasterIdLst>
  <p:sldIdLst>
    <p:sldId id="302" r:id="rId2"/>
    <p:sldId id="292" r:id="rId3"/>
    <p:sldId id="304" r:id="rId4"/>
    <p:sldId id="294" r:id="rId5"/>
    <p:sldId id="295" r:id="rId6"/>
    <p:sldId id="296" r:id="rId7"/>
    <p:sldId id="297" r:id="rId8"/>
    <p:sldId id="298" r:id="rId9"/>
    <p:sldId id="301" r:id="rId10"/>
    <p:sldId id="300" r:id="rId11"/>
    <p:sldId id="286" r:id="rId12"/>
    <p:sldId id="290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B2B2B2"/>
    <a:srgbClr val="828383"/>
    <a:srgbClr val="666666"/>
    <a:srgbClr val="000000"/>
    <a:srgbClr val="FAD8C5"/>
    <a:srgbClr val="FFAAE2"/>
    <a:srgbClr val="EFA8C0"/>
    <a:srgbClr val="CBF7A6"/>
    <a:srgbClr val="AEF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7" autoAdjust="0"/>
    <p:restoredTop sz="95921"/>
  </p:normalViewPr>
  <p:slideViewPr>
    <p:cSldViewPr snapToGrid="0" snapToObjects="1">
      <p:cViewPr varScale="1">
        <p:scale>
          <a:sx n="65" d="100"/>
          <a:sy n="65" d="100"/>
        </p:scale>
        <p:origin x="1140" y="48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6/12/2018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700" y="11430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626100" y="12954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699" y="1143001"/>
            <a:ext cx="6718301" cy="28552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473699" y="3998296"/>
            <a:ext cx="3429001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2701" y="3998296"/>
            <a:ext cx="3289300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143001"/>
            <a:ext cx="121920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874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799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438779"/>
            <a:ext cx="2862598" cy="6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1" y="184972"/>
            <a:ext cx="3038969" cy="6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2" y="199947"/>
            <a:ext cx="2862598" cy="6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0" cy="68579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255504" y="624098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1" y="184972"/>
            <a:ext cx="3038969" cy="6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905" r:id="rId5"/>
    <p:sldLayoutId id="2147483895" r:id="rId6"/>
    <p:sldLayoutId id="2147483897" r:id="rId7"/>
    <p:sldLayoutId id="2147483907" r:id="rId8"/>
    <p:sldLayoutId id="2147483898" r:id="rId9"/>
    <p:sldLayoutId id="2147483900" r:id="rId10"/>
    <p:sldLayoutId id="2147483906" r:id="rId11"/>
    <p:sldLayoutId id="2147483902" r:id="rId12"/>
    <p:sldLayoutId id="214748390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ubblockchain.html" TargetMode="External"/><Relationship Id="rId2" Type="http://schemas.openxmlformats.org/officeDocument/2006/relationships/hyperlink" Target="http://www.coursera.org/specializations/blockchai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ereum.org/" TargetMode="External"/><Relationship Id="rId2" Type="http://schemas.openxmlformats.org/officeDocument/2006/relationships/hyperlink" Target="http://www.bitcoin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ridplus.io/assets/Gridwhitepaper.pdf" TargetMode="External"/><Relationship Id="rId5" Type="http://schemas.openxmlformats.org/officeDocument/2006/relationships/hyperlink" Target="http://truffleframework.com/docs/" TargetMode="External"/><Relationship Id="rId4" Type="http://schemas.openxmlformats.org/officeDocument/2006/relationships/hyperlink" Target="https://solidity.readthedocs.io/en/develop/introduction-to-smart-contract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9839" y="1602659"/>
            <a:ext cx="6638544" cy="3652248"/>
          </a:xfrm>
        </p:spPr>
        <p:txBody>
          <a:bodyPr/>
          <a:lstStyle/>
          <a:p>
            <a:r>
              <a:rPr lang="en-US" sz="1800" b="1" dirty="0"/>
              <a:t>B. Ramamurthy</a:t>
            </a:r>
          </a:p>
          <a:p>
            <a:r>
              <a:rPr lang="en-US" sz="1800" b="1" dirty="0"/>
              <a:t>©2018, all rights reserved</a:t>
            </a:r>
          </a:p>
          <a:p>
            <a:r>
              <a:rPr lang="en-US" sz="1800" b="1" dirty="0"/>
              <a:t>bina@buffalo.edu</a:t>
            </a:r>
          </a:p>
          <a:p>
            <a:r>
              <a:rPr lang="en-US" sz="1800" b="1" dirty="0"/>
              <a:t>http://www.cse.buffalo.edu/faculty/bina</a:t>
            </a:r>
          </a:p>
          <a:p>
            <a:r>
              <a:rPr lang="en-US" sz="1800" b="1" dirty="0"/>
              <a:t>Computer Science and Engineering</a:t>
            </a:r>
          </a:p>
          <a:p>
            <a:r>
              <a:rPr lang="en-US" sz="1800" b="1" dirty="0"/>
              <a:t>Director, Blockchain Thinklab</a:t>
            </a:r>
          </a:p>
          <a:p>
            <a:r>
              <a:rPr lang="en-US" sz="1800" b="1" dirty="0"/>
              <a:t>Program Director, Data-intensive computing Program </a:t>
            </a:r>
          </a:p>
          <a:p>
            <a:r>
              <a:rPr lang="en-US" sz="1800" b="1" dirty="0"/>
              <a:t>University at Buffalo</a:t>
            </a:r>
          </a:p>
          <a:p>
            <a:r>
              <a:rPr lang="en-US" sz="1800" b="1" dirty="0"/>
              <a:t>June 14,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8368" y="347241"/>
            <a:ext cx="6638544" cy="1176760"/>
          </a:xfrm>
        </p:spPr>
        <p:txBody>
          <a:bodyPr/>
          <a:lstStyle/>
          <a:p>
            <a:r>
              <a:rPr lang="en-US" sz="4000" dirty="0"/>
              <a:t>Blockchain OVERVIEW</a:t>
            </a:r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D413EFD-DEC1-BA41-9BB4-E336B6A90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8" y="2189263"/>
            <a:ext cx="8169418" cy="3790483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Bitcoin core enabled transactions that enabled a peer-to-peer payment system.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Can we transact something other than digital currency?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Payload of the blockchain could be genetic assets, proxy vote, warning signals, governance data, provenance data, etc.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Many next generation blockchain platforms focused on non-crypto payloads: Hyperledger Fabric.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Some others such as Zcash and Multichain focused on privacy through permissioned network.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C0311-FE56-294A-8EA7-A1C089D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Non-cryptocurrency Payload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233" y="5875140"/>
            <a:ext cx="184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13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 and in aliquet nisl </a:t>
            </a:r>
            <a:br>
              <a:rPr lang="en-US" sz="13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a</a:t>
            </a:r>
            <a:r>
              <a:rPr lang="en-US" sz="1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umis varius.</a:t>
            </a:r>
          </a:p>
        </p:txBody>
      </p:sp>
    </p:spTree>
    <p:extLst>
      <p:ext uri="{BB962C8B-B14F-4D97-AF65-F5344CB8AC3E}">
        <p14:creationId xmlns:p14="http://schemas.microsoft.com/office/powerpoint/2010/main" val="2721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Blockchain is not about Cryptocurrency anymore!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829048" y="5103122"/>
            <a:ext cx="172724" cy="797066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 rot="10800000">
            <a:off x="4438485" y="5120441"/>
            <a:ext cx="172724" cy="797066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2863" y="5174013"/>
            <a:ext cx="15760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dignissim, and in aliquet nisl </a:t>
            </a:r>
            <a:br>
              <a:rPr lang="en-U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varius.</a:t>
            </a:r>
          </a:p>
        </p:txBody>
      </p:sp>
      <p:sp>
        <p:nvSpPr>
          <p:cNvPr id="9" name="Shape 206">
            <a:extLst>
              <a:ext uri="{FF2B5EF4-FFF2-40B4-BE49-F238E27FC236}">
                <a16:creationId xmlns:a16="http://schemas.microsoft.com/office/drawing/2014/main" xmlns="" id="{95363255-B368-7D4A-9DA1-1DF9A4C45143}"/>
              </a:ext>
            </a:extLst>
          </p:cNvPr>
          <p:cNvSpPr/>
          <p:nvPr/>
        </p:nvSpPr>
        <p:spPr>
          <a:xfrm>
            <a:off x="566927" y="2052145"/>
            <a:ext cx="2523513" cy="12224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457200"/>
            <a:r>
              <a:rPr lang="en" sz="2400" dirty="0">
                <a:solidFill>
                  <a:srgbClr val="000000"/>
                </a:solidFill>
              </a:rPr>
              <a:t>E-Commerce</a:t>
            </a:r>
          </a:p>
          <a:p>
            <a:pPr defTabSz="457200"/>
            <a:r>
              <a:rPr lang="en" sz="2400" dirty="0">
                <a:solidFill>
                  <a:srgbClr val="000000"/>
                </a:solidFill>
              </a:rPr>
              <a:t>Communication</a:t>
            </a:r>
          </a:p>
          <a:p>
            <a:pPr defTabSz="457200"/>
            <a:r>
              <a:rPr lang="en" sz="2400" dirty="0">
                <a:solidFill>
                  <a:srgbClr val="000000"/>
                </a:solidFill>
              </a:rPr>
              <a:t>mobile apps …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xmlns="" id="{2F88E7A5-60A8-2145-9840-2EAB62C21C71}"/>
              </a:ext>
            </a:extLst>
          </p:cNvPr>
          <p:cNvSpPr/>
          <p:nvPr/>
        </p:nvSpPr>
        <p:spPr>
          <a:xfrm>
            <a:off x="1111971" y="3274589"/>
            <a:ext cx="455961" cy="2352861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Shape 201">
            <a:extLst>
              <a:ext uri="{FF2B5EF4-FFF2-40B4-BE49-F238E27FC236}">
                <a16:creationId xmlns:a16="http://schemas.microsoft.com/office/drawing/2014/main" xmlns="" id="{05DFA8C7-2428-684F-8058-1AA8764DE7BE}"/>
              </a:ext>
            </a:extLst>
          </p:cNvPr>
          <p:cNvSpPr/>
          <p:nvPr/>
        </p:nvSpPr>
        <p:spPr>
          <a:xfrm>
            <a:off x="448867" y="5465405"/>
            <a:ext cx="11059192" cy="54003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"/>
          </a:sp3d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457200"/>
            <a:r>
              <a:rPr lang="en" sz="2400" b="1" dirty="0">
                <a:solidFill>
                  <a:srgbClr val="000000"/>
                </a:solidFill>
              </a:rPr>
              <a:t>The Internet Protocol  (TCP/IP)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xmlns="" id="{EFDF1DBC-395E-7B4D-9BAC-8D1B0A22BE5E}"/>
              </a:ext>
            </a:extLst>
          </p:cNvPr>
          <p:cNvSpPr/>
          <p:nvPr/>
        </p:nvSpPr>
        <p:spPr>
          <a:xfrm>
            <a:off x="7359112" y="4856302"/>
            <a:ext cx="451230" cy="597950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xmlns="" id="{CEF300C5-C631-C245-B33C-E9B15A29C91F}"/>
              </a:ext>
            </a:extLst>
          </p:cNvPr>
          <p:cNvSpPr/>
          <p:nvPr/>
        </p:nvSpPr>
        <p:spPr>
          <a:xfrm flipH="1">
            <a:off x="4852785" y="3109286"/>
            <a:ext cx="357966" cy="1327607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Shape 212">
            <a:extLst>
              <a:ext uri="{FF2B5EF4-FFF2-40B4-BE49-F238E27FC236}">
                <a16:creationId xmlns:a16="http://schemas.microsoft.com/office/drawing/2014/main" xmlns="" id="{0B8938C5-ACE4-294B-BD26-35F998527AE4}"/>
              </a:ext>
            </a:extLst>
          </p:cNvPr>
          <p:cNvSpPr/>
          <p:nvPr/>
        </p:nvSpPr>
        <p:spPr>
          <a:xfrm>
            <a:off x="3884951" y="1873603"/>
            <a:ext cx="2651600" cy="122453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457200"/>
            <a:r>
              <a:rPr lang="en" sz="2400" dirty="0">
                <a:solidFill>
                  <a:srgbClr val="000000"/>
                </a:solidFill>
              </a:rPr>
              <a:t>Cryptocurrency:  Bitcoin:  2008/2009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DEE08B-3FE5-C144-AB31-3F83F1345C9D}"/>
              </a:ext>
            </a:extLst>
          </p:cNvPr>
          <p:cNvSpPr txBox="1"/>
          <p:nvPr/>
        </p:nvSpPr>
        <p:spPr>
          <a:xfrm>
            <a:off x="5111534" y="3866244"/>
            <a:ext cx="224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</a:rPr>
              <a:t>Validation, Verification, Immutable recording</a:t>
            </a:r>
          </a:p>
        </p:txBody>
      </p:sp>
      <p:sp>
        <p:nvSpPr>
          <p:cNvPr id="21" name="Shape 216">
            <a:extLst>
              <a:ext uri="{FF2B5EF4-FFF2-40B4-BE49-F238E27FC236}">
                <a16:creationId xmlns:a16="http://schemas.microsoft.com/office/drawing/2014/main" xmlns="" id="{9F5A65C3-7D3A-AF44-B960-9BA34A686DC6}"/>
              </a:ext>
            </a:extLst>
          </p:cNvPr>
          <p:cNvSpPr/>
          <p:nvPr/>
        </p:nvSpPr>
        <p:spPr>
          <a:xfrm>
            <a:off x="3221465" y="4246430"/>
            <a:ext cx="8355979" cy="783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457200"/>
            <a:r>
              <a:rPr lang="en" b="1" dirty="0">
                <a:solidFill>
                  <a:schemeClr val="bg1"/>
                </a:solidFill>
              </a:rPr>
              <a:t>The Blockchain Protocol</a:t>
            </a:r>
          </a:p>
        </p:txBody>
      </p:sp>
      <p:sp>
        <p:nvSpPr>
          <p:cNvPr id="22" name="Plus 21">
            <a:extLst>
              <a:ext uri="{FF2B5EF4-FFF2-40B4-BE49-F238E27FC236}">
                <a16:creationId xmlns:a16="http://schemas.microsoft.com/office/drawing/2014/main" xmlns="" id="{396FF79B-D941-8F48-AAA6-1A79F7B9EAC2}"/>
              </a:ext>
            </a:extLst>
          </p:cNvPr>
          <p:cNvSpPr/>
          <p:nvPr/>
        </p:nvSpPr>
        <p:spPr>
          <a:xfrm>
            <a:off x="7193374" y="3608089"/>
            <a:ext cx="914400" cy="914400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27B5F4-1F7F-A54A-8586-9EC48D2648A2}"/>
              </a:ext>
            </a:extLst>
          </p:cNvPr>
          <p:cNvSpPr txBox="1"/>
          <p:nvPr/>
        </p:nvSpPr>
        <p:spPr>
          <a:xfrm>
            <a:off x="7987286" y="3898803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</a:rPr>
              <a:t>Computing infrastructure: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</a:rPr>
              <a:t>Smart contracts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xmlns="" id="{AD732E4D-370C-8F41-B781-5ABB8EDE3DB7}"/>
              </a:ext>
            </a:extLst>
          </p:cNvPr>
          <p:cNvSpPr/>
          <p:nvPr/>
        </p:nvSpPr>
        <p:spPr>
          <a:xfrm flipH="1">
            <a:off x="10477070" y="3071168"/>
            <a:ext cx="357966" cy="1365725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Shape 212">
            <a:extLst>
              <a:ext uri="{FF2B5EF4-FFF2-40B4-BE49-F238E27FC236}">
                <a16:creationId xmlns:a16="http://schemas.microsoft.com/office/drawing/2014/main" xmlns="" id="{4BEEE3E3-1B79-4745-B4AC-0364B116018E}"/>
              </a:ext>
            </a:extLst>
          </p:cNvPr>
          <p:cNvSpPr/>
          <p:nvPr/>
        </p:nvSpPr>
        <p:spPr>
          <a:xfrm>
            <a:off x="8635488" y="1835485"/>
            <a:ext cx="2919049" cy="12245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457200"/>
            <a:r>
              <a:rPr lang="en" sz="2400" dirty="0">
                <a:solidFill>
                  <a:srgbClr val="000000"/>
                </a:solidFill>
              </a:rPr>
              <a:t>Autonomous, Decentralized, applications:  2013</a:t>
            </a:r>
          </a:p>
        </p:txBody>
      </p:sp>
    </p:spTree>
    <p:extLst>
      <p:ext uri="{BB962C8B-B14F-4D97-AF65-F5344CB8AC3E}">
        <p14:creationId xmlns:p14="http://schemas.microsoft.com/office/powerpoint/2010/main" val="210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1"/>
          <p:cNvSpPr txBox="1">
            <a:spLocks/>
          </p:cNvSpPr>
          <p:nvPr/>
        </p:nvSpPr>
        <p:spPr>
          <a:xfrm>
            <a:off x="566928" y="2185416"/>
            <a:ext cx="7281672" cy="12448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endParaRPr lang="en-US" sz="1800" spc="-50" dirty="0">
              <a:solidFill>
                <a:srgbClr val="828383"/>
              </a:solidFill>
            </a:endParaRP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569468" y="1320800"/>
            <a:ext cx="7833752" cy="716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Smart Contracts &amp; Ethereum Blockchain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8303CAB-2205-9A40-B9D0-643D4DB9F858}"/>
              </a:ext>
            </a:extLst>
          </p:cNvPr>
          <p:cNvSpPr/>
          <p:nvPr/>
        </p:nvSpPr>
        <p:spPr>
          <a:xfrm>
            <a:off x="566927" y="1999149"/>
            <a:ext cx="8982187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005BBB"/>
              </a:buClr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business transaction may involve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rules, policies, laws, regulations and governing contexts.</a:t>
            </a:r>
          </a:p>
          <a:p>
            <a:pPr marL="342900" indent="-342900">
              <a:buClr>
                <a:srgbClr val="005BBB"/>
              </a:buClr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Smart contract allows for these real-world scenarios to be realized on a blockchain. </a:t>
            </a:r>
          </a:p>
          <a:p>
            <a:pPr marL="342900" indent="-342900">
              <a:buClr>
                <a:srgbClr val="005BBB"/>
              </a:buClr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Thus a smart contract enables a wide variety of decentralized applications of arbitrary complexity to be implemented on the Blockchain: </a:t>
            </a:r>
          </a:p>
          <a:p>
            <a:pPr marL="800089" lvl="1" indent="-342900">
              <a:buClr>
                <a:srgbClr val="005BBB"/>
              </a:buClr>
              <a:buFont typeface="Wingdings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from supply chains to disaster recovery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005BBB"/>
              </a:buClr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Probably many of the applications for the blockchain technology have not been conceived of yet. </a:t>
            </a:r>
          </a:p>
        </p:txBody>
      </p:sp>
    </p:spTree>
    <p:extLst>
      <p:ext uri="{BB962C8B-B14F-4D97-AF65-F5344CB8AC3E}">
        <p14:creationId xmlns:p14="http://schemas.microsoft.com/office/powerpoint/2010/main" val="2199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B629A7C-6D42-B248-AFCD-88C5A103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69937"/>
          </a:xfrm>
        </p:spPr>
        <p:txBody>
          <a:bodyPr/>
          <a:lstStyle/>
          <a:p>
            <a:r>
              <a:rPr lang="en-US" sz="3200" dirty="0"/>
              <a:t>Expanding Ecosystem</a:t>
            </a:r>
            <a:br>
              <a:rPr lang="en-US" sz="3200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766B1B-F1C6-E74B-9D44-36D2F25169B4}"/>
              </a:ext>
            </a:extLst>
          </p:cNvPr>
          <p:cNvSpPr/>
          <p:nvPr/>
        </p:nvSpPr>
        <p:spPr>
          <a:xfrm>
            <a:off x="566928" y="1886673"/>
            <a:ext cx="2998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Type 1: only cryptocurrency</a:t>
            </a:r>
          </a:p>
          <a:p>
            <a:r>
              <a:rPr lang="en-US" sz="1600" dirty="0"/>
              <a:t>Example: Bitcoin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5C715D-9C21-C84C-899E-772BD9C828D5}"/>
              </a:ext>
            </a:extLst>
          </p:cNvPr>
          <p:cNvSpPr/>
          <p:nvPr/>
        </p:nvSpPr>
        <p:spPr>
          <a:xfrm>
            <a:off x="3422249" y="1886673"/>
            <a:ext cx="3237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Type 2: Cryptocurrency +</a:t>
            </a:r>
          </a:p>
          <a:p>
            <a:r>
              <a:rPr lang="en-US" sz="1600" dirty="0"/>
              <a:t>Smart contract business logic</a:t>
            </a:r>
          </a:p>
          <a:p>
            <a:r>
              <a:rPr lang="en-US" sz="1600" dirty="0"/>
              <a:t>Example: Ethereum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7E9BCA-81BB-F048-806E-FE377E02C7EE}"/>
              </a:ext>
            </a:extLst>
          </p:cNvPr>
          <p:cNvSpPr/>
          <p:nvPr/>
        </p:nvSpPr>
        <p:spPr>
          <a:xfrm>
            <a:off x="6533910" y="1886673"/>
            <a:ext cx="3156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Type 3:  Only business logic</a:t>
            </a:r>
          </a:p>
          <a:p>
            <a:r>
              <a:rPr lang="en-US" sz="1600" dirty="0"/>
              <a:t>+ NO cryptocurrency</a:t>
            </a:r>
          </a:p>
          <a:p>
            <a:r>
              <a:rPr lang="en-US" sz="1600" dirty="0"/>
              <a:t>Example: Hyperledger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2F3000-7E42-3841-B5FD-08AE4B88BC2D}"/>
              </a:ext>
            </a:extLst>
          </p:cNvPr>
          <p:cNvSpPr/>
          <p:nvPr/>
        </p:nvSpPr>
        <p:spPr>
          <a:xfrm>
            <a:off x="9404083" y="1886672"/>
            <a:ext cx="275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Type 4: Blockchain platform</a:t>
            </a:r>
          </a:p>
          <a:p>
            <a:r>
              <a:rPr lang="en-US" sz="1600" dirty="0"/>
              <a:t>as a service: </a:t>
            </a:r>
          </a:p>
          <a:p>
            <a:r>
              <a:rPr lang="en-US" sz="1600" dirty="0"/>
              <a:t>Example: Microsoft Azure </a:t>
            </a:r>
          </a:p>
        </p:txBody>
      </p:sp>
      <p:pic>
        <p:nvPicPr>
          <p:cNvPr id="10" name="Shape 268" descr="Free vector graphic: Coins, Money, Profit, Wealth - Free Image on ...">
            <a:extLst>
              <a:ext uri="{FF2B5EF4-FFF2-40B4-BE49-F238E27FC236}">
                <a16:creationId xmlns:a16="http://schemas.microsoft.com/office/drawing/2014/main" xmlns="" id="{241F658E-566B-6541-A4B1-EA4E435CFE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4240" y="3492195"/>
            <a:ext cx="2169041" cy="196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424F96-54DA-9A44-B14D-DF7FCF9EA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65" y="4438069"/>
            <a:ext cx="2592059" cy="2042543"/>
          </a:xfrm>
          <a:prstGeom prst="rect">
            <a:avLst/>
          </a:prstGeom>
        </p:spPr>
      </p:pic>
      <p:pic>
        <p:nvPicPr>
          <p:cNvPr id="12" name="Shape 274" descr="File:CPT-FSM-Mealy-02.svg - Wikimedia Commons">
            <a:extLst>
              <a:ext uri="{FF2B5EF4-FFF2-40B4-BE49-F238E27FC236}">
                <a16:creationId xmlns:a16="http://schemas.microsoft.com/office/drawing/2014/main" xmlns="" id="{6058F512-D79C-C84B-AE7B-0975CFD6533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417" y="2741942"/>
            <a:ext cx="2170923" cy="18593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Shape 276">
            <a:extLst>
              <a:ext uri="{FF2B5EF4-FFF2-40B4-BE49-F238E27FC236}">
                <a16:creationId xmlns:a16="http://schemas.microsoft.com/office/drawing/2014/main" xmlns="" id="{5ED2973D-2EEC-A340-96E8-D0E27F7A2E6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3183" y="4035987"/>
            <a:ext cx="1906899" cy="192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7888AF-DF99-2A40-9CAF-A43F52E34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49" y="3287606"/>
            <a:ext cx="1786143" cy="1786143"/>
          </a:xfrm>
          <a:prstGeom prst="rect">
            <a:avLst/>
          </a:prstGeom>
        </p:spPr>
      </p:pic>
      <p:pic>
        <p:nvPicPr>
          <p:cNvPr id="15" name="Shape 268" descr="Free vector graphic: Coins, Money, Profit, Wealth - Free Image on ...">
            <a:extLst>
              <a:ext uri="{FF2B5EF4-FFF2-40B4-BE49-F238E27FC236}">
                <a16:creationId xmlns:a16="http://schemas.microsoft.com/office/drawing/2014/main" xmlns="" id="{22704FEA-99E9-CB4D-8DC9-DAE2C82B43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28440" y="4837974"/>
            <a:ext cx="2160870" cy="1869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5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235225-28A1-4B47-9E50-BF735DE8D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038792"/>
            <a:ext cx="9106967" cy="440830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Bitcoin is a public blockchain. Membership is open to all; any body can join and leave as they wish. All the transactions on the chain are available for the whole world even though they may be encrypted.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a permissioned and private blockchain membership is limited to identities with verified credentials. Example: Hyperledger Fabric</a:t>
            </a:r>
          </a:p>
          <a:p>
            <a:pPr marL="800089" lvl="1" indent="-342900">
              <a:buFont typeface="Wingdings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blockchain protocol features a membership service to control/manage membership.</a:t>
            </a:r>
          </a:p>
          <a:p>
            <a:pPr marL="800089" lvl="1" indent="-342900">
              <a:buFont typeface="Wingdings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private blockchain is local to a specific business or environment.</a:t>
            </a:r>
          </a:p>
          <a:p>
            <a:pPr marL="800089" lvl="1" indent="-342900">
              <a:buFont typeface="Wingdings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permissioned blockchain is also known as consortium blockchain, since its typical application is for consortium of businesses such as in an automobile domain. Ex: Big Three consortium blockchain of Ford, Fiat Chrysler and General Motor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98E5B9-69A6-0341-A8FB-F314F36B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</p:spPr>
        <p:txBody>
          <a:bodyPr/>
          <a:lstStyle/>
          <a:p>
            <a:r>
              <a:rPr lang="en-US" dirty="0"/>
              <a:t>Public vs Permissioned Blockchain</a:t>
            </a:r>
          </a:p>
        </p:txBody>
      </p:sp>
    </p:spTree>
    <p:extLst>
      <p:ext uri="{BB962C8B-B14F-4D97-AF65-F5344CB8AC3E}">
        <p14:creationId xmlns:p14="http://schemas.microsoft.com/office/powerpoint/2010/main" val="1462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E97E278-18E6-A64D-89F7-2C789D161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173" y="2821752"/>
            <a:ext cx="6638544" cy="2387600"/>
          </a:xfrm>
        </p:spPr>
        <p:txBody>
          <a:bodyPr/>
          <a:lstStyle/>
          <a:p>
            <a:r>
              <a:rPr lang="en-US" sz="4000" dirty="0"/>
              <a:t>Getting Started with Ethereum Blockchain</a:t>
            </a:r>
          </a:p>
        </p:txBody>
      </p:sp>
    </p:spTree>
    <p:extLst>
      <p:ext uri="{BB962C8B-B14F-4D97-AF65-F5344CB8AC3E}">
        <p14:creationId xmlns:p14="http://schemas.microsoft.com/office/powerpoint/2010/main" val="4543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7651D4-997C-CD44-8445-508F4806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8343039" cy="3790483"/>
          </a:xfrm>
        </p:spPr>
        <p:txBody>
          <a:bodyPr/>
          <a:lstStyle/>
          <a:p>
            <a:r>
              <a:rPr lang="en-US" dirty="0"/>
              <a:t>Blockchain is NOT solution for all your problems. It is NOT a data repository.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You save only the “sliver” of info that is needed for business logic, provenance and governance on the blockchain.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Write the use cases for the problem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Choose your blockchain. Lets say we </a:t>
            </a:r>
            <a:r>
              <a:rPr lang="en-US" dirty="0" smtClean="0"/>
              <a:t>choose </a:t>
            </a:r>
            <a:r>
              <a:rPr lang="en-US" dirty="0"/>
              <a:t>Ethereum. And Ethereum is not the only blockchain technology. There are many others.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Design and Implement a smart contract solution in Solidity Language 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Test it using Remix IDE (Integrated Development Environment)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Develop end-to-end Dapp using Truffle IDE with a graphical user interface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Deploy it on a blockchain for the whole decentralized world to use.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83AA1A-EA3B-0B42-9956-10C9EE5C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81512"/>
          </a:xfrm>
        </p:spPr>
        <p:txBody>
          <a:bodyPr/>
          <a:lstStyle/>
          <a:p>
            <a:r>
              <a:rPr lang="en-US" dirty="0"/>
              <a:t>How to Solve a Problem  – Ethereum DApp Level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269E6B8-70C8-944D-91C7-BCF22AE91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9060669" cy="129471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" dirty="0"/>
              <a:t>In Ethereum context, Soldity is a language for writing smart contracts.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" dirty="0"/>
              <a:t>It is similar to any object-oriented language.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" dirty="0"/>
              <a:t>Remix is an </a:t>
            </a:r>
            <a:r>
              <a:rPr lang="en-IN" dirty="0"/>
              <a:t>integrated</a:t>
            </a:r>
            <a:r>
              <a:rPr lang="en" dirty="0"/>
              <a:t> prototyping environment for Ethereum smart contracts.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30125D-0B10-8148-AB18-04B0D038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604661"/>
          </a:xfrm>
        </p:spPr>
        <p:txBody>
          <a:bodyPr/>
          <a:lstStyle/>
          <a:p>
            <a:r>
              <a:rPr lang="en" sz="2800" dirty="0"/>
              <a:t>Smart </a:t>
            </a:r>
            <a:r>
              <a:rPr lang="en-US" sz="2800" dirty="0"/>
              <a:t>C</a:t>
            </a:r>
            <a:r>
              <a:rPr lang="en" sz="2800" dirty="0"/>
              <a:t>ontract Language, REMIX Tool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797C65-530F-8143-BB66-4BC34696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" y="3409751"/>
            <a:ext cx="10284886" cy="29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AF651CF-853B-2D4E-AB19-E996D88E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93087"/>
          </a:xfrm>
        </p:spPr>
        <p:txBody>
          <a:bodyPr/>
          <a:lstStyle/>
          <a:p>
            <a:r>
              <a:rPr lang="en-US" dirty="0"/>
              <a:t>Dapp Stack on </a:t>
            </a:r>
            <a:r>
              <a:rPr lang="en-US" dirty="0" err="1"/>
              <a:t>Etherem</a:t>
            </a:r>
            <a:r>
              <a:rPr lang="en-US" dirty="0"/>
              <a:t> Blockchain</a:t>
            </a:r>
          </a:p>
        </p:txBody>
      </p:sp>
      <p:pic>
        <p:nvPicPr>
          <p:cNvPr id="4" name="Shape 186">
            <a:extLst>
              <a:ext uri="{FF2B5EF4-FFF2-40B4-BE49-F238E27FC236}">
                <a16:creationId xmlns:a16="http://schemas.microsoft.com/office/drawing/2014/main" xmlns="" id="{2B38A1F6-A6F7-ED42-92C1-FC6486DF98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8544" y="1948873"/>
            <a:ext cx="6290207" cy="4729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22D93F0-AF32-374C-A4EF-8D790775A944}"/>
              </a:ext>
            </a:extLst>
          </p:cNvPr>
          <p:cNvSpPr/>
          <p:nvPr/>
        </p:nvSpPr>
        <p:spPr>
          <a:xfrm>
            <a:off x="1311564" y="3140364"/>
            <a:ext cx="9236364" cy="1062182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25FEA65-2A0C-C745-B269-F09F7AE64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Disrupting Your market Place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4C89D5D-BB0B-3645-A3D2-55A16D3E5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Example: Green Energy with Grid+ Ethereum blockchain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7579109" cy="379048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Blockchain 101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Beyond Cryptocurrency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Public vs Permissioned Blockchain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Getting Started with Ethereum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Disrupting your marketplace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UB programs around Blockchain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35213"/>
          </a:xfrm>
        </p:spPr>
        <p:txBody>
          <a:bodyPr/>
          <a:lstStyle/>
          <a:p>
            <a:r>
              <a:rPr lang="en-US" dirty="0"/>
              <a:t>Topics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BD617B-FE98-BB45-97EF-496A7F58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10252861" cy="4443031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Do not over-fit blockchain into existing working systems.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It is NOT a database. (Instead, use a decentralized database in tandem with blockchain provenance.)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Blockchain is NOT a panacea for all your problems.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Then what is good for?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Problems with 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inefficiencies, 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barriers to adoption, 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decentralized users, </a:t>
            </a:r>
          </a:p>
          <a:p>
            <a:pPr marL="742939" lvl="1" indent="-285750"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peers or users who are operating beyond boundaries of trust, that do not fit well into our centralized model,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Problems with policies, rules, governance, provenance: US Government? NY State?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Leapfrog newer initiatives on the blockchain: countries of Estonia, Dubai, India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1DA326-5925-8141-9C59-7949621B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69937"/>
          </a:xfrm>
        </p:spPr>
        <p:txBody>
          <a:bodyPr/>
          <a:lstStyle/>
          <a:p>
            <a:r>
              <a:rPr lang="en-US" dirty="0"/>
              <a:t>Blockchain in your Business</a:t>
            </a:r>
          </a:p>
        </p:txBody>
      </p:sp>
    </p:spTree>
    <p:extLst>
      <p:ext uri="{BB962C8B-B14F-4D97-AF65-F5344CB8AC3E}">
        <p14:creationId xmlns:p14="http://schemas.microsoft.com/office/powerpoint/2010/main" val="29419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11B951E-4C5C-514C-B0CB-F4CD6C7B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93087"/>
          </a:xfrm>
        </p:spPr>
        <p:txBody>
          <a:bodyPr/>
          <a:lstStyle/>
          <a:p>
            <a:r>
              <a:rPr lang="en-US" dirty="0">
                <a:solidFill>
                  <a:srgbClr val="005BBB"/>
                </a:solidFill>
              </a:rPr>
              <a:t>Disrupting the Energy Markets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4CC60D-A44E-A143-896E-12F00D80B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2203779"/>
            <a:ext cx="10058400" cy="4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37240D8-2295-1745-BC22-E94EA563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616236"/>
          </a:xfrm>
        </p:spPr>
        <p:txBody>
          <a:bodyPr/>
          <a:lstStyle/>
          <a:p>
            <a:r>
              <a:rPr lang="en-US" dirty="0">
                <a:solidFill>
                  <a:srgbClr val="005BBB"/>
                </a:solidFill>
              </a:rPr>
              <a:t>Energy Retail: 50% Admin Overhead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6E1249-9AA0-4D4C-BBD2-9C1D61C32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2261652"/>
            <a:ext cx="10058400" cy="41608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22B8641-F691-5347-8E97-C517D9F06A66}"/>
              </a:ext>
            </a:extLst>
          </p:cNvPr>
          <p:cNvCxnSpPr/>
          <p:nvPr/>
        </p:nvCxnSpPr>
        <p:spPr>
          <a:xfrm>
            <a:off x="8538383" y="3244571"/>
            <a:ext cx="2438400" cy="2195052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B4E3D6-050B-E34D-9305-98C81BE0FA07}"/>
              </a:ext>
            </a:extLst>
          </p:cNvPr>
          <p:cNvCxnSpPr/>
          <p:nvPr/>
        </p:nvCxnSpPr>
        <p:spPr>
          <a:xfrm flipH="1">
            <a:off x="8867764" y="3058987"/>
            <a:ext cx="1779638" cy="2566219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B3311C1-2723-A443-A5E1-54F7A9C0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93087"/>
          </a:xfrm>
        </p:spPr>
        <p:txBody>
          <a:bodyPr/>
          <a:lstStyle/>
          <a:p>
            <a:r>
              <a:rPr lang="en-US" dirty="0">
                <a:solidFill>
                  <a:srgbClr val="005BBB"/>
                </a:solidFill>
              </a:rPr>
              <a:t>Energy Retail Grid+ on Ethereum Blockchain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C71C11-883B-8E40-91A7-73412DB8E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" y="2171151"/>
            <a:ext cx="10014660" cy="41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A1361B-B46C-4E45-A04A-F59DF395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639386"/>
          </a:xfrm>
        </p:spPr>
        <p:txBody>
          <a:bodyPr/>
          <a:lstStyle/>
          <a:p>
            <a:r>
              <a:rPr lang="en-US" dirty="0"/>
              <a:t>Blockchain Opportunities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68C2D21-A610-B542-B49A-A7FB4CA6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42654"/>
              </p:ext>
            </p:extLst>
          </p:nvPr>
        </p:nvGraphicFramePr>
        <p:xfrm>
          <a:off x="566928" y="1801865"/>
          <a:ext cx="10058400" cy="474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7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0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750">
                <a:tc>
                  <a:txBody>
                    <a:bodyPr/>
                    <a:lstStyle/>
                    <a:p>
                      <a:r>
                        <a:rPr lang="en-US" sz="2000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7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Users of blockchain application platforms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Augur: Prediction market</a:t>
                      </a:r>
                      <a:r>
                        <a:rPr lang="en-US" sz="2000" baseline="0" dirty="0"/>
                        <a:t> traders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3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Blockchain education and application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Coursera</a:t>
                      </a:r>
                      <a:r>
                        <a:rPr lang="en-US" sz="2000" baseline="0" dirty="0"/>
                        <a:t>  specialization on blockchain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3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Disruptive applications of blockchain in vertical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Grid+ energy retailer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0391">
                <a:tc>
                  <a:txBody>
                    <a:bodyPr/>
                    <a:lstStyle/>
                    <a:p>
                      <a:r>
                        <a:rPr lang="en-US" sz="2000" dirty="0"/>
                        <a:t>Blockchain Dapp development tools and frameworks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Remix, Hyperledger Composer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7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Blockchain protocol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Ethereum improvement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3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Blockchain alternatives for decentralized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Hashgraph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7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Fundamental</a:t>
                      </a:r>
                      <a:r>
                        <a:rPr lang="en-US" sz="2000" baseline="0" dirty="0"/>
                        <a:t> research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Cryptography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2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77A7788-6853-7541-896D-401983388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1875098"/>
            <a:ext cx="10513060" cy="4982901"/>
          </a:xfrm>
        </p:spPr>
        <p:txBody>
          <a:bodyPr/>
          <a:lstStyle/>
          <a:p>
            <a:pPr marL="76198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" dirty="0">
                <a:latin typeface="Calibri" panose="020F0502020204030204" pitchFamily="34" charset="0"/>
              </a:rPr>
              <a:t>UB School of Engineering (SEAS) is at the leading edge of educating people about th</a:t>
            </a:r>
            <a:r>
              <a:rPr lang="en-US" dirty="0">
                <a:latin typeface="Calibri" panose="020F0502020204030204" pitchFamily="34" charset="0"/>
              </a:rPr>
              <a:t>is</a:t>
            </a:r>
            <a:r>
              <a:rPr lang="en" dirty="0">
                <a:latin typeface="Calibri" panose="020F0502020204030204" pitchFamily="34" charset="0"/>
              </a:rPr>
              <a:t> technology. </a:t>
            </a:r>
          </a:p>
          <a:p>
            <a:pPr marL="1219181" lvl="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SEAS’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Coursera Blockchain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“Specialization”  (coursera.org/specializations/blockchain)</a:t>
            </a:r>
          </a:p>
          <a:p>
            <a:pPr marL="1219181" lvl="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4 courses of 4 weeks of online instruction each with hands-on components.</a:t>
            </a:r>
          </a:p>
          <a:p>
            <a:pPr marL="76198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Calibri" panose="020F0502020204030204" pitchFamily="34" charset="0"/>
                <a:hlinkClick r:id="rId3"/>
              </a:rPr>
              <a:t>UB Blockchain Thinklab </a:t>
            </a:r>
            <a:r>
              <a:rPr lang="en-US" dirty="0">
                <a:latin typeface="Calibri" panose="020F0502020204030204" pitchFamily="34" charset="0"/>
              </a:rPr>
              <a:t>supported by President’s Circle Club funding</a:t>
            </a:r>
          </a:p>
          <a:p>
            <a:pPr marL="1219181" lvl="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http://www.buffalo.edu/ubblockchain.html</a:t>
            </a:r>
          </a:p>
          <a:p>
            <a:pPr marL="1219181" lvl="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Locating resources for your research </a:t>
            </a:r>
          </a:p>
          <a:p>
            <a:pPr marL="1219181" lvl="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Consulting with regional and international businesses</a:t>
            </a:r>
          </a:p>
          <a:p>
            <a:pPr marL="1219181" lvl="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Promoting Buffalo as a world renowned blockchain hub</a:t>
            </a:r>
          </a:p>
          <a:p>
            <a:pPr marL="761981" indent="-457189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Premier event: UB Blockchain Buildathon April 13-15, 2018 See ethBuffalo.org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831D52-1C88-1F42-B5F6-3CAE142A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58363"/>
          </a:xfrm>
        </p:spPr>
        <p:txBody>
          <a:bodyPr/>
          <a:lstStyle/>
          <a:p>
            <a:r>
              <a:rPr lang="en-US" dirty="0"/>
              <a:t>UB Initiatives: How can we help?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DDEEE7-76CD-CC46-AE3E-F0C8CB41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4" y="1298816"/>
            <a:ext cx="1347019" cy="1347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5FD470-8871-2D49-9B8B-CE37FFEAD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4" y="4592389"/>
            <a:ext cx="1347019" cy="1586757"/>
          </a:xfrm>
          <a:prstGeom prst="rect">
            <a:avLst/>
          </a:prstGeom>
          <a:solidFill>
            <a:schemeClr val="tx1">
              <a:alpha val="99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214A6C-B3BC-614F-A38D-9CC98B319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11" y="3465756"/>
            <a:ext cx="4622037" cy="71179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13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155434F-3F9E-9E4E-A659-138343C9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8" y="1986117"/>
            <a:ext cx="9662552" cy="458830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Blockchain technology is not about cryptocurrency anymore. </a:t>
            </a:r>
          </a:p>
          <a:p>
            <a:pPr marL="800089" lvl="1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It is used for broad range of applications across many industries: finance, healthcare, government, manufacturing, and distribution.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Blockchain can enable an inclusive economy.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" sz="2000" dirty="0">
                <a:latin typeface="Calibri" panose="020F0502020204030204" pitchFamily="34" charset="0"/>
              </a:rPr>
              <a:t>Blockchain has created exciting new opportunities and innovative application models: </a:t>
            </a:r>
          </a:p>
          <a:p>
            <a:pPr marL="761970" indent="-457189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" sz="2000" dirty="0">
                <a:latin typeface="Calibri" panose="020F0502020204030204" pitchFamily="34" charset="0"/>
              </a:rPr>
              <a:t>Global </a:t>
            </a:r>
            <a:r>
              <a:rPr lang="en-IN" sz="2000" dirty="0">
                <a:latin typeface="Calibri" panose="020F0502020204030204" pitchFamily="34" charset="0"/>
              </a:rPr>
              <a:t>collaboration</a:t>
            </a:r>
            <a:r>
              <a:rPr lang="en" sz="2000" dirty="0">
                <a:latin typeface="Calibri" panose="020F0502020204030204" pitchFamily="34" charset="0"/>
              </a:rPr>
              <a:t> systems, self-governing systems, open government.</a:t>
            </a:r>
          </a:p>
          <a:p>
            <a:pPr marL="761970" indent="-457189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" sz="2000" dirty="0">
                <a:latin typeface="Calibri" panose="020F0502020204030204" pitchFamily="34" charset="0"/>
              </a:rPr>
              <a:t>Private, public and permissioned (consortium) models to meet diverse business needs.</a:t>
            </a:r>
          </a:p>
          <a:p>
            <a:pPr marL="761970" indent="-457189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" sz="2000" dirty="0">
                <a:latin typeface="Calibri" panose="020F0502020204030204" pitchFamily="34" charset="0"/>
              </a:rPr>
              <a:t>There is a role to play for each and everyone of you.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8124BC-AF3E-214E-BF2B-4F37B612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23639"/>
          </a:xfrm>
        </p:spPr>
        <p:txBody>
          <a:bodyPr/>
          <a:lstStyle/>
          <a:p>
            <a:r>
              <a:rPr lang="en" sz="2800" dirty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C41EDE7-EE62-AA4E-ADA9-85033C0A3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7" y="2189264"/>
            <a:ext cx="10866320" cy="3088792"/>
          </a:xfrm>
        </p:spPr>
        <p:txBody>
          <a:bodyPr/>
          <a:lstStyle/>
          <a:p>
            <a:pPr marL="457189" indent="-457189">
              <a:buFont typeface="+mj-lt"/>
              <a:buAutoNum type="arabicPeriod"/>
            </a:pPr>
            <a:r>
              <a:rPr lang="en-US" dirty="0">
                <a:latin typeface="+mj-lt"/>
              </a:rPr>
              <a:t>S. Nakamoto. Bitcoin: A Peer-to-Peer Electronic Cash System. </a:t>
            </a:r>
            <a:r>
              <a:rPr lang="en-US" u="sng" dirty="0">
                <a:latin typeface="+mj-lt"/>
                <a:hlinkClick r:id="rId2"/>
              </a:rPr>
              <a:t>http://www.bitcoin.org</a:t>
            </a:r>
            <a:r>
              <a:rPr lang="en-US" dirty="0">
                <a:latin typeface="+mj-lt"/>
              </a:rPr>
              <a:t>, 2008.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>
                <a:latin typeface="+mj-lt"/>
              </a:rPr>
              <a:t>Ethereum Project: Homestead and Platform. </a:t>
            </a:r>
            <a:r>
              <a:rPr lang="en-US" u="sng" dirty="0">
                <a:latin typeface="+mj-lt"/>
                <a:hlinkClick r:id="rId3"/>
              </a:rPr>
              <a:t>https://www.ethereum.org/</a:t>
            </a:r>
            <a:r>
              <a:rPr lang="en-US" dirty="0">
                <a:latin typeface="+mj-lt"/>
              </a:rPr>
              <a:t>, last viewed 2017.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>
                <a:latin typeface="+mj-lt"/>
              </a:rPr>
              <a:t>Introduction to Smart Contract. </a:t>
            </a:r>
            <a:r>
              <a:rPr lang="en-US" u="sng" dirty="0">
                <a:latin typeface="+mj-lt"/>
                <a:hlinkClick r:id="rId4"/>
              </a:rPr>
              <a:t>https://solidity.readthedocs.io/en/develop/introduction-to-smart-contracts.html#</a:t>
            </a:r>
            <a:r>
              <a:rPr lang="en-US" dirty="0">
                <a:latin typeface="+mj-lt"/>
              </a:rPr>
              <a:t>. Last viewed 2017.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>
                <a:latin typeface="+mj-lt"/>
              </a:rPr>
              <a:t>Remix IDE: remix.ethereum.org, last viewed 2018.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>
                <a:latin typeface="+mj-lt"/>
              </a:rPr>
              <a:t>Truffle IDE : </a:t>
            </a:r>
            <a:r>
              <a:rPr lang="en-US" dirty="0">
                <a:latin typeface="+mj-lt"/>
                <a:hlinkClick r:id="rId5"/>
              </a:rPr>
              <a:t>http://truffleframework.com/docs/</a:t>
            </a:r>
            <a:r>
              <a:rPr lang="en-US" dirty="0">
                <a:latin typeface="+mj-lt"/>
              </a:rPr>
              <a:t>, last viewed 2018.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>
                <a:latin typeface="+mj-lt"/>
              </a:rPr>
              <a:t>Grid+ White paper, </a:t>
            </a:r>
            <a:r>
              <a:rPr lang="en-US" dirty="0">
                <a:latin typeface="+mj-lt"/>
                <a:hlinkClick r:id="rId6"/>
              </a:rPr>
              <a:t>https://gridplus.io/assets/Gridwhitepaper.pdf</a:t>
            </a:r>
            <a:r>
              <a:rPr lang="en-US" dirty="0">
                <a:latin typeface="+mj-lt"/>
              </a:rPr>
              <a:t>, last viewed 2018.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F385960-A998-384D-9592-73C0924D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0048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288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29" y="2520809"/>
            <a:ext cx="6911475" cy="2387600"/>
          </a:xfrm>
        </p:spPr>
        <p:txBody>
          <a:bodyPr/>
          <a:lstStyle/>
          <a:p>
            <a:r>
              <a:rPr lang="en-US" sz="4000" dirty="0"/>
              <a:t>Blockchain 101</a:t>
            </a:r>
          </a:p>
        </p:txBody>
      </p:sp>
    </p:spTree>
    <p:extLst>
      <p:ext uri="{BB962C8B-B14F-4D97-AF65-F5344CB8AC3E}">
        <p14:creationId xmlns:p14="http://schemas.microsoft.com/office/powerpoint/2010/main" val="19913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928" y="1154690"/>
            <a:ext cx="10515600" cy="591535"/>
          </a:xfrm>
        </p:spPr>
        <p:txBody>
          <a:bodyPr/>
          <a:lstStyle/>
          <a:p>
            <a:r>
              <a:rPr lang="en" sz="2800" dirty="0"/>
              <a:t>A Brief History of Bitcoin Blockchain </a:t>
            </a:r>
            <a:endParaRPr lang="en-US" dirty="0"/>
          </a:p>
        </p:txBody>
      </p:sp>
      <p:sp>
        <p:nvSpPr>
          <p:cNvPr id="4" name="Shape 206">
            <a:extLst>
              <a:ext uri="{FF2B5EF4-FFF2-40B4-BE49-F238E27FC236}">
                <a16:creationId xmlns:a16="http://schemas.microsoft.com/office/drawing/2014/main" xmlns="" id="{DED95D41-06A8-594A-88DD-232F5A869417}"/>
              </a:ext>
            </a:extLst>
          </p:cNvPr>
          <p:cNvSpPr/>
          <p:nvPr/>
        </p:nvSpPr>
        <p:spPr>
          <a:xfrm>
            <a:off x="566927" y="2052145"/>
            <a:ext cx="2523513" cy="12224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457200"/>
            <a:r>
              <a:rPr lang="en" sz="2400" dirty="0">
                <a:solidFill>
                  <a:srgbClr val="000000"/>
                </a:solidFill>
              </a:rPr>
              <a:t>E-Commerce</a:t>
            </a:r>
          </a:p>
          <a:p>
            <a:pPr defTabSz="457200"/>
            <a:r>
              <a:rPr lang="en" sz="2400" dirty="0">
                <a:solidFill>
                  <a:srgbClr val="000000"/>
                </a:solidFill>
              </a:rPr>
              <a:t>Communication</a:t>
            </a:r>
          </a:p>
          <a:p>
            <a:pPr defTabSz="457200"/>
            <a:r>
              <a:rPr lang="en" sz="2400" dirty="0">
                <a:solidFill>
                  <a:srgbClr val="000000"/>
                </a:solidFill>
              </a:rPr>
              <a:t>mobile apps …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xmlns="" id="{556A0E48-D0A3-3D4A-A5DE-887541F28C5F}"/>
              </a:ext>
            </a:extLst>
          </p:cNvPr>
          <p:cNvSpPr/>
          <p:nvPr/>
        </p:nvSpPr>
        <p:spPr>
          <a:xfrm>
            <a:off x="1111971" y="3276678"/>
            <a:ext cx="455961" cy="2188726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xmlns="" id="{CD8ECD00-BA71-DB40-AB4E-9F3742C38DB4}"/>
              </a:ext>
            </a:extLst>
          </p:cNvPr>
          <p:cNvSpPr/>
          <p:nvPr/>
        </p:nvSpPr>
        <p:spPr>
          <a:xfrm>
            <a:off x="448867" y="5465405"/>
            <a:ext cx="11059192" cy="54003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"/>
          </a:sp3d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457200"/>
            <a:r>
              <a:rPr lang="en" sz="2400" b="1" dirty="0">
                <a:solidFill>
                  <a:srgbClr val="000000"/>
                </a:solidFill>
              </a:rPr>
              <a:t>The Internet Protocol  (TCP/IP)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ADBF8644-F0A0-FC4D-8E3C-016F75ED1BF9}"/>
              </a:ext>
            </a:extLst>
          </p:cNvPr>
          <p:cNvSpPr/>
          <p:nvPr/>
        </p:nvSpPr>
        <p:spPr>
          <a:xfrm>
            <a:off x="7359112" y="4817262"/>
            <a:ext cx="451230" cy="648141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Shape 216">
            <a:extLst>
              <a:ext uri="{FF2B5EF4-FFF2-40B4-BE49-F238E27FC236}">
                <a16:creationId xmlns:a16="http://schemas.microsoft.com/office/drawing/2014/main" xmlns="" id="{8104A155-2B13-9148-BF98-84A9B6D36A0C}"/>
              </a:ext>
            </a:extLst>
          </p:cNvPr>
          <p:cNvSpPr/>
          <p:nvPr/>
        </p:nvSpPr>
        <p:spPr>
          <a:xfrm>
            <a:off x="3221465" y="4246430"/>
            <a:ext cx="8355979" cy="783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457200"/>
            <a:r>
              <a:rPr lang="en" b="1" dirty="0">
                <a:solidFill>
                  <a:schemeClr val="bg2"/>
                </a:solidFill>
              </a:rPr>
              <a:t>The Blockchain Protocol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xmlns="" id="{289BED6B-47F1-424C-A1C3-A3F25FF65DB9}"/>
              </a:ext>
            </a:extLst>
          </p:cNvPr>
          <p:cNvSpPr/>
          <p:nvPr/>
        </p:nvSpPr>
        <p:spPr>
          <a:xfrm flipH="1">
            <a:off x="5163127" y="3276677"/>
            <a:ext cx="357966" cy="1157232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Shape 212">
            <a:extLst>
              <a:ext uri="{FF2B5EF4-FFF2-40B4-BE49-F238E27FC236}">
                <a16:creationId xmlns:a16="http://schemas.microsoft.com/office/drawing/2014/main" xmlns="" id="{DD5A9A2C-8116-6C4F-9B44-3F54995CBFD7}"/>
              </a:ext>
            </a:extLst>
          </p:cNvPr>
          <p:cNvSpPr/>
          <p:nvPr/>
        </p:nvSpPr>
        <p:spPr>
          <a:xfrm>
            <a:off x="4289224" y="2052145"/>
            <a:ext cx="2651600" cy="122453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457200"/>
            <a:r>
              <a:rPr lang="en" sz="2400" dirty="0">
                <a:solidFill>
                  <a:srgbClr val="000000"/>
                </a:solidFill>
              </a:rPr>
              <a:t>Cryptocurrency:  Bitcoin:  2008/2009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60F7BB-1C49-4C46-8FF3-4921FC188AB1}"/>
              </a:ext>
            </a:extLst>
          </p:cNvPr>
          <p:cNvSpPr txBox="1"/>
          <p:nvPr/>
        </p:nvSpPr>
        <p:spPr>
          <a:xfrm>
            <a:off x="5404515" y="4015623"/>
            <a:ext cx="466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Validation, Verification, Immutable recording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C06158-8929-6A48-B4B8-E95007430820}"/>
              </a:ext>
            </a:extLst>
          </p:cNvPr>
          <p:cNvSpPr/>
          <p:nvPr/>
        </p:nvSpPr>
        <p:spPr>
          <a:xfrm>
            <a:off x="6946321" y="1979284"/>
            <a:ext cx="3898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Peer-to-peer autonomous digital currency system among unknown peers with no intermediaries</a:t>
            </a:r>
          </a:p>
        </p:txBody>
      </p:sp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  <p:bldP spid="8" grpId="0" animBg="1"/>
      <p:bldP spid="10" grpId="0" animBg="1"/>
      <p:bldP spid="11" grpId="0" animBg="1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93087"/>
          </a:xfrm>
        </p:spPr>
        <p:txBody>
          <a:bodyPr/>
          <a:lstStyle/>
          <a:p>
            <a:r>
              <a:rPr lang="en" sz="2800" dirty="0"/>
              <a:t>Blockchain:  THE DECENTRALIZATION INFRASTRUCTURE (1)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71867D-6A32-6F4E-A9B6-84284E408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1864646"/>
            <a:ext cx="5854982" cy="29242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CCEBA9-968F-9748-BE49-F438B984F543}"/>
              </a:ext>
            </a:extLst>
          </p:cNvPr>
          <p:cNvSpPr/>
          <p:nvPr/>
        </p:nvSpPr>
        <p:spPr>
          <a:xfrm>
            <a:off x="1124925" y="4982872"/>
            <a:ext cx="4699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b="1" dirty="0">
                <a:solidFill>
                  <a:srgbClr val="000000"/>
                </a:solidFill>
              </a:rPr>
              <a:t>Traditional Centralized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5A7748-84C5-4A48-AAC2-6353C3908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20" y="1885878"/>
            <a:ext cx="3512317" cy="29269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E3C2F2-DD79-E844-80B6-208BAD350DFD}"/>
              </a:ext>
            </a:extLst>
          </p:cNvPr>
          <p:cNvSpPr/>
          <p:nvPr/>
        </p:nvSpPr>
        <p:spPr>
          <a:xfrm>
            <a:off x="7717311" y="5035172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solidFill>
                  <a:srgbClr val="000000"/>
                </a:solidFill>
              </a:rPr>
              <a:t>Decentralized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36DAB9-367A-B541-A2A1-95A091A6DC91}"/>
              </a:ext>
            </a:extLst>
          </p:cNvPr>
          <p:cNvSpPr/>
          <p:nvPr/>
        </p:nvSpPr>
        <p:spPr>
          <a:xfrm>
            <a:off x="5989320" y="5450224"/>
            <a:ext cx="503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Functions of the intermediaries are shifted to the peer participants and the blockchain nodes:</a:t>
            </a:r>
          </a:p>
          <a:p>
            <a:pPr defTabSz="457200"/>
            <a:r>
              <a:rPr lang="en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Disintermediation: validation, recording, verification using blockchain software</a:t>
            </a:r>
          </a:p>
        </p:txBody>
      </p:sp>
    </p:spTree>
    <p:extLst>
      <p:ext uri="{BB962C8B-B14F-4D97-AF65-F5344CB8AC3E}">
        <p14:creationId xmlns:p14="http://schemas.microsoft.com/office/powerpoint/2010/main" val="19388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 Blockchain: THE DISTRIBUTED Immutable Ledger (2) </a:t>
            </a:r>
            <a:endParaRPr lang="en-US" dirty="0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xmlns="" id="{1002D012-91D0-C04C-BAAB-254C5DE0BA53}"/>
              </a:ext>
            </a:extLst>
          </p:cNvPr>
          <p:cNvSpPr/>
          <p:nvPr/>
        </p:nvSpPr>
        <p:spPr>
          <a:xfrm>
            <a:off x="566928" y="2185166"/>
            <a:ext cx="2430272" cy="1278672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</a:rPr>
              <a:t>Transactions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xmlns="" id="{500F6E56-8A6C-F947-9B01-23D58EE7F011}"/>
              </a:ext>
            </a:extLst>
          </p:cNvPr>
          <p:cNvCxnSpPr/>
          <p:nvPr/>
        </p:nvCxnSpPr>
        <p:spPr>
          <a:xfrm rot="16200000" flipH="1">
            <a:off x="1621074" y="3498445"/>
            <a:ext cx="1410733" cy="1341519"/>
          </a:xfrm>
          <a:prstGeom prst="bentConnector2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469916-5BA8-DE4F-A5F2-C684C5736D32}"/>
              </a:ext>
            </a:extLst>
          </p:cNvPr>
          <p:cNvSpPr txBox="1"/>
          <p:nvPr/>
        </p:nvSpPr>
        <p:spPr>
          <a:xfrm>
            <a:off x="481841" y="3846945"/>
            <a:ext cx="178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Validate &amp;</a:t>
            </a:r>
          </a:p>
          <a:p>
            <a:pPr defTabSz="457200"/>
            <a:r>
              <a:rPr lang="en-US" dirty="0">
                <a:solidFill>
                  <a:srgbClr val="000000"/>
                </a:solidFill>
              </a:rPr>
              <a:t>Gather</a:t>
            </a:r>
          </a:p>
          <a:p>
            <a:pPr defTabSz="45720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xmlns="" id="{F9E21FFC-30AF-C940-96B1-6E57E4294C34}"/>
              </a:ext>
            </a:extLst>
          </p:cNvPr>
          <p:cNvSpPr/>
          <p:nvPr/>
        </p:nvSpPr>
        <p:spPr>
          <a:xfrm>
            <a:off x="2968353" y="3781226"/>
            <a:ext cx="2373591" cy="1922568"/>
          </a:xfrm>
          <a:prstGeom prst="cub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lowchart: Multidocument 18">
            <a:extLst>
              <a:ext uri="{FF2B5EF4-FFF2-40B4-BE49-F238E27FC236}">
                <a16:creationId xmlns:a16="http://schemas.microsoft.com/office/drawing/2014/main" xmlns="" id="{B7E6FEBE-A5C9-9D41-A620-AF1553121A16}"/>
              </a:ext>
            </a:extLst>
          </p:cNvPr>
          <p:cNvSpPr/>
          <p:nvPr/>
        </p:nvSpPr>
        <p:spPr>
          <a:xfrm>
            <a:off x="2997200" y="4742510"/>
            <a:ext cx="1856005" cy="747624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</a:rPr>
              <a:t>Transactions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B5B384-A9DA-C046-B5FE-82C99C0E8861}"/>
              </a:ext>
            </a:extLst>
          </p:cNvPr>
          <p:cNvSpPr txBox="1"/>
          <p:nvPr/>
        </p:nvSpPr>
        <p:spPr>
          <a:xfrm>
            <a:off x="3718169" y="381274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</a:rPr>
              <a:t>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73709D-F5C7-D548-9DDB-CFA72E6063D0}"/>
              </a:ext>
            </a:extLst>
          </p:cNvPr>
          <p:cNvSpPr txBox="1"/>
          <p:nvPr/>
        </p:nvSpPr>
        <p:spPr>
          <a:xfrm>
            <a:off x="5348551" y="4862608"/>
            <a:ext cx="22107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Consensus &amp;</a:t>
            </a:r>
          </a:p>
          <a:p>
            <a:pPr defTabSz="457200"/>
            <a:r>
              <a:rPr lang="en-US" dirty="0">
                <a:solidFill>
                  <a:srgbClr val="000000"/>
                </a:solidFill>
              </a:rPr>
              <a:t>Verify &amp; Confirm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AC0C3E2-568C-984E-9872-F994EDC71FC0}"/>
              </a:ext>
            </a:extLst>
          </p:cNvPr>
          <p:cNvCxnSpPr/>
          <p:nvPr/>
        </p:nvCxnSpPr>
        <p:spPr>
          <a:xfrm>
            <a:off x="5341944" y="4883499"/>
            <a:ext cx="2210796" cy="0"/>
          </a:xfrm>
          <a:prstGeom prst="straightConnector1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3B56A95D-9F7A-7949-A095-9401C3E151BE}"/>
              </a:ext>
            </a:extLst>
          </p:cNvPr>
          <p:cNvSpPr/>
          <p:nvPr/>
        </p:nvSpPr>
        <p:spPr>
          <a:xfrm>
            <a:off x="7284145" y="4090465"/>
            <a:ext cx="1259093" cy="1107235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B51FE4D-2FBA-404E-9405-CE700AC8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166" y="4103913"/>
            <a:ext cx="1292464" cy="1138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E6CC9D9-3FC9-7142-9E4D-554BCA5B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58" y="4034738"/>
            <a:ext cx="1292464" cy="1138019"/>
          </a:xfrm>
          <a:prstGeom prst="rect">
            <a:avLst/>
          </a:prstGeom>
        </p:spPr>
      </p:pic>
      <p:sp>
        <p:nvSpPr>
          <p:cNvPr id="18" name="Block Arc 17">
            <a:extLst>
              <a:ext uri="{FF2B5EF4-FFF2-40B4-BE49-F238E27FC236}">
                <a16:creationId xmlns:a16="http://schemas.microsoft.com/office/drawing/2014/main" xmlns="" id="{412BD24C-8292-814D-A48E-7096098C5D42}"/>
              </a:ext>
            </a:extLst>
          </p:cNvPr>
          <p:cNvSpPr/>
          <p:nvPr/>
        </p:nvSpPr>
        <p:spPr>
          <a:xfrm>
            <a:off x="8100530" y="3953947"/>
            <a:ext cx="1030868" cy="693853"/>
          </a:xfrm>
          <a:prstGeom prst="blockArc">
            <a:avLst/>
          </a:prstGeom>
          <a:solidFill>
            <a:srgbClr val="FF00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xmlns="" id="{84A098A5-B7E4-F241-BA38-D3464FFF331F}"/>
              </a:ext>
            </a:extLst>
          </p:cNvPr>
          <p:cNvSpPr/>
          <p:nvPr/>
        </p:nvSpPr>
        <p:spPr>
          <a:xfrm>
            <a:off x="8295984" y="3612244"/>
            <a:ext cx="639959" cy="58820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99CAD2F-6EE3-B349-AB5F-CF1B9490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909" y="3906344"/>
            <a:ext cx="1048603" cy="365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A6BAFF-1EF2-CE43-9983-73BD72943A49}"/>
              </a:ext>
            </a:extLst>
          </p:cNvPr>
          <p:cNvSpPr txBox="1"/>
          <p:nvPr/>
        </p:nvSpPr>
        <p:spPr>
          <a:xfrm>
            <a:off x="7608024" y="303853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0000"/>
                </a:solidFill>
              </a:rPr>
              <a:t>Modify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88DDB1-87F6-BD42-9133-AFD9CA411B07}"/>
              </a:ext>
            </a:extLst>
          </p:cNvPr>
          <p:cNvSpPr txBox="1"/>
          <p:nvPr/>
        </p:nvSpPr>
        <p:spPr>
          <a:xfrm>
            <a:off x="9120880" y="2807926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0000"/>
                </a:solidFill>
              </a:rPr>
              <a:t>Chain</a:t>
            </a:r>
          </a:p>
          <a:p>
            <a:pPr defTabSz="457200"/>
            <a:r>
              <a:rPr lang="en-US" sz="2400" dirty="0">
                <a:solidFill>
                  <a:srgbClr val="000000"/>
                </a:solidFill>
              </a:rPr>
              <a:t>invalid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xmlns="" id="{F2BA20F1-7B0A-6B4B-82DE-18E7FB6434E8}"/>
              </a:ext>
            </a:extLst>
          </p:cNvPr>
          <p:cNvCxnSpPr/>
          <p:nvPr/>
        </p:nvCxnSpPr>
        <p:spPr>
          <a:xfrm rot="5400000">
            <a:off x="7544704" y="3685063"/>
            <a:ext cx="867075" cy="405907"/>
          </a:xfrm>
          <a:prstGeom prst="bentConnector3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FB12536-72D9-934B-95E0-F686F8D552A1}"/>
              </a:ext>
            </a:extLst>
          </p:cNvPr>
          <p:cNvSpPr txBox="1"/>
          <p:nvPr/>
        </p:nvSpPr>
        <p:spPr>
          <a:xfrm>
            <a:off x="7527564" y="5360901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Chain link is the hash of elements </a:t>
            </a:r>
          </a:p>
          <a:p>
            <a:pPr defTabSz="457200"/>
            <a:r>
              <a:rPr lang="en-US" dirty="0">
                <a:solidFill>
                  <a:srgbClr val="000000"/>
                </a:solidFill>
              </a:rPr>
              <a:t>of the previous block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8867AB-D38C-684D-A72E-EC481DF36440}"/>
              </a:ext>
            </a:extLst>
          </p:cNvPr>
          <p:cNvSpPr txBox="1"/>
          <p:nvPr/>
        </p:nvSpPr>
        <p:spPr>
          <a:xfrm>
            <a:off x="7277538" y="4590189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</a:rPr>
              <a:t>Block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8626D2B-2D29-6940-AA9B-04B0857A09D3}"/>
              </a:ext>
            </a:extLst>
          </p:cNvPr>
          <p:cNvSpPr txBox="1"/>
          <p:nvPr/>
        </p:nvSpPr>
        <p:spPr>
          <a:xfrm>
            <a:off x="8660807" y="4570632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</a:rPr>
              <a:t>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73319B-1C4C-A44F-8802-DC2CFD17D033}"/>
              </a:ext>
            </a:extLst>
          </p:cNvPr>
          <p:cNvSpPr txBox="1"/>
          <p:nvPr/>
        </p:nvSpPr>
        <p:spPr>
          <a:xfrm>
            <a:off x="10065558" y="452620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</a:rPr>
              <a:t>Block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xmlns="" id="{A7FAA89C-CDFA-4B4F-9C53-DC48D04F70B2}"/>
              </a:ext>
            </a:extLst>
          </p:cNvPr>
          <p:cNvCxnSpPr/>
          <p:nvPr/>
        </p:nvCxnSpPr>
        <p:spPr>
          <a:xfrm rot="5400000" flipH="1" flipV="1">
            <a:off x="8693992" y="3465377"/>
            <a:ext cx="668840" cy="184936"/>
          </a:xfrm>
          <a:prstGeom prst="bentConnector2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66928" y="1992494"/>
            <a:ext cx="8620831" cy="40726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" sz="2000" dirty="0">
                <a:latin typeface="Calibri" panose="020F0502020204030204" pitchFamily="34" charset="0"/>
              </a:rPr>
              <a:t>The infrastructure supports methods for disintermediation: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" sz="2000" b="1" dirty="0">
                <a:latin typeface="Calibri" panose="020F0502020204030204" pitchFamily="34" charset="0"/>
              </a:rPr>
              <a:t>validate</a:t>
            </a:r>
            <a:r>
              <a:rPr lang="en" sz="2000" dirty="0">
                <a:latin typeface="Calibri" panose="020F0502020204030204" pitchFamily="34" charset="0"/>
              </a:rPr>
              <a:t>, </a:t>
            </a:r>
            <a:r>
              <a:rPr lang="en" sz="2000" b="1" dirty="0">
                <a:latin typeface="Calibri" panose="020F0502020204030204" pitchFamily="34" charset="0"/>
              </a:rPr>
              <a:t>verify</a:t>
            </a:r>
            <a:r>
              <a:rPr lang="en" sz="2000" dirty="0">
                <a:latin typeface="Calibri" panose="020F0502020204030204" pitchFamily="34" charset="0"/>
              </a:rPr>
              <a:t>  and confirm </a:t>
            </a:r>
            <a:r>
              <a:rPr lang="en" sz="2000" b="1" dirty="0">
                <a:latin typeface="Calibri" panose="020F0502020204030204" pitchFamily="34" charset="0"/>
              </a:rPr>
              <a:t>transactions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" sz="2000" dirty="0">
                <a:latin typeface="Calibri" panose="020F0502020204030204" pitchFamily="34" charset="0"/>
              </a:rPr>
              <a:t>record the transactions in a </a:t>
            </a:r>
            <a:r>
              <a:rPr lang="en" sz="2000" b="1" dirty="0">
                <a:latin typeface="Calibri" panose="020F0502020204030204" pitchFamily="34" charset="0"/>
              </a:rPr>
              <a:t>distributed ledger</a:t>
            </a:r>
            <a:r>
              <a:rPr lang="en" sz="2000" dirty="0">
                <a:latin typeface="Calibri" panose="020F0502020204030204" pitchFamily="34" charset="0"/>
              </a:rPr>
              <a:t> of blocks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" sz="2000" dirty="0">
                <a:latin typeface="Calibri" panose="020F0502020204030204" pitchFamily="34" charset="0"/>
              </a:rPr>
              <a:t>implement a  </a:t>
            </a:r>
            <a:r>
              <a:rPr lang="en" sz="2000" b="1" dirty="0">
                <a:latin typeface="Calibri" panose="020F0502020204030204" pitchFamily="34" charset="0"/>
              </a:rPr>
              <a:t>consensus protocol</a:t>
            </a:r>
            <a:r>
              <a:rPr lang="en" sz="2000" dirty="0">
                <a:latin typeface="Calibri" panose="020F0502020204030204" pitchFamily="34" charset="0"/>
              </a:rPr>
              <a:t> for agreement on the validity of blocks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" sz="2000" dirty="0">
                <a:latin typeface="Calibri" panose="020F0502020204030204" pitchFamily="34" charset="0"/>
              </a:rPr>
              <a:t>create a </a:t>
            </a:r>
            <a:r>
              <a:rPr lang="en" sz="2000" b="1" dirty="0">
                <a:latin typeface="Calibri" panose="020F0502020204030204" pitchFamily="34" charset="0"/>
              </a:rPr>
              <a:t>tamper-proof record of blocks</a:t>
            </a:r>
            <a:r>
              <a:rPr lang="en" sz="2000" dirty="0">
                <a:latin typeface="Calibri" panose="020F0502020204030204" pitchFamily="34" charset="0"/>
              </a:rPr>
              <a:t> (chain of blocks)</a:t>
            </a:r>
          </a:p>
          <a:p>
            <a:pPr>
              <a:lnSpc>
                <a:spcPct val="150000"/>
              </a:lnSpc>
            </a:pPr>
            <a:r>
              <a:rPr lang="en" sz="2000" dirty="0">
                <a:latin typeface="Calibri" panose="020F0502020204030204" pitchFamily="34" charset="0"/>
              </a:rPr>
              <a:t>Validation, Verification, Consensus, Immutable Recording </a:t>
            </a:r>
            <a:r>
              <a:rPr lang="en" sz="2000" dirty="0">
                <a:latin typeface="Calibri" panose="020F0502020204030204" pitchFamily="34" charset="0"/>
                <a:sym typeface="Wingdings" panose="05000000000000000000" pitchFamily="2" charset="2"/>
              </a:rPr>
              <a:t> Trust, Security</a:t>
            </a:r>
          </a:p>
          <a:p>
            <a:pPr>
              <a:lnSpc>
                <a:spcPct val="150000"/>
              </a:lnSpc>
            </a:pPr>
            <a:r>
              <a:rPr lang="en" sz="2000" dirty="0">
                <a:latin typeface="Calibri" panose="020F0502020204030204" pitchFamily="34" charset="0"/>
              </a:rPr>
              <a:t>All defined by the blockchain protocol, and implemented by software and hardware.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81512"/>
          </a:xfrm>
        </p:spPr>
        <p:txBody>
          <a:bodyPr/>
          <a:lstStyle/>
          <a:p>
            <a:r>
              <a:rPr lang="en" dirty="0"/>
              <a:t>Blockchain: The DISINTERMEDIATION (3)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D9495DFF-9906-4F0A-B61D-5C608BDF5283}"/>
              </a:ext>
            </a:extLst>
          </p:cNvPr>
          <p:cNvSpPr/>
          <p:nvPr/>
        </p:nvSpPr>
        <p:spPr>
          <a:xfrm rot="2751652">
            <a:off x="8456422" y="2742440"/>
            <a:ext cx="369854" cy="2492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AA44FBF-30E0-4C9C-9467-D6445076DDD8}"/>
              </a:ext>
            </a:extLst>
          </p:cNvPr>
          <p:cNvSpPr/>
          <p:nvPr/>
        </p:nvSpPr>
        <p:spPr>
          <a:xfrm>
            <a:off x="8782319" y="2690403"/>
            <a:ext cx="1436410" cy="94235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 &amp; Trust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3D39524-518A-4E78-9D55-A8522C6D34E3}"/>
              </a:ext>
            </a:extLst>
          </p:cNvPr>
          <p:cNvSpPr/>
          <p:nvPr/>
        </p:nvSpPr>
        <p:spPr>
          <a:xfrm rot="8351763">
            <a:off x="10174771" y="2726693"/>
            <a:ext cx="369854" cy="2492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2EF2E1F-7143-4504-A9A8-63D396206893}"/>
              </a:ext>
            </a:extLst>
          </p:cNvPr>
          <p:cNvSpPr/>
          <p:nvPr/>
        </p:nvSpPr>
        <p:spPr>
          <a:xfrm>
            <a:off x="7341901" y="2285564"/>
            <a:ext cx="1326149" cy="5815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Validation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AB9BDBC6-14B9-45DA-8539-E1D154308FD3}"/>
              </a:ext>
            </a:extLst>
          </p:cNvPr>
          <p:cNvSpPr/>
          <p:nvPr/>
        </p:nvSpPr>
        <p:spPr>
          <a:xfrm rot="5400000">
            <a:off x="9313996" y="2355409"/>
            <a:ext cx="369854" cy="2492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8A6FE2A-41AD-4D60-9FD9-A8BD1EC9D6E6}"/>
              </a:ext>
            </a:extLst>
          </p:cNvPr>
          <p:cNvSpPr/>
          <p:nvPr/>
        </p:nvSpPr>
        <p:spPr>
          <a:xfrm>
            <a:off x="10363695" y="2285563"/>
            <a:ext cx="1326149" cy="5815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Verification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603D9AB-8EE5-4633-9964-D74757235EBD}"/>
              </a:ext>
            </a:extLst>
          </p:cNvPr>
          <p:cNvSpPr/>
          <p:nvPr/>
        </p:nvSpPr>
        <p:spPr>
          <a:xfrm>
            <a:off x="8835850" y="1867221"/>
            <a:ext cx="1326149" cy="5815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8400913" cy="379048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Decentralization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Disintermediation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Distributed Immutable Ledger</a:t>
            </a:r>
          </a:p>
          <a:p>
            <a:endParaRPr lang="en-US" sz="2000" dirty="0"/>
          </a:p>
          <a:p>
            <a:r>
              <a:rPr lang="en-US" sz="2000" dirty="0"/>
              <a:t>On a strong foundation of more than 40 years of scientific research (cryptography, hashing, p2p, consensus protocols)</a:t>
            </a:r>
          </a:p>
          <a:p>
            <a:r>
              <a:rPr lang="en-US" sz="2000" dirty="0"/>
              <a:t>Enabling </a:t>
            </a:r>
            <a:r>
              <a:rPr lang="en" sz="2000" dirty="0"/>
              <a:t>automation, </a:t>
            </a:r>
            <a:r>
              <a:rPr lang="en-IN" sz="2000" dirty="0"/>
              <a:t>accountability</a:t>
            </a:r>
            <a:r>
              <a:rPr lang="en" sz="2000" dirty="0"/>
              <a:t>, auditability, efficiency, accuracy, fidelity, fairness, and </a:t>
            </a:r>
            <a:r>
              <a:rPr lang="en-IN" sz="2000" dirty="0"/>
              <a:t>inclusiveness</a:t>
            </a:r>
            <a:r>
              <a:rPr lang="en" sz="2000" dirty="0"/>
              <a:t>.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593087"/>
          </a:xfrm>
        </p:spPr>
        <p:txBody>
          <a:bodyPr/>
          <a:lstStyle/>
          <a:p>
            <a:r>
              <a:rPr lang="en-US" dirty="0"/>
              <a:t>Summarizing, Blockchain is About</a:t>
            </a:r>
          </a:p>
        </p:txBody>
      </p:sp>
    </p:spTree>
    <p:extLst>
      <p:ext uri="{BB962C8B-B14F-4D97-AF65-F5344CB8AC3E}">
        <p14:creationId xmlns:p14="http://schemas.microsoft.com/office/powerpoint/2010/main" val="10098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8999" y="2673750"/>
            <a:ext cx="7686979" cy="1817969"/>
          </a:xfrm>
        </p:spPr>
        <p:txBody>
          <a:bodyPr/>
          <a:lstStyle/>
          <a:p>
            <a:r>
              <a:rPr lang="en-US" sz="4000" dirty="0"/>
              <a:t>Beyond cryptocurrency</a:t>
            </a:r>
          </a:p>
        </p:txBody>
      </p:sp>
    </p:spTree>
    <p:extLst>
      <p:ext uri="{BB962C8B-B14F-4D97-AF65-F5344CB8AC3E}">
        <p14:creationId xmlns:p14="http://schemas.microsoft.com/office/powerpoint/2010/main" val="814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1336</Words>
  <Application>Microsoft Office PowerPoint</Application>
  <PresentationFormat>Widescreen</PresentationFormat>
  <Paragraphs>188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LucidaGrande</vt:lpstr>
      <vt:lpstr>Roboto</vt:lpstr>
      <vt:lpstr>Wingdings</vt:lpstr>
      <vt:lpstr>UB Powerpoint Template</vt:lpstr>
      <vt:lpstr>Blockchain OVERVIEW</vt:lpstr>
      <vt:lpstr>Topics for Discussion</vt:lpstr>
      <vt:lpstr>Blockchain 101</vt:lpstr>
      <vt:lpstr>A Brief History of Bitcoin Blockchain </vt:lpstr>
      <vt:lpstr>Blockchain:  THE DECENTRALIZATION INFRASTRUCTURE (1)</vt:lpstr>
      <vt:lpstr> Blockchain: THE DISTRIBUTED Immutable Ledger (2) </vt:lpstr>
      <vt:lpstr>Blockchain: The DISINTERMEDIATION (3)</vt:lpstr>
      <vt:lpstr>Summarizing, Blockchain is About</vt:lpstr>
      <vt:lpstr>Beyond cryptocurrency</vt:lpstr>
      <vt:lpstr>Non-cryptocurrency Payload</vt:lpstr>
      <vt:lpstr>Blockchain is not about Cryptocurrency anymore! </vt:lpstr>
      <vt:lpstr>PowerPoint Presentation</vt:lpstr>
      <vt:lpstr>Expanding Ecosystem </vt:lpstr>
      <vt:lpstr>Public vs Permissioned Blockchain</vt:lpstr>
      <vt:lpstr>Getting Started with Ethereum Blockchain</vt:lpstr>
      <vt:lpstr>How to Solve a Problem  – Ethereum DApp Level   </vt:lpstr>
      <vt:lpstr>Smart Contract Language, REMIX Tool</vt:lpstr>
      <vt:lpstr>Dapp Stack on Etherem Blockchain</vt:lpstr>
      <vt:lpstr>Disrupting Your market Place</vt:lpstr>
      <vt:lpstr>Blockchain in your Business</vt:lpstr>
      <vt:lpstr>Disrupting the Energy Markets</vt:lpstr>
      <vt:lpstr>Energy Retail: 50% Admin Overhead </vt:lpstr>
      <vt:lpstr>Energy Retail Grid+ on Ethereum Blockchain</vt:lpstr>
      <vt:lpstr>Blockchain Opportunities</vt:lpstr>
      <vt:lpstr>UB Initiatives: How can we help?</vt:lpstr>
      <vt:lpstr>Summary</vt:lpstr>
      <vt:lpstr>References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bina</cp:lastModifiedBy>
  <cp:revision>248</cp:revision>
  <cp:lastPrinted>2016-07-18T17:32:49Z</cp:lastPrinted>
  <dcterms:created xsi:type="dcterms:W3CDTF">2016-06-28T14:05:07Z</dcterms:created>
  <dcterms:modified xsi:type="dcterms:W3CDTF">2018-06-13T01:08:49Z</dcterms:modified>
  <cp:category/>
</cp:coreProperties>
</file>