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3" r:id="rId11"/>
    <p:sldId id="294" r:id="rId12"/>
    <p:sldId id="265" r:id="rId13"/>
    <p:sldId id="266" r:id="rId14"/>
    <p:sldId id="267" r:id="rId15"/>
    <p:sldId id="268" r:id="rId16"/>
    <p:sldId id="269" r:id="rId17"/>
    <p:sldId id="295" r:id="rId18"/>
    <p:sldId id="296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97" r:id="rId30"/>
    <p:sldId id="280" r:id="rId31"/>
    <p:sldId id="281" r:id="rId32"/>
    <p:sldId id="283" r:id="rId33"/>
    <p:sldId id="285" r:id="rId34"/>
    <p:sldId id="286" r:id="rId35"/>
    <p:sldId id="287" r:id="rId36"/>
    <p:sldId id="288" r:id="rId37"/>
    <p:sldId id="290" r:id="rId38"/>
    <p:sldId id="289" r:id="rId39"/>
    <p:sldId id="291" r:id="rId40"/>
    <p:sldId id="29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10B43-9F7D-46D8-A7C7-6846EAF4BE99}" type="datetimeFigureOut">
              <a:rPr lang="en-US" smtClean="0"/>
              <a:pPr/>
              <a:t>4/1/2013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FBD0E-570C-4A84-B96B-7562AF727E9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369702-F0EA-4B53-AD79-6155E4302D03}" type="datetimeFigureOut">
              <a:rPr lang="en-US" smtClean="0"/>
              <a:pPr/>
              <a:t>4/1/2013</a:t>
            </a:fld>
            <a:endParaRPr lang="en-IN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EDDBC3B-5B11-42E7-8A48-421BC637D730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\\USA\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go-knowledge.org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143116"/>
            <a:ext cx="8715404" cy="3571900"/>
          </a:xfrm>
        </p:spPr>
        <p:txBody>
          <a:bodyPr>
            <a:normAutofit/>
          </a:bodyPr>
          <a:lstStyle/>
          <a:p>
            <a:r>
              <a:rPr lang="en-US" dirty="0" smtClean="0"/>
              <a:t>YAGO2 : a Spatially and temporally enhanced knowledge base from Wikipedia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5500702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Johannes Hoffart, </a:t>
            </a:r>
          </a:p>
          <a:p>
            <a:r>
              <a:rPr lang="en-US" dirty="0" smtClean="0"/>
              <a:t>Fabian Suchanek</a:t>
            </a:r>
          </a:p>
          <a:p>
            <a:r>
              <a:rPr lang="en-US" dirty="0" smtClean="0"/>
              <a:t>Klaus Berberich						By</a:t>
            </a:r>
          </a:p>
          <a:p>
            <a:r>
              <a:rPr lang="en-US" dirty="0" smtClean="0"/>
              <a:t>Gerhard Weikum					      Madhav Charan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YAGO 2 – Extensible extraction architecture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Replacement Rules </a:t>
            </a:r>
          </a:p>
          <a:p>
            <a:pPr>
              <a:buNone/>
            </a:pPr>
            <a:r>
              <a:rPr lang="en-US" dirty="0" smtClean="0"/>
              <a:t>    - If a part of the source text matches a specified </a:t>
            </a:r>
            <a:r>
              <a:rPr lang="en-US" dirty="0" err="1" smtClean="0"/>
              <a:t>regex</a:t>
            </a:r>
            <a:r>
              <a:rPr lang="en-US" dirty="0" smtClean="0"/>
              <a:t>, a certain string should replace it.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- Replacement rules use </a:t>
            </a:r>
            <a:r>
              <a:rPr lang="en-US" dirty="0" smtClean="0">
                <a:latin typeface="Agency FB" pitchFamily="34" charset="0"/>
              </a:rPr>
              <a:t>replace </a:t>
            </a:r>
            <a:r>
              <a:rPr lang="en-US" dirty="0" smtClean="0"/>
              <a:t>with strings as arguments:</a:t>
            </a:r>
          </a:p>
          <a:p>
            <a:pPr>
              <a:buNone/>
            </a:pPr>
            <a:r>
              <a:rPr lang="en-US" dirty="0" smtClean="0"/>
              <a:t>Example</a:t>
            </a:r>
          </a:p>
          <a:p>
            <a:pPr>
              <a:buNone/>
            </a:pPr>
            <a:r>
              <a:rPr lang="en-US" dirty="0" smtClean="0">
                <a:hlinkClick r:id="rId2" action="ppaction://hlinkfile"/>
              </a:rPr>
              <a:t>\\USA\\</a:t>
            </a:r>
            <a:r>
              <a:rPr lang="en-US" dirty="0" smtClean="0"/>
              <a:t> replace “United States”</a:t>
            </a:r>
          </a:p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YAGO 2 – Extensible extraction architecture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Extraction rules</a:t>
            </a:r>
          </a:p>
          <a:p>
            <a:pPr>
              <a:buNone/>
            </a:pPr>
            <a:r>
              <a:rPr lang="en-US" dirty="0" smtClean="0"/>
              <a:t>	 - If a part of the source text matches a certain pattern in info boxes, Wikipedia categories, a sequence of facts are generated. 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YAGO2 contains a data type yagoDate that denotes time points. Dates are in standard format YYYY-MM-DD 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Entities and Time 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Many entities come into existence at a certain point of time and cease to exist at another point of time.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smtClean="0"/>
              <a:t>We focus on four major entity types:</a:t>
            </a:r>
          </a:p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People</a:t>
            </a:r>
            <a:r>
              <a:rPr lang="en-US" sz="3000" dirty="0" smtClean="0"/>
              <a:t> : wasBornOnDate and diedOnDate</a:t>
            </a:r>
          </a:p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Groups</a:t>
            </a:r>
            <a:r>
              <a:rPr lang="en-US" sz="3000" dirty="0" smtClean="0"/>
              <a:t> : universities, music bands etc.</a:t>
            </a:r>
          </a:p>
          <a:p>
            <a:pPr>
              <a:buNone/>
            </a:pPr>
            <a:r>
              <a:rPr lang="en-US" sz="3000" dirty="0" smtClean="0"/>
              <a:t>     wasCreatedOnDate and wasDestroyedOnDate</a:t>
            </a:r>
          </a:p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Artifacts</a:t>
            </a:r>
            <a:r>
              <a:rPr lang="en-US" sz="3000" dirty="0" smtClean="0"/>
              <a:t> : buildings, books, paintings</a:t>
            </a:r>
          </a:p>
          <a:p>
            <a:pPr>
              <a:buNone/>
            </a:pPr>
            <a:r>
              <a:rPr lang="en-US" sz="3000" dirty="0" smtClean="0"/>
              <a:t> wasCreatedOnDate and wasDestroyedOnDate</a:t>
            </a:r>
          </a:p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Events</a:t>
            </a:r>
            <a:r>
              <a:rPr lang="en-US" sz="3000" dirty="0" smtClean="0"/>
              <a:t> : Olympics, world championship tournaments.</a:t>
            </a:r>
          </a:p>
          <a:p>
            <a:pPr>
              <a:buNone/>
            </a:pPr>
            <a:r>
              <a:rPr lang="en-US" sz="3000" dirty="0" smtClean="0"/>
              <a:t>    startedOnDate and endedOnDate…Sometimes happenedOnDate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/>
              <a:t>Facts and Time : </a:t>
            </a:r>
          </a:p>
          <a:p>
            <a:pPr>
              <a:buNone/>
            </a:pPr>
            <a:endParaRPr lang="en-US" b="1" u="sng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Facts too have temporal dimension.</a:t>
            </a:r>
          </a:p>
          <a:p>
            <a:pPr>
              <a:buNone/>
            </a:pPr>
            <a:r>
              <a:rPr lang="en-US" sz="2800" dirty="0" smtClean="0"/>
              <a:t>Example : Bob Dylan wasBornIn Duluth is an event that happened in 1941.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We associate facts with occurrence time. We introduce relations occursSince and occursUntil, occursOnDate.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YAGO2 extractors can find occurrence times from the Wikipedia info boxes.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u="sng" dirty="0" smtClean="0"/>
              <a:t>Facts with a deducted time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some cases, the entities that appear in a fact may indicate the occurrence time of the fact.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Example 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Fact -&gt; Bob Dylan wasBornInDuluth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seems natural to use Dylan`s birth date as the fact`s occurrence time.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86868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We use rules that propagate begin or end of an entity`s existence time to the occurrence time of the fact.</a:t>
            </a:r>
          </a:p>
          <a:p>
            <a:pPr>
              <a:buNone/>
            </a:pPr>
            <a:r>
              <a:rPr lang="en-US" sz="2400" b="1" dirty="0" smtClean="0"/>
              <a:t>Permanent Relations </a:t>
            </a:r>
            <a:r>
              <a:rPr lang="en-US" sz="2400" dirty="0" smtClean="0"/>
              <a:t>: </a:t>
            </a:r>
          </a:p>
          <a:p>
            <a:pPr>
              <a:buNone/>
            </a:pPr>
            <a:r>
              <a:rPr lang="en-US" sz="2400" dirty="0" smtClean="0"/>
              <a:t>   Some entities have a permanent association to another entity.</a:t>
            </a:r>
          </a:p>
          <a:p>
            <a:pPr>
              <a:buNone/>
            </a:pPr>
            <a:r>
              <a:rPr lang="en-US" sz="2400" dirty="0" smtClean="0"/>
              <a:t>Example : Bob Dylan is a person.(Bob was, is and always will be a person)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Using logical deduction,</a:t>
            </a:r>
          </a:p>
          <a:p>
            <a:pPr>
              <a:buNone/>
            </a:pPr>
            <a:r>
              <a:rPr lang="en-US" sz="1800" dirty="0" smtClean="0"/>
              <a:t>$id : $s $p $o;</a:t>
            </a:r>
          </a:p>
          <a:p>
            <a:pPr>
              <a:buNone/>
            </a:pPr>
            <a:r>
              <a:rPr lang="en-US" sz="1800" dirty="0" smtClean="0"/>
              <a:t>$p type permanent Relation;</a:t>
            </a:r>
          </a:p>
          <a:p>
            <a:pPr>
              <a:buNone/>
            </a:pPr>
            <a:r>
              <a:rPr lang="en-US" sz="1800" dirty="0" smtClean="0"/>
              <a:t>$s startsExistingOnDate $b;</a:t>
            </a:r>
          </a:p>
          <a:p>
            <a:pPr>
              <a:buNone/>
            </a:pPr>
            <a:r>
              <a:rPr lang="en-US" sz="1800" u="sng" dirty="0" smtClean="0"/>
              <a:t>$s endsExistingOnDate $e;</a:t>
            </a:r>
          </a:p>
          <a:p>
            <a:pPr>
              <a:buNone/>
            </a:pPr>
            <a:r>
              <a:rPr lang="en-US" sz="1800" dirty="0" smtClean="0"/>
              <a:t>$id occursSince $b;</a:t>
            </a:r>
          </a:p>
          <a:p>
            <a:pPr>
              <a:buNone/>
            </a:pPr>
            <a:r>
              <a:rPr lang="en-US" sz="1800" dirty="0" smtClean="0"/>
              <a:t>$id occursUntil $e;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Creation Relations </a:t>
            </a:r>
            <a:r>
              <a:rPr lang="en-US" dirty="0" smtClean="0"/>
              <a:t>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Some facts indicate creation of an entity.</a:t>
            </a:r>
          </a:p>
          <a:p>
            <a:pPr>
              <a:buNone/>
            </a:pPr>
            <a:r>
              <a:rPr lang="en-US" dirty="0" smtClean="0"/>
              <a:t>  Example : Elvis Presley </a:t>
            </a:r>
            <a:r>
              <a:rPr lang="en-US" dirty="0" err="1" smtClean="0"/>
              <a:t>wasBornIn</a:t>
            </a:r>
            <a:r>
              <a:rPr lang="en-US" dirty="0" smtClean="0"/>
              <a:t> Tupelo.</a:t>
            </a:r>
          </a:p>
          <a:p>
            <a:pPr>
              <a:buNone/>
            </a:pPr>
            <a:r>
              <a:rPr lang="en-US" sz="2800" dirty="0" smtClean="0"/>
              <a:t>Implication Rule</a:t>
            </a:r>
          </a:p>
          <a:p>
            <a:pPr>
              <a:buNone/>
            </a:pPr>
            <a:r>
              <a:rPr lang="en-US" sz="2800" dirty="0" smtClean="0"/>
              <a:t>$id : $s $p $o;</a:t>
            </a:r>
          </a:p>
          <a:p>
            <a:pPr>
              <a:buNone/>
            </a:pPr>
            <a:r>
              <a:rPr lang="en-US" sz="2800" dirty="0" smtClean="0"/>
              <a:t>$p type </a:t>
            </a:r>
            <a:r>
              <a:rPr lang="en-US" sz="2800" dirty="0" err="1" smtClean="0"/>
              <a:t>objectStartRelation</a:t>
            </a:r>
            <a:r>
              <a:rPr lang="en-US" sz="2800" dirty="0" smtClean="0"/>
              <a:t>;</a:t>
            </a:r>
          </a:p>
          <a:p>
            <a:pPr>
              <a:buNone/>
            </a:pPr>
            <a:r>
              <a:rPr lang="en-US" sz="2800" u="sng" dirty="0" smtClean="0"/>
              <a:t>$o </a:t>
            </a:r>
            <a:r>
              <a:rPr lang="en-US" sz="2800" u="sng" dirty="0" err="1" smtClean="0"/>
              <a:t>startsExistingOn</a:t>
            </a:r>
            <a:r>
              <a:rPr lang="en-US" sz="2800" u="sng" dirty="0" smtClean="0"/>
              <a:t> $b;</a:t>
            </a:r>
          </a:p>
          <a:p>
            <a:pPr>
              <a:buNone/>
            </a:pPr>
            <a:r>
              <a:rPr lang="en-US" sz="2800" dirty="0" smtClean="0"/>
              <a:t>$id occursSince $b;</a:t>
            </a:r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TEMPORAL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Destruction Relations </a:t>
            </a:r>
            <a:r>
              <a:rPr lang="en-US" dirty="0" smtClean="0"/>
              <a:t>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Facts indicating destruction of an entity.</a:t>
            </a:r>
          </a:p>
          <a:p>
            <a:endParaRPr lang="en-IN" dirty="0" smtClean="0"/>
          </a:p>
          <a:p>
            <a:r>
              <a:rPr lang="en-US" dirty="0" smtClean="0"/>
              <a:t>Using Implication Rule</a:t>
            </a:r>
          </a:p>
          <a:p>
            <a:endParaRPr lang="en-US" dirty="0" smtClean="0"/>
          </a:p>
          <a:p>
            <a:r>
              <a:rPr lang="en-US" dirty="0" smtClean="0"/>
              <a:t>$id : $s $p $o;</a:t>
            </a:r>
          </a:p>
          <a:p>
            <a:r>
              <a:rPr lang="en-US" dirty="0" smtClean="0"/>
              <a:t>$p type </a:t>
            </a:r>
            <a:r>
              <a:rPr lang="en-US" dirty="0" err="1" smtClean="0"/>
              <a:t>subjectEndRelation</a:t>
            </a:r>
            <a:r>
              <a:rPr lang="en-IN" dirty="0" smtClean="0"/>
              <a:t>;</a:t>
            </a:r>
          </a:p>
          <a:p>
            <a:r>
              <a:rPr lang="en-US" u="sng" dirty="0" smtClean="0"/>
              <a:t>$s </a:t>
            </a:r>
            <a:r>
              <a:rPr lang="en-US" u="sng" dirty="0" err="1" smtClean="0"/>
              <a:t>endsExistingOn</a:t>
            </a:r>
            <a:r>
              <a:rPr lang="en-US" u="sng" smtClean="0"/>
              <a:t> </a:t>
            </a:r>
            <a:r>
              <a:rPr lang="en-US" u="sng" smtClean="0"/>
              <a:t>$e;</a:t>
            </a:r>
            <a:endParaRPr lang="en-US" u="sng" dirty="0" smtClean="0"/>
          </a:p>
          <a:p>
            <a:r>
              <a:rPr lang="en-US" dirty="0" smtClean="0"/>
              <a:t>$id occursUntil $e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There is class introduced in YAGO 2 named yagoGeoEntity that groups together all geo-entities.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Geographical coordinates consisting of latitude and longitude describe the position of a geo-entity.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data type yagoGeoCoordinates store the geographical coordinates of the place.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Locations that have a physical extent, are still mapped to a pair of coordinates.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Knowledge bases in machine-readable representations have been an elusive goal for AI for decades.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great success of Wikipedia and algorithmic advances in information extraction have revived interest in large-scale knowledge bases.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Dbpedia, KnowItAll, Omega and YAGO are some endeavors of above kind.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/>
              <a:t>Harvesting geo-entities</a:t>
            </a:r>
          </a:p>
          <a:p>
            <a:pPr>
              <a:buNone/>
            </a:pPr>
            <a:endParaRPr lang="en-US" b="1" u="sng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YAGO 2 harvests geo-entities from two sources:</a:t>
            </a:r>
          </a:p>
          <a:p>
            <a:pPr marL="514350" indent="-514350">
              <a:buNone/>
            </a:pPr>
            <a:r>
              <a:rPr lang="en-US" sz="3000" dirty="0" smtClean="0"/>
              <a:t>1) Wikipedia : </a:t>
            </a:r>
          </a:p>
          <a:p>
            <a:pPr marL="514350" indent="-514350">
              <a:buNone/>
            </a:pPr>
            <a:r>
              <a:rPr lang="en-US" sz="3000" dirty="0" smtClean="0"/>
              <a:t>   Wikipedia contains information about large number of cities, regions and mountains. </a:t>
            </a:r>
          </a:p>
          <a:p>
            <a:pPr marL="514350" indent="-514350">
              <a:buNone/>
            </a:pPr>
            <a:endParaRPr lang="en-US" sz="3000" dirty="0" smtClean="0"/>
          </a:p>
          <a:p>
            <a:pPr marL="514350" indent="-514350">
              <a:buNone/>
            </a:pPr>
            <a:r>
              <a:rPr lang="en-US" sz="3000" dirty="0" smtClean="0"/>
              <a:t>2) Geonames :</a:t>
            </a:r>
          </a:p>
          <a:p>
            <a:pPr marL="514350" indent="-514350">
              <a:buNone/>
            </a:pPr>
            <a:r>
              <a:rPr lang="en-US" sz="3000" dirty="0" smtClean="0"/>
              <a:t>  A much larger database as compared to Wikipedia.</a:t>
            </a:r>
          </a:p>
          <a:p>
            <a:pPr marL="514350" indent="-514350">
              <a:buNone/>
            </a:pPr>
            <a:r>
              <a:rPr lang="en-US" sz="3000" dirty="0" smtClean="0"/>
              <a:t>Contains data on more than 7 million locations.</a:t>
            </a:r>
            <a:endParaRPr lang="en-IN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We need to match the individual geo-entities that exist both in Wikipedia and Geonames so that no duplicates exist.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Matching locations </a:t>
            </a:r>
            <a:r>
              <a:rPr lang="en-US" sz="2800" dirty="0" smtClean="0"/>
              <a:t>: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First, match on its type.(yagoGeoEntity)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Then , match the entities that have same name.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If Wikipedia entity shares name with more than one entity in GeoNames, we match the geographical coordinates.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In the end, all the unmatched GeoNames entities are added as new individual entities.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000" b="1" dirty="0" smtClean="0"/>
              <a:t>Matching Classes</a:t>
            </a:r>
            <a:r>
              <a:rPr lang="en-US" sz="2800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In order to avoid duplication of classes, we match them with existing classes.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In order to avoid manual matching of GeoNames Classes with YAGO classes, there is a matching algorithm that compares the classes and eliminates duplicates.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smtClean="0"/>
              <a:t>For every class of GeoNames we identify a set of classes from YAGO2 that have the same name (or synonyms).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From the resulting YAGO2 classes, we remove the classes that are not subclasses of yagoGeoEntity class.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If only one class remains, we return this one as the matching class.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If more than one class remains, we use the glosses describing the GeoNames class and the YAGO classes respectively.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glosses are tokenized and the Jaccard Similarity of the resulting bag of words is calculated. The class with the highest overlap is returned as the best match.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Jaccard Similarity: A statistic used to compare similarity and diversity.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J(A,B) = [|A intersection B|] \  [|A union B|] -&gt;TP\(FP+FN+TP)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ven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4357694"/>
            <a:ext cx="2838450" cy="1971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Assigning a location: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Entities and location: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Many entities are associated with a specific location. 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Entities are grouped into :</a:t>
            </a:r>
          </a:p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Events</a:t>
            </a:r>
            <a:r>
              <a:rPr lang="en-US" sz="3000" dirty="0" smtClean="0"/>
              <a:t> – battles, sport competitions – happened In relation.</a:t>
            </a:r>
          </a:p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Groups</a:t>
            </a:r>
            <a:r>
              <a:rPr lang="en-US" sz="3000" dirty="0" smtClean="0"/>
              <a:t> – Headquarters of a company, campus location – isLocatedIn. </a:t>
            </a:r>
            <a:endParaRPr lang="en-IN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smtClean="0"/>
              <a:t>Artifacts</a:t>
            </a:r>
            <a:r>
              <a:rPr lang="en-US" sz="2800" dirty="0" smtClean="0"/>
              <a:t> that are physically located somewhere.</a:t>
            </a:r>
          </a:p>
          <a:p>
            <a:pPr>
              <a:buNone/>
            </a:pPr>
            <a:r>
              <a:rPr lang="en-US" sz="2800" dirty="0" smtClean="0"/>
              <a:t>Mona Lisa in the Louvre. – isLocatedIn relation.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3000" b="1" dirty="0" smtClean="0"/>
              <a:t>Facts and Location:</a:t>
            </a:r>
          </a:p>
          <a:p>
            <a:pPr>
              <a:buNone/>
            </a:pPr>
            <a:endParaRPr lang="en-US" sz="2800" b="1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Some facts also have a spatial dimension.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Example – Leonard Cohen was born in 1934 happened in city Montreal.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Permanent Relations :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If the described entity has a permanent location, so has the fact that describes it.</a:t>
            </a:r>
          </a:p>
          <a:p>
            <a:pPr>
              <a:buNone/>
            </a:pPr>
            <a:r>
              <a:rPr lang="en-US" sz="3000" dirty="0" smtClean="0"/>
              <a:t>Using logical Deduction</a:t>
            </a:r>
          </a:p>
          <a:p>
            <a:pPr>
              <a:buNone/>
            </a:pPr>
            <a:r>
              <a:rPr lang="en-US" sz="3000" dirty="0" smtClean="0"/>
              <a:t>$id: $s $p $o;</a:t>
            </a:r>
          </a:p>
          <a:p>
            <a:pPr>
              <a:buNone/>
            </a:pPr>
            <a:r>
              <a:rPr lang="en-US" sz="3000" dirty="0" smtClean="0"/>
              <a:t>$p type permanent Relation;</a:t>
            </a:r>
          </a:p>
          <a:p>
            <a:pPr>
              <a:buNone/>
            </a:pPr>
            <a:r>
              <a:rPr lang="en-US" sz="3000" dirty="0" smtClean="0"/>
              <a:t>$s placed in $1; </a:t>
            </a:r>
            <a:r>
              <a:rPr lang="en-US" sz="3000" dirty="0" smtClean="0">
                <a:sym typeface="Wingdings" pitchFamily="2" charset="2"/>
              </a:rPr>
              <a:t> $id occursIn $1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000" b="1" dirty="0" smtClean="0"/>
              <a:t>Space-bound Relations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Some facts occur in a place that is indicated by their subject or object.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Classes relationLocatedByObject and relationLocatedBySubject handle them.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Example – Bob Dylan was born in Duluth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logical deduction</a:t>
            </a:r>
          </a:p>
          <a:p>
            <a:r>
              <a:rPr lang="en-US" dirty="0" smtClean="0"/>
              <a:t>$id : $s $p $o;</a:t>
            </a:r>
          </a:p>
          <a:p>
            <a:r>
              <a:rPr lang="en-US" dirty="0" smtClean="0"/>
              <a:t>$o type yagoGeoEntity 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$id occursIn $o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Most of these knowledge bases represent facts in the form of subject-property-object triples(SPO triples) according to the RDF data model.</a:t>
            </a:r>
          </a:p>
          <a:p>
            <a:pPr>
              <a:buNone/>
            </a:pPr>
            <a:r>
              <a:rPr lang="en-US" sz="2800" dirty="0" smtClean="0"/>
              <a:t>Example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Peter lives in Sofia.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Peter- subject   , lives in – predicate, Sofia - object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Present knowledge bases are mostly blind to the temporal dimension as well as the spatial dimension.</a:t>
            </a:r>
          </a:p>
          <a:p>
            <a:pPr>
              <a:buFont typeface="Wingdings" pitchFamily="2" charset="2"/>
              <a:buChar char="Ø"/>
            </a:pP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YAGO A SPATIAL DIMENSION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Tandem Relations: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Some relations occur in Tandem</a:t>
            </a:r>
            <a:r>
              <a:rPr lang="en-IN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relation wasBornOnDate defines the time of corresponding wasBornIn fact and later defines location of the former.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 –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Bob wasBornOnDate 1941-05-24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Bob wasBornIn Duluth.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One relation deduces the other.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SPOTL(X) representation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RDF models were queried using SPARQL queries.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had a drawback that even a small query on a particular object required convoluted joins.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order to over come this, a new model is presented.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SPOTL(X) View: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Instead of seeing only SPO triples, now the user sees extended 5-tuples where each fact includes its associated temporal and spatial information.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This is SPOTL view: SPO triples augmented by Time and Location.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SPOTL(X) representation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Grateful dead performing “The Closing of Winter land” in San Francisco on1978.</a:t>
            </a: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928934"/>
            <a:ext cx="88582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SPOTL(X) querying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To deal with important dimensions of time, space and context and to make their inherent semantics accessible to users, predicates are introduced.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Queries can add one predicate from each dimension to every triple pattern.</a:t>
            </a:r>
          </a:p>
          <a:p>
            <a:pPr>
              <a:buNone/>
            </a:pPr>
            <a:r>
              <a:rPr lang="en-US" sz="2800" b="1" dirty="0" smtClean="0"/>
              <a:t>Example Query-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?p directed ?m after [1970] matches (+cowboys+mexico)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This finds directors of movies made after 1970 having something to do with cowboys in Mexico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Factual evaluation and numbers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Main goal for the construction of YAGO2 ontology was near-human accuracy.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We must compare the data in YAGO2 to some prior ground truth.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Unfortunately, majority of the facts need to be manually verified.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YAGO2 does not assess the factual correctness of Wikipedia itself.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Factual evaluation and numbers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Facts form Wikipedia and GeoNames: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After an extensive evaluation of the facts extracted from Wikipedia, many results are formulated that show that YAGO2 has high degree of accuracy.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vast majority of facts, 97.8% were judged correct.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Factual evaluation and numbers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13498"/>
            <a:ext cx="8686800" cy="300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Finally……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YAGO2 is built on Wikipedia, Wordnet and GeoNames because of reasons as: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Coverage and Quality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Extraction Accuracy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Contents Licensing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Standard References.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YAGO2 is available at </a:t>
            </a:r>
            <a:r>
              <a:rPr lang="en-US" dirty="0" smtClean="0">
                <a:hlinkClick r:id="rId2"/>
              </a:rPr>
              <a:t>http://www.yago-knowledge.org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contains more than 447 million facts for 9.8 million entities.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More than 30 million facts are associated with their occurrence time, and more than 17 million with the location of their occurrence.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643050"/>
            <a:ext cx="8858280" cy="1624018"/>
          </a:xfrm>
        </p:spPr>
        <p:txBody>
          <a:bodyPr>
            <a:noAutofit/>
          </a:bodyPr>
          <a:lstStyle/>
          <a:p>
            <a:r>
              <a:rPr lang="en-US" sz="7200" dirty="0" smtClean="0"/>
              <a:t>Queries ?</a:t>
            </a:r>
            <a:endParaRPr lang="en-IN" sz="7200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3322257"/>
            <a:ext cx="3571900" cy="26754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For example,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A knowledge base may store that a certain person is the president of a country, but presidents of countries, CEO`s of companies keep changing.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It is crucial to capture the time periods during which facts of this kind actually happened.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This kind of temporal knowledge has not yet been treated systematically in state-of-the–art work.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14554"/>
            <a:ext cx="8686800" cy="838200"/>
          </a:xfrm>
        </p:spPr>
        <p:txBody>
          <a:bodyPr>
            <a:noAutofit/>
          </a:bodyPr>
          <a:lstStyle/>
          <a:p>
            <a:r>
              <a:rPr lang="en-US" sz="5400" dirty="0" smtClean="0"/>
              <a:t>THANK YOU</a:t>
            </a:r>
            <a:endParaRPr lang="en-IN" sz="5400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3643314"/>
            <a:ext cx="3791928" cy="23041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A similar problem of insufficient scope can be observed for the spatial dimension.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geographical location is a crucial property to know of countries, mountains and various events such as battles or people`s births.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YAGO 2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YAGO 2 is an endeavor to provide a comprehensive anchor for the current ontologies along both the spatial and temporal dimension.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main contributions of this paper 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 extensible framework for fact extraction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 extension of the knowledge representation model tailored to capture time and space.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 new SPOTL(X) representation of spatio-temporally enhanced facts.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YAGO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YAGO knowledge base is constructed from Wikipedia.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Each article in Wikipedia becomes an ENTITY in the knowledge base.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YAGO links categories present in Wikipedia to the taxonomy of </a:t>
            </a:r>
            <a:r>
              <a:rPr lang="en-US" sz="2800" dirty="0" err="1" smtClean="0"/>
              <a:t>WordNet</a:t>
            </a:r>
            <a:r>
              <a:rPr lang="en-US" sz="28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YAGO has about 100 manually defined relations, such as wasBornOnDate,locatedIn and has Population.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/>
              <a:t>It attaches a unique identifier to every fact.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YAGO 2 – Extensible extraction architecture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 In YAGO, extraction was done by hard-wired rules in the source code. To allow easy extension, YAGO2 source is re-engineered.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YAGO2 architecture is based on declarative rules.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u="sng" dirty="0" smtClean="0"/>
              <a:t>Factual Rules </a:t>
            </a:r>
          </a:p>
          <a:p>
            <a:pPr>
              <a:buNone/>
            </a:pPr>
            <a:r>
              <a:rPr lang="en-US" sz="2800" dirty="0" smtClean="0"/>
              <a:t>        - Additional facts for YAGO2 knowledge base.</a:t>
            </a:r>
          </a:p>
          <a:p>
            <a:pPr lvl="1">
              <a:buNone/>
            </a:pPr>
            <a:r>
              <a:rPr lang="en-US" dirty="0" smtClean="0"/>
              <a:t>	- They are declarative translations of manually defined exceptions and facts that previous YAGO contained.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YAGO 2 – Extensible extraction architecture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u="sng" dirty="0" smtClean="0"/>
              <a:t>Implication Rules </a:t>
            </a:r>
          </a:p>
          <a:p>
            <a:pPr>
              <a:buNone/>
            </a:pPr>
            <a:r>
              <a:rPr lang="en-US" sz="2800" dirty="0" smtClean="0"/>
              <a:t>	  - if a certain fact appears in the knowledge base, then another fact shall be added.</a:t>
            </a:r>
          </a:p>
          <a:p>
            <a:pPr>
              <a:buNone/>
            </a:pPr>
            <a:r>
              <a:rPr lang="en-US" sz="2800" dirty="0" smtClean="0"/>
              <a:t>Example:</a:t>
            </a:r>
          </a:p>
          <a:p>
            <a:r>
              <a:rPr lang="en-US" sz="2800" dirty="0" smtClean="0"/>
              <a:t>If a relation is a sub-property of another relation, then all instances of the first relation are also the instances of second relation.</a:t>
            </a:r>
          </a:p>
          <a:p>
            <a:pPr>
              <a:buNone/>
            </a:pPr>
            <a:endParaRPr lang="en-I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499</TotalTime>
  <Words>1884</Words>
  <Application>Microsoft Office PowerPoint</Application>
  <PresentationFormat>On-screen Show (4:3)</PresentationFormat>
  <Paragraphs>253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Trek</vt:lpstr>
      <vt:lpstr>YAGO2 : a Spatially and temporally enhanced knowledge base from Wikipedia</vt:lpstr>
      <vt:lpstr>Introduction</vt:lpstr>
      <vt:lpstr>INTRODUCTION</vt:lpstr>
      <vt:lpstr>INTRODUCTION</vt:lpstr>
      <vt:lpstr>INTRODUCTION</vt:lpstr>
      <vt:lpstr>YAGO 2 </vt:lpstr>
      <vt:lpstr>YAGO</vt:lpstr>
      <vt:lpstr>YAGO 2 – Extensible extraction architecture</vt:lpstr>
      <vt:lpstr>YAGO 2 – Extensible extraction architecture</vt:lpstr>
      <vt:lpstr>YAGO 2 – Extensible extraction architecture</vt:lpstr>
      <vt:lpstr>YAGO 2 – Extensible extraction architecture</vt:lpstr>
      <vt:lpstr>GIVING YAGO A TEMPORAL DIMENSION</vt:lpstr>
      <vt:lpstr>GIVING YAGO A TEMPORAL DIMENSION</vt:lpstr>
      <vt:lpstr>GIVING YAGO A TEMPORAL DIMENSION</vt:lpstr>
      <vt:lpstr>GIVING YAGO A TEMPORAL DIMENSION</vt:lpstr>
      <vt:lpstr>GIVING YAGO A TEMPORAL DIMENSION</vt:lpstr>
      <vt:lpstr>GIVING YAGO A TEMPORAL DIMENSION</vt:lpstr>
      <vt:lpstr>GIVING YAGO A TEMPORAL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GIVING YAGO A SPATIAL DIMENSION</vt:lpstr>
      <vt:lpstr>SPOTL(X) representation</vt:lpstr>
      <vt:lpstr>SPOTL(X) representation</vt:lpstr>
      <vt:lpstr>SPOTL(X) querying</vt:lpstr>
      <vt:lpstr>Factual evaluation and numbers</vt:lpstr>
      <vt:lpstr>Factual evaluation and numbers</vt:lpstr>
      <vt:lpstr>Factual evaluation and numbers</vt:lpstr>
      <vt:lpstr>Finally……</vt:lpstr>
      <vt:lpstr>Conclusion</vt:lpstr>
      <vt:lpstr>Queries ?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YAGO2 : a Spatially and temporally enhanced knowledge base from Wikipedia</dc:title>
  <dc:creator>Sony</dc:creator>
  <cp:lastModifiedBy>Sony</cp:lastModifiedBy>
  <cp:revision>44</cp:revision>
  <dcterms:created xsi:type="dcterms:W3CDTF">2013-03-27T17:18:07Z</dcterms:created>
  <dcterms:modified xsi:type="dcterms:W3CDTF">2013-04-01T19:19:37Z</dcterms:modified>
</cp:coreProperties>
</file>