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403" r:id="rId5"/>
    <p:sldId id="261" r:id="rId6"/>
    <p:sldId id="401" r:id="rId7"/>
    <p:sldId id="272" r:id="rId8"/>
    <p:sldId id="382" r:id="rId9"/>
    <p:sldId id="399" r:id="rId10"/>
    <p:sldId id="383" r:id="rId11"/>
    <p:sldId id="402" r:id="rId12"/>
    <p:sldId id="295" r:id="rId13"/>
    <p:sldId id="312" r:id="rId14"/>
    <p:sldId id="385" r:id="rId15"/>
    <p:sldId id="400" r:id="rId16"/>
    <p:sldId id="388" r:id="rId17"/>
    <p:sldId id="404" r:id="rId18"/>
    <p:sldId id="384" r:id="rId19"/>
    <p:sldId id="282" r:id="rId20"/>
    <p:sldId id="348" r:id="rId21"/>
    <p:sldId id="386" r:id="rId22"/>
    <p:sldId id="412" r:id="rId23"/>
    <p:sldId id="273" r:id="rId24"/>
    <p:sldId id="361" r:id="rId25"/>
    <p:sldId id="413" r:id="rId26"/>
    <p:sldId id="288" r:id="rId27"/>
    <p:sldId id="405" r:id="rId28"/>
    <p:sldId id="414" r:id="rId29"/>
    <p:sldId id="407" r:id="rId30"/>
    <p:sldId id="298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3" autoAdjust="0"/>
    <p:restoredTop sz="94604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184" y="103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0E7CE9-8D0E-CD44-A034-806633EFAED8}" type="datetimeFigureOut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126CD9-7BE9-D14A-9C75-515A238B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8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C36DD0-CBA5-4B47-933D-9C12C0DB30F1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C0B-75B0-A342-87A6-D7ED2CE49F31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E3B3-1E5E-584A-87C8-603A2A210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3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375E-6E66-F141-B250-CF2365A7F03A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4C36-DF28-4440-951C-C985D294A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9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6642-EEC1-7D41-9112-3DF500073D82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5D54-5DAD-EF41-BD9A-54468FA48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0EFE-59E6-9D41-AB86-94CB2E01244E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D8FE-08FC-6B4A-8DC5-19264799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1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0D30-D88B-C54A-BF9D-97F00D5E6FFD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65D8-825A-5F47-BAA6-9957D34AE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2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30D3-BE7B-1E48-9A13-1195190BB049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63A3-09A4-6B43-BC5B-E6529700F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0D9F-DB0B-EA4F-A513-66DDE23C2EB0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4585-5409-AE4C-A4B1-25925E977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7518-09B4-844A-A2B8-D4B0D618D007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574B-9F6E-4846-844F-52F953C8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09E1-0973-264C-A2F9-6D8BBB6359D5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4358-AC4B-1540-9ED1-CB984E3D0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0E2B-D09B-134E-83B4-49E010D754BE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7304-6F50-4A4D-B541-FE58FAA4B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72CE-62D0-0F4C-B928-544C1825B08E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7E23-AFDB-974A-8245-34FB5228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998FAD1-6817-B842-8394-C48318528391}" type="datetime1">
              <a:rPr lang="en-US"/>
              <a:pPr>
                <a:defRPr/>
              </a:pPr>
              <a:t>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439E50-85A1-0D4B-90C5-4C5BF9994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tif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buffalo.edu/~erdem/cse331/spring20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2315" y="991097"/>
            <a:ext cx="5899371" cy="437042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+mn-lt"/>
                <a:ea typeface="+mn-ea"/>
                <a:cs typeface="+mn-cs"/>
              </a:rPr>
              <a:t>Welcome</a:t>
            </a:r>
            <a:r>
              <a:rPr lang="en-US" sz="6000" dirty="0"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n-lt"/>
                <a:ea typeface="+mn-ea"/>
                <a:cs typeface="+mn-cs"/>
              </a:rPr>
              <a:t>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dirty="0">
                <a:latin typeface="+mn-lt"/>
                <a:ea typeface="+mn-ea"/>
                <a:cs typeface="+mn-cs"/>
              </a:rPr>
              <a:t>CSE 331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 to remember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5412" y="3004638"/>
            <a:ext cx="375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NOT CHEAT!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8154" y="1740803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WORK HARD!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013" y="4277096"/>
            <a:ext cx="440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READ CAREFULLY!</a:t>
            </a:r>
          </a:p>
        </p:txBody>
      </p:sp>
    </p:spTree>
    <p:extLst>
      <p:ext uri="{BB962C8B-B14F-4D97-AF65-F5344CB8AC3E}">
        <p14:creationId xmlns:p14="http://schemas.microsoft.com/office/powerpoint/2010/main" val="39793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Wait.. What???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6978" y="2182026"/>
            <a:ext cx="470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Make sure you follow submission</a:t>
            </a:r>
          </a:p>
          <a:p>
            <a:r>
              <a:rPr lang="en-US" sz="2400" dirty="0"/>
              <a:t>instructions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6189" y="4277050"/>
            <a:ext cx="410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Make sure you read problem</a:t>
            </a:r>
          </a:p>
          <a:p>
            <a:r>
              <a:rPr lang="en-US" sz="2400" dirty="0"/>
              <a:t>statements carefully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850162" y="3162601"/>
            <a:ext cx="3794258" cy="1001924"/>
          </a:xfrm>
          <a:prstGeom prst="cloudCallout">
            <a:avLst>
              <a:gd name="adj1" fmla="val -18714"/>
              <a:gd name="adj2" fmla="val 43247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Two most common ways of losing points</a:t>
            </a:r>
          </a:p>
        </p:txBody>
      </p:sp>
    </p:spTree>
    <p:extLst>
      <p:ext uri="{BB962C8B-B14F-4D97-AF65-F5344CB8AC3E}">
        <p14:creationId xmlns:p14="http://schemas.microsoft.com/office/powerpoint/2010/main" val="12715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Academic Dishonesty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All your submissions must be your own work</a:t>
            </a:r>
          </a:p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Penalty: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Minimum: A 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grade reduction in course</a:t>
            </a:r>
            <a:r>
              <a:rPr lang="en-US" sz="2200" dirty="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Possible: 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F</a:t>
            </a:r>
            <a:r>
              <a:rPr lang="en-US" sz="2200" dirty="0">
                <a:latin typeface="Calibri" charset="0"/>
                <a:ea typeface="ＭＳ Ｐゴシック" charset="0"/>
              </a:rPr>
              <a:t> (or higher penalty) if warranted</a:t>
            </a:r>
            <a:endParaRPr lang="en-US" altLang="ja-JP" sz="2200" dirty="0">
              <a:latin typeface="Calibri" charset="0"/>
              <a:ea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YOUR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responsibility to know what is cheating, plagiarism etc.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If not sure, come talk to me</a:t>
            </a:r>
          </a:p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Excuses like </a:t>
            </a:r>
            <a:r>
              <a:rPr lang="ja-JP" altLang="en-US" sz="26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I have a job,</a:t>
            </a:r>
            <a:r>
              <a:rPr lang="ja-JP" altLang="en-US" sz="26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6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This was OK earlier/in my country,</a:t>
            </a:r>
            <a:r>
              <a:rPr lang="ja-JP" altLang="en-US" sz="26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 “This course is hard,” etc. </a:t>
            </a:r>
            <a:r>
              <a:rPr lang="en-US" altLang="ja-JP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WON</a:t>
            </a:r>
            <a:r>
              <a:rPr lang="ja-JP" alt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 WORK</a:t>
            </a:r>
          </a:p>
          <a:p>
            <a:pPr eaLnBrk="1" hangingPunct="1">
              <a:buFont typeface="Arial" charset="0"/>
              <a:buNone/>
            </a:pP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 DO NOT HAVE ANY PATIENCE WITH ANY CHEATING :</a:t>
            </a:r>
          </a:p>
          <a:p>
            <a:pPr eaLnBrk="1" hangingPunct="1"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YOU WILL GET A </a:t>
            </a: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GRADE REDUCTION</a:t>
            </a: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 IN THE COURSE </a:t>
            </a:r>
          </a:p>
          <a:p>
            <a:pPr eaLnBrk="1" hangingPunct="1"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FOR YOUR </a:t>
            </a: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FIRST</a:t>
            </a: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 MISTAKE</a:t>
            </a:r>
            <a:endParaRPr lang="en-US" altLang="ja-JP" sz="26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altLang="ja-JP" sz="26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22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625" y="5115833"/>
            <a:ext cx="8112125" cy="140652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3C701-4622-7647-B395-0C08A877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2318"/>
            <a:ext cx="8102600" cy="571948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Read the syllabus and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hw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policy CAREFULLY!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420078" y="1763929"/>
            <a:ext cx="6742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  <a:latin typeface="Calibri" charset="0"/>
              </a:rPr>
              <a:t>No graded material will be handed back till </a:t>
            </a: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you pass the syllabus quiz!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ADC6E-CB1C-394F-A9F0-DF16DD6B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003167"/>
            <a:ext cx="9144000" cy="432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88"/>
            <a:ext cx="8229600" cy="1143000"/>
          </a:xfrm>
        </p:spPr>
        <p:txBody>
          <a:bodyPr/>
          <a:lstStyle/>
          <a:p>
            <a:r>
              <a:rPr lang="en-US" sz="4000" dirty="0"/>
              <a:t>More information on the syllabus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724" y="5252626"/>
            <a:ext cx="8744140" cy="93650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endParaRPr lang="en-US" dirty="0"/>
          </a:p>
        </p:txBody>
      </p:sp>
      <p:pic>
        <p:nvPicPr>
          <p:cNvPr id="6" name="Picture 5" descr="Screen Shot 2017-08-26 at 2.5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6900"/>
            <a:ext cx="9144000" cy="3120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2986" y="5003846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https://</a:t>
            </a:r>
            <a:r>
              <a:rPr lang="en-US" sz="2400" dirty="0" err="1">
                <a:solidFill>
                  <a:srgbClr val="FF0000"/>
                </a:solidFill>
              </a:rPr>
              <a:t>autograder.cse.buffalo.edu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1329" y="3697252"/>
            <a:ext cx="2025748" cy="6108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31107F9-EBE5-4046-839D-C81ADA88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Autolab FAQ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1F9B846-EF4A-5342-8F07-3A868FB8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0663"/>
            <a:ext cx="9144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7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5F1447-F8A0-0D47-968B-78076EB6C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170"/>
            <a:ext cx="9144000" cy="4025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submit the following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544" y="5679002"/>
            <a:ext cx="7883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If you were registered by 11pm on Friday, Jan 30; you should be on </a:t>
            </a:r>
            <a:r>
              <a:rPr lang="en-US" dirty="0" err="1"/>
              <a:t>Autolab</a:t>
            </a:r>
            <a:endParaRPr lang="en-US" dirty="0"/>
          </a:p>
          <a:p>
            <a:pPr algn="ctr"/>
            <a:r>
              <a:rPr lang="en-US" dirty="0"/>
              <a:t>(newcomers can let me know by private posts at Piazza)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11F6C-5859-A746-B9D1-3506E27ED94F}"/>
              </a:ext>
            </a:extLst>
          </p:cNvPr>
          <p:cNvSpPr/>
          <p:nvPr/>
        </p:nvSpPr>
        <p:spPr>
          <a:xfrm>
            <a:off x="4173674" y="3222535"/>
            <a:ext cx="1304727" cy="28840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break-down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6026C-AA78-A84C-97D9-5659EE36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241"/>
            <a:ext cx="9144000" cy="29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Pre-requisites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Required (officially)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CSE 250, [CSE 191 or MTH 311] and MTH 142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At least a C-</a:t>
            </a:r>
          </a:p>
          <a:p>
            <a:pPr eaLnBrk="1" hangingPunct="1">
              <a:buFont typeface="Arial" charset="0"/>
              <a:buNone/>
            </a:pPr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Required (for practical purposes)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Comfort with proofs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Willingness to work hard!</a:t>
            </a:r>
          </a:p>
          <a:p>
            <a:pPr lvl="1" eaLnBrk="1" hangingPunct="1">
              <a:buFont typeface="Arial" charset="0"/>
              <a:buNone/>
            </a:pPr>
            <a:endParaRPr lang="en-US" sz="2200" dirty="0">
              <a:latin typeface="Calibri" charset="0"/>
              <a:ea typeface="ＭＳ Ｐゴシック" charset="0"/>
            </a:endParaRPr>
          </a:p>
          <a:p>
            <a:pPr eaLnBrk="1" hangingPunct="1"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Support pages: </a:t>
            </a: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1600" dirty="0" err="1">
                <a:latin typeface="Calibri" charset="0"/>
                <a:ea typeface="ＭＳ Ｐゴシック" charset="0"/>
                <a:cs typeface="ＭＳ Ｐゴシック" charset="0"/>
              </a:rPr>
              <a:t>cse.buffalo.edu</a:t>
            </a: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/~</a:t>
            </a:r>
            <a:r>
              <a:rPr lang="en-US" sz="1600" dirty="0" err="1">
                <a:latin typeface="Calibri" charset="0"/>
                <a:ea typeface="ＭＳ Ｐゴシック" charset="0"/>
                <a:cs typeface="ＭＳ Ｐゴシック" charset="0"/>
              </a:rPr>
              <a:t>erdem</a:t>
            </a: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/cse331/support/</a:t>
            </a:r>
            <a:r>
              <a:rPr lang="en-US" sz="1600" dirty="0" err="1">
                <a:latin typeface="Calibri" charset="0"/>
                <a:ea typeface="ＭＳ Ｐゴシック" charset="0"/>
                <a:cs typeface="ＭＳ Ｐゴシック" charset="0"/>
              </a:rPr>
              <a:t>background.html</a:t>
            </a:r>
            <a:endParaRPr lang="en-US" sz="22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Let’s do some introductions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62100" y="1358900"/>
            <a:ext cx="5549727" cy="5264851"/>
            <a:chOff x="1561895" y="1358900"/>
            <a:chExt cx="5550105" cy="5264659"/>
          </a:xfrm>
        </p:grpSpPr>
        <p:pic>
          <p:nvPicPr>
            <p:cNvPr id="1536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1358900"/>
              <a:ext cx="5080000" cy="5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TextBox 5"/>
            <p:cNvSpPr txBox="1">
              <a:spLocks noChangeArrowheads="1"/>
            </p:cNvSpPr>
            <p:nvPr/>
          </p:nvSpPr>
          <p:spPr bwMode="auto">
            <a:xfrm>
              <a:off x="1561895" y="6438900"/>
              <a:ext cx="2688740" cy="184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600" dirty="0">
                  <a:latin typeface="Calibri" charset="0"/>
                </a:rPr>
                <a:t>http://</a:t>
              </a:r>
              <a:r>
                <a:rPr lang="en-US" sz="600" dirty="0" err="1">
                  <a:latin typeface="Calibri" charset="0"/>
                </a:rPr>
                <a:t>www.zazzle.com</a:t>
              </a:r>
              <a:r>
                <a:rPr lang="en-US" sz="600" dirty="0">
                  <a:latin typeface="Calibri" charset="0"/>
                </a:rPr>
                <a:t>/warning_teaching_assistant_bag-149882665435161818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Accessibility Resources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711200" y="2373313"/>
            <a:ext cx="65166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>
                <a:latin typeface="Calibri" charset="0"/>
              </a:rPr>
              <a:t>Information included in the syllabus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1200" y="3622675"/>
            <a:ext cx="71401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dirty="0">
                <a:latin typeface="Calibri" charset="0"/>
              </a:rPr>
              <a:t>In short, let me know and consult with </a:t>
            </a:r>
            <a:r>
              <a:rPr lang="en-US" sz="2000" dirty="0"/>
              <a:t>Accessibility Resources</a:t>
            </a:r>
            <a:endParaRPr lang="en-US" sz="21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Preferred Name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576731" y="2373313"/>
            <a:ext cx="820839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dirty="0">
                <a:latin typeface="Calibri" charset="0"/>
              </a:rPr>
              <a:t>If you prefer using name diff from UB records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1200" y="3622675"/>
            <a:ext cx="46283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dirty="0">
                <a:latin typeface="Calibri" charset="0"/>
              </a:rPr>
              <a:t>Let me know and we’ll make a note of it.</a:t>
            </a:r>
          </a:p>
        </p:txBody>
      </p:sp>
    </p:spTree>
    <p:extLst>
      <p:ext uri="{BB962C8B-B14F-4D97-AF65-F5344CB8AC3E}">
        <p14:creationId xmlns:p14="http://schemas.microsoft.com/office/powerpoint/2010/main" val="18353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76F-2F76-5541-AA87-F910CF2A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Campus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691A1-3689-AA47-BFC8-032D94FF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742"/>
            <a:ext cx="9144000" cy="40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24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 Office hours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125899" y="1417638"/>
            <a:ext cx="28922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>
                <a:latin typeface="Calibri" charset="0"/>
              </a:rPr>
              <a:t>Starts next week!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D8F2D24-E423-D14B-9468-D996CE4B4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820" y="2924704"/>
            <a:ext cx="65123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>
                <a:latin typeface="Calibri" charset="0"/>
              </a:rPr>
              <a:t>Will cover pretty much all the weekdays!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Recitations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431584" y="1472100"/>
            <a:ext cx="41718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dirty="0"/>
              <a:t>Are on for this week!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66828" y="2379101"/>
            <a:ext cx="2685748" cy="4050902"/>
            <a:chOff x="3466828" y="2379101"/>
            <a:chExt cx="2685748" cy="40509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6828" y="2379101"/>
              <a:ext cx="2685748" cy="405090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697793" y="2716676"/>
              <a:ext cx="2186522" cy="4179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RECITATIONS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004B-4ACE-9E44-BC28-076F290A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stick to </a:t>
            </a:r>
            <a:r>
              <a:rPr lang="en-US" b="1" dirty="0"/>
              <a:t>your</a:t>
            </a:r>
            <a:r>
              <a:rPr lang="en-US" dirty="0"/>
              <a:t> recitation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7BCDF-D094-074B-B925-158F52DC5324}"/>
              </a:ext>
            </a:extLst>
          </p:cNvPr>
          <p:cNvSpPr txBox="1"/>
          <p:nvPr/>
        </p:nvSpPr>
        <p:spPr>
          <a:xfrm>
            <a:off x="546100" y="2476500"/>
            <a:ext cx="8140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 that Zoom sessions can be more interactive.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You can change (via </a:t>
            </a:r>
            <a:r>
              <a:rPr lang="en-US" sz="2800" dirty="0" err="1"/>
              <a:t>MyUB</a:t>
            </a:r>
            <a:r>
              <a:rPr lang="en-US" sz="2800" dirty="0"/>
              <a:t>) if there is a space.</a:t>
            </a:r>
          </a:p>
        </p:txBody>
      </p:sp>
    </p:spTree>
    <p:extLst>
      <p:ext uri="{BB962C8B-B14F-4D97-AF65-F5344CB8AC3E}">
        <p14:creationId xmlns:p14="http://schemas.microsoft.com/office/powerpoint/2010/main" val="336735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Mid term (two parts)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Wed, </a:t>
            </a:r>
            <a:r>
              <a:rPr lang="en-US" b="1" dirty="0">
                <a:latin typeface="Calibri" charset="0"/>
                <a:ea typeface="ＭＳ Ｐゴシック" charset="0"/>
              </a:rPr>
              <a:t>Mar 17 </a:t>
            </a:r>
            <a:r>
              <a:rPr lang="en-US" dirty="0">
                <a:latin typeface="Calibri" charset="0"/>
                <a:ea typeface="ＭＳ Ｐゴシック" charset="0"/>
              </a:rPr>
              <a:t>and Fri, </a:t>
            </a:r>
            <a:r>
              <a:rPr lang="en-US" b="1" dirty="0">
                <a:latin typeface="Calibri" charset="0"/>
                <a:ea typeface="ＭＳ Ｐゴシック" charset="0"/>
              </a:rPr>
              <a:t>Mar 19</a:t>
            </a:r>
            <a:r>
              <a:rPr lang="en-US" dirty="0">
                <a:latin typeface="Calibri" charset="0"/>
                <a:ea typeface="ＭＳ Ｐゴシック" charset="0"/>
              </a:rPr>
              <a:t>, 2021.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Live exams, during the class time.</a:t>
            </a:r>
          </a:p>
          <a:p>
            <a:pPr lvl="1" eaLnBrk="1" hangingPunct="1">
              <a:buFont typeface="Arial" charset="0"/>
              <a:buNone/>
            </a:pP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MARK YOUR CALENDAR!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Final exam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Wed, </a:t>
            </a:r>
            <a:r>
              <a:rPr lang="en-US" b="1" dirty="0">
                <a:latin typeface="Calibri" charset="0"/>
                <a:ea typeface="ＭＳ Ｐゴシック" charset="0"/>
              </a:rPr>
              <a:t>May 12</a:t>
            </a:r>
            <a:r>
              <a:rPr lang="en-US" dirty="0">
                <a:latin typeface="Calibri" charset="0"/>
                <a:ea typeface="ＭＳ Ｐゴシック" charset="0"/>
              </a:rPr>
              <a:t>, 2021.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Live exam, </a:t>
            </a:r>
            <a:r>
              <a:rPr lang="en-US" b="1" dirty="0">
                <a:latin typeface="Calibri" charset="0"/>
                <a:ea typeface="ＭＳ Ｐゴシック" charset="0"/>
              </a:rPr>
              <a:t>3:30-6:00pm (not 3 </a:t>
            </a:r>
            <a:r>
              <a:rPr lang="en-US" b="1" dirty="0" err="1">
                <a:latin typeface="Calibri" charset="0"/>
                <a:ea typeface="ＭＳ Ｐゴシック" charset="0"/>
              </a:rPr>
              <a:t>hrs</a:t>
            </a:r>
            <a:r>
              <a:rPr lang="en-US" b="1" dirty="0">
                <a:latin typeface="Calibri" charset="0"/>
                <a:ea typeface="ＭＳ Ｐゴシック" charset="0"/>
              </a:rPr>
              <a:t>)</a:t>
            </a:r>
          </a:p>
          <a:p>
            <a:pPr lvl="1" eaLnBrk="1" hangingPunct="1">
              <a:buNone/>
            </a:pP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MARK YOUR CALENDAR!</a:t>
            </a:r>
          </a:p>
          <a:p>
            <a:pPr lvl="1" eaLnBrk="1" hangingPunct="1">
              <a:buFont typeface="Arial" charset="0"/>
              <a:buNone/>
            </a:pPr>
            <a:endParaRPr lang="en-US" b="1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2E54E1-3BBC-3E41-91DC-EA8B5F2C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19768-A8AA-D843-B301-38EAA5516B16}"/>
              </a:ext>
            </a:extLst>
          </p:cNvPr>
          <p:cNvSpPr txBox="1"/>
          <p:nvPr/>
        </p:nvSpPr>
        <p:spPr>
          <a:xfrm>
            <a:off x="295829" y="1890793"/>
            <a:ext cx="78325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[50 pts] Q1 (easier) is a proof-based question; two parts</a:t>
            </a:r>
          </a:p>
          <a:p>
            <a:endParaRPr lang="en-US" sz="2400" dirty="0"/>
          </a:p>
          <a:p>
            <a:r>
              <a:rPr lang="en-US" sz="2400" dirty="0"/>
              <a:t>[25 pts] Q2 (harder) is a proof-based question; two parts</a:t>
            </a:r>
          </a:p>
          <a:p>
            <a:endParaRPr lang="en-US" sz="2400" dirty="0"/>
          </a:p>
          <a:p>
            <a:r>
              <a:rPr lang="en-US" sz="2400" dirty="0"/>
              <a:t>[25 pts] Q3 is a programming question; </a:t>
            </a:r>
            <a:r>
              <a:rPr lang="en-US" sz="2400" dirty="0" err="1"/>
              <a:t>autograded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255DC-A856-F745-87B4-C38D525023E5}"/>
              </a:ext>
            </a:extLst>
          </p:cNvPr>
          <p:cNvSpPr txBox="1"/>
          <p:nvPr/>
        </p:nvSpPr>
        <p:spPr>
          <a:xfrm>
            <a:off x="2243669" y="4585684"/>
            <a:ext cx="4748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HWs due by 8:00pm on Fridays</a:t>
            </a:r>
          </a:p>
          <a:p>
            <a:pPr algn="ctr"/>
            <a:r>
              <a:rPr lang="en-US" sz="2400" dirty="0"/>
              <a:t>(assigned a week before)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NO LATE SUBMISSIONS!!!</a:t>
            </a:r>
          </a:p>
        </p:txBody>
      </p:sp>
    </p:spTree>
    <p:extLst>
      <p:ext uri="{BB962C8B-B14F-4D97-AF65-F5344CB8AC3E}">
        <p14:creationId xmlns:p14="http://schemas.microsoft.com/office/powerpoint/2010/main" val="29370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C7E838-E97A-1C44-A8D3-47A01138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231"/>
            <a:ext cx="9144000" cy="5078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6EF16-E598-AD4F-A3EF-B5ADF757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page</a:t>
            </a:r>
          </a:p>
        </p:txBody>
      </p:sp>
    </p:spTree>
    <p:extLst>
      <p:ext uri="{BB962C8B-B14F-4D97-AF65-F5344CB8AC3E}">
        <p14:creationId xmlns:p14="http://schemas.microsoft.com/office/powerpoint/2010/main" val="3181755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A0AF-28BA-5446-8F33-ED03CA5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vs Java/Python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E1D31-2A10-D84A-AE6B-4501911C3528}"/>
              </a:ext>
            </a:extLst>
          </p:cNvPr>
          <p:cNvSpPr txBox="1"/>
          <p:nvPr/>
        </p:nvSpPr>
        <p:spPr>
          <a:xfrm>
            <a:off x="457200" y="1581150"/>
            <a:ext cx="824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Java/Python if you are just as comfortable with as C++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86CA5-EBA5-A240-AA51-CF549F7C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9098"/>
            <a:ext cx="9144000" cy="12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TAs first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7622" y="24032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47309" y="240320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Nitya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76F60-FB15-EE4D-871A-7657CF7AB828}"/>
              </a:ext>
            </a:extLst>
          </p:cNvPr>
          <p:cNvSpPr txBox="1"/>
          <p:nvPr/>
        </p:nvSpPr>
        <p:spPr>
          <a:xfrm>
            <a:off x="6281579" y="240320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Monica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68357-2637-004E-8F93-ED53DBE8641C}"/>
              </a:ext>
            </a:extLst>
          </p:cNvPr>
          <p:cNvSpPr txBox="1"/>
          <p:nvPr/>
        </p:nvSpPr>
        <p:spPr>
          <a:xfrm>
            <a:off x="3484860" y="41045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Harishvar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639BD2-D81E-EF40-BAF9-7C15892AEFD8}"/>
              </a:ext>
            </a:extLst>
          </p:cNvPr>
          <p:cNvSpPr txBox="1"/>
          <p:nvPr/>
        </p:nvSpPr>
        <p:spPr>
          <a:xfrm>
            <a:off x="3593865" y="240320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Jessica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AD77DB-4377-EA42-A321-98CC062E8104}"/>
              </a:ext>
            </a:extLst>
          </p:cNvPr>
          <p:cNvSpPr txBox="1"/>
          <p:nvPr/>
        </p:nvSpPr>
        <p:spPr>
          <a:xfrm>
            <a:off x="4963420" y="240320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Justin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57E753-EC5F-824A-88C4-349C0BFF1988}"/>
              </a:ext>
            </a:extLst>
          </p:cNvPr>
          <p:cNvSpPr txBox="1"/>
          <p:nvPr/>
        </p:nvSpPr>
        <p:spPr>
          <a:xfrm>
            <a:off x="650678" y="410456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Snigdha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A027FF-BC65-EE46-81B3-91B11D5D4362}"/>
              </a:ext>
            </a:extLst>
          </p:cNvPr>
          <p:cNvSpPr txBox="1"/>
          <p:nvPr/>
        </p:nvSpPr>
        <p:spPr>
          <a:xfrm>
            <a:off x="2112657" y="41045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7C0109-39E4-3149-89AA-1EE0935E267C}"/>
              </a:ext>
            </a:extLst>
          </p:cNvPr>
          <p:cNvSpPr txBox="1"/>
          <p:nvPr/>
        </p:nvSpPr>
        <p:spPr>
          <a:xfrm>
            <a:off x="4886476" y="410456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2E24DF-6983-E441-8F87-8C0A524F4568}"/>
              </a:ext>
            </a:extLst>
          </p:cNvPr>
          <p:cNvSpPr txBox="1"/>
          <p:nvPr/>
        </p:nvSpPr>
        <p:spPr>
          <a:xfrm>
            <a:off x="6300815" y="410456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Megan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AEAE5B-26EA-B04B-AE81-8819C26B0611}"/>
              </a:ext>
            </a:extLst>
          </p:cNvPr>
          <p:cNvSpPr txBox="1"/>
          <p:nvPr/>
        </p:nvSpPr>
        <p:spPr>
          <a:xfrm>
            <a:off x="7818812" y="240320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C26B9C-359C-3D42-818B-8B310439C2EB}"/>
              </a:ext>
            </a:extLst>
          </p:cNvPr>
          <p:cNvSpPr txBox="1"/>
          <p:nvPr/>
        </p:nvSpPr>
        <p:spPr>
          <a:xfrm>
            <a:off x="7671336" y="41045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Joseph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C9D777-B127-E843-98DF-1B9013FA1899}"/>
              </a:ext>
            </a:extLst>
          </p:cNvPr>
          <p:cNvSpPr txBox="1"/>
          <p:nvPr/>
        </p:nvSpPr>
        <p:spPr>
          <a:xfrm>
            <a:off x="3696457" y="58317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Elijah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3EBFCD-19F0-3D44-BC89-EA946AF17D98}"/>
              </a:ext>
            </a:extLst>
          </p:cNvPr>
          <p:cNvSpPr txBox="1"/>
          <p:nvPr/>
        </p:nvSpPr>
        <p:spPr>
          <a:xfrm>
            <a:off x="721210" y="583175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Winnie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D99034-68BF-0045-8D94-FCEA7BC3AA3E}"/>
              </a:ext>
            </a:extLst>
          </p:cNvPr>
          <p:cNvSpPr txBox="1"/>
          <p:nvPr/>
        </p:nvSpPr>
        <p:spPr>
          <a:xfrm>
            <a:off x="2260133" y="58317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Mihir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1C6F21-C430-8B40-B6F7-1B2FC5CF8275}"/>
              </a:ext>
            </a:extLst>
          </p:cNvPr>
          <p:cNvSpPr txBox="1"/>
          <p:nvPr/>
        </p:nvSpPr>
        <p:spPr>
          <a:xfrm>
            <a:off x="5021128" y="583175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Jakir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859D46-7D33-EF40-91FE-EA3145BDC892}"/>
              </a:ext>
            </a:extLst>
          </p:cNvPr>
          <p:cNvSpPr txBox="1"/>
          <p:nvPr/>
        </p:nvSpPr>
        <p:spPr>
          <a:xfrm>
            <a:off x="6390583" y="58317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Bekir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E4226E8-3229-444C-A704-D24C929A6AEB}"/>
              </a:ext>
            </a:extLst>
          </p:cNvPr>
          <p:cNvSpPr txBox="1"/>
          <p:nvPr/>
        </p:nvSpPr>
        <p:spPr>
          <a:xfrm>
            <a:off x="7782488" y="5831758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AF1F9-E9A0-2548-BB36-B1367AF34E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18" y="1341206"/>
            <a:ext cx="72957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7859B-2AD3-DE40-B589-43D3C9F5E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719" y="1341206"/>
            <a:ext cx="82563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706A8-8A63-DF42-B924-039834199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718" y="1341206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8FCCA-6BDA-9944-999B-2CA1E746AC1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762" y="1341206"/>
            <a:ext cx="73671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D8F0C9-08FD-A745-9F01-0E87C902421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908" y="1341206"/>
            <a:ext cx="6858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48AE09-2EE7-034D-A0E5-B4D9638656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535" y="1341206"/>
            <a:ext cx="75006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474F78-1D10-9A4E-9AB4-01E939FA72A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28" y="3077951"/>
            <a:ext cx="81355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D298EC-F4C5-2441-A430-B351A9B581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309" y="3077951"/>
            <a:ext cx="72445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1B08F2-FFD2-FF41-BFD4-6D2EC935F3E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923" y="3077951"/>
            <a:ext cx="67999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5F0A45-4ADD-FE4E-B799-DE102C37126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37" y="3077951"/>
            <a:ext cx="84836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B3C9DD-DE50-C543-8323-D8EE5A5C610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943" y="3077951"/>
            <a:ext cx="89173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58D20C-9A31-CD45-B604-C173754136B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880" y="3077951"/>
            <a:ext cx="991370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DB52AC-079A-EB42-8C3A-295BE3A2B38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8" y="4834915"/>
            <a:ext cx="689530" cy="914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7BA9A5-6FC5-2448-A812-320E41BBF6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6959" y="4834915"/>
            <a:ext cx="931150" cy="914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9EB5C90-5F5B-7444-953D-FC4F1222FFB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473" y="4834915"/>
            <a:ext cx="714890" cy="9144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230EFFC-F426-CA4A-BF1E-274E1FB731B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742" y="4834915"/>
            <a:ext cx="752750" cy="914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5F63C36-DFDA-6F4F-BF73-B447A21F91D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078" y="4834915"/>
            <a:ext cx="757460" cy="914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B0B8BDB-5611-9445-9691-3D3549B6E8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20698" y="4834238"/>
            <a:ext cx="829733" cy="91507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This course: how to solve problems!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521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2362200" y="6477000"/>
            <a:ext cx="1447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FFFF00"/>
                </a:solidFill>
                <a:latin typeface="Calibri" charset="0"/>
              </a:rPr>
              <a:t>http://xkcd.com/173/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 will be recorded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43" y="1393745"/>
            <a:ext cx="3339039" cy="50362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7171" y="2379101"/>
            <a:ext cx="450181" cy="3536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1218" y="6494303"/>
            <a:ext cx="4598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www.imdb.com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/title/tt0363510/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mediaviewer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/rm2499681792</a:t>
            </a:r>
          </a:p>
        </p:txBody>
      </p:sp>
    </p:spTree>
    <p:extLst>
      <p:ext uri="{BB962C8B-B14F-4D97-AF65-F5344CB8AC3E}">
        <p14:creationId xmlns:p14="http://schemas.microsoft.com/office/powerpoint/2010/main" val="267066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About Me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820738" y="1574800"/>
            <a:ext cx="4846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dirty="0">
                <a:latin typeface="Calibri" charset="0"/>
              </a:rPr>
              <a:t>	  A. </a:t>
            </a:r>
            <a:r>
              <a:rPr lang="en-US" sz="4200" u="sng" dirty="0" err="1">
                <a:latin typeface="Calibri" charset="0"/>
              </a:rPr>
              <a:t>Erdem</a:t>
            </a:r>
            <a:r>
              <a:rPr lang="en-US" sz="4200" dirty="0">
                <a:latin typeface="Calibri" charset="0"/>
              </a:rPr>
              <a:t> </a:t>
            </a:r>
            <a:r>
              <a:rPr lang="en-US" sz="4200" dirty="0" err="1">
                <a:latin typeface="Calibri" charset="0"/>
              </a:rPr>
              <a:t>Sariyuce</a:t>
            </a:r>
            <a:endParaRPr lang="en-US" sz="4200" dirty="0">
              <a:latin typeface="Calibri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570038" y="2406650"/>
            <a:ext cx="3345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err="1">
                <a:latin typeface="Calibri" charset="0"/>
              </a:rPr>
              <a:t>erdem@</a:t>
            </a:r>
            <a:r>
              <a:rPr lang="en-US" altLang="ja-JP" sz="3000" dirty="0" err="1">
                <a:latin typeface="Calibri" charset="0"/>
              </a:rPr>
              <a:t>buffalo.edu</a:t>
            </a:r>
            <a:endParaRPr lang="en-US" sz="3000" dirty="0">
              <a:latin typeface="Calibri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570038" y="3086100"/>
            <a:ext cx="40504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Calibri" charset="0"/>
              </a:rPr>
              <a:t>Office: </a:t>
            </a:r>
            <a:r>
              <a:rPr lang="en-US" sz="2600" strike="sngStrike" dirty="0">
                <a:latin typeface="Calibri" charset="0"/>
              </a:rPr>
              <a:t>323 Davis</a:t>
            </a:r>
            <a:r>
              <a:rPr lang="en-US" sz="2600" dirty="0">
                <a:latin typeface="Calibri" charset="0"/>
              </a:rPr>
              <a:t> over Zoom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570038" y="3606800"/>
            <a:ext cx="71205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Calibri" charset="0"/>
              </a:rPr>
              <a:t>Office hours: Mon 5:00-6:00pm; Wed, 1:30-2:30pm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3417888" y="4111625"/>
            <a:ext cx="3795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OH starts today (Waiting room enabled)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 all 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000" y="3053540"/>
            <a:ext cx="558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cse-331-staff@buffalo.edu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3647" y="5127927"/>
            <a:ext cx="719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 will not respond to individual emails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(except for re-grading requests)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244424" y="1417638"/>
            <a:ext cx="3537020" cy="1331188"/>
          </a:xfrm>
          <a:prstGeom prst="cloudCallou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Or use piazza!</a:t>
            </a:r>
          </a:p>
        </p:txBody>
      </p:sp>
    </p:spTree>
    <p:extLst>
      <p:ext uri="{BB962C8B-B14F-4D97-AF65-F5344CB8AC3E}">
        <p14:creationId xmlns:p14="http://schemas.microsoft.com/office/powerpoint/2010/main" val="27675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Handouts for today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231900" y="1917700"/>
            <a:ext cx="2746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>
                <a:latin typeface="Calibri" charset="0"/>
              </a:rPr>
              <a:t>Syllabus (online)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231900" y="3744913"/>
            <a:ext cx="3484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>
                <a:latin typeface="Calibri" charset="0"/>
              </a:rPr>
              <a:t>Homework 0 (online)</a:t>
            </a: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1231900" y="2798763"/>
            <a:ext cx="5897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>
                <a:latin typeface="Calibri" charset="0"/>
              </a:rPr>
              <a:t>Homework Policy document (online)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C0D421-4899-7D4F-8B56-F2481B385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983"/>
            <a:ext cx="9144000" cy="5239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Stop Shop for the Course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8554" y="2450775"/>
            <a:ext cx="6821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https://cse.buffalo.edu/~erdem/cse331/spring21/index.html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7391" y="1300983"/>
            <a:ext cx="501800" cy="254000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71137" y="1300983"/>
            <a:ext cx="415995" cy="254000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7715" y="1319469"/>
            <a:ext cx="508001" cy="251012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4375" y="1319469"/>
            <a:ext cx="575426" cy="251012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42544" y="1319469"/>
            <a:ext cx="938306" cy="254000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EBF8A-6B1D-A84A-992A-CA7BA8F3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99" y="1294467"/>
            <a:ext cx="6800155" cy="5377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0 (Optional)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9" y="1783505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Due: next Monday 8am</a:t>
            </a:r>
          </a:p>
        </p:txBody>
      </p:sp>
    </p:spTree>
    <p:extLst>
      <p:ext uri="{BB962C8B-B14F-4D97-AF65-F5344CB8AC3E}">
        <p14:creationId xmlns:p14="http://schemas.microsoft.com/office/powerpoint/2010/main" val="210757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23247</TotalTime>
  <Words>694</Words>
  <Application>Microsoft Macintosh PowerPoint</Application>
  <PresentationFormat>On-screen Show (4:3)</PresentationFormat>
  <Paragraphs>128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ＭＳ Ｐゴシック</vt:lpstr>
      <vt:lpstr>Arial</vt:lpstr>
      <vt:lpstr>Calibri</vt:lpstr>
      <vt:lpstr>Office Theme</vt:lpstr>
      <vt:lpstr>PowerPoint Presentation</vt:lpstr>
      <vt:lpstr>Let’s do some introductions</vt:lpstr>
      <vt:lpstr>TAs first</vt:lpstr>
      <vt:lpstr>Lectures will be recorded</vt:lpstr>
      <vt:lpstr>About Me</vt:lpstr>
      <vt:lpstr>Contact us all at</vt:lpstr>
      <vt:lpstr>Handouts for today</vt:lpstr>
      <vt:lpstr>One Stop Shop for the Course</vt:lpstr>
      <vt:lpstr>Homework 0 (Optional)</vt:lpstr>
      <vt:lpstr>Three things to remember</vt:lpstr>
      <vt:lpstr>Wait.. What???</vt:lpstr>
      <vt:lpstr>Academic Dishonesty</vt:lpstr>
      <vt:lpstr>Read the syllabus and hw policy CAREFULLY!</vt:lpstr>
      <vt:lpstr>More information on the syllabus quiz</vt:lpstr>
      <vt:lpstr>Autolab</vt:lpstr>
      <vt:lpstr>Autolab FAQ</vt:lpstr>
      <vt:lpstr>You can submit the following now</vt:lpstr>
      <vt:lpstr>Grading break-down</vt:lpstr>
      <vt:lpstr>Pre-requisites</vt:lpstr>
      <vt:lpstr>Accessibility Resources</vt:lpstr>
      <vt:lpstr>Preferred Name</vt:lpstr>
      <vt:lpstr>Critical Campus Resources</vt:lpstr>
      <vt:lpstr>TA Office hours</vt:lpstr>
      <vt:lpstr>Recitations</vt:lpstr>
      <vt:lpstr>Please stick to your recitation section</vt:lpstr>
      <vt:lpstr>Exams</vt:lpstr>
      <vt:lpstr>HWs</vt:lpstr>
      <vt:lpstr>Support page</vt:lpstr>
      <vt:lpstr>C++ vs Java/Python</vt:lpstr>
      <vt:lpstr>This course: how to solve problems!</vt:lpstr>
    </vt:vector>
  </TitlesOfParts>
  <Company>UB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Atri</dc:creator>
  <cp:lastModifiedBy>Sariyuce, A. Erdem</cp:lastModifiedBy>
  <cp:revision>175</cp:revision>
  <dcterms:created xsi:type="dcterms:W3CDTF">2011-08-29T00:52:11Z</dcterms:created>
  <dcterms:modified xsi:type="dcterms:W3CDTF">2021-02-01T22:07:50Z</dcterms:modified>
</cp:coreProperties>
</file>