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74" r:id="rId11"/>
    <p:sldId id="271" r:id="rId12"/>
    <p:sldId id="265" r:id="rId13"/>
    <p:sldId id="266" r:id="rId14"/>
    <p:sldId id="267" r:id="rId15"/>
    <p:sldId id="269" r:id="rId16"/>
    <p:sldId id="268" r:id="rId17"/>
    <p:sldId id="270" r:id="rId18"/>
    <p:sldId id="272" r:id="rId19"/>
    <p:sldId id="289" r:id="rId20"/>
    <p:sldId id="273" r:id="rId21"/>
    <p:sldId id="290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F3F-8737-AE4B-AB3E-312E2BE0F22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145C-2121-1D49-A9A8-CBAC8BA3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8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F3F-8737-AE4B-AB3E-312E2BE0F22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145C-2121-1D49-A9A8-CBAC8BA3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2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2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0095" y="1489591"/>
            <a:ext cx="6934618" cy="29173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10/30/12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145C-2121-1D49-A9A8-CBAC8BA3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4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F3F-8737-AE4B-AB3E-312E2BE0F22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145C-2121-1D49-A9A8-CBAC8BA3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7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F3F-8737-AE4B-AB3E-312E2BE0F22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145C-2121-1D49-A9A8-CBAC8BA3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5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9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F3F-8737-AE4B-AB3E-312E2BE0F22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145C-2121-1D49-A9A8-CBAC8BA3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1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F3F-8737-AE4B-AB3E-312E2BE0F22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145C-2121-1D49-A9A8-CBAC8BA3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3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F3F-8737-AE4B-AB3E-312E2BE0F22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145C-2121-1D49-A9A8-CBAC8BA3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6608"/>
            <a:ext cx="9144000" cy="666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99" y="1160564"/>
            <a:ext cx="8747149" cy="49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55F3F-8737-AE4B-AB3E-312E2BE0F22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2522" y="6356350"/>
            <a:ext cx="37989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5145C-2121-1D49-A9A8-CBAC8BA3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6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effectLst>
            <a:outerShdw blurRad="38100" dist="25400" dir="2700000" algn="tl" rotWithShape="0">
              <a:srgbClr val="000000">
                <a:alpha val="42000"/>
              </a:srgbClr>
            </a:outerShdw>
          </a:effectLst>
          <a:latin typeface="Helvetic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Dido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Dido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Dido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Dido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Dido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Designing a Vector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Amortized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9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Pictorially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986202"/>
              </p:ext>
            </p:extLst>
          </p:nvPr>
        </p:nvGraphicFramePr>
        <p:xfrm>
          <a:off x="571436" y="1543528"/>
          <a:ext cx="3751737" cy="21539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51737"/>
              </a:tblGrid>
              <a:tr h="5384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UBVector</a:t>
                      </a:r>
                      <a:r>
                        <a:rPr lang="en-US" dirty="0" smtClean="0"/>
                        <a:t> Object</a:t>
                      </a:r>
                      <a:endParaRPr lang="en-US" dirty="0"/>
                    </a:p>
                  </a:txBody>
                  <a:tcPr/>
                </a:tc>
              </a:tr>
              <a:tr h="5384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size_t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num_items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;</a:t>
                      </a:r>
                    </a:p>
                  </a:txBody>
                  <a:tcPr/>
                </a:tc>
              </a:tr>
              <a:tr h="53849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size_t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current_capacity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;</a:t>
                      </a:r>
                      <a:endParaRPr lang="en-US" dirty="0"/>
                    </a:p>
                  </a:txBody>
                  <a:tcPr/>
                </a:tc>
              </a:tr>
              <a:tr h="5384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string *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item_ptr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;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890889"/>
              </p:ext>
            </p:extLst>
          </p:nvPr>
        </p:nvGraphicFramePr>
        <p:xfrm>
          <a:off x="571436" y="4958082"/>
          <a:ext cx="79380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606"/>
                <a:gridCol w="1587606"/>
                <a:gridCol w="1587606"/>
                <a:gridCol w="1587606"/>
                <a:gridCol w="15876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“this”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“is”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“good”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“example”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571436" y="3541189"/>
            <a:ext cx="1687850" cy="1416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9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&amp; destructor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Default constructor</a:t>
            </a:r>
          </a:p>
          <a:p>
            <a:r>
              <a:rPr lang="en-US" dirty="0" smtClean="0"/>
              <a:t>Initialization list</a:t>
            </a:r>
          </a:p>
          <a:p>
            <a:r>
              <a:rPr lang="en-US" dirty="0" smtClean="0"/>
              <a:t>Explicit constructor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8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UBVector’s</a:t>
            </a:r>
            <a:r>
              <a:rPr lang="en-US" dirty="0" smtClean="0"/>
              <a:t> Constructors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21" y="1145301"/>
            <a:ext cx="8548648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UBVector.h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</a:t>
            </a:r>
            <a:r>
              <a:rPr lang="en-US" dirty="0" err="1" smtClean="0">
                <a:solidFill>
                  <a:srgbClr val="643820"/>
                </a:solidFill>
                <a:latin typeface="Courier"/>
                <a:cs typeface="Courier"/>
              </a:rPr>
              <a:t>ifndef</a:t>
            </a:r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 _UBVECTOR_H</a:t>
            </a: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#define _UBVECTOR_H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{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constructors and assignment operator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();            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default constructor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n);    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 with n strings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&amp;);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copy constructor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operator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=(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another_ubvec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destructor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~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…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... more to come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s-ES_tradnl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s-ES_tradnl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7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548" y="1145301"/>
            <a:ext cx="2686718" cy="4909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Constructor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21" y="1145301"/>
            <a:ext cx="8548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UBVector.cpp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#include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&lt;string&gt;</a:t>
            </a:r>
            <a:endParaRPr lang="en-US" dirty="0" smtClean="0">
              <a:solidFill>
                <a:srgbClr val="64382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#include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"</a:t>
            </a:r>
            <a:r>
              <a:rPr lang="en-US" dirty="0" err="1" smtClean="0">
                <a:solidFill>
                  <a:srgbClr val="C41A16"/>
                </a:solidFill>
                <a:latin typeface="Courier"/>
                <a:cs typeface="Courier"/>
              </a:rPr>
              <a:t>UBVector.h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"</a:t>
            </a:r>
            <a:endParaRPr lang="en-US" dirty="0" smtClean="0">
              <a:solidFill>
                <a:srgbClr val="64382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using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namespace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actually allocate the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 member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::INITIAL_CAPACITY = </a:t>
            </a:r>
            <a:r>
              <a:rPr lang="en-US" dirty="0" smtClean="0">
                <a:solidFill>
                  <a:srgbClr val="1C00CF"/>
                </a:solidFill>
                <a:latin typeface="Courier"/>
                <a:cs typeface="Courier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= </a:t>
            </a:r>
            <a:r>
              <a:rPr lang="en-US" dirty="0" smtClean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INITIAL_CAPACITY;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 =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string[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567178"/>
              </p:ext>
            </p:extLst>
          </p:nvPr>
        </p:nvGraphicFramePr>
        <p:xfrm>
          <a:off x="1746365" y="5562916"/>
          <a:ext cx="49337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759"/>
                <a:gridCol w="986759"/>
                <a:gridCol w="986759"/>
                <a:gridCol w="986759"/>
                <a:gridCol w="9867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746365" y="4774499"/>
            <a:ext cx="0" cy="7884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8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UBVector’s</a:t>
            </a:r>
            <a:r>
              <a:rPr lang="en-US" dirty="0" smtClean="0"/>
              <a:t> Constructors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21" y="1145301"/>
            <a:ext cx="8548648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UBVector.h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</a:t>
            </a:r>
            <a:r>
              <a:rPr lang="en-US" dirty="0" err="1" smtClean="0">
                <a:solidFill>
                  <a:srgbClr val="643820"/>
                </a:solidFill>
                <a:latin typeface="Courier"/>
                <a:cs typeface="Courier"/>
              </a:rPr>
              <a:t>ifndef</a:t>
            </a:r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 _UBVECTOR_H</a:t>
            </a: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#define _UBVECTOR_H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{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constructors and assignment operator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();            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default constructor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n = 0);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 with n strings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&amp;);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copy constructor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operator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=(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another_ubvec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destructor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~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…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... more to come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s-ES_tradnl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s-ES_tradnl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47255" y="3272547"/>
            <a:ext cx="742511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548" y="1145301"/>
            <a:ext cx="2686718" cy="4909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Constructor &amp; Size Constructor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21" y="1145301"/>
            <a:ext cx="8548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UBVector.cpp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#include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&lt;string&gt;</a:t>
            </a:r>
            <a:endParaRPr lang="en-US" dirty="0" smtClean="0">
              <a:solidFill>
                <a:srgbClr val="64382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#include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"</a:t>
            </a:r>
            <a:r>
              <a:rPr lang="en-US" dirty="0" err="1" smtClean="0">
                <a:solidFill>
                  <a:srgbClr val="C41A16"/>
                </a:solidFill>
                <a:latin typeface="Courier"/>
                <a:cs typeface="Courier"/>
              </a:rPr>
              <a:t>UBVector.h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"</a:t>
            </a:r>
            <a:endParaRPr lang="en-US" dirty="0" smtClean="0">
              <a:solidFill>
                <a:srgbClr val="64382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using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namespace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actually allocate the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 member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::INITIAL_CAPACITY = </a:t>
            </a:r>
            <a:r>
              <a:rPr lang="en-US" dirty="0" smtClean="0">
                <a:solidFill>
                  <a:srgbClr val="1C00CF"/>
                </a:solidFill>
                <a:latin typeface="Courier"/>
                <a:cs typeface="Courier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n)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= n;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max(n, INITIAL_CAPACITY);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 =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string[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515903"/>
              </p:ext>
            </p:extLst>
          </p:nvPr>
        </p:nvGraphicFramePr>
        <p:xfrm>
          <a:off x="1746365" y="5562916"/>
          <a:ext cx="49337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759"/>
                <a:gridCol w="986759"/>
                <a:gridCol w="986759"/>
                <a:gridCol w="986759"/>
                <a:gridCol w="9867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746365" y="4774499"/>
            <a:ext cx="0" cy="7884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1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548" y="1145301"/>
            <a:ext cx="2686718" cy="4909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List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21" y="1145301"/>
            <a:ext cx="8548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UBVector.cpp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#include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&lt;string&gt;</a:t>
            </a:r>
            <a:endParaRPr lang="en-US" dirty="0" smtClean="0">
              <a:solidFill>
                <a:srgbClr val="64382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#include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"</a:t>
            </a:r>
            <a:r>
              <a:rPr lang="en-US" dirty="0" err="1" smtClean="0">
                <a:solidFill>
                  <a:srgbClr val="C41A16"/>
                </a:solidFill>
                <a:latin typeface="Courier"/>
                <a:cs typeface="Courier"/>
              </a:rPr>
              <a:t>UBVector.h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"</a:t>
            </a:r>
            <a:endParaRPr lang="en-US" dirty="0" smtClean="0">
              <a:solidFill>
                <a:srgbClr val="64382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using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namespace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actually allocate the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 member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::INITIAL_CAPACITY = </a:t>
            </a:r>
            <a:r>
              <a:rPr lang="en-US" dirty="0" smtClean="0">
                <a:solidFill>
                  <a:srgbClr val="1C00CF"/>
                </a:solidFill>
                <a:latin typeface="Courier"/>
                <a:cs typeface="Courier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n) : 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(n), 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(max(n, INITIAL_CAPACITY)), 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string[max(n, INITIAL_CAPACITY)]) 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{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/* constructor has empty body */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}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6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List Can Be More 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T x;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x = expression;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cs typeface="Didot"/>
              </a:rPr>
              <a:t>Expression is evaluated, object type T created</a:t>
            </a:r>
          </a:p>
          <a:p>
            <a:r>
              <a:rPr lang="en-US" dirty="0" smtClean="0">
                <a:solidFill>
                  <a:srgbClr val="FF6600"/>
                </a:solidFill>
                <a:cs typeface="Didot"/>
              </a:rPr>
              <a:t>Assignment operator for T is called</a:t>
            </a:r>
          </a:p>
          <a:p>
            <a:r>
              <a:rPr lang="en-US" dirty="0" smtClean="0">
                <a:solidFill>
                  <a:srgbClr val="660066"/>
                </a:solidFill>
                <a:cs typeface="Didot"/>
              </a:rPr>
              <a:t>Temporary object is destroyed</a:t>
            </a:r>
          </a:p>
          <a:p>
            <a:r>
              <a:rPr lang="en-US" dirty="0" smtClean="0">
                <a:solidFill>
                  <a:srgbClr val="FF0000"/>
                </a:solidFill>
                <a:cs typeface="Didot"/>
              </a:rPr>
              <a:t>If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x = expression</a:t>
            </a:r>
            <a:r>
              <a:rPr lang="en-US" dirty="0" smtClean="0">
                <a:solidFill>
                  <a:srgbClr val="FF0000"/>
                </a:solidFill>
                <a:cs typeface="Didot"/>
              </a:rPr>
              <a:t> is in constructor, a copy of x is created before doing assignment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5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Constructors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7344" y="952457"/>
            <a:ext cx="8023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>
                <a:solidFill>
                  <a:srgbClr val="000000"/>
                </a:solidFill>
                <a:latin typeface="Menlo-Regular"/>
              </a:rPr>
              <a:t>UBVector a = </a:t>
            </a:r>
            <a:r>
              <a:rPr lang="ro-RO" dirty="0" smtClean="0">
                <a:solidFill>
                  <a:srgbClr val="1C00CF"/>
                </a:solidFill>
                <a:latin typeface="Menlo-Regular"/>
              </a:rPr>
              <a:t>400</a:t>
            </a:r>
            <a:r>
              <a:rPr lang="ro-RO" dirty="0" smtClean="0">
                <a:solidFill>
                  <a:srgbClr val="000000"/>
                </a:solidFill>
                <a:latin typeface="Menlo-Regular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537344" y="3956460"/>
            <a:ext cx="47818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dirty="0" smtClean="0">
                <a:solidFill>
                  <a:srgbClr val="007400"/>
                </a:solidFill>
                <a:latin typeface="Menlo-Regular"/>
              </a:rPr>
              <a:t>// in </a:t>
            </a:r>
            <a:r>
              <a:rPr lang="en-US" dirty="0" err="1" smtClean="0">
                <a:solidFill>
                  <a:srgbClr val="007400"/>
                </a:solidFill>
                <a:latin typeface="Menlo-Regular"/>
              </a:rPr>
              <a:t>UBVector.h</a:t>
            </a:r>
            <a:endParaRPr lang="en-US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Menlo-Regular"/>
              </a:rPr>
              <a:t>explicit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n=</a:t>
            </a:r>
            <a:r>
              <a:rPr lang="en-US" dirty="0" smtClean="0">
                <a:solidFill>
                  <a:srgbClr val="1C00CF"/>
                </a:solidFill>
                <a:latin typeface="Menlo-Regula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);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7344" y="1471589"/>
            <a:ext cx="6320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RO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ro-RO" dirty="0" smtClean="0">
                <a:solidFill>
                  <a:srgbClr val="AA0D91"/>
                </a:solidFill>
                <a:latin typeface="Menlo-Regular"/>
              </a:rPr>
              <a:t>void</a:t>
            </a:r>
            <a:r>
              <a:rPr lang="ro-RO" dirty="0" smtClean="0">
                <a:solidFill>
                  <a:srgbClr val="000000"/>
                </a:solidFill>
                <a:latin typeface="Menlo-Regular"/>
              </a:rPr>
              <a:t> foo(UBVector); </a:t>
            </a:r>
            <a:r>
              <a:rPr lang="ro-RO" dirty="0" smtClean="0">
                <a:solidFill>
                  <a:srgbClr val="007400"/>
                </a:solidFill>
                <a:latin typeface="Menlo-Regular"/>
              </a:rPr>
              <a:t>// prototype</a:t>
            </a:r>
            <a:endParaRPr lang="ro-RO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foo(</a:t>
            </a:r>
            <a:r>
              <a:rPr lang="en-US" dirty="0" smtClean="0">
                <a:solidFill>
                  <a:srgbClr val="1C00CF"/>
                </a:solidFill>
                <a:latin typeface="Menlo-Regular"/>
              </a:rPr>
              <a:t>400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);           </a:t>
            </a:r>
            <a:r>
              <a:rPr lang="en-US" dirty="0" smtClean="0">
                <a:solidFill>
                  <a:srgbClr val="007400"/>
                </a:solidFill>
                <a:latin typeface="Menlo-Regular"/>
              </a:rPr>
              <a:t>// call the function</a:t>
            </a:r>
            <a:endParaRPr lang="en-US" dirty="0" smtClean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7344" y="2727826"/>
            <a:ext cx="7189914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General rule of thumb: put explicit in front of all</a:t>
            </a:r>
          </a:p>
          <a:p>
            <a:r>
              <a:rPr lang="en-US" sz="2800" dirty="0" smtClean="0"/>
              <a:t>one-argument constructors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7344" y="5231521"/>
            <a:ext cx="7642787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Except for the copy constructor</a:t>
            </a:r>
          </a:p>
          <a:p>
            <a:r>
              <a:rPr lang="en-US" sz="2800" dirty="0" smtClean="0"/>
              <a:t>Explicit copy constructor is probably evil in disguise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7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Evil Come From?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90141" y="1492663"/>
            <a:ext cx="8023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>
                <a:solidFill>
                  <a:srgbClr val="000000"/>
                </a:solidFill>
                <a:latin typeface="Menlo-Regular"/>
              </a:rPr>
              <a:t>UBVector a = </a:t>
            </a:r>
            <a:r>
              <a:rPr lang="ro-RO" dirty="0" smtClean="0">
                <a:solidFill>
                  <a:srgbClr val="1C00CF"/>
                </a:solidFill>
                <a:latin typeface="Menlo-Regular"/>
              </a:rPr>
              <a:t>400</a:t>
            </a:r>
            <a:r>
              <a:rPr lang="ro-RO" dirty="0" smtClean="0">
                <a:solidFill>
                  <a:srgbClr val="000000"/>
                </a:solidFill>
                <a:latin typeface="Menlo-Regular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790141" y="2100254"/>
            <a:ext cx="8023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>
                <a:solidFill>
                  <a:srgbClr val="000000"/>
                </a:solidFill>
                <a:latin typeface="Menlo-Regular"/>
              </a:rPr>
              <a:t>UBVector a = UBVector(</a:t>
            </a:r>
            <a:r>
              <a:rPr lang="ro-RO" dirty="0" smtClean="0">
                <a:solidFill>
                  <a:srgbClr val="1C00CF"/>
                </a:solidFill>
                <a:latin typeface="Menlo-Regular"/>
              </a:rPr>
              <a:t>400)</a:t>
            </a:r>
            <a:r>
              <a:rPr lang="ro-RO" dirty="0" smtClean="0">
                <a:solidFill>
                  <a:srgbClr val="000000"/>
                </a:solidFill>
                <a:latin typeface="Menlo-Regular"/>
              </a:rPr>
              <a:t>;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18370" y="2469586"/>
            <a:ext cx="9478" cy="6484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2395" y="3146742"/>
            <a:ext cx="388474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Implicit conversion, same as a type cast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90141" y="41899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>
                <a:solidFill>
                  <a:srgbClr val="AA0D91"/>
                </a:solidFill>
                <a:latin typeface="Courier"/>
                <a:cs typeface="Courier"/>
              </a:rPr>
              <a:t>int</a:t>
            </a:r>
            <a:r>
              <a:rPr lang="hu-HU" dirty="0">
                <a:solidFill>
                  <a:srgbClr val="000000"/>
                </a:solidFill>
                <a:latin typeface="Courier"/>
                <a:cs typeface="Courier"/>
              </a:rPr>
              <a:t> a = </a:t>
            </a:r>
            <a:r>
              <a:rPr lang="hu-HU" dirty="0">
                <a:solidFill>
                  <a:srgbClr val="1C00CF"/>
                </a:solidFill>
                <a:latin typeface="Courier"/>
                <a:cs typeface="Courier"/>
              </a:rPr>
              <a:t>10</a:t>
            </a:r>
            <a:r>
              <a:rPr lang="hu-HU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nb-NO" dirty="0">
                <a:solidFill>
                  <a:srgbClr val="AA0D91"/>
                </a:solidFill>
                <a:latin typeface="Courier"/>
                <a:cs typeface="Courier"/>
              </a:rPr>
              <a:t>double</a:t>
            </a:r>
            <a:r>
              <a:rPr lang="nb-NO" dirty="0">
                <a:solidFill>
                  <a:srgbClr val="000000"/>
                </a:solidFill>
                <a:latin typeface="Courier"/>
                <a:cs typeface="Courier"/>
              </a:rPr>
              <a:t> b = </a:t>
            </a:r>
            <a:r>
              <a:rPr lang="nb-NO" dirty="0">
                <a:solidFill>
                  <a:srgbClr val="1C00CF"/>
                </a:solidFill>
                <a:latin typeface="Courier"/>
                <a:cs typeface="Courier"/>
              </a:rPr>
              <a:t>11.5</a:t>
            </a:r>
            <a:r>
              <a:rPr lang="nb-NO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nb-NO" dirty="0">
                <a:solidFill>
                  <a:srgbClr val="000000"/>
                </a:solidFill>
                <a:latin typeface="Courier"/>
                <a:cs typeface="Courier"/>
              </a:rPr>
              <a:t>a = b;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207178" y="5152474"/>
            <a:ext cx="9478" cy="6484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0141" y="5800915"/>
            <a:ext cx="461601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 do want this behavior, just not all the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9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header file</a:t>
            </a:r>
          </a:p>
          <a:p>
            <a:r>
              <a:rPr lang="en-US" dirty="0" smtClean="0"/>
              <a:t>Decide the operations “users” can do on a </a:t>
            </a:r>
            <a:r>
              <a:rPr lang="en-US" dirty="0" err="1" smtClean="0"/>
              <a:t>UBVector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3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899" y="2496259"/>
            <a:ext cx="8747149" cy="362990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I’m using raw pointer here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>
                <a:latin typeface="Courier"/>
                <a:cs typeface="Courier"/>
              </a:rPr>
              <a:t>C++11</a:t>
            </a:r>
            <a:r>
              <a:rPr lang="en-US" dirty="0" smtClean="0"/>
              <a:t>, you can use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unique_ptr</a:t>
            </a:r>
            <a:r>
              <a:rPr lang="en-US" dirty="0" smtClean="0"/>
              <a:t> template class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delete []</a:t>
            </a:r>
            <a:r>
              <a:rPr lang="en-US" dirty="0" smtClean="0"/>
              <a:t> automatically called when it goes out of scope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79288" y="1111264"/>
            <a:ext cx="73884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800" dirty="0" smtClean="0">
                <a:solidFill>
                  <a:srgbClr val="000000"/>
                </a:solidFill>
                <a:latin typeface="Courier"/>
                <a:cs typeface="Courier"/>
              </a:rPr>
              <a:t>::~</a:t>
            </a:r>
            <a:r>
              <a:rPr lang="en-US" sz="2800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800" dirty="0" smtClean="0">
                <a:solidFill>
                  <a:srgbClr val="000000"/>
                </a:solidFill>
                <a:latin typeface="Courier"/>
                <a:cs typeface="Courier"/>
              </a:rPr>
              <a:t>() {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800" dirty="0" smtClean="0">
                <a:solidFill>
                  <a:srgbClr val="AA0D91"/>
                </a:solidFill>
                <a:latin typeface="Courier"/>
                <a:cs typeface="Courier"/>
              </a:rPr>
              <a:t>delete</a:t>
            </a:r>
            <a:r>
              <a:rPr lang="en-US" sz="2800" dirty="0" smtClean="0">
                <a:solidFill>
                  <a:srgbClr val="000000"/>
                </a:solidFill>
                <a:latin typeface="Courier"/>
                <a:cs typeface="Courier"/>
              </a:rPr>
              <a:t> [] </a:t>
            </a:r>
            <a:r>
              <a:rPr lang="en-US" sz="2800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sz="28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6264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Limbo State of C++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899" y="964670"/>
            <a:ext cx="8747149" cy="56659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Raw pointers are discouraged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C++03: </a:t>
            </a:r>
          </a:p>
          <a:p>
            <a:pPr lvl="1"/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auto_ptr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scoped_ptr</a:t>
            </a:r>
            <a:r>
              <a:rPr lang="en-US" dirty="0" smtClean="0"/>
              <a:t> in Boost, Google C++ style guide specifically encourages using this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C++11: </a:t>
            </a:r>
            <a:r>
              <a:rPr lang="en-US" sz="2800" dirty="0" err="1">
                <a:solidFill>
                  <a:srgbClr val="008000"/>
                </a:solidFill>
                <a:latin typeface="Courier"/>
                <a:cs typeface="Courier"/>
              </a:rPr>
              <a:t>auto_ptr</a:t>
            </a:r>
            <a:r>
              <a:rPr lang="en-US" dirty="0" smtClean="0"/>
              <a:t> deprecated</a:t>
            </a:r>
          </a:p>
          <a:p>
            <a:pPr lvl="1"/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unique_ptr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shared_ptr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weak_ptr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2800" dirty="0" smtClean="0">
                <a:solidFill>
                  <a:srgbClr val="FF6600"/>
                </a:solidFill>
              </a:rPr>
              <a:t>C</a:t>
            </a:r>
            <a:r>
              <a:rPr lang="en-US" sz="2800" dirty="0">
                <a:solidFill>
                  <a:srgbClr val="FF6600"/>
                </a:solidFill>
              </a:rPr>
              <a:t>++</a:t>
            </a:r>
            <a:r>
              <a:rPr lang="en-US" sz="2800" dirty="0" smtClean="0">
                <a:solidFill>
                  <a:srgbClr val="FF6600"/>
                </a:solidFill>
              </a:rPr>
              <a:t>11 not fully supported by</a:t>
            </a:r>
            <a:endParaRPr lang="en-US" sz="2800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g</a:t>
            </a:r>
            <a:r>
              <a:rPr lang="en-US" dirty="0" smtClean="0"/>
              <a:t>+</a:t>
            </a:r>
            <a:r>
              <a:rPr lang="en-US" dirty="0"/>
              <a:t>+ on </a:t>
            </a:r>
            <a:r>
              <a:rPr lang="en-US" dirty="0" err="1" smtClean="0"/>
              <a:t>timberlake</a:t>
            </a:r>
            <a:endParaRPr lang="en-US" dirty="0"/>
          </a:p>
          <a:p>
            <a:pPr lvl="1"/>
            <a:r>
              <a:rPr lang="en-US" dirty="0"/>
              <a:t>Newest version of MS Visual </a:t>
            </a:r>
            <a:r>
              <a:rPr lang="en-US" dirty="0" smtClean="0"/>
              <a:t>Studio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So we’ll use raw pointers</a:t>
            </a:r>
          </a:p>
          <a:p>
            <a:pPr lvl="1"/>
            <a:r>
              <a:rPr lang="en-US" dirty="0" smtClean="0"/>
              <a:t>They are what “smart pointers” are based anyhow!</a:t>
            </a:r>
            <a:endParaRPr lang="en-US" dirty="0"/>
          </a:p>
          <a:p>
            <a:pPr lvl="1"/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970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some simple methods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Subscripting operator</a:t>
            </a:r>
          </a:p>
          <a:p>
            <a:r>
              <a:rPr lang="en-US" dirty="0" smtClean="0"/>
              <a:t>Front</a:t>
            </a:r>
          </a:p>
          <a:p>
            <a:r>
              <a:rPr lang="en-US" dirty="0" smtClean="0"/>
              <a:t>Back</a:t>
            </a:r>
          </a:p>
          <a:p>
            <a:r>
              <a:rPr lang="en-US" dirty="0" err="1" smtClean="0"/>
              <a:t>Push_back</a:t>
            </a:r>
            <a:endParaRPr lang="en-US" dirty="0" smtClean="0"/>
          </a:p>
          <a:p>
            <a:r>
              <a:rPr lang="en-US" dirty="0" smtClean="0"/>
              <a:t>Reserve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0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Subscripting operator – </a:t>
            </a:r>
            <a:r>
              <a:rPr lang="en-US" dirty="0" err="1" smtClean="0">
                <a:latin typeface="Courier"/>
                <a:cs typeface="Courier"/>
              </a:rPr>
              <a:t>const</a:t>
            </a:r>
            <a:r>
              <a:rPr lang="en-US" dirty="0" smtClean="0"/>
              <a:t> overloading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1947" y="1160046"/>
            <a:ext cx="836546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string&amp;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operator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[](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index)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(index &lt;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[index];</a:t>
            </a:r>
          </a:p>
          <a:p>
            <a:r>
              <a:rPr lang="hu-HU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hu-HU" dirty="0" smtClean="0">
                <a:solidFill>
                  <a:srgbClr val="AA0D91"/>
                </a:solidFill>
                <a:latin typeface="Courier"/>
                <a:cs typeface="Courier"/>
              </a:rPr>
              <a:t>else</a:t>
            </a:r>
            <a:endParaRPr lang="hu-HU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throw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out_of_range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"index is out of range"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41947" y="3576572"/>
            <a:ext cx="836546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string&amp;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operator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[](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index) 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(index &lt;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[index];</a:t>
            </a:r>
          </a:p>
          <a:p>
            <a:r>
              <a:rPr lang="hu-HU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hu-HU" dirty="0" smtClean="0">
                <a:solidFill>
                  <a:srgbClr val="AA0D91"/>
                </a:solidFill>
                <a:latin typeface="Courier"/>
                <a:cs typeface="Courier"/>
              </a:rPr>
              <a:t>else</a:t>
            </a:r>
            <a:endParaRPr lang="hu-HU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throw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out_of_range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"index is out of range"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781" y="2914373"/>
            <a:ext cx="895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Didot"/>
                <a:cs typeface="Didot"/>
              </a:rPr>
              <a:t>Return a reference so we can do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ubvec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[12] = “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abc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”;</a:t>
            </a:r>
            <a:r>
              <a:rPr lang="en-US" sz="2400" dirty="0" smtClean="0">
                <a:latin typeface="Didot"/>
                <a:cs typeface="Didot"/>
              </a:rPr>
              <a:t> later</a:t>
            </a:r>
            <a:endParaRPr lang="en-US" sz="2400" dirty="0">
              <a:latin typeface="Didot"/>
              <a:cs typeface="Didot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23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2493" y="5597209"/>
            <a:ext cx="731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"/>
                <a:cs typeface="Courier"/>
              </a:rPr>
              <a:t>const</a:t>
            </a:r>
            <a:r>
              <a:rPr lang="en-US" sz="2400" dirty="0" smtClean="0">
                <a:latin typeface="Didot"/>
                <a:cs typeface="Didot"/>
              </a:rPr>
              <a:t> version used when the object itself is </a:t>
            </a:r>
            <a:r>
              <a:rPr lang="en-US" sz="2400" dirty="0" err="1">
                <a:latin typeface="Courier"/>
                <a:cs typeface="Courier"/>
              </a:rPr>
              <a:t>const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84435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front()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back()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281" y="866981"/>
            <a:ext cx="8243339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string&amp;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::front() { 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2400" dirty="0" smtClean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(*</a:t>
            </a:r>
            <a:r>
              <a:rPr lang="en-US" sz="2400" dirty="0" smtClean="0">
                <a:solidFill>
                  <a:srgbClr val="AA0D91"/>
                </a:solidFill>
                <a:latin typeface="Courier"/>
                <a:cs typeface="Courier"/>
              </a:rPr>
              <a:t>this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)[</a:t>
            </a:r>
            <a:r>
              <a:rPr lang="en-US" sz="2400" dirty="0" smtClean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];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  <a:p>
            <a:endParaRPr lang="en-US" sz="2400" dirty="0" smtClean="0">
              <a:solidFill>
                <a:srgbClr val="AA0D91"/>
              </a:solidFill>
              <a:latin typeface="Courier"/>
              <a:cs typeface="Courier"/>
            </a:endParaRPr>
          </a:p>
          <a:p>
            <a:r>
              <a:rPr lang="en-US" sz="2400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string&amp;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::front() </a:t>
            </a:r>
            <a:r>
              <a:rPr lang="en-US" sz="2400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{ 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2400" dirty="0" smtClean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(*</a:t>
            </a:r>
            <a:r>
              <a:rPr lang="en-US" sz="2400" dirty="0" smtClean="0">
                <a:solidFill>
                  <a:srgbClr val="AA0D91"/>
                </a:solidFill>
                <a:latin typeface="Courier"/>
                <a:cs typeface="Courier"/>
              </a:rPr>
              <a:t>this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)[</a:t>
            </a:r>
            <a:r>
              <a:rPr lang="en-US" sz="2400" dirty="0" smtClean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];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  <a:p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string&amp;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::back() { 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2400" dirty="0" smtClean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(*</a:t>
            </a:r>
            <a:r>
              <a:rPr lang="en-US" sz="2400" dirty="0" smtClean="0">
                <a:solidFill>
                  <a:srgbClr val="AA0D91"/>
                </a:solidFill>
                <a:latin typeface="Courier"/>
                <a:cs typeface="Courier"/>
              </a:rPr>
              <a:t>this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)[num_items-</a:t>
            </a:r>
            <a:r>
              <a:rPr lang="en-US" sz="2400" dirty="0" smtClean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];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  <a:p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400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string&amp;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::back() </a:t>
            </a:r>
            <a:r>
              <a:rPr lang="en-US" sz="2400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{ 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2400" dirty="0" smtClean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(*</a:t>
            </a:r>
            <a:r>
              <a:rPr lang="en-US" sz="2400" dirty="0" smtClean="0">
                <a:solidFill>
                  <a:srgbClr val="AA0D91"/>
                </a:solidFill>
                <a:latin typeface="Courier"/>
                <a:cs typeface="Courier"/>
              </a:rPr>
              <a:t>this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)[num_items-</a:t>
            </a:r>
            <a:r>
              <a:rPr lang="en-US" sz="2400" dirty="0" smtClean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];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1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0795" y="865097"/>
            <a:ext cx="8426525" cy="5016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sz="1600" dirty="0" err="1" smtClean="0">
                <a:solidFill>
                  <a:srgbClr val="007400"/>
                </a:solidFill>
                <a:latin typeface="Courier"/>
                <a:cs typeface="Courier"/>
              </a:rPr>
              <a:t>driver.cpp</a:t>
            </a:r>
            <a:r>
              <a:rPr lang="en-US" sz="1600" dirty="0" smtClean="0">
                <a:solidFill>
                  <a:srgbClr val="007400"/>
                </a:solidFill>
                <a:latin typeface="Courier"/>
                <a:cs typeface="Courier"/>
              </a:rPr>
              <a:t>: test the </a:t>
            </a:r>
            <a:r>
              <a:rPr lang="en-US" sz="1600" dirty="0" err="1" smtClean="0">
                <a:solidFill>
                  <a:srgbClr val="007400"/>
                </a:solidFill>
                <a:latin typeface="Courier"/>
                <a:cs typeface="Courier"/>
              </a:rPr>
              <a:t>UBVector</a:t>
            </a:r>
            <a:r>
              <a:rPr lang="en-US" sz="1600" dirty="0" smtClean="0">
                <a:solidFill>
                  <a:srgbClr val="007400"/>
                </a:solidFill>
                <a:latin typeface="Courier"/>
                <a:cs typeface="Courier"/>
              </a:rPr>
              <a:t> class</a:t>
            </a:r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643820"/>
                </a:solidFill>
                <a:latin typeface="Courier"/>
                <a:cs typeface="Courier"/>
              </a:rPr>
              <a:t>#include 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&lt;</a:t>
            </a:r>
            <a:r>
              <a:rPr lang="en-US" sz="1600" dirty="0" err="1" smtClean="0">
                <a:solidFill>
                  <a:srgbClr val="C41A16"/>
                </a:solidFill>
                <a:latin typeface="Courier"/>
                <a:cs typeface="Courier"/>
              </a:rPr>
              <a:t>iostream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&gt;</a:t>
            </a:r>
            <a:endParaRPr lang="en-US" sz="1600" dirty="0" smtClean="0">
              <a:solidFill>
                <a:srgbClr val="64382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643820"/>
                </a:solidFill>
                <a:latin typeface="Courier"/>
                <a:cs typeface="Courier"/>
              </a:rPr>
              <a:t>#include 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&lt;</a:t>
            </a:r>
            <a:r>
              <a:rPr lang="en-US" sz="1600" dirty="0" err="1" smtClean="0">
                <a:solidFill>
                  <a:srgbClr val="C41A16"/>
                </a:solidFill>
                <a:latin typeface="Courier"/>
                <a:cs typeface="Courier"/>
              </a:rPr>
              <a:t>stdexcept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&gt;</a:t>
            </a:r>
            <a:endParaRPr lang="en-US" sz="1600" dirty="0" smtClean="0">
              <a:solidFill>
                <a:srgbClr val="64382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643820"/>
                </a:solidFill>
                <a:latin typeface="Courier"/>
                <a:cs typeface="Courier"/>
              </a:rPr>
              <a:t>#include 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"</a:t>
            </a:r>
            <a:r>
              <a:rPr lang="en-US" sz="1600" dirty="0" err="1" smtClean="0">
                <a:solidFill>
                  <a:srgbClr val="C41A16"/>
                </a:solidFill>
                <a:latin typeface="Courier"/>
                <a:cs typeface="Courier"/>
              </a:rPr>
              <a:t>UBVector.h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"</a:t>
            </a:r>
            <a:endParaRPr lang="en-US" sz="1600" dirty="0" smtClean="0">
              <a:solidFill>
                <a:srgbClr val="64382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AA0D91"/>
                </a:solidFill>
                <a:latin typeface="Courier"/>
                <a:cs typeface="Courier"/>
              </a:rPr>
              <a:t>using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AA0D91"/>
                </a:solidFill>
                <a:latin typeface="Courier"/>
                <a:cs typeface="Courier"/>
              </a:rPr>
              <a:t>namespace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AA0D91"/>
                </a:solidFill>
                <a:latin typeface="Courier"/>
                <a:cs typeface="Courier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main()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1600" dirty="0" smtClean="0">
                <a:solidFill>
                  <a:srgbClr val="1C00CF"/>
                </a:solidFill>
                <a:latin typeface="Courier"/>
                <a:cs typeface="Courier"/>
              </a:rPr>
              <a:t>3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1600" dirty="0" smtClean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"this"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1600" dirty="0" smtClean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"is"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1600" dirty="0" smtClean="0">
                <a:solidFill>
                  <a:srgbClr val="1C00CF"/>
                </a:solidFill>
                <a:latin typeface="Courier"/>
                <a:cs typeface="Courier"/>
              </a:rPr>
              <a:t>2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"good!"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cout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1600" dirty="0" smtClean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] &lt;&lt; 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" "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1600" dirty="0" smtClean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] &lt;&lt; 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" "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1600" dirty="0" smtClean="0">
                <a:solidFill>
                  <a:srgbClr val="1C00CF"/>
                </a:solidFill>
                <a:latin typeface="Courier"/>
                <a:cs typeface="Courier"/>
              </a:rPr>
              <a:t>2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]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endl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cs-CZ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ubv.front</a:t>
            </a:r>
            <a:r>
              <a:rPr lang="cs-CZ" sz="1600" dirty="0" smtClean="0">
                <a:solidFill>
                  <a:srgbClr val="000000"/>
                </a:solidFill>
                <a:latin typeface="Courier"/>
                <a:cs typeface="Courier"/>
              </a:rPr>
              <a:t>() = </a:t>
            </a:r>
            <a:r>
              <a:rPr lang="cs-CZ" sz="1600" dirty="0" smtClean="0">
                <a:solidFill>
                  <a:srgbClr val="C41A16"/>
                </a:solidFill>
                <a:latin typeface="Courier"/>
                <a:cs typeface="Courier"/>
              </a:rPr>
              <a:t>"THIS"</a:t>
            </a:r>
            <a:r>
              <a:rPr lang="cs-CZ" sz="16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ubv.back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() = 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"GOOD!"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cout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ubv.front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() &lt;&lt; 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" "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1600" dirty="0" smtClean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] &lt;&lt; </a:t>
            </a:r>
            <a:r>
              <a:rPr lang="en-US" sz="1600" dirty="0" smtClean="0">
                <a:solidFill>
                  <a:srgbClr val="C41A16"/>
                </a:solidFill>
                <a:latin typeface="Courier"/>
                <a:cs typeface="Courier"/>
              </a:rPr>
              <a:t>" "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1600" dirty="0" smtClean="0">
                <a:solidFill>
                  <a:srgbClr val="1C00CF"/>
                </a:solidFill>
                <a:latin typeface="Courier"/>
                <a:cs typeface="Courier"/>
              </a:rPr>
              <a:t>2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]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endl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600" dirty="0" smtClean="0">
                <a:solidFill>
                  <a:srgbClr val="AA0D91"/>
                </a:solidFill>
                <a:latin typeface="Courier"/>
                <a:cs typeface="Courier"/>
              </a:rPr>
              <a:t>try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cout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ubv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1600" dirty="0" smtClean="0">
                <a:solidFill>
                  <a:srgbClr val="1C00CF"/>
                </a:solidFill>
                <a:latin typeface="Courier"/>
                <a:cs typeface="Courier"/>
              </a:rPr>
              <a:t>4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]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endl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   } </a:t>
            </a:r>
            <a:r>
              <a:rPr lang="en-US" sz="1600" dirty="0" smtClean="0">
                <a:solidFill>
                  <a:srgbClr val="AA0D91"/>
                </a:solidFill>
                <a:latin typeface="Courier"/>
                <a:cs typeface="Courier"/>
              </a:rPr>
              <a:t>catch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(exception &amp;e)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cout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e.what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() &lt;&lt;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endl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2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push_back</a:t>
            </a:r>
            <a:r>
              <a:rPr lang="en-US" dirty="0" smtClean="0">
                <a:latin typeface="Courier"/>
                <a:cs typeface="Courier"/>
              </a:rPr>
              <a:t>()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3300" y="1260478"/>
            <a:ext cx="84829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push_back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string&amp; item) {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 smtClean="0">
                <a:solidFill>
                  <a:srgbClr val="AA0D91"/>
                </a:solidFill>
                <a:latin typeface="Courier"/>
                <a:cs typeface="Courier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==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   reserve(</a:t>
            </a:r>
            <a:r>
              <a:rPr lang="en-US" sz="2400" dirty="0" smtClean="0">
                <a:solidFill>
                  <a:srgbClr val="1C00CF"/>
                </a:solidFill>
                <a:latin typeface="Courier"/>
                <a:cs typeface="Courier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*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++] = item;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sz="2400" dirty="0">
              <a:latin typeface="Courier"/>
              <a:cs typeface="Courier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448892"/>
              </p:ext>
            </p:extLst>
          </p:nvPr>
        </p:nvGraphicFramePr>
        <p:xfrm>
          <a:off x="510375" y="4071208"/>
          <a:ext cx="3666252" cy="370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6563"/>
                <a:gridCol w="916563"/>
                <a:gridCol w="916563"/>
                <a:gridCol w="9165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ab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“cd”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ef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gh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91802"/>
              </p:ext>
            </p:extLst>
          </p:nvPr>
        </p:nvGraphicFramePr>
        <p:xfrm>
          <a:off x="4176627" y="4071208"/>
          <a:ext cx="3666252" cy="370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6563"/>
                <a:gridCol w="916563"/>
                <a:gridCol w="916563"/>
                <a:gridCol w="9165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654205"/>
              </p:ext>
            </p:extLst>
          </p:nvPr>
        </p:nvGraphicFramePr>
        <p:xfrm>
          <a:off x="4176627" y="5259288"/>
          <a:ext cx="916563" cy="370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65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ijk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4616270" y="4442048"/>
            <a:ext cx="0" cy="817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59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3232E-6 -4.88087E-7 L -0.00138 -0.1744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87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57582"/>
              </p:ext>
            </p:extLst>
          </p:nvPr>
        </p:nvGraphicFramePr>
        <p:xfrm>
          <a:off x="693560" y="3686324"/>
          <a:ext cx="3666252" cy="370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6563"/>
                <a:gridCol w="916563"/>
                <a:gridCol w="916563"/>
                <a:gridCol w="9165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386228"/>
              </p:ext>
            </p:extLst>
          </p:nvPr>
        </p:nvGraphicFramePr>
        <p:xfrm>
          <a:off x="693560" y="2091631"/>
          <a:ext cx="3666252" cy="370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6563"/>
                <a:gridCol w="916563"/>
                <a:gridCol w="916563"/>
                <a:gridCol w="9165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ab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“cd”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ef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gh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Is Fragmented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78023"/>
              </p:ext>
            </p:extLst>
          </p:nvPr>
        </p:nvGraphicFramePr>
        <p:xfrm>
          <a:off x="4359812" y="2093027"/>
          <a:ext cx="3666252" cy="370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6563"/>
                <a:gridCol w="916563"/>
                <a:gridCol w="916563"/>
                <a:gridCol w="9165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202556"/>
              </p:ext>
            </p:extLst>
          </p:nvPr>
        </p:nvGraphicFramePr>
        <p:xfrm>
          <a:off x="4359812" y="3686324"/>
          <a:ext cx="3666252" cy="370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6563"/>
                <a:gridCol w="916563"/>
                <a:gridCol w="916563"/>
                <a:gridCol w="9165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893760"/>
              </p:ext>
            </p:extLst>
          </p:nvPr>
        </p:nvGraphicFramePr>
        <p:xfrm>
          <a:off x="693560" y="2093027"/>
          <a:ext cx="3666252" cy="370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6563"/>
                <a:gridCol w="916563"/>
                <a:gridCol w="916563"/>
                <a:gridCol w="9165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ab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“cd”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ef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gh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93560" y="1582707"/>
            <a:ext cx="0" cy="508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6514" y="1047381"/>
            <a:ext cx="1662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item_ptr</a:t>
            </a:r>
            <a:endParaRPr lang="en-US" sz="24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560" y="4057165"/>
            <a:ext cx="0" cy="950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6514" y="5007492"/>
            <a:ext cx="8495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new_item_ptr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 = new string[2*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current_capacity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]</a:t>
            </a:r>
            <a:endParaRPr lang="en-US" sz="24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5" name="Left Brace 14"/>
          <p:cNvSpPr/>
          <p:nvPr/>
        </p:nvSpPr>
        <p:spPr>
          <a:xfrm rot="5400000" flipV="1">
            <a:off x="6075476" y="1004516"/>
            <a:ext cx="217979" cy="1810321"/>
          </a:xfrm>
          <a:prstGeom prst="leftBrace">
            <a:avLst>
              <a:gd name="adj1" fmla="val 5159"/>
              <a:gd name="adj2" fmla="val 5242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79305" y="1278213"/>
            <a:ext cx="1662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occupied</a:t>
            </a:r>
            <a:endParaRPr lang="en-US" sz="24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5744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97015E-7 -4.08744E-6 L 5.97015E-7 0.2350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104 0.55807 " pathEditMode="relative" ptsTypes="AA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5" grpId="0" animBg="1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reserve()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3186" y="1392052"/>
            <a:ext cx="85364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::reserve(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n)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(n &gt;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max(n, </a:t>
            </a:r>
            <a:r>
              <a:rPr lang="en-US" dirty="0" smtClean="0">
                <a:solidFill>
                  <a:srgbClr val="1C00CF"/>
                </a:solidFill>
                <a:latin typeface="Courier"/>
                <a:cs typeface="Courier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*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string *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new_data_ptr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string[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</a:t>
            </a:r>
            <a:r>
              <a:rPr lang="en-US" dirty="0" smtClean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&lt;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new_data_ptr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}</a:t>
            </a:r>
          </a:p>
          <a:p>
            <a:r>
              <a:rPr lang="hu-HU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hu-HU" dirty="0" smtClean="0">
                <a:solidFill>
                  <a:srgbClr val="AA0D91"/>
                </a:solidFill>
                <a:latin typeface="Courier"/>
                <a:cs typeface="Courier"/>
              </a:rPr>
              <a:t>delete</a:t>
            </a:r>
            <a:r>
              <a:rPr lang="hu-HU" dirty="0" smtClean="0">
                <a:solidFill>
                  <a:srgbClr val="000000"/>
                </a:solidFill>
                <a:latin typeface="Courier"/>
                <a:cs typeface="Courier"/>
              </a:rPr>
              <a:t> [] item_ptr;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new_data_ptr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7123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Erase, </a:t>
            </a:r>
            <a:r>
              <a:rPr lang="en-US" dirty="0" err="1" smtClean="0"/>
              <a:t>pop_back</a:t>
            </a:r>
            <a:r>
              <a:rPr lang="en-US" dirty="0" smtClean="0"/>
              <a:t> &amp; amortized analysis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to shrink capacity</a:t>
            </a:r>
          </a:p>
          <a:p>
            <a:r>
              <a:rPr lang="en-US" dirty="0" smtClean="0"/>
              <a:t>Implementations of erase and </a:t>
            </a:r>
            <a:r>
              <a:rPr lang="en-US" dirty="0" err="1" smtClean="0"/>
              <a:t>pop_back</a:t>
            </a:r>
            <a:endParaRPr lang="en-US" dirty="0" smtClean="0"/>
          </a:p>
          <a:p>
            <a:r>
              <a:rPr lang="en-US" dirty="0" smtClean="0"/>
              <a:t>STL behaviors on capacity</a:t>
            </a:r>
          </a:p>
          <a:p>
            <a:r>
              <a:rPr lang="en-US" dirty="0" smtClean="0"/>
              <a:t>Amortized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UBVector’s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21" y="1145301"/>
            <a:ext cx="8548648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UBVector.h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</a:t>
            </a:r>
            <a:r>
              <a:rPr lang="en-US" dirty="0" err="1" smtClean="0">
                <a:solidFill>
                  <a:srgbClr val="643820"/>
                </a:solidFill>
                <a:latin typeface="Courier"/>
                <a:cs typeface="Courier"/>
              </a:rPr>
              <a:t>ifndef</a:t>
            </a:r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 _UBVECTOR_H</a:t>
            </a: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#define _UBVECTOR_H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{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…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s-ES_tradnl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s-ES_tradnl" dirty="0" err="1" smtClean="0">
                <a:solidFill>
                  <a:srgbClr val="007400"/>
                </a:solidFill>
                <a:latin typeface="Courier"/>
                <a:cs typeface="Courier"/>
              </a:rPr>
              <a:t>accessors</a:t>
            </a:r>
            <a:endParaRPr lang="es-ES_tradnl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string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s-ES_tradnl" dirty="0" err="1" smtClean="0">
                <a:solidFill>
                  <a:srgbClr val="AA0D91"/>
                </a:solidFill>
                <a:latin typeface="Courier"/>
                <a:cs typeface="Courier"/>
              </a:rPr>
              <a:t>operator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[](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index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s-ES_tradnl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string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s-ES_tradnl" dirty="0" err="1" smtClean="0">
                <a:solidFill>
                  <a:srgbClr val="AA0D91"/>
                </a:solidFill>
                <a:latin typeface="Courier"/>
                <a:cs typeface="Courier"/>
              </a:rPr>
              <a:t>operator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[](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index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) </a:t>
            </a:r>
            <a:r>
              <a:rPr lang="es-ES_tradnl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string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front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s-ES_tradnl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string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front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() </a:t>
            </a:r>
            <a:r>
              <a:rPr lang="es-ES_tradnl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string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&amp; back();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s-ES_tradnl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string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&amp; back() </a:t>
            </a:r>
            <a:r>
              <a:rPr lang="es-ES_tradnl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s-ES_tradnl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…</a:t>
            </a:r>
          </a:p>
          <a:p>
            <a:r>
              <a:rPr lang="es-ES_tradnl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78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Shrink </a:t>
            </a:r>
            <a:r>
              <a:rPr lang="en-US" dirty="0" err="1" smtClean="0"/>
              <a:t>UBVector’s</a:t>
            </a:r>
            <a:r>
              <a:rPr lang="en-US" dirty="0" smtClean="0"/>
              <a:t> Capacity?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Option 1: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Cut the capacity in half if the number of items stored is &lt; half the current capacity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Option 2: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Cut the capacity in half if the number of items stored is &lt; </a:t>
            </a:r>
            <a:r>
              <a:rPr lang="en-US" dirty="0" smtClean="0">
                <a:solidFill>
                  <a:srgbClr val="008000"/>
                </a:solidFill>
              </a:rPr>
              <a:t>¼ of </a:t>
            </a:r>
            <a:r>
              <a:rPr lang="en-US" dirty="0">
                <a:solidFill>
                  <a:srgbClr val="008000"/>
                </a:solidFill>
              </a:rPr>
              <a:t>the current </a:t>
            </a:r>
            <a:r>
              <a:rPr lang="en-US" dirty="0" smtClean="0">
                <a:solidFill>
                  <a:srgbClr val="008000"/>
                </a:solidFill>
              </a:rPr>
              <a:t>capacity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6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How C++’s STL Does 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2035" y="819041"/>
            <a:ext cx="8670771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#include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&lt;</a:t>
            </a:r>
            <a:r>
              <a:rPr lang="en-US" dirty="0" err="1" smtClean="0">
                <a:solidFill>
                  <a:srgbClr val="C41A16"/>
                </a:solidFill>
                <a:latin typeface="Courier"/>
                <a:cs typeface="Courier"/>
              </a:rPr>
              <a:t>iostream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&gt;</a:t>
            </a:r>
            <a:endParaRPr lang="en-US" dirty="0" smtClean="0">
              <a:solidFill>
                <a:srgbClr val="64382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#include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&lt;vector&gt;</a:t>
            </a:r>
            <a:endParaRPr lang="en-US" dirty="0" smtClean="0">
              <a:solidFill>
                <a:srgbClr val="64382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using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namespace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main()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C = </a:t>
            </a:r>
            <a:r>
              <a:rPr lang="en-US" dirty="0" smtClean="0">
                <a:solidFill>
                  <a:srgbClr val="1C00CF"/>
                </a:solidFill>
                <a:latin typeface="Courier"/>
                <a:cs typeface="Courier"/>
              </a:rPr>
              <a:t>20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vector&lt;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&gt;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vec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"Initial Capacity = "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vec.capacity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() &lt;&lt;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endl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</a:t>
            </a:r>
            <a:r>
              <a:rPr lang="en-US" dirty="0" smtClean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&lt;C;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++) {</a:t>
            </a:r>
          </a:p>
          <a:p>
            <a:r>
              <a:rPr lang="sv-SE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sv-SE" dirty="0" err="1" smtClean="0">
                <a:solidFill>
                  <a:srgbClr val="000000"/>
                </a:solidFill>
                <a:latin typeface="Courier"/>
                <a:cs typeface="Courier"/>
              </a:rPr>
              <a:t>vec.push_back</a:t>
            </a:r>
            <a:r>
              <a:rPr lang="sv-SE" dirty="0" smtClean="0">
                <a:solidFill>
                  <a:srgbClr val="000000"/>
                </a:solidFill>
                <a:latin typeface="Courier"/>
                <a:cs typeface="Courier"/>
              </a:rPr>
              <a:t>(i);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”C["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”]="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vec.capacity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() &lt;&lt;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" "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}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=C;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&gt;</a:t>
            </a:r>
            <a:r>
              <a:rPr lang="en-US" dirty="0" smtClean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--) {</a:t>
            </a:r>
          </a:p>
          <a:p>
            <a:r>
              <a:rPr lang="sv-SE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sv-SE" dirty="0" err="1" smtClean="0">
                <a:solidFill>
                  <a:srgbClr val="000000"/>
                </a:solidFill>
                <a:latin typeface="Courier"/>
                <a:cs typeface="Courier"/>
              </a:rPr>
              <a:t>vec.pop_back</a:t>
            </a:r>
            <a:r>
              <a:rPr lang="sv-SE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”C["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&lt;&lt; i-</a:t>
            </a:r>
            <a:r>
              <a:rPr lang="en-US" dirty="0" smtClean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”]="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vec.capacity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() &lt;&lt; </a:t>
            </a:r>
            <a:r>
              <a:rPr lang="en-US" dirty="0" smtClean="0">
                <a:solidFill>
                  <a:srgbClr val="C41A16"/>
                </a:solidFill>
                <a:latin typeface="Courier"/>
                <a:cs typeface="Courier"/>
              </a:rPr>
              <a:t>" "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endl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5829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Initial </a:t>
            </a:r>
            <a:r>
              <a:rPr lang="en-US" dirty="0" smtClean="0">
                <a:latin typeface="Courier"/>
                <a:cs typeface="Courier"/>
              </a:rPr>
              <a:t>capacity </a:t>
            </a:r>
            <a:r>
              <a:rPr lang="en-US" dirty="0">
                <a:latin typeface="Courier"/>
                <a:cs typeface="Courier"/>
              </a:rPr>
              <a:t>= 0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0] = 1 </a:t>
            </a:r>
            <a:r>
              <a:rPr lang="en-US" dirty="0" smtClean="0">
                <a:latin typeface="Courier"/>
                <a:cs typeface="Courier"/>
              </a:rPr>
              <a:t>  C[</a:t>
            </a:r>
            <a:r>
              <a:rPr lang="en-US" dirty="0">
                <a:latin typeface="Courier"/>
                <a:cs typeface="Courier"/>
              </a:rPr>
              <a:t>1] = 2 </a:t>
            </a:r>
            <a:r>
              <a:rPr lang="en-US" dirty="0" smtClean="0">
                <a:latin typeface="Courier"/>
                <a:cs typeface="Courier"/>
              </a:rPr>
              <a:t>  C[</a:t>
            </a:r>
            <a:r>
              <a:rPr lang="en-US" dirty="0">
                <a:latin typeface="Courier"/>
                <a:cs typeface="Courier"/>
              </a:rPr>
              <a:t>2] = 4 </a:t>
            </a:r>
            <a:r>
              <a:rPr lang="en-US" dirty="0" smtClean="0">
                <a:latin typeface="Courier"/>
                <a:cs typeface="Courier"/>
              </a:rPr>
              <a:t>  C[</a:t>
            </a:r>
            <a:r>
              <a:rPr lang="en-US" dirty="0">
                <a:latin typeface="Courier"/>
                <a:cs typeface="Courier"/>
              </a:rPr>
              <a:t>3] = 4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4] = </a:t>
            </a:r>
            <a:r>
              <a:rPr lang="en-US" dirty="0" smtClean="0">
                <a:latin typeface="Courier"/>
                <a:cs typeface="Courier"/>
              </a:rPr>
              <a:t>8   C[</a:t>
            </a:r>
            <a:r>
              <a:rPr lang="en-US" dirty="0">
                <a:latin typeface="Courier"/>
                <a:cs typeface="Courier"/>
              </a:rPr>
              <a:t>5] = 8 </a:t>
            </a:r>
            <a:r>
              <a:rPr lang="en-US" dirty="0" smtClean="0">
                <a:latin typeface="Courier"/>
                <a:cs typeface="Courier"/>
              </a:rPr>
              <a:t>  C[</a:t>
            </a:r>
            <a:r>
              <a:rPr lang="en-US" dirty="0">
                <a:latin typeface="Courier"/>
                <a:cs typeface="Courier"/>
              </a:rPr>
              <a:t>6] = 8 </a:t>
            </a:r>
            <a:r>
              <a:rPr lang="en-US" dirty="0" smtClean="0">
                <a:latin typeface="Courier"/>
                <a:cs typeface="Courier"/>
              </a:rPr>
              <a:t>  C[</a:t>
            </a:r>
            <a:r>
              <a:rPr lang="en-US" dirty="0">
                <a:latin typeface="Courier"/>
                <a:cs typeface="Courier"/>
              </a:rPr>
              <a:t>7] = 8 </a:t>
            </a:r>
            <a:r>
              <a:rPr lang="en-US" dirty="0" smtClean="0">
                <a:latin typeface="Courier"/>
                <a:cs typeface="Courier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8] = 16 </a:t>
            </a:r>
            <a:r>
              <a:rPr lang="en-US" dirty="0" smtClean="0">
                <a:latin typeface="Courier"/>
                <a:cs typeface="Courier"/>
              </a:rPr>
              <a:t> C[</a:t>
            </a:r>
            <a:r>
              <a:rPr lang="en-US" dirty="0">
                <a:latin typeface="Courier"/>
                <a:cs typeface="Courier"/>
              </a:rPr>
              <a:t>9] = </a:t>
            </a:r>
            <a:r>
              <a:rPr lang="en-US" dirty="0" smtClean="0">
                <a:latin typeface="Courier"/>
                <a:cs typeface="Courier"/>
              </a:rPr>
              <a:t>16  C[</a:t>
            </a:r>
            <a:r>
              <a:rPr lang="en-US" dirty="0">
                <a:latin typeface="Courier"/>
                <a:cs typeface="Courier"/>
              </a:rPr>
              <a:t>10] = 16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11] = 16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12] = 16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13] = </a:t>
            </a:r>
            <a:r>
              <a:rPr lang="en-US" dirty="0" smtClean="0">
                <a:latin typeface="Courier"/>
                <a:cs typeface="Courier"/>
              </a:rPr>
              <a:t>16 C[</a:t>
            </a:r>
            <a:r>
              <a:rPr lang="en-US" dirty="0">
                <a:latin typeface="Courier"/>
                <a:cs typeface="Courier"/>
              </a:rPr>
              <a:t>14] = 16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15] = 16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16] = 32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17] = </a:t>
            </a:r>
            <a:r>
              <a:rPr lang="en-US" dirty="0" smtClean="0">
                <a:latin typeface="Courier"/>
                <a:cs typeface="Courier"/>
              </a:rPr>
              <a:t>32 C[</a:t>
            </a:r>
            <a:r>
              <a:rPr lang="en-US" dirty="0">
                <a:latin typeface="Courier"/>
                <a:cs typeface="Courier"/>
              </a:rPr>
              <a:t>18] = 32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19] = 32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19] = 32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18] = 32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17] = 32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16] = 32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15] = 32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14] = 32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13] = 32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12] = 32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11] = 32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10] = 32 </a:t>
            </a: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9] = </a:t>
            </a:r>
            <a:r>
              <a:rPr lang="en-US" dirty="0" smtClean="0">
                <a:latin typeface="Courier"/>
                <a:cs typeface="Courier"/>
              </a:rPr>
              <a:t>32  C[</a:t>
            </a:r>
            <a:r>
              <a:rPr lang="en-US" dirty="0">
                <a:latin typeface="Courier"/>
                <a:cs typeface="Courier"/>
              </a:rPr>
              <a:t>8] = 32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7] = 32 </a:t>
            </a:r>
            <a:r>
              <a:rPr lang="en-US" dirty="0" smtClean="0">
                <a:latin typeface="Courier"/>
                <a:cs typeface="Courier"/>
              </a:rPr>
              <a:t> C[</a:t>
            </a:r>
            <a:r>
              <a:rPr lang="en-US" dirty="0">
                <a:latin typeface="Courier"/>
                <a:cs typeface="Courier"/>
              </a:rPr>
              <a:t>6] = 32 </a:t>
            </a:r>
            <a:r>
              <a:rPr lang="en-US" dirty="0" smtClean="0">
                <a:latin typeface="Courier"/>
                <a:cs typeface="Courier"/>
              </a:rPr>
              <a:t> C[</a:t>
            </a:r>
            <a:r>
              <a:rPr lang="en-US" dirty="0">
                <a:latin typeface="Courier"/>
                <a:cs typeface="Courier"/>
              </a:rPr>
              <a:t>5] = 32 </a:t>
            </a:r>
            <a:r>
              <a:rPr lang="en-US" dirty="0" smtClean="0">
                <a:latin typeface="Courier"/>
                <a:cs typeface="Courier"/>
              </a:rPr>
              <a:t> C[</a:t>
            </a:r>
            <a:r>
              <a:rPr lang="en-US" dirty="0">
                <a:latin typeface="Courier"/>
                <a:cs typeface="Courier"/>
              </a:rPr>
              <a:t>4] = 32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C[</a:t>
            </a:r>
            <a:r>
              <a:rPr lang="en-US" dirty="0">
                <a:latin typeface="Courier"/>
                <a:cs typeface="Courier"/>
              </a:rPr>
              <a:t>3] = 32 </a:t>
            </a:r>
            <a:r>
              <a:rPr lang="en-US" dirty="0" smtClean="0">
                <a:latin typeface="Courier"/>
                <a:cs typeface="Courier"/>
              </a:rPr>
              <a:t> C[</a:t>
            </a:r>
            <a:r>
              <a:rPr lang="en-US" dirty="0">
                <a:latin typeface="Courier"/>
                <a:cs typeface="Courier"/>
              </a:rPr>
              <a:t>2] = 32 </a:t>
            </a:r>
            <a:r>
              <a:rPr lang="en-US" dirty="0" smtClean="0">
                <a:latin typeface="Courier"/>
                <a:cs typeface="Courier"/>
              </a:rPr>
              <a:t> C[</a:t>
            </a:r>
            <a:r>
              <a:rPr lang="en-US" dirty="0">
                <a:latin typeface="Courier"/>
                <a:cs typeface="Courier"/>
              </a:rPr>
              <a:t>1] = </a:t>
            </a:r>
            <a:r>
              <a:rPr lang="en-US" dirty="0" smtClean="0">
                <a:latin typeface="Courier"/>
                <a:cs typeface="Courier"/>
              </a:rPr>
              <a:t>32  C[</a:t>
            </a:r>
            <a:r>
              <a:rPr lang="en-US" dirty="0">
                <a:latin typeface="Courier"/>
                <a:cs typeface="Courier"/>
              </a:rPr>
              <a:t>0] = 32 </a:t>
            </a:r>
          </a:p>
        </p:txBody>
      </p:sp>
    </p:spTree>
    <p:extLst>
      <p:ext uri="{BB962C8B-B14F-4D97-AF65-F5344CB8AC3E}">
        <p14:creationId xmlns:p14="http://schemas.microsoft.com/office/powerpoint/2010/main" val="97104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To Shrink the Capacity of an STL Vector?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8671" y="954751"/>
            <a:ext cx="8731834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AA0D91"/>
                </a:solidFill>
                <a:latin typeface="Menlo-Regular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main() {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Menlo-Regular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 err="1" smtClean="0">
                <a:solidFill>
                  <a:srgbClr val="AA0D91"/>
                </a:solidFill>
                <a:latin typeface="Menlo-Regula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C = </a:t>
            </a:r>
            <a:r>
              <a:rPr lang="en-US" dirty="0" smtClean="0">
                <a:solidFill>
                  <a:srgbClr val="1C00CF"/>
                </a:solidFill>
                <a:latin typeface="Menlo-Regular"/>
              </a:rPr>
              <a:t>20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vector&lt;</a:t>
            </a:r>
            <a:r>
              <a:rPr lang="en-US" dirty="0" err="1" smtClean="0">
                <a:solidFill>
                  <a:srgbClr val="AA0D91"/>
                </a:solidFill>
                <a:latin typeface="Menlo-Regular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&gt;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vec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</a:t>
            </a:r>
            <a:r>
              <a:rPr lang="en-US" dirty="0" smtClean="0">
                <a:solidFill>
                  <a:srgbClr val="C41A16"/>
                </a:solidFill>
                <a:latin typeface="Menlo-Regular"/>
              </a:rPr>
              <a:t>"Initial </a:t>
            </a:r>
            <a:r>
              <a:rPr lang="en-US" dirty="0" err="1" smtClean="0">
                <a:solidFill>
                  <a:srgbClr val="C41A16"/>
                </a:solidFill>
                <a:latin typeface="Menlo-Regular"/>
              </a:rPr>
              <a:t>capa</a:t>
            </a:r>
            <a:r>
              <a:rPr lang="en-US" dirty="0" smtClean="0">
                <a:solidFill>
                  <a:srgbClr val="C41A16"/>
                </a:solidFill>
                <a:latin typeface="Menlo-Regular"/>
              </a:rPr>
              <a:t> = "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vec.capacity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() &lt;&lt;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endl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Menlo-Regular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=</a:t>
            </a:r>
            <a:r>
              <a:rPr lang="en-US" dirty="0" smtClean="0">
                <a:solidFill>
                  <a:srgbClr val="1C00CF"/>
                </a:solidFill>
                <a:latin typeface="Menlo-Regula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&lt;C;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r>
              <a:rPr lang="sv-SE" dirty="0" smtClean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sv-SE" dirty="0" err="1" smtClean="0">
                <a:solidFill>
                  <a:srgbClr val="000000"/>
                </a:solidFill>
                <a:latin typeface="Menlo-Regular"/>
              </a:rPr>
              <a:t>vec.push_back</a:t>
            </a:r>
            <a:r>
              <a:rPr lang="sv-SE" dirty="0" smtClean="0">
                <a:solidFill>
                  <a:srgbClr val="000000"/>
                </a:solidFill>
                <a:latin typeface="Menlo-Regular"/>
              </a:rPr>
              <a:t>(i);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</a:t>
            </a:r>
            <a:r>
              <a:rPr lang="en-US" dirty="0" smtClean="0">
                <a:solidFill>
                  <a:srgbClr val="C41A16"/>
                </a:solidFill>
                <a:latin typeface="Menlo-Regular"/>
              </a:rPr>
              <a:t>”C["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</a:t>
            </a:r>
            <a:r>
              <a:rPr lang="en-US" dirty="0" smtClean="0">
                <a:solidFill>
                  <a:srgbClr val="C41A16"/>
                </a:solidFill>
                <a:latin typeface="Menlo-Regular"/>
              </a:rPr>
              <a:t>”]="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vec.capacity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() &lt;&lt; </a:t>
            </a:r>
            <a:r>
              <a:rPr lang="en-US" dirty="0" smtClean="0">
                <a:solidFill>
                  <a:srgbClr val="C41A16"/>
                </a:solidFill>
                <a:latin typeface="Menlo-Regular"/>
              </a:rPr>
              <a:t>" "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endl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Menlo-Regular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=C;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&gt;</a:t>
            </a:r>
            <a:r>
              <a:rPr lang="en-US" dirty="0" smtClean="0">
                <a:solidFill>
                  <a:srgbClr val="1C00CF"/>
                </a:solidFill>
                <a:latin typeface="Menlo-Regula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--) {</a:t>
            </a:r>
          </a:p>
          <a:p>
            <a:r>
              <a:rPr lang="sv-SE" dirty="0" smtClean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sv-SE" dirty="0" err="1" smtClean="0">
                <a:solidFill>
                  <a:srgbClr val="000000"/>
                </a:solidFill>
                <a:latin typeface="Menlo-Regular"/>
              </a:rPr>
              <a:t>vec.pop_back</a:t>
            </a:r>
            <a:r>
              <a:rPr lang="sv-SE" dirty="0" smtClean="0">
                <a:solidFill>
                  <a:srgbClr val="000000"/>
                </a:solidFill>
                <a:latin typeface="Menlo-Regular"/>
              </a:rPr>
              <a:t>();</a:t>
            </a:r>
          </a:p>
          <a:p>
            <a:r>
              <a:rPr lang="sv-SE" dirty="0" smtClean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sv-SE" dirty="0" err="1" smtClean="0">
                <a:solidFill>
                  <a:srgbClr val="000000"/>
                </a:solidFill>
                <a:latin typeface="Menlo-Regular"/>
              </a:rPr>
              <a:t>vector</a:t>
            </a:r>
            <a:r>
              <a:rPr lang="sv-SE" dirty="0" smtClean="0">
                <a:solidFill>
                  <a:srgbClr val="000000"/>
                </a:solidFill>
                <a:latin typeface="Menlo-Regular"/>
              </a:rPr>
              <a:t>&lt;</a:t>
            </a:r>
            <a:r>
              <a:rPr lang="sv-SE" dirty="0" err="1" smtClean="0">
                <a:solidFill>
                  <a:srgbClr val="AA0D91"/>
                </a:solidFill>
                <a:latin typeface="Menlo-Regular"/>
              </a:rPr>
              <a:t>int</a:t>
            </a:r>
            <a:r>
              <a:rPr lang="sv-SE" dirty="0" smtClean="0">
                <a:solidFill>
                  <a:srgbClr val="000000"/>
                </a:solidFill>
                <a:latin typeface="Menlo-Regular"/>
              </a:rPr>
              <a:t>&gt;(</a:t>
            </a:r>
            <a:r>
              <a:rPr lang="sv-SE" dirty="0" err="1" smtClean="0">
                <a:solidFill>
                  <a:srgbClr val="000000"/>
                </a:solidFill>
                <a:latin typeface="Menlo-Regular"/>
              </a:rPr>
              <a:t>vec</a:t>
            </a:r>
            <a:r>
              <a:rPr lang="sv-SE" dirty="0" smtClean="0">
                <a:solidFill>
                  <a:srgbClr val="000000"/>
                </a:solidFill>
                <a:latin typeface="Menlo-Regular"/>
              </a:rPr>
              <a:t>).swap(</a:t>
            </a:r>
            <a:r>
              <a:rPr lang="sv-SE" dirty="0" err="1" smtClean="0">
                <a:solidFill>
                  <a:srgbClr val="000000"/>
                </a:solidFill>
                <a:latin typeface="Menlo-Regular"/>
              </a:rPr>
              <a:t>vec</a:t>
            </a:r>
            <a:r>
              <a:rPr lang="sv-SE" dirty="0" smtClean="0">
                <a:solidFill>
                  <a:srgbClr val="000000"/>
                </a:solidFill>
                <a:latin typeface="Menlo-Regular"/>
              </a:rPr>
              <a:t>); </a:t>
            </a:r>
            <a:r>
              <a:rPr lang="sv-SE" dirty="0" smtClean="0">
                <a:solidFill>
                  <a:srgbClr val="007400"/>
                </a:solidFill>
                <a:latin typeface="Menlo-Regular"/>
              </a:rPr>
              <a:t>// the swap trick!</a:t>
            </a:r>
            <a:endParaRPr lang="sv-SE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</a:t>
            </a:r>
            <a:r>
              <a:rPr lang="en-US" dirty="0" smtClean="0">
                <a:solidFill>
                  <a:srgbClr val="C41A16"/>
                </a:solidFill>
                <a:latin typeface="Menlo-Regular"/>
              </a:rPr>
              <a:t>”C["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i-</a:t>
            </a:r>
            <a:r>
              <a:rPr lang="en-US" dirty="0" smtClean="0">
                <a:solidFill>
                  <a:srgbClr val="1C00CF"/>
                </a:solidFill>
                <a:latin typeface="Menlo-Regular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</a:t>
            </a:r>
            <a:r>
              <a:rPr lang="en-US" dirty="0" smtClean="0">
                <a:solidFill>
                  <a:srgbClr val="C41A16"/>
                </a:solidFill>
                <a:latin typeface="Menlo-Regular"/>
              </a:rPr>
              <a:t>”]="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vec.capacity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() &lt;&lt; </a:t>
            </a:r>
            <a:r>
              <a:rPr lang="en-US" dirty="0" smtClean="0">
                <a:solidFill>
                  <a:srgbClr val="C41A16"/>
                </a:solidFill>
                <a:latin typeface="Menlo-Regular"/>
              </a:rPr>
              <a:t>“ "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 &lt;&lt; </a:t>
            </a:r>
            <a:r>
              <a:rPr lang="en-US" dirty="0" err="1" smtClean="0">
                <a:solidFill>
                  <a:srgbClr val="000000"/>
                </a:solidFill>
                <a:latin typeface="Menlo-Regular"/>
              </a:rPr>
              <a:t>endl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766" y="6017676"/>
            <a:ext cx="910923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C++11’s vector has a </a:t>
            </a:r>
            <a:r>
              <a:rPr lang="en-US" sz="2800" dirty="0" err="1" smtClean="0">
                <a:solidFill>
                  <a:srgbClr val="008000"/>
                </a:solidFill>
                <a:latin typeface="Courier"/>
                <a:cs typeface="Courier"/>
              </a:rPr>
              <a:t>shrink_to_fit</a:t>
            </a:r>
            <a:r>
              <a:rPr lang="en-US" sz="28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sz="2800" dirty="0" smtClean="0"/>
              <a:t> member function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8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Initial </a:t>
            </a:r>
            <a:r>
              <a:rPr lang="en-US" dirty="0" smtClean="0">
                <a:latin typeface="Courier"/>
                <a:cs typeface="Courier"/>
              </a:rPr>
              <a:t>capacity </a:t>
            </a:r>
            <a:r>
              <a:rPr lang="en-US" dirty="0">
                <a:latin typeface="Courier"/>
                <a:cs typeface="Courier"/>
              </a:rPr>
              <a:t>= 0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solidFill>
                <a:srgbClr val="FF66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solidFill>
                <a:srgbClr val="FF66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C[0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1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C[1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2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C[2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4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C[3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4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C[4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8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C[5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8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C[6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8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C[7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8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C[8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16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C[9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16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C[10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16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C[11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16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C[12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16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C[13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16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C[14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16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C[15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16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C[16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32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C[17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32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C[18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32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C[19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] = 32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C[19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19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C[18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18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C[17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17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C[16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16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C[15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15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C[14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14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C[13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13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C[12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12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C[11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11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C[10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10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C[9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9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C[8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8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C[7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7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C[6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6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C[5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5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C[4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C[3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3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C[2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2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C[1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1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C[0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0 </a:t>
            </a:r>
          </a:p>
        </p:txBody>
      </p:sp>
    </p:spTree>
    <p:extLst>
      <p:ext uri="{BB962C8B-B14F-4D97-AF65-F5344CB8AC3E}">
        <p14:creationId xmlns:p14="http://schemas.microsoft.com/office/powerpoint/2010/main" val="2317420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erase() and </a:t>
            </a:r>
            <a:r>
              <a:rPr lang="en-US" dirty="0" err="1" smtClean="0"/>
              <a:t>pop_back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2035" y="1074568"/>
            <a:ext cx="86219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::erase(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position)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000" dirty="0" smtClean="0">
                <a:solidFill>
                  <a:srgbClr val="AA0D91"/>
                </a:solidFill>
                <a:latin typeface="Courier"/>
                <a:cs typeface="Courier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(position &lt;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sz="2000" dirty="0" smtClean="0">
                <a:solidFill>
                  <a:srgbClr val="AA0D91"/>
                </a:solidFill>
                <a:latin typeface="Courier"/>
                <a:cs typeface="Courier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(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=position;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&lt;num_items-</a:t>
            </a:r>
            <a:r>
              <a:rPr lang="en-US" sz="2000" dirty="0" smtClean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; ++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   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[i+</a:t>
            </a:r>
            <a:r>
              <a:rPr lang="en-US" sz="2000" dirty="0" smtClean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[num_items-</a:t>
            </a:r>
            <a:r>
              <a:rPr lang="en-US" sz="2000" dirty="0" smtClean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] = string(); </a:t>
            </a:r>
            <a:r>
              <a:rPr lang="en-US" sz="2000" dirty="0" smtClean="0">
                <a:solidFill>
                  <a:srgbClr val="007400"/>
                </a:solidFill>
                <a:latin typeface="Courier"/>
                <a:cs typeface="Courier"/>
              </a:rPr>
              <a:t>// empty out</a:t>
            </a: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--;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}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0873" y="494551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pop_back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erase(num_items-</a:t>
            </a:r>
            <a:r>
              <a:rPr lang="en-US" sz="2000" dirty="0" smtClean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3765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and swap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to swap pointers instead of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734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Insert()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4247" y="1086779"/>
            <a:ext cx="8658559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::insert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position, 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sz="2400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string&amp;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new_item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) 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{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>
                <a:solidFill>
                  <a:srgbClr val="AA0D91"/>
                </a:solidFill>
                <a:latin typeface="Courier"/>
                <a:cs typeface="Courier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==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     reserve(</a:t>
            </a:r>
            <a:r>
              <a:rPr lang="en-US" sz="2400" dirty="0">
                <a:solidFill>
                  <a:srgbClr val="1C00CF"/>
                </a:solidFill>
                <a:latin typeface="Courier"/>
                <a:cs typeface="Courier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*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>
                <a:solidFill>
                  <a:srgbClr val="AA0D91"/>
                </a:solidFill>
                <a:latin typeface="Courier"/>
                <a:cs typeface="Courier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&gt;position; --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[i-</a:t>
            </a:r>
            <a:r>
              <a:rPr lang="en-US" sz="2400" dirty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[position] =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new_item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 ++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07688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Swap()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5220" y="1856072"/>
            <a:ext cx="82921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::swap(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the_other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::swap(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       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the_other.num_items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::swap(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       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the_other.current_capacity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::swap(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the_other.item_ptr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601366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of three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</a:p>
          <a:p>
            <a:r>
              <a:rPr lang="en-US" dirty="0" smtClean="0"/>
              <a:t>Assignment operator</a:t>
            </a:r>
          </a:p>
          <a:p>
            <a:r>
              <a:rPr lang="en-US" dirty="0" smtClean="0"/>
              <a:t>Destructor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4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UBVector’s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21" y="1145301"/>
            <a:ext cx="8548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UBVector.h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</a:t>
            </a:r>
            <a:r>
              <a:rPr lang="en-US" dirty="0" err="1" smtClean="0">
                <a:solidFill>
                  <a:srgbClr val="643820"/>
                </a:solidFill>
                <a:latin typeface="Courier"/>
                <a:cs typeface="Courier"/>
              </a:rPr>
              <a:t>ifndef</a:t>
            </a:r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 _UBVECTOR_H</a:t>
            </a: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#define _UBVECTOR_H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{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…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capacity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size() 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capacity() 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bool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empty();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reserve(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n);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…</a:t>
            </a:r>
          </a:p>
          <a:p>
            <a:r>
              <a:rPr lang="es-ES_tradnl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35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Copy Constructor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21" y="1145301"/>
            <a:ext cx="8548648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UBVector.h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</a:t>
            </a:r>
            <a:r>
              <a:rPr lang="en-US" dirty="0" err="1" smtClean="0">
                <a:solidFill>
                  <a:srgbClr val="643820"/>
                </a:solidFill>
                <a:latin typeface="Courier"/>
                <a:cs typeface="Courier"/>
              </a:rPr>
              <a:t>ifndef</a:t>
            </a:r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 _UBVECTOR_H</a:t>
            </a: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#define _UBVECTOR_H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{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constructors and assignment operator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n = 0);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 with n strings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&amp;);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copy constructor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operator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=(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another_ubvec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destructor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~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…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... more to come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s-ES_tradnl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s-ES_tradnl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a Copy Constructor Called?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660066"/>
                </a:solidFill>
              </a:rPr>
              <a:t>Declare and initialize a variable</a:t>
            </a:r>
          </a:p>
          <a:p>
            <a:pPr marL="914400" lvl="1" indent="-514350"/>
            <a:r>
              <a:rPr lang="en-US" dirty="0" err="1" smtClean="0">
                <a:latin typeface="Courier"/>
                <a:cs typeface="Courier"/>
              </a:rPr>
              <a:t>UBVector</a:t>
            </a:r>
            <a:r>
              <a:rPr lang="en-US" dirty="0" smtClean="0">
                <a:latin typeface="Courier"/>
                <a:cs typeface="Courier"/>
              </a:rPr>
              <a:t> vec1(vec2);</a:t>
            </a:r>
          </a:p>
          <a:p>
            <a:pPr marL="914400" lvl="1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8000"/>
                </a:solidFill>
              </a:rPr>
              <a:t>Pass an object by value</a:t>
            </a:r>
          </a:p>
          <a:p>
            <a:pPr marL="857250" lvl="1" indent="-457200"/>
            <a:r>
              <a:rPr lang="en-US" dirty="0" smtClean="0">
                <a:latin typeface="Courier"/>
                <a:cs typeface="Courier"/>
              </a:rPr>
              <a:t>void Foo(</a:t>
            </a:r>
            <a:r>
              <a:rPr lang="en-US" dirty="0" err="1" smtClean="0">
                <a:latin typeface="Courier"/>
                <a:cs typeface="Courier"/>
              </a:rPr>
              <a:t>UBVector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ubv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857250" lvl="1" indent="-457200"/>
            <a:r>
              <a:rPr lang="en-US" dirty="0" err="1" smtClean="0">
                <a:latin typeface="Courier"/>
                <a:cs typeface="Courier"/>
              </a:rPr>
              <a:t>UBVector</a:t>
            </a:r>
            <a:r>
              <a:rPr lang="en-US" dirty="0" smtClean="0">
                <a:latin typeface="Courier"/>
                <a:cs typeface="Courier"/>
              </a:rPr>
              <a:t> a(400);</a:t>
            </a:r>
          </a:p>
          <a:p>
            <a:pPr marL="857250" lvl="1" indent="-457200"/>
            <a:r>
              <a:rPr lang="en-US" dirty="0" smtClean="0">
                <a:latin typeface="Courier"/>
                <a:cs typeface="Courier"/>
              </a:rPr>
              <a:t>foo(a);</a:t>
            </a:r>
          </a:p>
          <a:p>
            <a:pPr marL="857250" lvl="1" indent="-457200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Return an object by value</a:t>
            </a:r>
          </a:p>
          <a:p>
            <a:pPr marL="914400" lvl="1" indent="-514350"/>
            <a:r>
              <a:rPr lang="en-US" dirty="0" smtClean="0"/>
              <a:t>Watch out for Return Value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203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of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class defines one of the following, it should define all three:</a:t>
            </a:r>
          </a:p>
          <a:p>
            <a:pPr lvl="1"/>
            <a:r>
              <a:rPr lang="en-US" dirty="0" smtClean="0"/>
              <a:t>Copy constructor</a:t>
            </a:r>
          </a:p>
          <a:p>
            <a:pPr lvl="1"/>
            <a:r>
              <a:rPr lang="en-US" dirty="0" smtClean="0"/>
              <a:t>(Copy) Assignment operator</a:t>
            </a:r>
          </a:p>
          <a:p>
            <a:pPr lvl="1"/>
            <a:r>
              <a:rPr lang="en-US" dirty="0" smtClean="0"/>
              <a:t>Destructor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need if there’s no dynamic memory</a:t>
            </a:r>
          </a:p>
          <a:p>
            <a:endParaRPr lang="en-US" dirty="0"/>
          </a:p>
          <a:p>
            <a:r>
              <a:rPr lang="en-US" dirty="0" smtClean="0"/>
              <a:t>C++11: rule of five. Let’s not go there.</a:t>
            </a:r>
          </a:p>
        </p:txBody>
      </p:sp>
    </p:spTree>
    <p:extLst>
      <p:ext uri="{BB962C8B-B14F-4D97-AF65-F5344CB8AC3E}">
        <p14:creationId xmlns:p14="http://schemas.microsoft.com/office/powerpoint/2010/main" val="30088838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We Don’t Define Them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0884" y="1062357"/>
            <a:ext cx="847537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AA0D91"/>
                </a:solidFill>
                <a:latin typeface="Courier"/>
                <a:cs typeface="Courier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main() {</a:t>
            </a:r>
          </a:p>
          <a:p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    UBVector a(</a:t>
            </a:r>
            <a:r>
              <a:rPr lang="ro-RO" sz="2000" dirty="0">
                <a:solidFill>
                  <a:srgbClr val="1C00CF"/>
                </a:solidFill>
                <a:latin typeface="Courier"/>
                <a:cs typeface="Courier"/>
              </a:rPr>
              <a:t>4</a:t>
            </a:r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   a[</a:t>
            </a:r>
            <a:r>
              <a:rPr lang="en-US" sz="2000" dirty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sz="2000" dirty="0">
                <a:solidFill>
                  <a:srgbClr val="C41A16"/>
                </a:solidFill>
                <a:latin typeface="Courier"/>
                <a:cs typeface="Courier"/>
              </a:rPr>
              <a:t>"this"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; a[</a:t>
            </a:r>
            <a:r>
              <a:rPr lang="en-US" sz="2000" dirty="0">
                <a:solidFill>
                  <a:srgbClr val="1C00CF"/>
                </a:solidFill>
                <a:latin typeface="Courier"/>
                <a:cs typeface="Courier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sz="2000" dirty="0">
                <a:solidFill>
                  <a:srgbClr val="C41A16"/>
                </a:solidFill>
                <a:latin typeface="Courier"/>
                <a:cs typeface="Courier"/>
              </a:rPr>
              <a:t>"is"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a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2000" dirty="0">
                <a:solidFill>
                  <a:srgbClr val="1C00CF"/>
                </a:solidFill>
                <a:latin typeface="Courier"/>
                <a:cs typeface="Courier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sz="2000" dirty="0">
                <a:solidFill>
                  <a:srgbClr val="C41A16"/>
                </a:solidFill>
                <a:latin typeface="Courier"/>
                <a:cs typeface="Courier"/>
              </a:rPr>
              <a:t>"very"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; a[</a:t>
            </a:r>
            <a:r>
              <a:rPr lang="en-US" sz="2000" dirty="0">
                <a:solidFill>
                  <a:srgbClr val="1C00CF"/>
                </a:solidFill>
                <a:latin typeface="Courier"/>
                <a:cs typeface="Courier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sz="2000" dirty="0">
                <a:solidFill>
                  <a:srgbClr val="C41A16"/>
                </a:solidFill>
                <a:latin typeface="Courier"/>
                <a:cs typeface="Courier"/>
              </a:rPr>
              <a:t>"interesting"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ro-RO" sz="2000" dirty="0" smtClean="0">
                <a:solidFill>
                  <a:srgbClr val="000000"/>
                </a:solidFill>
                <a:latin typeface="Courier"/>
                <a:cs typeface="Courier"/>
              </a:rPr>
              <a:t>print_vec(</a:t>
            </a:r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a);</a:t>
            </a:r>
          </a:p>
          <a:p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</a:p>
          <a:p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    UBVector b(a)</a:t>
            </a:r>
            <a:r>
              <a:rPr lang="ro-RO" sz="2000" dirty="0" smtClean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ro-RO" sz="2000" dirty="0" smtClean="0">
                <a:solidFill>
                  <a:srgbClr val="007400"/>
                </a:solidFill>
                <a:latin typeface="Courier"/>
                <a:cs typeface="Courier"/>
              </a:rPr>
              <a:t>/</a:t>
            </a:r>
            <a:r>
              <a:rPr lang="ro-RO" sz="2000" dirty="0">
                <a:solidFill>
                  <a:srgbClr val="007400"/>
                </a:solidFill>
                <a:latin typeface="Courier"/>
                <a:cs typeface="Courier"/>
              </a:rPr>
              <a:t>/ </a:t>
            </a:r>
            <a:r>
              <a:rPr lang="ro-RO" sz="2000" dirty="0" smtClean="0">
                <a:solidFill>
                  <a:srgbClr val="007400"/>
                </a:solidFill>
                <a:latin typeface="Courier"/>
                <a:cs typeface="Courier"/>
              </a:rPr>
              <a:t>equivalent to UBVector </a:t>
            </a:r>
            <a:r>
              <a:rPr lang="ro-RO" sz="2000" dirty="0">
                <a:solidFill>
                  <a:srgbClr val="007400"/>
                </a:solidFill>
                <a:latin typeface="Courier"/>
                <a:cs typeface="Courier"/>
              </a:rPr>
              <a:t>b = a</a:t>
            </a:r>
            <a:r>
              <a:rPr lang="ro-RO" sz="2000" dirty="0" smtClean="0">
                <a:solidFill>
                  <a:srgbClr val="007400"/>
                </a:solidFill>
                <a:latin typeface="Courier"/>
                <a:cs typeface="Courier"/>
              </a:rPr>
              <a:t>;</a:t>
            </a:r>
            <a:endParaRPr lang="ro-RO" sz="20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</a:p>
          <a:p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    a[</a:t>
            </a:r>
            <a:r>
              <a:rPr lang="ro-RO" sz="2000" dirty="0">
                <a:solidFill>
                  <a:srgbClr val="1C00CF"/>
                </a:solidFill>
                <a:latin typeface="Courier"/>
                <a:cs typeface="Courier"/>
              </a:rPr>
              <a:t>2</a:t>
            </a:r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ro-RO" sz="2000" dirty="0">
                <a:solidFill>
                  <a:srgbClr val="C41A16"/>
                </a:solidFill>
                <a:latin typeface="Courier"/>
                <a:cs typeface="Courier"/>
              </a:rPr>
              <a:t>"NOT"</a:t>
            </a:r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ro-RO" sz="2000" dirty="0" smtClean="0">
                <a:solidFill>
                  <a:srgbClr val="000000"/>
                </a:solidFill>
                <a:latin typeface="Courier"/>
                <a:cs typeface="Courier"/>
              </a:rPr>
              <a:t>print_vec(</a:t>
            </a:r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b);</a:t>
            </a:r>
          </a:p>
          <a:p>
            <a:r>
              <a:rPr lang="ro-RO" sz="20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509" y="4635153"/>
            <a:ext cx="8448659" cy="17543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this is very interesting 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this is NOT interesting </a:t>
            </a:r>
          </a:p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a.out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(3229)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malloc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: *** error for object 0x1067009f0: pointer being freed was not allocated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*** set a breakpoint in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malloc_error_break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to debug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Abort trap: 6</a:t>
            </a:r>
          </a:p>
        </p:txBody>
      </p:sp>
    </p:spTree>
    <p:extLst>
      <p:ext uri="{BB962C8B-B14F-4D97-AF65-F5344CB8AC3E}">
        <p14:creationId xmlns:p14="http://schemas.microsoft.com/office/powerpoint/2010/main" val="4083034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Behavior Compiler Gives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we don’t define them, the compiler support default versions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Copy Constructor &amp; Assignment Operator</a:t>
            </a:r>
          </a:p>
          <a:p>
            <a:pPr lvl="1"/>
            <a:r>
              <a:rPr lang="en-US" dirty="0" smtClean="0"/>
              <a:t>Member-wise copy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660066"/>
                </a:solidFill>
              </a:rPr>
              <a:t>Destructor</a:t>
            </a:r>
          </a:p>
          <a:p>
            <a:pPr lvl="1"/>
            <a:r>
              <a:rPr lang="en-US" dirty="0" smtClean="0"/>
              <a:t>Destruct all data members</a:t>
            </a:r>
          </a:p>
        </p:txBody>
      </p:sp>
    </p:spTree>
    <p:extLst>
      <p:ext uri="{BB962C8B-B14F-4D97-AF65-F5344CB8AC3E}">
        <p14:creationId xmlns:p14="http://schemas.microsoft.com/office/powerpoint/2010/main" val="2894302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 – Code Reuse!!!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281" y="1416476"/>
            <a:ext cx="83288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n-US" dirty="0">
                <a:solidFill>
                  <a:srgbClr val="AA0D91"/>
                </a:solidFill>
                <a:latin typeface="Courier"/>
                <a:cs typeface="Courier"/>
              </a:rPr>
              <a:t>operator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=(</a:t>
            </a:r>
            <a:r>
              <a:rPr lang="en-US" dirty="0" err="1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the_other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{</a:t>
            </a:r>
          </a:p>
          <a:p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400"/>
                </a:solidFill>
                <a:latin typeface="Courier"/>
                <a:cs typeface="Courier"/>
              </a:rPr>
              <a:t>// uses (deep) copy constructor here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temp(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the_other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); 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pl-PL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pl-PL" dirty="0" err="1">
                <a:solidFill>
                  <a:srgbClr val="000000"/>
                </a:solidFill>
                <a:latin typeface="Courier"/>
                <a:cs typeface="Courier"/>
              </a:rPr>
              <a:t>swap</a:t>
            </a:r>
            <a:r>
              <a:rPr lang="pl-PL" dirty="0">
                <a:solidFill>
                  <a:srgbClr val="000000"/>
                </a:solidFill>
                <a:latin typeface="Courier"/>
                <a:cs typeface="Courier"/>
              </a:rPr>
              <a:t>(temp)</a:t>
            </a:r>
            <a:r>
              <a:rPr lang="pl-PL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endParaRPr lang="pl-PL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pl-PL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pl-PL" dirty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pl-PL" dirty="0">
                <a:solidFill>
                  <a:srgbClr val="000000"/>
                </a:solidFill>
                <a:latin typeface="Courier"/>
                <a:cs typeface="Courier"/>
              </a:rPr>
              <a:t> *</a:t>
            </a:r>
            <a:r>
              <a:rPr lang="pl-PL" dirty="0" err="1">
                <a:solidFill>
                  <a:srgbClr val="AA0D91"/>
                </a:solidFill>
                <a:latin typeface="Courier"/>
                <a:cs typeface="Courier"/>
              </a:rPr>
              <a:t>this</a:t>
            </a:r>
            <a:r>
              <a:rPr lang="pl-PL" dirty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pl-PL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870183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4247" y="1538584"/>
            <a:ext cx="87562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::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400" dirty="0" err="1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other)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other.num_items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),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other.num_items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),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400" dirty="0">
                <a:solidFill>
                  <a:srgbClr val="AA0D91"/>
                </a:solidFill>
                <a:latin typeface="Courier"/>
                <a:cs typeface="Courier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string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other.num_items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])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400" dirty="0">
                <a:solidFill>
                  <a:srgbClr val="AA0D91"/>
                </a:solidFill>
                <a:latin typeface="Courier"/>
                <a:cs typeface="Courier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=</a:t>
            </a:r>
            <a:r>
              <a:rPr lang="en-US" sz="2400" dirty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&lt;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; ++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other.item_ptr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869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UBVector’s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21" y="1145301"/>
            <a:ext cx="85486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UBVector.h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</a:t>
            </a:r>
            <a:r>
              <a:rPr lang="en-US" dirty="0" err="1" smtClean="0">
                <a:solidFill>
                  <a:srgbClr val="643820"/>
                </a:solidFill>
                <a:latin typeface="Courier"/>
                <a:cs typeface="Courier"/>
              </a:rPr>
              <a:t>ifndef</a:t>
            </a:r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 _UBVECTOR_H</a:t>
            </a: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#define _UBVECTOR_H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{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…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modifiers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push_back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::string&amp; value);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pop_back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insert(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position, 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::string&amp; value);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erase(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position);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swap(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another_ubvec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);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swap content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…</a:t>
            </a:r>
          </a:p>
          <a:p>
            <a:r>
              <a:rPr lang="es-ES_tradnl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0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UBVector’s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21" y="1145301"/>
            <a:ext cx="8548648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UBVector.h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</a:t>
            </a:r>
            <a:r>
              <a:rPr lang="en-US" dirty="0" err="1" smtClean="0">
                <a:solidFill>
                  <a:srgbClr val="643820"/>
                </a:solidFill>
                <a:latin typeface="Courier"/>
                <a:cs typeface="Courier"/>
              </a:rPr>
              <a:t>ifndef</a:t>
            </a:r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 _UBVECTOR_H</a:t>
            </a:r>
          </a:p>
          <a:p>
            <a:r>
              <a:rPr lang="en-US" dirty="0" smtClean="0">
                <a:solidFill>
                  <a:srgbClr val="643820"/>
                </a:solidFill>
                <a:latin typeface="Courier"/>
                <a:cs typeface="Courier"/>
              </a:rPr>
              <a:t>#define _UBVECTOR_H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{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constructors and assignment operator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();            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default constructor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n);    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0074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 with n strings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&amp;);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copy constructor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operator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=(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&amp;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another_ubvec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destructor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~</a:t>
            </a:r>
            <a:r>
              <a:rPr lang="es-ES_tradnl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r>
              <a:rPr lang="es-ES_tradnl" dirty="0" smtClean="0">
                <a:solidFill>
                  <a:srgbClr val="000000"/>
                </a:solidFill>
                <a:latin typeface="Courier"/>
                <a:cs typeface="Courier"/>
              </a:rPr>
              <a:t>    …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... more to come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s-ES_tradnl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s-ES_tradnl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6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inner 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structure used inside the class to implement the interface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2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270352"/>
              </p:ext>
            </p:extLst>
          </p:nvPr>
        </p:nvGraphicFramePr>
        <p:xfrm>
          <a:off x="549554" y="1856489"/>
          <a:ext cx="79380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606"/>
                <a:gridCol w="1587606"/>
                <a:gridCol w="1587606"/>
                <a:gridCol w="1587606"/>
                <a:gridCol w="15876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“this”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“is”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“good”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“example”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549554" y="2227329"/>
            <a:ext cx="0" cy="1045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1022" y="3382446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item_ptr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9554" y="1354947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[0]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74742" y="4389616"/>
            <a:ext cx="3632324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latin typeface="Courier"/>
                <a:cs typeface="Courier"/>
              </a:rPr>
              <a:t>string* </a:t>
            </a:r>
            <a:r>
              <a:rPr lang="en-US" sz="2800" dirty="0" err="1" smtClean="0">
                <a:solidFill>
                  <a:srgbClr val="008000"/>
                </a:solidFill>
                <a:latin typeface="Courier"/>
                <a:cs typeface="Courier"/>
              </a:rPr>
              <a:t>item_ptr</a:t>
            </a:r>
            <a:endParaRPr lang="en-US" sz="28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0799" y="2325484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[1]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0772" y="1369212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[2]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318224" y="2227329"/>
            <a:ext cx="0" cy="1045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99692" y="3382446"/>
            <a:ext cx="1846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+ 3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46622" y="1379787"/>
            <a:ext cx="198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*(item_ptr+4)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47000" y="5299098"/>
            <a:ext cx="600259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Courier"/>
                <a:cs typeface="Courier"/>
              </a:rPr>
              <a:t>The storage will have to be</a:t>
            </a:r>
          </a:p>
          <a:p>
            <a:r>
              <a:rPr lang="en-US" sz="2800" dirty="0">
                <a:solidFill>
                  <a:srgbClr val="800000"/>
                </a:solidFill>
                <a:latin typeface="Courier"/>
                <a:cs typeface="Courier"/>
              </a:rPr>
              <a:t>d</a:t>
            </a:r>
            <a:r>
              <a:rPr lang="en-US" sz="2800" dirty="0" smtClean="0">
                <a:solidFill>
                  <a:srgbClr val="800000"/>
                </a:solidFill>
                <a:latin typeface="Courier"/>
                <a:cs typeface="Courier"/>
              </a:rPr>
              <a:t>ynamically allocated </a:t>
            </a:r>
            <a:endParaRPr lang="en-US" sz="2800" dirty="0">
              <a:solidFill>
                <a:srgbClr val="800000"/>
              </a:solidFill>
              <a:latin typeface="Courier"/>
              <a:cs typeface="Courier"/>
            </a:endParaRP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13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/>
      <p:bldP spid="15" grpId="0"/>
      <p:bldP spid="18" grpId="0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UBVector’s</a:t>
            </a:r>
            <a:r>
              <a:rPr lang="en-US" dirty="0" smtClean="0"/>
              <a:t> Internal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21" y="1145301"/>
            <a:ext cx="8548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UBVector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{</a:t>
            </a: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... as above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size() 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{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capacity() 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{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bool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empty() {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== </a:t>
            </a:r>
            <a:r>
              <a:rPr lang="en-US" dirty="0" smtClean="0">
                <a:solidFill>
                  <a:srgbClr val="1C00CF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... as above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num_items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current_capacity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AA0D91"/>
                </a:solidFill>
                <a:latin typeface="Courier"/>
                <a:cs typeface="Courier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AA0D91"/>
                </a:solidFill>
                <a:latin typeface="Courier"/>
                <a:cs typeface="Courier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INITIAL_CAPACITY;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   string *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item_ptr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dirty="0" smtClean="0">
                <a:solidFill>
                  <a:srgbClr val="007400"/>
                </a:solidFill>
                <a:latin typeface="Courier"/>
                <a:cs typeface="Courier"/>
              </a:rPr>
              <a:t>// points to the start of the array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};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2522" y="6356350"/>
            <a:ext cx="3798956" cy="365125"/>
          </a:xfrm>
        </p:spPr>
        <p:txBody>
          <a:bodyPr/>
          <a:lstStyle/>
          <a:p>
            <a:r>
              <a:rPr kumimoji="0" lang="en-US" dirty="0" smtClean="0"/>
              <a:t>CSE 250, Fall 2012, SUNY Buffalo</a:t>
            </a:r>
            <a:endParaRPr kumimoji="0"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8D6ED7-F2D7-E042-A4D9-C32968BC1C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0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e250-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cse250-theme.thmx</Template>
  <TotalTime>515</TotalTime>
  <Words>3746</Words>
  <Application>Microsoft Macintosh PowerPoint</Application>
  <PresentationFormat>On-screen Show (4:3)</PresentationFormat>
  <Paragraphs>635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cse250-theme</vt:lpstr>
      <vt:lpstr>Designing a Vector Class</vt:lpstr>
      <vt:lpstr>The interface</vt:lpstr>
      <vt:lpstr>UBVector’s Interface</vt:lpstr>
      <vt:lpstr>UBVector’s Interface</vt:lpstr>
      <vt:lpstr>UBVector’s Interface</vt:lpstr>
      <vt:lpstr>UBVector’s Interface</vt:lpstr>
      <vt:lpstr>The inner view</vt:lpstr>
      <vt:lpstr>Array</vt:lpstr>
      <vt:lpstr>UBVector’s Internal</vt:lpstr>
      <vt:lpstr>Pictorially</vt:lpstr>
      <vt:lpstr>Constructors &amp; destructor</vt:lpstr>
      <vt:lpstr>UBVector’s Constructors</vt:lpstr>
      <vt:lpstr>Default Constructor</vt:lpstr>
      <vt:lpstr>UBVector’s Constructors</vt:lpstr>
      <vt:lpstr>Default Constructor &amp; Size Constructor</vt:lpstr>
      <vt:lpstr>Initialization List</vt:lpstr>
      <vt:lpstr>Initialization List Can Be More Efficient</vt:lpstr>
      <vt:lpstr>Explicit Constructors</vt:lpstr>
      <vt:lpstr>Where Does Evil Come From?</vt:lpstr>
      <vt:lpstr>Destructor</vt:lpstr>
      <vt:lpstr>The Limbo State of C++ Pointers</vt:lpstr>
      <vt:lpstr>Implementation of some simple methods</vt:lpstr>
      <vt:lpstr>Subscripting operator – const overloading</vt:lpstr>
      <vt:lpstr>front() and back()</vt:lpstr>
      <vt:lpstr>Unit Testing</vt:lpstr>
      <vt:lpstr>push_back()</vt:lpstr>
      <vt:lpstr>Memory Is Fragmented</vt:lpstr>
      <vt:lpstr>reserve()</vt:lpstr>
      <vt:lpstr>Erase, pop_back &amp; amortized analysis</vt:lpstr>
      <vt:lpstr>When Do We Shrink UBVector’s Capacity?</vt:lpstr>
      <vt:lpstr>Let’s See How C++’s STL Does It</vt:lpstr>
      <vt:lpstr>Result</vt:lpstr>
      <vt:lpstr>So How To Shrink the Capacity of an STL Vector?</vt:lpstr>
      <vt:lpstr>Result</vt:lpstr>
      <vt:lpstr>erase() and pop_back()</vt:lpstr>
      <vt:lpstr>Insert and swap</vt:lpstr>
      <vt:lpstr>Insert()</vt:lpstr>
      <vt:lpstr>Swap()</vt:lpstr>
      <vt:lpstr>The rule of three</vt:lpstr>
      <vt:lpstr>Recall the Copy Constructor</vt:lpstr>
      <vt:lpstr>When is a Copy Constructor Called?</vt:lpstr>
      <vt:lpstr>The Rule of Three</vt:lpstr>
      <vt:lpstr>What Happens if We Don’t Define Them</vt:lpstr>
      <vt:lpstr>Default Behavior Compiler Gives Us</vt:lpstr>
      <vt:lpstr>Assignment Operator – Code Reuse!!!</vt:lpstr>
      <vt:lpstr>Copy Constructor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 Vector Class</dc:title>
  <dc:creator>Hung Ngo</dc:creator>
  <cp:lastModifiedBy>Hung Ngo</cp:lastModifiedBy>
  <cp:revision>40</cp:revision>
  <dcterms:created xsi:type="dcterms:W3CDTF">2012-10-31T02:11:45Z</dcterms:created>
  <dcterms:modified xsi:type="dcterms:W3CDTF">2012-11-01T00:56:58Z</dcterms:modified>
</cp:coreProperties>
</file>