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533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9" r:id="rId3"/>
    <p:sldId id="258" r:id="rId4"/>
    <p:sldId id="318" r:id="rId5"/>
    <p:sldId id="285" r:id="rId6"/>
    <p:sldId id="286" r:id="rId7"/>
    <p:sldId id="288" r:id="rId8"/>
    <p:sldId id="289" r:id="rId9"/>
    <p:sldId id="302" r:id="rId10"/>
    <p:sldId id="303" r:id="rId11"/>
    <p:sldId id="304" r:id="rId12"/>
    <p:sldId id="305" r:id="rId13"/>
    <p:sldId id="306" r:id="rId14"/>
    <p:sldId id="307" r:id="rId15"/>
    <p:sldId id="290" r:id="rId16"/>
    <p:sldId id="291" r:id="rId17"/>
    <p:sldId id="292" r:id="rId18"/>
    <p:sldId id="293" r:id="rId19"/>
    <p:sldId id="308" r:id="rId20"/>
    <p:sldId id="309" r:id="rId21"/>
    <p:sldId id="310" r:id="rId22"/>
    <p:sldId id="311" r:id="rId23"/>
    <p:sldId id="317" r:id="rId24"/>
    <p:sldId id="312" r:id="rId25"/>
    <p:sldId id="294" r:id="rId26"/>
    <p:sldId id="313" r:id="rId27"/>
    <p:sldId id="315" r:id="rId28"/>
    <p:sldId id="314" r:id="rId29"/>
    <p:sldId id="31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9/14/12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A90BDBC-0394-7F4F-B307-955B8ED33D2B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25FF8B8-1951-B94D-B07F-5F5A798B4E02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EF86313-DEA0-794C-BB96-C4465D1F11EB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8F46A4B-F4CE-BF47-A1BD-EEFFBD1E9C91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17AC5C8-CD6F-E740-81E3-B448CDD2EB8E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4B21B15-533B-5D40-AD52-A73E0E111F5D}" type="datetime1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597C-54CB-AE41-A86C-E453D55024FF}" type="datetime1">
              <a:rPr lang="en-US" smtClean="0"/>
              <a:t>9/14/12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A6BFA4-081D-264F-A38B-04342620E27C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0611B26-0AB8-3544-9D93-3EBD5279AADD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546DDCE-03DE-D34C-A0AA-F4BB602963A7}" type="datetime1">
              <a:rPr lang="en-US" smtClean="0"/>
              <a:t>9/14/12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750E95-9F29-B145-898B-CA1B66C3F58E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199C59B1-BE7C-1A44-AB07-EE1B6A70D4D8}" type="datetime1">
              <a:rPr lang="en-US" sz="1400" smtClean="0">
                <a:solidFill>
                  <a:srgbClr val="FFFFFF"/>
                </a:solidFill>
              </a:rPr>
              <a:t>9/14/12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534" r:id="rId1"/>
    <p:sldLayoutId id="2147487535" r:id="rId2"/>
    <p:sldLayoutId id="2147487536" r:id="rId3"/>
    <p:sldLayoutId id="2147487537" r:id="rId4"/>
    <p:sldLayoutId id="2147487538" r:id="rId5"/>
    <p:sldLayoutId id="2147487539" r:id="rId6"/>
    <p:sldLayoutId id="2147487540" r:id="rId7"/>
    <p:sldLayoutId id="2147487541" r:id="rId8"/>
    <p:sldLayoutId id="2147487542" r:id="rId9"/>
    <p:sldLayoutId id="2147487543" r:id="rId10"/>
    <p:sldLayoutId id="2147487544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search?q=sizeof+msdn.microsoft.com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search?q=sizeof+msdn.microsoft.com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search?q=new+msdn.microsoft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www.google.com/search?q=sizeof+msdn.microsoft.com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Pointers and Arrays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</a:t>
            </a:r>
            <a:r>
              <a:rPr lang="en-US" dirty="0" smtClean="0"/>
              <a:t>C-</a:t>
            </a:r>
            <a:r>
              <a:rPr lang="en-US" dirty="0"/>
              <a:t>style strings</a:t>
            </a:r>
          </a:p>
        </p:txBody>
      </p:sp>
    </p:spTree>
    <p:extLst>
      <p:ext uri="{BB962C8B-B14F-4D97-AF65-F5344CB8AC3E}">
        <p14:creationId xmlns:p14="http://schemas.microsoft.com/office/powerpoint/2010/main" val="23466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D35E965-7774-FC4E-829C-48457217B6FB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2813" y="1905000"/>
            <a:ext cx="7413625" cy="399256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32375" y="2603500"/>
            <a:ext cx="1746250" cy="3571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2813" y="1485282"/>
            <a:ext cx="12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"/>
                <a:cs typeface="Courier"/>
              </a:rPr>
              <a:t>0x000000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33483" y="5955682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"/>
                <a:cs typeface="Courier"/>
              </a:rPr>
              <a:t>0xffffff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98245" y="3685557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"/>
                <a:cs typeface="Courier"/>
              </a:rPr>
              <a:t>0xf3c453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82775" y="3406775"/>
            <a:ext cx="1746250" cy="3571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Courier"/>
                <a:cs typeface="Courier"/>
              </a:rPr>
              <a:t>0xf3c453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032375" y="2960688"/>
            <a:ext cx="0" cy="72486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/>
          <p:nvPr/>
        </p:nvCxnSpPr>
        <p:spPr>
          <a:xfrm flipV="1">
            <a:off x="2762250" y="2738438"/>
            <a:ext cx="2270125" cy="668337"/>
          </a:xfrm>
          <a:prstGeom prst="curvedConnector3">
            <a:avLst>
              <a:gd name="adj1" fmla="val 3811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92700" y="2103437"/>
            <a:ext cx="1627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 myint = 15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69298" y="3870223"/>
            <a:ext cx="1985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int* ptr = &amp;myint</a:t>
            </a:r>
          </a:p>
        </p:txBody>
      </p:sp>
    </p:spTree>
    <p:extLst>
      <p:ext uri="{BB962C8B-B14F-4D97-AF65-F5344CB8AC3E}">
        <p14:creationId xmlns:p14="http://schemas.microsoft.com/office/powerpoint/2010/main" val="16551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0B93A34-0ABB-214B-9773-CA12F18BB485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10</a:t>
            </a:fld>
            <a:endParaRPr kumimoji="0" lang="en-US" dirty="0">
              <a:solidFill>
                <a:srgbClr val="FFFF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00" y="0"/>
            <a:ext cx="71023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38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and </a:t>
            </a: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D57A784-3424-DC49-BE49-B99ABD84AED4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11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3185" y="1543456"/>
            <a:ext cx="85321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pt.cpp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: testing pointers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#include &lt;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iostream</a:t>
            </a:r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&gt;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using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namespace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std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swap(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a, 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b) { 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temp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temp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y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9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swap(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x,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y)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"x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x = 9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"y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y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y = 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16126" y="5774939"/>
            <a:ext cx="4794250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/>
              <a:t>Note that the pointers a</a:t>
            </a:r>
            <a:r>
              <a:rPr lang="en-US" dirty="0" smtClean="0"/>
              <a:t>, b </a:t>
            </a:r>
            <a:r>
              <a:rPr lang="en-US" dirty="0"/>
              <a:t>are passed by value</a:t>
            </a:r>
          </a:p>
        </p:txBody>
      </p:sp>
    </p:spTree>
    <p:extLst>
      <p:ext uri="{BB962C8B-B14F-4D97-AF65-F5344CB8AC3E}">
        <p14:creationId xmlns:p14="http://schemas.microsoft.com/office/powerpoint/2010/main" val="1970202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to </a:t>
            </a:r>
            <a:r>
              <a:rPr lang="en-US" dirty="0" smtClean="0"/>
              <a:t>Objects </a:t>
            </a:r>
            <a:r>
              <a:rPr lang="en-US" dirty="0"/>
              <a:t>and the </a:t>
            </a:r>
            <a:r>
              <a:rPr lang="en-US" dirty="0">
                <a:latin typeface="Courier"/>
                <a:cs typeface="Courier"/>
              </a:rPr>
              <a:t>-&gt;</a:t>
            </a:r>
            <a:r>
              <a:rPr lang="en-US" dirty="0"/>
              <a:t> operator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CF2FC58-0E5F-1347-A649-5FA95D324856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19822" y="1918156"/>
            <a:ext cx="879289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print_reversed_sentence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const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end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-&gt;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length()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sz="1600" b="1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or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 end = (*</a:t>
            </a:r>
            <a:r>
              <a:rPr lang="en-US" sz="1600" i="1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).length() - 1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(start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-&gt;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length()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&gt;=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--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600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 ( (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)[start]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&amp;&amp;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(start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end) ) { 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-&gt;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substr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,end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start)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    end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}   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}   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if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(start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end)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s_ptr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-&gt;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substr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,end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-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start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sz="1600" dirty="0">
                <a:effectLst/>
                <a:latin typeface="Courier"/>
                <a:cs typeface="Courier"/>
              </a:rPr>
              <a:t> </a:t>
            </a:r>
            <a:endParaRPr lang="en-US" sz="1600" dirty="0">
              <a:latin typeface="Courier"/>
              <a:cs typeface="Courier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62061" y="5624126"/>
            <a:ext cx="6326189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>
                <a:latin typeface="Courier"/>
                <a:cs typeface="Courier"/>
              </a:rPr>
              <a:t>(*obj_ptr).member</a:t>
            </a:r>
            <a:r>
              <a:rPr lang="en-US"/>
              <a:t>     is the same as     </a:t>
            </a:r>
            <a:r>
              <a:rPr lang="en-US">
                <a:latin typeface="Courier"/>
                <a:cs typeface="Courier"/>
              </a:rPr>
              <a:t>obj-&gt;member</a:t>
            </a:r>
          </a:p>
        </p:txBody>
      </p:sp>
    </p:spTree>
    <p:extLst>
      <p:ext uri="{BB962C8B-B14F-4D97-AF65-F5344CB8AC3E}">
        <p14:creationId xmlns:p14="http://schemas.microsoft.com/office/powerpoint/2010/main" val="128765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to </a:t>
            </a:r>
            <a:r>
              <a:rPr lang="en-US" dirty="0" smtClean="0"/>
              <a:t>Pointer</a:t>
            </a:r>
            <a:r>
              <a:rPr lang="en-US" dirty="0"/>
              <a:t>, </a:t>
            </a:r>
            <a:r>
              <a:rPr lang="en-US" dirty="0" smtClean="0"/>
              <a:t>Ad Infinitum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BCAC43-019F-474C-8237-F3570370FD4C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3096" y="1477345"/>
            <a:ext cx="8176217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#include &lt;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iostream</a:t>
            </a:r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&gt;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using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namespace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std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swap(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b) 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{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temp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temp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first(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"David"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last(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"Blaine"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p1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first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p2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last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swap(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p1,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p2)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"p1 points to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p1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"Blaine"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"p2 points to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p2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"David"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841582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940247"/>
            <a:ext cx="6934618" cy="30405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Array size must be a constant </a:t>
            </a:r>
            <a:r>
              <a:rPr lang="en-US" dirty="0" smtClean="0"/>
              <a:t>expression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Some extension allows “dynamic” size, not recommended</a:t>
            </a:r>
          </a:p>
          <a:p>
            <a:endParaRPr lang="en-US" dirty="0"/>
          </a:p>
          <a:p>
            <a:r>
              <a:rPr lang="en-US" dirty="0" smtClean="0"/>
              <a:t>Array name can be used as a pointer to the first element of the </a:t>
            </a:r>
            <a:r>
              <a:rPr lang="en-US" dirty="0" smtClean="0"/>
              <a:t>array</a:t>
            </a:r>
          </a:p>
          <a:p>
            <a:endParaRPr lang="en-US" dirty="0"/>
          </a:p>
          <a:p>
            <a:r>
              <a:rPr lang="en-US" dirty="0" smtClean="0"/>
              <a:t>(here we’re talking about pure array, there is also an </a:t>
            </a:r>
            <a:r>
              <a:rPr lang="en-US" dirty="0" err="1" smtClean="0">
                <a:solidFill>
                  <a:srgbClr val="008000"/>
                </a:solidFill>
                <a:latin typeface="Courier"/>
                <a:cs typeface="Courier"/>
              </a:rPr>
              <a:t>std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::array</a:t>
            </a:r>
            <a:r>
              <a:rPr lang="en-US" dirty="0" smtClean="0"/>
              <a:t> object in 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C++11</a:t>
            </a:r>
            <a:r>
              <a:rPr lang="en-US" dirty="0" smtClean="0"/>
              <a:t>)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D88DBA-80CC-0741-9FC6-E9C3522B66DF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061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and initialization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6D0E6E8-8AAF-5A47-BB53-311FB72C3CE1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5398" y="1269758"/>
            <a:ext cx="8744045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const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size_t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A[s]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B[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C[]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the same as saying </a:t>
            </a:r>
            <a:r>
              <a:rPr lang="en-US" i="1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 C[5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size_t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dirty="0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B[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C[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B[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}  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size_t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C[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50088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– not recommended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CD1AFA2-95FE-054B-B651-94320486E109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15937" y="2149772"/>
            <a:ext cx="81438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FF0000"/>
                </a:solidFill>
                <a:effectLst/>
                <a:latin typeface="Courier New"/>
                <a:ea typeface="ＭＳ 明朝"/>
              </a:rPr>
              <a:t>int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s </a:t>
            </a:r>
            <a:r>
              <a:rPr lang="en-US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=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</a:t>
            </a:r>
            <a:r>
              <a:rPr lang="en-US">
                <a:solidFill>
                  <a:srgbClr val="FF0000"/>
                </a:solidFill>
                <a:effectLst/>
                <a:latin typeface="Courier New"/>
                <a:ea typeface="ＭＳ 明朝"/>
              </a:rPr>
              <a:t>5</a:t>
            </a:r>
            <a:r>
              <a:rPr lang="en-US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;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</a:br>
            <a:r>
              <a:rPr lang="en-US">
                <a:solidFill>
                  <a:srgbClr val="FF0000"/>
                </a:solidFill>
                <a:effectLst/>
                <a:latin typeface="Courier New"/>
                <a:ea typeface="ＭＳ 明朝"/>
              </a:rPr>
              <a:t>int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A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ＭＳ 明朝"/>
              </a:rPr>
              <a:t>[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s</a:t>
            </a:r>
            <a:r>
              <a:rPr lang="en-US">
                <a:solidFill>
                  <a:srgbClr val="000000"/>
                </a:solidFill>
                <a:effectLst/>
                <a:latin typeface="Courier New"/>
                <a:ea typeface="ＭＳ 明朝"/>
              </a:rPr>
              <a:t>]</a:t>
            </a:r>
            <a:r>
              <a:rPr lang="en-US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;</a:t>
            </a:r>
            <a:r>
              <a:rPr lang="en-US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   </a:t>
            </a:r>
            <a:r>
              <a:rPr lang="en-US" i="1">
                <a:solidFill>
                  <a:srgbClr val="008080"/>
                </a:solidFill>
                <a:effectLst/>
                <a:latin typeface="Courier New"/>
                <a:ea typeface="ＭＳ 明朝"/>
              </a:rPr>
              <a:t>// should not be allowed, but OK with g++ 4.x</a:t>
            </a:r>
            <a:r>
              <a:rPr lang="en-US">
                <a:effectLst/>
              </a:rPr>
              <a:t> </a:t>
            </a:r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9290012"/>
              </p:ext>
            </p:extLst>
          </p:nvPr>
        </p:nvGraphicFramePr>
        <p:xfrm>
          <a:off x="1709737" y="3429000"/>
          <a:ext cx="5486400" cy="158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Document" r:id="rId3" imgW="5486400" imgH="1587500" progId="Word.Document.12">
                  <p:embed/>
                </p:oleObj>
              </mc:Choice>
              <mc:Fallback>
                <p:oleObj name="Document" r:id="rId3" imgW="5486400" imgH="1587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09737" y="3429000"/>
                        <a:ext cx="5486400" cy="158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259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C-style strings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EF427B-6B48-D744-BB31-72EAF997CE04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8313" y="1585014"/>
            <a:ext cx="813593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name[]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2000" dirty="0" smtClean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David”</a:t>
            </a:r>
            <a: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endParaRPr lang="en-US" sz="2000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sz="2000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</a:t>
            </a:r>
            <a:r>
              <a:rPr lang="en-US" sz="20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 name has 6 elements, the last is implicitly '\</a:t>
            </a:r>
            <a:r>
              <a:rPr lang="en-US" sz="2000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0’</a:t>
            </a:r>
            <a:endParaRPr lang="en-US" sz="2000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sz="2000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u="sng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(name)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prints 6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endParaRPr lang="en-US" sz="2000" dirty="0" smtClean="0">
              <a:solidFill>
                <a:srgbClr val="000000"/>
              </a:solidFill>
              <a:effectLst/>
              <a:latin typeface="Courier"/>
              <a:ea typeface="ＭＳ 明朝"/>
              <a:cs typeface="Courier"/>
            </a:endParaRPr>
          </a:p>
          <a:p>
            <a:r>
              <a:rPr lang="en-US" sz="2000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20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sz="2000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sz="2000" dirty="0" smtClean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while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(name[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sz="2000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</a:t>
            </a:r>
            <a:r>
              <a:rPr lang="en-US" sz="2000" b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2000" dirty="0" smtClean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’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name[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sz="2000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sz="2000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b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</a:br>
            <a:endParaRPr lang="en-US" sz="2000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sz="2000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name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2000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2000" dirty="0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        </a:t>
            </a:r>
            <a:r>
              <a:rPr lang="en-US" sz="2000" i="1" dirty="0">
                <a:solidFill>
                  <a:srgbClr val="008080"/>
                </a:solidFill>
                <a:latin typeface="Courier"/>
                <a:ea typeface="ＭＳ 明朝"/>
                <a:cs typeface="Courier"/>
              </a:rPr>
              <a:t>// </a:t>
            </a:r>
            <a:r>
              <a:rPr lang="en-US" sz="2000" i="1" dirty="0" smtClean="0">
                <a:solidFill>
                  <a:srgbClr val="008080"/>
                </a:solidFill>
                <a:latin typeface="Courier"/>
                <a:ea typeface="ＭＳ 明朝"/>
                <a:cs typeface="Courier"/>
              </a:rPr>
              <a:t>same effect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endParaRPr lang="en-US" sz="2000" dirty="0" smtClean="0">
              <a:solidFill>
                <a:srgbClr val="000000"/>
              </a:solidFill>
              <a:effectLst/>
              <a:latin typeface="Courier"/>
              <a:ea typeface="ＭＳ 明朝"/>
              <a:cs typeface="Courier"/>
            </a:endParaRPr>
          </a:p>
          <a:p>
            <a:r>
              <a:rPr lang="en-US" sz="2000" dirty="0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name[</a:t>
            </a:r>
            <a:r>
              <a:rPr lang="en-US" sz="20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20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"David"</a:t>
            </a:r>
            <a:r>
              <a:rPr lang="en-US" sz="20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20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 </a:t>
            </a:r>
            <a:r>
              <a:rPr lang="en-US" sz="20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compilation error</a:t>
            </a:r>
            <a:r>
              <a:rPr lang="en-US" sz="2000" dirty="0">
                <a:effectLst/>
                <a:latin typeface="Courier"/>
                <a:cs typeface="Courier"/>
              </a:rPr>
              <a:t> </a:t>
            </a:r>
            <a:endParaRPr lang="en-US" sz="20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48137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Initializing C-style string (char array)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519254B-5CD6-924C-B56D-3EEC5534C239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4158" y="1720840"/>
            <a:ext cx="84631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#include &lt;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iostream</a:t>
            </a:r>
            <a:r>
              <a:rPr lang="en-US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&gt;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using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namespace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std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name[] 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 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"David"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another[]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'D'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'a'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'v'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'd'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name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another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return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057682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E46C0A"/>
                </a:solidFill>
              </a:rPr>
              <a:t>Memory regions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Pointers</a:t>
            </a:r>
          </a:p>
          <a:p>
            <a:endParaRPr lang="en-US" dirty="0"/>
          </a:p>
          <a:p>
            <a:r>
              <a:rPr lang="en-US" dirty="0" smtClean="0"/>
              <a:t>Arrays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Arrays and Pointers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D6021B-E3F1-BC45-A4F5-3AFE31574986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4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 literals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0E2D19C-3AB4-8C4F-82F7-881B2308F357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01813" y="1851710"/>
            <a:ext cx="527843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/>
              <a:t>The expression </a:t>
            </a:r>
            <a:r>
              <a:rPr lang="en-US">
                <a:latin typeface="Courier"/>
                <a:cs typeface="Courier"/>
              </a:rPr>
              <a:t>"David" </a:t>
            </a:r>
            <a:r>
              <a:rPr lang="en-US"/>
              <a:t>is called a string literal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206274"/>
            <a:ext cx="85931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>
                <a:solidFill>
                  <a:srgbClr val="FF0000"/>
                </a:solidFill>
                <a:effectLst/>
                <a:latin typeface="Courier New"/>
                <a:ea typeface="ＭＳ 明朝"/>
              </a:rPr>
              <a:t>char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name</a:t>
            </a:r>
            <a:r>
              <a:rPr lang="en-US" sz="1400">
                <a:solidFill>
                  <a:srgbClr val="000000"/>
                </a:solidFill>
                <a:effectLst/>
                <a:latin typeface="Courier New"/>
                <a:ea typeface="ＭＳ 明朝"/>
              </a:rPr>
              <a:t>[]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</a:t>
            </a:r>
            <a:r>
              <a:rPr lang="en-US" sz="1400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=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</a:t>
            </a:r>
            <a:r>
              <a:rPr lang="en-US" sz="1400">
                <a:solidFill>
                  <a:srgbClr val="666666"/>
                </a:solidFill>
                <a:effectLst/>
                <a:latin typeface="Courier New"/>
                <a:ea typeface="ＭＳ 明朝"/>
              </a:rPr>
              <a:t>"This is a very long "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</a:b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                                 </a:t>
            </a:r>
            <a:r>
              <a:rPr lang="en-US" sz="1400">
                <a:solidFill>
                  <a:srgbClr val="666666"/>
                </a:solidFill>
                <a:effectLst/>
                <a:latin typeface="Courier New"/>
                <a:ea typeface="ＭＳ 明朝"/>
              </a:rPr>
              <a:t>"name and thus won't fit "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</a:b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                                 </a:t>
            </a:r>
            <a:r>
              <a:rPr lang="en-US" sz="1400">
                <a:solidFill>
                  <a:srgbClr val="666666"/>
                </a:solidFill>
                <a:effectLst/>
                <a:latin typeface="Courier New"/>
                <a:ea typeface="ＭＳ 明朝"/>
              </a:rPr>
              <a:t>"on a line"</a:t>
            </a:r>
            <a:r>
              <a:rPr lang="en-US" sz="1400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;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/>
            </a:r>
            <a:b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</a:b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cout </a:t>
            </a:r>
            <a:r>
              <a:rPr lang="en-US" sz="1400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&lt;&lt;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name</a:t>
            </a:r>
            <a:r>
              <a:rPr lang="en-US" sz="1400">
                <a:solidFill>
                  <a:srgbClr val="008000"/>
                </a:solidFill>
                <a:effectLst/>
                <a:latin typeface="Courier New"/>
                <a:ea typeface="ＭＳ 明朝"/>
              </a:rPr>
              <a:t>;</a:t>
            </a:r>
            <a:r>
              <a:rPr lang="en-US" sz="1400">
                <a:solidFill>
                  <a:srgbClr val="000000"/>
                </a:solidFill>
                <a:effectLst/>
                <a:latin typeface="Cambria"/>
                <a:ea typeface="ＭＳ 明朝"/>
                <a:cs typeface="Times New Roman"/>
              </a:rPr>
              <a:t> </a:t>
            </a:r>
            <a:r>
              <a:rPr lang="en-US" sz="1400" i="1">
                <a:solidFill>
                  <a:srgbClr val="008080"/>
                </a:solidFill>
                <a:effectLst/>
                <a:latin typeface="Courier New"/>
                <a:ea typeface="ＭＳ 明朝"/>
              </a:rPr>
              <a:t>// get "This is a very long name and thus won't fit in a line"</a:t>
            </a:r>
            <a:r>
              <a:rPr lang="en-US" sz="1400">
                <a:effectLst/>
              </a:rPr>
              <a:t> 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753247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 arrays with ‘\0’ in the middle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9B9445F-E9AC-FE41-88CA-64793D914DF4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22735" y="1633022"/>
            <a:ext cx="454298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/>
              <a:t>Perfectly fine to have them; just be careful!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064" y="2415779"/>
            <a:ext cx="85900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"Only up to here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The rest can still be printed"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endParaRPr lang="en-US" dirty="0">
              <a:solidFill>
                <a:srgbClr val="000000"/>
              </a:solidFill>
              <a:effectLst/>
              <a:latin typeface="Courier"/>
              <a:ea typeface="ＭＳ 明朝"/>
              <a:cs typeface="Courier"/>
            </a:endParaRPr>
          </a:p>
          <a:p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u="sng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if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else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"[NULL CHAR]"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      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str_obj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str_obj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prints "Only up to here"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078188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we care about C-style strings?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8000"/>
                </a:solidFill>
              </a:rPr>
              <a:t>They are very efficient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660066"/>
                </a:solidFill>
              </a:rPr>
              <a:t>Necessary </a:t>
            </a:r>
            <a:r>
              <a:rPr lang="en-US" dirty="0">
                <a:solidFill>
                  <a:srgbClr val="660066"/>
                </a:solidFill>
              </a:rPr>
              <a:t>in system programming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6600"/>
                </a:solidFill>
              </a:rPr>
              <a:t>Some </a:t>
            </a:r>
            <a:r>
              <a:rPr lang="en-US" dirty="0">
                <a:solidFill>
                  <a:srgbClr val="FF6600"/>
                </a:solidFill>
              </a:rPr>
              <a:t>C++ functions take C-style string arguments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B0938E5-B7D2-CB4A-9429-1C3218171517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24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Command line arguments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B3760CB-52A8-7D48-9167-68F9CBBBDEB2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28288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argc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argv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argc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argv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[])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157754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Multidimensional Arrays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E275313-6E39-014E-B3FF-28CBBC81323A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44247" y="1086779"/>
            <a:ext cx="869519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const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const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n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A[m][n]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 {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}, {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6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 }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 initialization must have bounds for all dimension, except the first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B[][n]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 {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}, {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60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 }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C[m][n]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smtClean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m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smtClean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n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C[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][j]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][j]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B[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][j]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smtClean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m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n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j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setw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C[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][j]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}   </a:t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endParaRPr lang="en-US" sz="16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744465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and Pointers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294215"/>
            <a:ext cx="6934618" cy="2917309"/>
          </a:xfrm>
        </p:spPr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en-US" dirty="0" smtClean="0"/>
              <a:t>Array name can be used as pointer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We can navigate arrays using pointer arithmetic</a:t>
            </a:r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Pointers and arrays can be used interchangably in argument passing</a:t>
            </a:r>
            <a:br>
              <a:rPr lang="en-US" dirty="0" smtClean="0"/>
            </a:b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>
                <a:solidFill>
                  <a:srgbClr val="FF6600"/>
                </a:solidFill>
              </a:rPr>
              <a:t>An </a:t>
            </a:r>
            <a:r>
              <a:rPr lang="en-US" dirty="0" smtClean="0">
                <a:solidFill>
                  <a:srgbClr val="FF6600"/>
                </a:solidFill>
              </a:rPr>
              <a:t>array name can be thought of as a constant pointer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0B843B3-80FE-1145-823B-CFDB77CD329D}" type="datetime1">
              <a:rPr lang="en-US" smtClean="0"/>
              <a:t>9/14/12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71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Array name as constant pointer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D3E3BC9-0473-864A-A668-56824DF50385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6251" y="2381250"/>
            <a:ext cx="82788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  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 points to a[0]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sz="1600" i="1" dirty="0" err="1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sz="1600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 points to a[0], equivalent to the above line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now a[0] == 10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3888" y="4115105"/>
            <a:ext cx="479411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perfectly fine!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compilation error!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974575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Traversing array using pointer arithmetic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3B34F53-79DD-C84D-BECA-4C9C396111BD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1752" y="1997839"/>
            <a:ext cx="842949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{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,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we can traverse A like this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or like this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for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5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</a:p>
          <a:p>
            <a:r>
              <a:rPr lang="en-US" dirty="0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   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 '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922064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Pointer arithmetic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14ABC97-BACB-1946-B772-1B4613F3A7E9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7610" y="1793874"/>
            <a:ext cx="86285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a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123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a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"+0:"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int_ptr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+0:0x7fff6a9387c4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"+1:"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int_ptr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+1:0x7fff6a9387c8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"+2:"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int_ptr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+2:0x7fff6a9387cc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447683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Pointer &amp; array used </a:t>
            </a:r>
            <a:r>
              <a:rPr lang="en-US" sz="2800" dirty="0" err="1"/>
              <a:t>interchangably</a:t>
            </a:r>
            <a:r>
              <a:rPr lang="en-US" sz="2800" dirty="0"/>
              <a:t> in argument passing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88E4756-BA40-D54C-85CE-300C1F45BAB4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7610" y="1390768"/>
            <a:ext cx="875625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ps1(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s) { 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 }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void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ps2(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s[]) { 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 }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main() {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s1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u="sng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new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[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7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allocate an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array of 7 chars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s2[]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abcde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\n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0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>
                <a:solidFill>
                  <a:srgbClr val="0600FF"/>
                </a:solidFill>
                <a:effectLst/>
                <a:latin typeface="Courier"/>
                <a:ea typeface="ＭＳ 明朝"/>
                <a:cs typeface="Courier"/>
              </a:rPr>
              <a:t>while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(s2[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!=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b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\0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'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{ s1[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s2[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]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++;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}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ps1(s1)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ps1(s2)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valid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ps2(s1)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ps2(s2)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also valid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delete [] s1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}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110496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regions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345733"/>
          </a:xfrm>
        </p:spPr>
        <p:txBody>
          <a:bodyPr/>
          <a:lstStyle/>
          <a:p>
            <a:r>
              <a:rPr lang="en-US" dirty="0" smtClean="0"/>
              <a:t>Each C++ variable is stored in a memory region</a:t>
            </a:r>
          </a:p>
          <a:p>
            <a:endParaRPr lang="en-US" dirty="0"/>
          </a:p>
          <a:p>
            <a:r>
              <a:rPr lang="en-US" dirty="0"/>
              <a:t>The size of the region depends on the variable’s type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2FE3E98-8F59-4B43-952E-2782F835A184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7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Variable is Stored in a Memory Region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17AC5C8-CD6F-E740-81E3-B448CDD2EB8E}" type="datetime1">
              <a:rPr lang="en-US" smtClean="0"/>
              <a:t>9/14/12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2813" y="1905000"/>
            <a:ext cx="7413625" cy="3992563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32375" y="2603500"/>
            <a:ext cx="1746250" cy="3571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2813" y="1485282"/>
            <a:ext cx="1292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"/>
                <a:cs typeface="Courier"/>
              </a:rPr>
              <a:t>0x000000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33483" y="5955682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ourier"/>
                <a:cs typeface="Courier"/>
              </a:rPr>
              <a:t>0xffffff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8245" y="3685557"/>
            <a:ext cx="1292842" cy="369332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urier"/>
                <a:cs typeface="Courier"/>
              </a:rPr>
              <a:t>0xf3c453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82775" y="3406775"/>
            <a:ext cx="1746250" cy="3571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urier"/>
                <a:cs typeface="Courier"/>
              </a:rPr>
              <a:t>“</a:t>
            </a:r>
            <a:r>
              <a:rPr lang="en-US" dirty="0" err="1" smtClean="0">
                <a:latin typeface="Courier"/>
                <a:cs typeface="Courier"/>
              </a:rPr>
              <a:t>cse</a:t>
            </a:r>
            <a:r>
              <a:rPr lang="en-US" dirty="0" smtClean="0">
                <a:latin typeface="Courier"/>
                <a:cs typeface="Courier"/>
              </a:rPr>
              <a:t> 250”</a:t>
            </a:r>
            <a:endParaRPr lang="en-US" dirty="0">
              <a:latin typeface="Courier"/>
              <a:cs typeface="Courier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032375" y="2960688"/>
            <a:ext cx="0" cy="724869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424304" y="1293449"/>
            <a:ext cx="226249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Courier"/>
                <a:cs typeface="Courier"/>
              </a:rPr>
              <a:t>int</a:t>
            </a:r>
            <a:r>
              <a:rPr lang="en-US" dirty="0">
                <a:solidFill>
                  <a:schemeClr val="tx2"/>
                </a:solidFill>
                <a:latin typeface="Courier"/>
                <a:cs typeface="Courier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Courier"/>
                <a:cs typeface="Courier"/>
              </a:rPr>
              <a:t>myint</a:t>
            </a:r>
            <a:r>
              <a:rPr lang="en-US" dirty="0">
                <a:solidFill>
                  <a:schemeClr val="tx2"/>
                </a:solidFill>
                <a:latin typeface="Courier"/>
                <a:cs typeface="Courier"/>
              </a:rPr>
              <a:t> = </a:t>
            </a:r>
            <a:r>
              <a:rPr lang="en-US" dirty="0" smtClean="0">
                <a:solidFill>
                  <a:schemeClr val="tx2"/>
                </a:solidFill>
                <a:latin typeface="Courier"/>
                <a:cs typeface="Courier"/>
              </a:rPr>
              <a:t>15;</a:t>
            </a:r>
            <a:endParaRPr lang="en-US" dirty="0">
              <a:solidFill>
                <a:schemeClr val="tx2"/>
              </a:solidFill>
              <a:latin typeface="Courier"/>
              <a:cs typeface="Courier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47991" y="1300616"/>
            <a:ext cx="3093628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tx2"/>
                </a:solidFill>
                <a:latin typeface="Courier"/>
                <a:cs typeface="Courier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/>
              <a:t>string a = “</a:t>
            </a:r>
            <a:r>
              <a:rPr lang="en-US" dirty="0" err="1"/>
              <a:t>cse</a:t>
            </a:r>
            <a:r>
              <a:rPr lang="en-US" dirty="0"/>
              <a:t> 250”;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48645" y="4488832"/>
            <a:ext cx="1292842" cy="369332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ourier"/>
                <a:cs typeface="Courier"/>
              </a:rPr>
              <a:t>0xfa4bc3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ourier"/>
              <a:cs typeface="Courier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882775" y="3763963"/>
            <a:ext cx="0" cy="724869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9" idx="2"/>
            <a:endCxn id="15" idx="0"/>
          </p:cNvCxnSpPr>
          <p:nvPr/>
        </p:nvCxnSpPr>
        <p:spPr>
          <a:xfrm flipH="1">
            <a:off x="2755900" y="1669948"/>
            <a:ext cx="1138905" cy="17368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8" idx="2"/>
            <a:endCxn id="11" idx="0"/>
          </p:cNvCxnSpPr>
          <p:nvPr/>
        </p:nvCxnSpPr>
        <p:spPr>
          <a:xfrm flipH="1">
            <a:off x="5905500" y="1662781"/>
            <a:ext cx="1650052" cy="940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ight Brace 26"/>
          <p:cNvSpPr/>
          <p:nvPr/>
        </p:nvSpPr>
        <p:spPr>
          <a:xfrm rot="5400000">
            <a:off x="5799774" y="2227732"/>
            <a:ext cx="211452" cy="1746250"/>
          </a:xfrm>
          <a:prstGeom prst="rightBrace">
            <a:avLst>
              <a:gd name="adj1" fmla="val 28335"/>
              <a:gd name="adj2" fmla="val 4928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186553" y="3222109"/>
            <a:ext cx="1846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4 bytes long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4048" y="4996691"/>
            <a:ext cx="3288393" cy="369332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Not quite correct, but ok for now</a:t>
            </a:r>
            <a:endParaRPr lang="en-US" dirty="0"/>
          </a:p>
        </p:txBody>
      </p:sp>
      <p:cxnSp>
        <p:nvCxnSpPr>
          <p:cNvPr id="7" name="Straight Arrow Connector 6"/>
          <p:cNvCxnSpPr>
            <a:stCxn id="2" idx="0"/>
          </p:cNvCxnSpPr>
          <p:nvPr/>
        </p:nvCxnSpPr>
        <p:spPr>
          <a:xfrm flipH="1" flipV="1">
            <a:off x="2930064" y="3763963"/>
            <a:ext cx="1568181" cy="12327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387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  <p:bldP spid="18" grpId="0" animBg="1"/>
      <p:bldP spid="19" grpId="0" animBg="1"/>
      <p:bldP spid="20" grpId="0" animBg="1"/>
      <p:bldP spid="27" grpId="0" animBg="1"/>
      <p:bldP spid="28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Sizes of Some Basic Data Types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13CB1F8-E365-A74D-B47E-FD0E6C862B69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1752" y="2386504"/>
            <a:ext cx="8531352" cy="2650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marR="95250">
              <a:spcBef>
                <a:spcPts val="750"/>
              </a:spcBef>
              <a:spcAft>
                <a:spcPts val="75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(char)    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(char&amp;)    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char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)      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&amp;)    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(long 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)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long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bool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)    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bool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(float)    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float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(double)  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double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</a:t>
            </a:r>
            <a:r>
              <a:rPr lang="en-US" sz="1600" dirty="0" err="1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sizeof</a:t>
            </a:r>
            <a:r>
              <a:rPr lang="en-US" sz="1600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(string)   = "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  <a:hlinkClick r:id="rId2"/>
              </a:rPr>
              <a:t>sizeof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(</a:t>
            </a:r>
            <a:r>
              <a:rPr lang="en-US" sz="1600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string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) 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sz="1600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sz="1600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sz="1600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sz="1600" dirty="0">
              <a:effectLst/>
              <a:latin typeface="Courier"/>
              <a:ea typeface="ＭＳ 明朝"/>
              <a:cs typeface="Courier"/>
            </a:endParaRPr>
          </a:p>
          <a:p>
            <a:r>
              <a:rPr lang="en-US" sz="1600" dirty="0">
                <a:effectLst/>
                <a:latin typeface="Courier"/>
                <a:ea typeface="ＭＳ 明朝"/>
                <a:cs typeface="Courier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112422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Where in memory? Use “address of” op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879BB38-1370-0548-98ED-37413B6A6C1E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72709" y="4397376"/>
            <a:ext cx="7111984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32-bit architecture: an address is 4 bytes long</a:t>
            </a:r>
          </a:p>
          <a:p>
            <a:r>
              <a:rPr lang="en-US" sz="2800" dirty="0"/>
              <a:t>64-bit architecture: an address is 8 bytes long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41243" y="1332933"/>
            <a:ext cx="81601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643820"/>
                </a:solidFill>
                <a:latin typeface="Menlo-Regular"/>
              </a:rPr>
              <a:t>#include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&lt;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iostream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&gt;</a:t>
            </a:r>
            <a:endParaRPr lang="en-US" dirty="0">
              <a:solidFill>
                <a:srgbClr val="643820"/>
              </a:solidFill>
              <a:latin typeface="Menlo-Regular"/>
            </a:endParaRPr>
          </a:p>
          <a:p>
            <a:r>
              <a:rPr lang="en-US" dirty="0">
                <a:solidFill>
                  <a:srgbClr val="AA0D91"/>
                </a:solidFill>
                <a:latin typeface="Menlo-Regular"/>
              </a:rPr>
              <a:t>using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namespace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std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</a:p>
          <a:p>
            <a:r>
              <a:rPr lang="en-US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main() {</a:t>
            </a:r>
          </a:p>
          <a:p>
            <a:r>
              <a:rPr lang="hu-HU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hu-HU" dirty="0">
                <a:solidFill>
                  <a:srgbClr val="AA0D91"/>
                </a:solidFill>
                <a:latin typeface="Menlo-Regular"/>
              </a:rPr>
              <a:t>int</a:t>
            </a:r>
            <a:r>
              <a:rPr lang="hu-HU" dirty="0">
                <a:solidFill>
                  <a:srgbClr val="000000"/>
                </a:solidFill>
                <a:latin typeface="Menlo-Regular"/>
              </a:rPr>
              <a:t> a = </a:t>
            </a:r>
            <a:r>
              <a:rPr lang="hu-HU" dirty="0">
                <a:solidFill>
                  <a:srgbClr val="1C00CF"/>
                </a:solidFill>
                <a:latin typeface="Menlo-Regular"/>
              </a:rPr>
              <a:t>12345</a:t>
            </a:r>
            <a:r>
              <a:rPr lang="hu-HU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"Address of a is at: 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&amp;a &lt;&lt;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 </a:t>
            </a:r>
            <a:endParaRPr lang="en-US" dirty="0" smtClean="0">
              <a:solidFill>
                <a:srgbClr val="000000"/>
              </a:solidFill>
              <a:latin typeface="Menlo-Regular"/>
            </a:endParaRPr>
          </a:p>
          <a:p>
            <a:r>
              <a:rPr lang="en-U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  </a:t>
            </a:r>
            <a:r>
              <a:rPr lang="en-US" dirty="0" smtClean="0">
                <a:solidFill>
                  <a:srgbClr val="007400"/>
                </a:solidFill>
                <a:latin typeface="Menlo-Regular"/>
              </a:rPr>
              <a:t>/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 </a:t>
            </a:r>
            <a:r>
              <a:rPr lang="en-US" dirty="0" smtClean="0">
                <a:solidFill>
                  <a:srgbClr val="007400"/>
                </a:solidFill>
                <a:latin typeface="Menlo-Regular"/>
              </a:rPr>
              <a:t>get something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like 0x7fff6425d7c4 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is-IS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s-IS" dirty="0">
                <a:solidFill>
                  <a:srgbClr val="AA0D91"/>
                </a:solidFill>
                <a:latin typeface="Menlo-Regular"/>
              </a:rPr>
              <a:t>return</a:t>
            </a:r>
            <a:r>
              <a:rPr lang="is-IS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is-IS" dirty="0">
                <a:solidFill>
                  <a:srgbClr val="1C00CF"/>
                </a:solidFill>
                <a:latin typeface="Menlo-Regular"/>
              </a:rPr>
              <a:t>0</a:t>
            </a:r>
            <a:r>
              <a:rPr lang="is-I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is-IS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296497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2"/>
            <a:ext cx="6934618" cy="2161496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 smtClean="0"/>
              <a:t>A pointer is a variable that holds a memory address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smtClean="0"/>
              <a:t>We often want a pointer </a:t>
            </a:r>
            <a:r>
              <a:rPr lang="en-US" i="1" dirty="0" smtClean="0"/>
              <a:t>to</a:t>
            </a:r>
            <a:r>
              <a:rPr lang="en-US" dirty="0" smtClean="0"/>
              <a:t> a particular type</a:t>
            </a:r>
          </a:p>
          <a:p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/>
              <a:t>Pointers are extremely powerful (java hides it from us!)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0D7BB5D-E2BC-C34A-9E30-42D4276DBA3C}" type="datetime1">
              <a:rPr lang="en-US" smtClean="0"/>
              <a:t>9/14/12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7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Pointers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A3155DA-2AF7-4448-B70A-831F9B7B14C9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7200" y="1747395"/>
            <a:ext cx="822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i_ptr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   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</a:t>
            </a:r>
            <a:r>
              <a:rPr lang="en-US" dirty="0" err="1">
                <a:solidFill>
                  <a:srgbClr val="007400"/>
                </a:solidFill>
                <a:latin typeface="Menlo-Regular"/>
              </a:rPr>
              <a:t>i_ptr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 is a pointer to an integer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AA0D91"/>
                </a:solidFill>
                <a:latin typeface="Menlo-Regular"/>
              </a:rPr>
              <a:t>char</a:t>
            </a:r>
            <a:r>
              <a:rPr lang="en-US" dirty="0" smtClean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c_ptr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  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</a:t>
            </a:r>
            <a:r>
              <a:rPr lang="en-US" dirty="0" err="1">
                <a:solidFill>
                  <a:srgbClr val="007400"/>
                </a:solidFill>
                <a:latin typeface="Menlo-Regular"/>
              </a:rPr>
              <a:t>c_ptr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 is a pointer to a character</a:t>
            </a:r>
            <a:endParaRPr lang="en-US" dirty="0">
              <a:solidFill>
                <a:srgbClr val="000000"/>
              </a:solidFill>
              <a:latin typeface="Menlo-Regular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enlo-Regular"/>
              </a:rPr>
              <a:t>string 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s_ptr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 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// </a:t>
            </a:r>
            <a:r>
              <a:rPr lang="en-US" dirty="0" err="1">
                <a:solidFill>
                  <a:srgbClr val="007400"/>
                </a:solidFill>
                <a:latin typeface="Menlo-Regular"/>
              </a:rPr>
              <a:t>s_ptr</a:t>
            </a:r>
            <a:r>
              <a:rPr lang="en-US" dirty="0">
                <a:solidFill>
                  <a:srgbClr val="007400"/>
                </a:solidFill>
                <a:latin typeface="Menlo-Regular"/>
              </a:rPr>
              <a:t> is a pointer to a string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57200" y="4299386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(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i_ptr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)    = 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char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*) &lt;&lt;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(char*)    = 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dirty="0">
                <a:solidFill>
                  <a:srgbClr val="AA0D91"/>
                </a:solidFill>
                <a:latin typeface="Menlo-Regular"/>
              </a:rPr>
              <a:t>char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*) &lt;&lt;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(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int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*)     = 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int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*) &lt;&lt;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  <a:p>
            <a:r>
              <a:rPr lang="en-US" dirty="0" err="1">
                <a:solidFill>
                  <a:srgbClr val="000000"/>
                </a:solidFill>
                <a:latin typeface="Menlo-Regular"/>
              </a:rPr>
              <a:t>cout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"</a:t>
            </a:r>
            <a:r>
              <a:rPr lang="en-US" dirty="0" err="1">
                <a:solidFill>
                  <a:srgbClr val="C41A16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C41A16"/>
                </a:solidFill>
                <a:latin typeface="Menlo-Regular"/>
              </a:rPr>
              <a:t>(string*)  = "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 &lt;&lt; </a:t>
            </a:r>
            <a:r>
              <a:rPr lang="en-US" dirty="0" err="1">
                <a:solidFill>
                  <a:srgbClr val="AA0D91"/>
                </a:solidFill>
                <a:latin typeface="Menlo-Regular"/>
              </a:rPr>
              <a:t>sizeof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(string*) &lt;&lt; </a:t>
            </a:r>
            <a:r>
              <a:rPr lang="en-US" dirty="0" err="1">
                <a:solidFill>
                  <a:srgbClr val="000000"/>
                </a:solidFill>
                <a:latin typeface="Menlo-Regular"/>
              </a:rPr>
              <a:t>endl</a:t>
            </a:r>
            <a:r>
              <a:rPr lang="en-US" dirty="0">
                <a:solidFill>
                  <a:srgbClr val="000000"/>
                </a:solidFill>
                <a:latin typeface="Menlo-Regular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7089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Assigning and Dereferencing Pointers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9D0D5D8-71C6-A54B-8813-11F5201CF654}" type="datetime1">
              <a:rPr lang="en-US" smtClean="0"/>
              <a:t>9/14/12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1589" y="1464483"/>
            <a:ext cx="8474075" cy="4524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10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x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to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the 1st byte of the 4 bytes long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x.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"x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 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this prints x =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10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"x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also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prints x = 10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/>
            </a:r>
            <a:b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</a:br>
            <a:endParaRPr lang="en-US" dirty="0">
              <a:solidFill>
                <a:srgbClr val="000000"/>
              </a:solidFill>
              <a:effectLst/>
              <a:latin typeface="Courier"/>
              <a:ea typeface="ＭＳ 明朝"/>
              <a:cs typeface="Courier"/>
            </a:endParaRPr>
          </a:p>
          <a:p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20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"x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x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 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this prints x =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20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"x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also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prints x =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20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endParaRPr lang="en-US" dirty="0">
              <a:solidFill>
                <a:srgbClr val="000000"/>
              </a:solidFill>
              <a:effectLst/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int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y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30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&amp;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y</a:t>
            </a:r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"y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this prints y = </a:t>
            </a:r>
            <a:r>
              <a:rPr lang="en-US" i="1" dirty="0" smtClean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30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smtClean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*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i_ptr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=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smtClean="0">
                <a:solidFill>
                  <a:srgbClr val="FF0000"/>
                </a:solidFill>
                <a:effectLst/>
                <a:latin typeface="Courier"/>
                <a:ea typeface="ＭＳ 明朝"/>
                <a:cs typeface="Courier"/>
              </a:rPr>
              <a:t>40</a:t>
            </a:r>
            <a:endParaRPr lang="en-US" dirty="0">
              <a:solidFill>
                <a:srgbClr val="000000"/>
              </a:solidFill>
              <a:latin typeface="Courier"/>
              <a:ea typeface="ＭＳ 明朝"/>
              <a:cs typeface="Courier"/>
            </a:endParaRPr>
          </a:p>
          <a:p>
            <a:r>
              <a:rPr lang="en-US" dirty="0" err="1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cout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666666"/>
                </a:solidFill>
                <a:effectLst/>
                <a:latin typeface="Courier"/>
                <a:ea typeface="ＭＳ 明朝"/>
                <a:cs typeface="Courier"/>
              </a:rPr>
              <a:t>"y = "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y 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&lt;&lt;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</a:t>
            </a:r>
            <a:r>
              <a:rPr lang="en-US" dirty="0" err="1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endl</a:t>
            </a:r>
            <a:r>
              <a:rPr lang="en-US" dirty="0">
                <a:solidFill>
                  <a:srgbClr val="008000"/>
                </a:solidFill>
                <a:effectLst/>
                <a:latin typeface="Courier"/>
                <a:ea typeface="ＭＳ 明朝"/>
                <a:cs typeface="Courier"/>
              </a:rPr>
              <a:t>;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  </a:t>
            </a:r>
            <a:r>
              <a:rPr lang="en-US" dirty="0" smtClean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  </a:t>
            </a:r>
            <a:r>
              <a:rPr lang="en-US" dirty="0">
                <a:solidFill>
                  <a:srgbClr val="000000"/>
                </a:solidFill>
                <a:effectLst/>
                <a:latin typeface="Courier"/>
                <a:ea typeface="ＭＳ 明朝"/>
                <a:cs typeface="Courier"/>
              </a:rPr>
              <a:t> </a:t>
            </a:r>
            <a:r>
              <a:rPr lang="en-US" i="1" dirty="0">
                <a:solidFill>
                  <a:srgbClr val="008080"/>
                </a:solidFill>
                <a:effectLst/>
                <a:latin typeface="Courier"/>
                <a:ea typeface="ＭＳ 明朝"/>
                <a:cs typeface="Courier"/>
              </a:rPr>
              <a:t>// this prints y = 40</a:t>
            </a:r>
            <a:r>
              <a:rPr lang="en-US" dirty="0">
                <a:effectLst/>
                <a:latin typeface="Courier"/>
                <a:cs typeface="Courier"/>
              </a:rPr>
              <a:t>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972399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1388</TotalTime>
  <Words>1284</Words>
  <Application>Microsoft Macintosh PowerPoint</Application>
  <PresentationFormat>On-screen Show (4:3)</PresentationFormat>
  <Paragraphs>231</Paragraphs>
  <Slides>29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cse250-theme</vt:lpstr>
      <vt:lpstr>Document</vt:lpstr>
      <vt:lpstr>Pointers and Arrays</vt:lpstr>
      <vt:lpstr>Agenda</vt:lpstr>
      <vt:lpstr>Memory regions</vt:lpstr>
      <vt:lpstr>Each Variable is Stored in a Memory Region</vt:lpstr>
      <vt:lpstr>Sizes of Some Basic Data Types</vt:lpstr>
      <vt:lpstr>Where in memory? Use “address of” op</vt:lpstr>
      <vt:lpstr>Pointers</vt:lpstr>
      <vt:lpstr>Declaring Pointers</vt:lpstr>
      <vt:lpstr>Assigning and Dereferencing Pointers</vt:lpstr>
      <vt:lpstr>Visualize</vt:lpstr>
      <vt:lpstr>PowerPoint Presentation</vt:lpstr>
      <vt:lpstr>Pointers and References</vt:lpstr>
      <vt:lpstr>Pointers to Objects and the -&gt; operator</vt:lpstr>
      <vt:lpstr>Pointer to Pointer, Ad Infinitum</vt:lpstr>
      <vt:lpstr>Arrays</vt:lpstr>
      <vt:lpstr>Definition and initialization</vt:lpstr>
      <vt:lpstr>Extension – not recommended</vt:lpstr>
      <vt:lpstr>C-style strings</vt:lpstr>
      <vt:lpstr>Initializing C-style string (char array)</vt:lpstr>
      <vt:lpstr>String literals</vt:lpstr>
      <vt:lpstr>Character arrays with ‘\0’ in the middle</vt:lpstr>
      <vt:lpstr>Why do we care about C-style strings?</vt:lpstr>
      <vt:lpstr>Command line arguments</vt:lpstr>
      <vt:lpstr>Multidimensional Arrays</vt:lpstr>
      <vt:lpstr>Arrays and Pointers</vt:lpstr>
      <vt:lpstr>Array name as constant pointer</vt:lpstr>
      <vt:lpstr>Traversing array using pointer arithmetic</vt:lpstr>
      <vt:lpstr>Pointer arithmetic</vt:lpstr>
      <vt:lpstr>Pointer &amp; array used interchangably in argument passing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89</cp:revision>
  <dcterms:created xsi:type="dcterms:W3CDTF">2012-01-17T14:06:43Z</dcterms:created>
  <dcterms:modified xsi:type="dcterms:W3CDTF">2012-09-14T14:07:20Z</dcterms:modified>
</cp:coreProperties>
</file>