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7485" r:id="rId1"/>
  </p:sldMasterIdLst>
  <p:notesMasterIdLst>
    <p:notesMasterId r:id="rId54"/>
  </p:notesMasterIdLst>
  <p:handoutMasterIdLst>
    <p:handoutMasterId r:id="rId55"/>
  </p:handoutMasterIdLst>
  <p:sldIdLst>
    <p:sldId id="328" r:id="rId2"/>
    <p:sldId id="330" r:id="rId3"/>
    <p:sldId id="331" r:id="rId4"/>
    <p:sldId id="332" r:id="rId5"/>
    <p:sldId id="387" r:id="rId6"/>
    <p:sldId id="397" r:id="rId7"/>
    <p:sldId id="398" r:id="rId8"/>
    <p:sldId id="399" r:id="rId9"/>
    <p:sldId id="388" r:id="rId10"/>
    <p:sldId id="390" r:id="rId11"/>
    <p:sldId id="389" r:id="rId12"/>
    <p:sldId id="357" r:id="rId13"/>
    <p:sldId id="333" r:id="rId14"/>
    <p:sldId id="391" r:id="rId15"/>
    <p:sldId id="392" r:id="rId16"/>
    <p:sldId id="393" r:id="rId17"/>
    <p:sldId id="428" r:id="rId18"/>
    <p:sldId id="366" r:id="rId19"/>
    <p:sldId id="394" r:id="rId20"/>
    <p:sldId id="400" r:id="rId21"/>
    <p:sldId id="401" r:id="rId22"/>
    <p:sldId id="395" r:id="rId23"/>
    <p:sldId id="427" r:id="rId24"/>
    <p:sldId id="402" r:id="rId25"/>
    <p:sldId id="403" r:id="rId26"/>
    <p:sldId id="404" r:id="rId27"/>
    <p:sldId id="396" r:id="rId28"/>
    <p:sldId id="405" r:id="rId29"/>
    <p:sldId id="406" r:id="rId30"/>
    <p:sldId id="431" r:id="rId31"/>
    <p:sldId id="407" r:id="rId32"/>
    <p:sldId id="408" r:id="rId33"/>
    <p:sldId id="409" r:id="rId34"/>
    <p:sldId id="410" r:id="rId35"/>
    <p:sldId id="411" r:id="rId36"/>
    <p:sldId id="412" r:id="rId37"/>
    <p:sldId id="413" r:id="rId38"/>
    <p:sldId id="414" r:id="rId39"/>
    <p:sldId id="415" r:id="rId40"/>
    <p:sldId id="417" r:id="rId41"/>
    <p:sldId id="416" r:id="rId42"/>
    <p:sldId id="418" r:id="rId43"/>
    <p:sldId id="419" r:id="rId44"/>
    <p:sldId id="420" r:id="rId45"/>
    <p:sldId id="421" r:id="rId46"/>
    <p:sldId id="429" r:id="rId47"/>
    <p:sldId id="430" r:id="rId48"/>
    <p:sldId id="422" r:id="rId49"/>
    <p:sldId id="423" r:id="rId50"/>
    <p:sldId id="424" r:id="rId51"/>
    <p:sldId id="425" r:id="rId52"/>
    <p:sldId id="426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75" d="100"/>
          <a:sy n="175" d="100"/>
        </p:scale>
        <p:origin x="-2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handoutMaster" Target="handoutMasters/handout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8F7FB-FF82-0E45-AB6C-D5CDA7138EFF}" type="datetimeFigureOut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E94B0-E825-B54C-9EA0-DD31D0BBF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055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ACDCC-348F-8144-89DD-11C4A8765DD3}" type="datetimeFigureOut">
              <a:rPr lang="en-US" smtClean="0"/>
              <a:t>11/26/12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A5E3C-2A20-C449-A140-8CDC2A435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353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A828C8B-7C3F-9B43-82C1-8EEFDCAF399B}" type="datetime1">
              <a:rPr lang="en-US" smtClean="0"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8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2E8C905-984E-E14A-97ED-99B66E570190}" type="datetime1">
              <a:rPr lang="en-US" smtClean="0"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8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CC6B24D-2A25-E04F-AF43-A85CA4121ACA}" type="datetime1">
              <a:rPr lang="en-US" smtClean="0"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2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C79C813-89FA-9C41-A489-A52463B84B5E}" type="datetime1">
              <a:rPr lang="en-US" smtClean="0"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23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0095" y="1489591"/>
            <a:ext cx="6934618" cy="291730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E3E5E2D-11AE-E840-AA76-4840BBFF007B}" type="datetime1">
              <a:rPr lang="en-US" smtClean="0"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941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745D69D-3F21-2F41-B34A-CE352F6090F2}" type="datetime1">
              <a:rPr lang="en-US" smtClean="0"/>
              <a:t>11/26/12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5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74D4F-03A5-114A-AC1C-3580F546DD45}" type="datetime1">
              <a:rPr lang="en-US" smtClean="0"/>
              <a:t>11/26/12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56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9969229-C621-0B45-8A6B-F3AD70826AE8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9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FDF29DF-45D8-554A-878C-CED4CF7447A1}" type="datetime1">
              <a:rPr lang="en-US" smtClean="0"/>
              <a:t>11/26/12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11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0FECB73-DAEA-D944-B9BB-0DCA66574DE2}" type="datetime1">
              <a:rPr lang="en-US" smtClean="0"/>
              <a:t>11/26/12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3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3D4E56A-9F08-7340-985C-42047D2AC74E}" type="datetime1">
              <a:rPr lang="en-US" smtClean="0"/>
              <a:t>11/26/12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6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6608"/>
            <a:ext cx="9144000" cy="6669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899" y="1160564"/>
            <a:ext cx="8747149" cy="49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5999D6D0-023F-EC44-8EF1-2494ED3E329D}" type="datetime1">
              <a:rPr lang="en-US" sz="1400" smtClean="0">
                <a:solidFill>
                  <a:srgbClr val="FFFFFF"/>
                </a:solidFill>
              </a:rPr>
              <a:t>11/26/12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72522" y="6356350"/>
            <a:ext cx="37989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56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86" r:id="rId1"/>
    <p:sldLayoutId id="2147487487" r:id="rId2"/>
    <p:sldLayoutId id="2147487488" r:id="rId3"/>
    <p:sldLayoutId id="2147487489" r:id="rId4"/>
    <p:sldLayoutId id="2147487490" r:id="rId5"/>
    <p:sldLayoutId id="2147487491" r:id="rId6"/>
    <p:sldLayoutId id="2147487492" r:id="rId7"/>
    <p:sldLayoutId id="2147487493" r:id="rId8"/>
    <p:sldLayoutId id="2147487494" r:id="rId9"/>
    <p:sldLayoutId id="2147487495" r:id="rId10"/>
    <p:sldLayoutId id="2147487496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effectLst>
            <a:outerShdw blurRad="38100" dist="25400" dir="2700000" algn="tl" rotWithShape="0">
              <a:srgbClr val="000000">
                <a:alpha val="42000"/>
              </a:srgbClr>
            </a:outerShdw>
          </a:effectLst>
          <a:latin typeface="Helvetica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Dido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Dido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Dido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Dido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Dido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4" Type="http://schemas.openxmlformats.org/officeDocument/2006/relationships/image" Target="../media/image8.emf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257" y="3355848"/>
            <a:ext cx="8646885" cy="1673352"/>
          </a:xfrm>
        </p:spPr>
        <p:txBody>
          <a:bodyPr>
            <a:normAutofit/>
          </a:bodyPr>
          <a:lstStyle/>
          <a:p>
            <a:r>
              <a:rPr lang="en-US" dirty="0" smtClean="0"/>
              <a:t>Binary Trees &amp; Binary Search Trees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3723" y="1993496"/>
            <a:ext cx="6400800" cy="1752600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Binary </a:t>
            </a:r>
            <a:r>
              <a:rPr lang="en-US" dirty="0" smtClean="0"/>
              <a:t>tree</a:t>
            </a:r>
          </a:p>
          <a:p>
            <a:r>
              <a:rPr lang="en-US" dirty="0" smtClean="0"/>
              <a:t>Expression tree, Huffman tree</a:t>
            </a:r>
          </a:p>
          <a:p>
            <a:r>
              <a:rPr lang="en-US" dirty="0" smtClean="0"/>
              <a:t>Tree traversals</a:t>
            </a:r>
            <a:endParaRPr lang="en-US" dirty="0"/>
          </a:p>
          <a:p>
            <a:r>
              <a:rPr lang="en-US" dirty="0"/>
              <a:t>Binary search tree</a:t>
            </a:r>
          </a:p>
          <a:p>
            <a:r>
              <a:rPr lang="en-US" dirty="0"/>
              <a:t>Random binary search tree</a:t>
            </a:r>
          </a:p>
          <a:p>
            <a:r>
              <a:rPr lang="en-US" dirty="0"/>
              <a:t>Optimal binary search tree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36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Regression Tree (in Matlab)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FAB57F2-1E9C-4241-99BF-4A119E43F5C5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9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407" y="733564"/>
            <a:ext cx="8430393" cy="5344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194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Any Tree can be “Encoded” as a Binary Tree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C3E18BA-3620-5546-B7C3-10EDFE63CEAC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0" y="1748113"/>
            <a:ext cx="635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728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Walks/Traversals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are many ways to traverse a binary tree</a:t>
            </a:r>
          </a:p>
          <a:p>
            <a:pPr marL="285750" indent="-285750">
              <a:buFontTx/>
              <a:buChar char="-"/>
            </a:pPr>
            <a:r>
              <a:rPr lang="en-US" dirty="0"/>
              <a:t>(reverse) In order</a:t>
            </a:r>
          </a:p>
          <a:p>
            <a:pPr marL="285750" indent="-285750">
              <a:buFontTx/>
              <a:buChar char="-"/>
            </a:pPr>
            <a:r>
              <a:rPr lang="en-US" dirty="0"/>
              <a:t>(reverse) Post order</a:t>
            </a:r>
          </a:p>
          <a:p>
            <a:pPr marL="285750" indent="-285750">
              <a:buFontTx/>
              <a:buChar char="-"/>
            </a:pPr>
            <a:r>
              <a:rPr lang="en-US" dirty="0"/>
              <a:t>(reverse) Pre order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Level order = breadth first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1B06183-81B9-7E41-81F7-81B3AA66158B}" type="datetime1">
              <a:rPr lang="en-US" smtClean="0"/>
              <a:t>11/26/12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03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BTNode in C++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33BA449-214F-7E45-9258-2FE33065F3BF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19822" y="976881"/>
            <a:ext cx="87440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template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&lt;</a:t>
            </a:r>
            <a:r>
              <a:rPr lang="en-US" sz="2400" dirty="0" err="1">
                <a:solidFill>
                  <a:srgbClr val="AA0D91"/>
                </a:solidFill>
                <a:latin typeface="Courier"/>
                <a:cs typeface="Courier"/>
              </a:rPr>
              <a:t>typename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Item&gt;</a:t>
            </a:r>
          </a:p>
          <a:p>
            <a:r>
              <a:rPr lang="en-US" sz="2400" dirty="0" err="1">
                <a:solidFill>
                  <a:srgbClr val="AA0D91"/>
                </a:solidFill>
                <a:latin typeface="Courier"/>
                <a:cs typeface="Courier"/>
              </a:rPr>
              <a:t>struct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BTNode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{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Item payload;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BTNode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* left;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BTNode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* right;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BTNode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400" dirty="0" err="1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Item&amp; item = Item(), </a:t>
            </a:r>
          </a:p>
          <a:p>
            <a:r>
              <a:rPr lang="ro-RO" sz="2400" dirty="0">
                <a:solidFill>
                  <a:srgbClr val="000000"/>
                </a:solidFill>
                <a:latin typeface="Courier"/>
                <a:cs typeface="Courier"/>
              </a:rPr>
              <a:t>                 BTNode* l = </a:t>
            </a:r>
            <a:r>
              <a:rPr lang="ro-RO" sz="2400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ro-RO" sz="240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</a:p>
          <a:p>
            <a:r>
              <a:rPr lang="ro-RO" sz="2400" dirty="0">
                <a:solidFill>
                  <a:srgbClr val="000000"/>
                </a:solidFill>
                <a:latin typeface="Courier"/>
                <a:cs typeface="Courier"/>
              </a:rPr>
              <a:t>                 BTNode* r = </a:t>
            </a:r>
            <a:r>
              <a:rPr lang="ro-RO" sz="2400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ro-RO" sz="2400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    : payload(item), left(l), right(r) {}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};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69946" y="4718815"/>
            <a:ext cx="2502219" cy="4108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Item</a:t>
            </a: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payload</a:t>
            </a:r>
            <a:endParaRPr lang="en-US" sz="24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172861" y="5129688"/>
            <a:ext cx="1097085" cy="80929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772165" y="5117103"/>
            <a:ext cx="1034244" cy="80929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915292" y="5434471"/>
            <a:ext cx="923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left</a:t>
            </a:r>
            <a:endParaRPr lang="en-US" sz="24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76274" y="5442497"/>
            <a:ext cx="1108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right</a:t>
            </a:r>
          </a:p>
        </p:txBody>
      </p:sp>
    </p:spTree>
    <p:extLst>
      <p:ext uri="{BB962C8B-B14F-4D97-AF65-F5344CB8AC3E}">
        <p14:creationId xmlns:p14="http://schemas.microsoft.com/office/powerpoint/2010/main" val="1838884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Inorder Traversal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008000"/>
                </a:solidFill>
              </a:rPr>
              <a:t>Inorder</a:t>
            </a:r>
            <a:r>
              <a:rPr lang="en-US" b="1" dirty="0">
                <a:solidFill>
                  <a:srgbClr val="008000"/>
                </a:solidFill>
              </a:rPr>
              <a:t>-Traverse</a:t>
            </a:r>
            <a:r>
              <a:rPr lang="en-US" dirty="0"/>
              <a:t>(</a:t>
            </a:r>
            <a:r>
              <a:rPr lang="en-US" dirty="0" err="1"/>
              <a:t>BTNode</a:t>
            </a:r>
            <a:r>
              <a:rPr lang="en-US" dirty="0"/>
              <a:t> root)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b="1" dirty="0" err="1">
                <a:solidFill>
                  <a:srgbClr val="008000"/>
                </a:solidFill>
              </a:rPr>
              <a:t>Inorder</a:t>
            </a:r>
            <a:r>
              <a:rPr lang="en-US" b="1" dirty="0">
                <a:solidFill>
                  <a:srgbClr val="008000"/>
                </a:solidFill>
              </a:rPr>
              <a:t>-Traverse</a:t>
            </a:r>
            <a:r>
              <a:rPr lang="en-US" dirty="0"/>
              <a:t>(root-&gt;left)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FF6600"/>
                </a:solidFill>
              </a:rPr>
              <a:t>Visit</a:t>
            </a:r>
            <a:r>
              <a:rPr lang="en-US" dirty="0"/>
              <a:t>(root)</a:t>
            </a:r>
          </a:p>
          <a:p>
            <a:pPr>
              <a:buFontTx/>
              <a:buChar char="-"/>
            </a:pPr>
            <a:r>
              <a:rPr lang="en-US" b="1" dirty="0" err="1">
                <a:solidFill>
                  <a:srgbClr val="008000"/>
                </a:solidFill>
              </a:rPr>
              <a:t>Inorder</a:t>
            </a:r>
            <a:r>
              <a:rPr lang="en-US" b="1" dirty="0">
                <a:solidFill>
                  <a:srgbClr val="008000"/>
                </a:solidFill>
              </a:rPr>
              <a:t>-Traverse</a:t>
            </a:r>
            <a:r>
              <a:rPr lang="en-US" dirty="0"/>
              <a:t>(root-&gt;right)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Also called the </a:t>
            </a:r>
            <a:r>
              <a:rPr lang="en-US" i="1" dirty="0">
                <a:solidFill>
                  <a:srgbClr val="FF0000"/>
                </a:solidFill>
              </a:rPr>
              <a:t>(left, node, right)</a:t>
            </a:r>
            <a:r>
              <a:rPr lang="en-US" dirty="0"/>
              <a:t> order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7270D0C-613B-444B-BC35-EF8468592787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994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687102" y="2814753"/>
            <a:ext cx="5601559" cy="36013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Inorder Printing in C++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63950BC-10D2-AE4B-8227-718EFC01A6F5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6370" y="1245521"/>
            <a:ext cx="832042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template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&lt;</a:t>
            </a:r>
            <a:r>
              <a:rPr lang="en-US" sz="2400" dirty="0" err="1">
                <a:solidFill>
                  <a:srgbClr val="AA0D91"/>
                </a:solidFill>
                <a:latin typeface="Courier"/>
                <a:cs typeface="Courier"/>
              </a:rPr>
              <a:t>typename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T&gt;</a:t>
            </a:r>
          </a:p>
          <a:p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inorder_print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BTNode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&lt;T&gt;* root) {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(root != </a:t>
            </a:r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) {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inorder_print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(root-&gt;left);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&lt;&lt; root-&gt;payload &lt;&lt; </a:t>
            </a:r>
            <a:r>
              <a:rPr lang="en-US" sz="2400" dirty="0">
                <a:solidFill>
                  <a:srgbClr val="C41A16"/>
                </a:solidFill>
                <a:latin typeface="Courier"/>
                <a:cs typeface="Courier"/>
              </a:rPr>
              <a:t>" "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inorder_print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(root-&gt;right);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99802" y="4866728"/>
            <a:ext cx="274876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>
                <a:latin typeface="Didot"/>
                <a:cs typeface="Didot"/>
              </a:rPr>
              <a:t>“Visit” the node</a:t>
            </a:r>
            <a:endParaRPr lang="en-US" sz="2800" dirty="0">
              <a:latin typeface="Didot"/>
              <a:cs typeface="Didot"/>
            </a:endParaRPr>
          </a:p>
        </p:txBody>
      </p:sp>
      <p:cxnSp>
        <p:nvCxnSpPr>
          <p:cNvPr id="17" name="Elbow Connector 16"/>
          <p:cNvCxnSpPr>
            <a:stCxn id="15" idx="0"/>
          </p:cNvCxnSpPr>
          <p:nvPr/>
        </p:nvCxnSpPr>
        <p:spPr>
          <a:xfrm rot="16200000" flipV="1">
            <a:off x="1541077" y="3333621"/>
            <a:ext cx="1691834" cy="1374380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5631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Picture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8648ACC-5CBC-F849-86B7-93C54B1F6E9F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15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04924" y="147734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7" name="Oval 6"/>
          <p:cNvSpPr/>
          <p:nvPr/>
        </p:nvSpPr>
        <p:spPr>
          <a:xfrm>
            <a:off x="1758811" y="2421672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8" name="Oval 7"/>
          <p:cNvSpPr/>
          <p:nvPr/>
        </p:nvSpPr>
        <p:spPr>
          <a:xfrm>
            <a:off x="4567315" y="2355119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979820" y="350189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0" name="Oval 9"/>
          <p:cNvSpPr/>
          <p:nvPr/>
        </p:nvSpPr>
        <p:spPr>
          <a:xfrm>
            <a:off x="2444611" y="350189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1" name="Oval 10"/>
          <p:cNvSpPr/>
          <p:nvPr/>
        </p:nvSpPr>
        <p:spPr>
          <a:xfrm>
            <a:off x="1987411" y="4728286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12" name="Oval 11"/>
          <p:cNvSpPr/>
          <p:nvPr/>
        </p:nvSpPr>
        <p:spPr>
          <a:xfrm>
            <a:off x="3130411" y="4722060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cxnSp>
        <p:nvCxnSpPr>
          <p:cNvPr id="13" name="Straight Arrow Connector 12"/>
          <p:cNvCxnSpPr>
            <a:stCxn id="6" idx="3"/>
            <a:endCxn id="7" idx="7"/>
          </p:cNvCxnSpPr>
          <p:nvPr/>
        </p:nvCxnSpPr>
        <p:spPr>
          <a:xfrm flipH="1">
            <a:off x="2149056" y="1865243"/>
            <a:ext cx="1022823" cy="622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5"/>
            <a:endCxn id="8" idx="1"/>
          </p:cNvCxnSpPr>
          <p:nvPr/>
        </p:nvCxnSpPr>
        <p:spPr>
          <a:xfrm>
            <a:off x="3495169" y="1865243"/>
            <a:ext cx="1139101" cy="556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045358" y="348190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flipH="1">
            <a:off x="1370065" y="2809570"/>
            <a:ext cx="455701" cy="758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103660" y="2829554"/>
            <a:ext cx="440951" cy="672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5"/>
            <a:endCxn id="12" idx="0"/>
          </p:cNvCxnSpPr>
          <p:nvPr/>
        </p:nvCxnSpPr>
        <p:spPr>
          <a:xfrm>
            <a:off x="2834856" y="3889789"/>
            <a:ext cx="524155" cy="832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216011" y="3912766"/>
            <a:ext cx="328600" cy="80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4411154" y="2809570"/>
            <a:ext cx="336187" cy="738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2430020" y="5841724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cxnSp>
        <p:nvCxnSpPr>
          <p:cNvPr id="22" name="Straight Arrow Connector 21"/>
          <p:cNvCxnSpPr>
            <a:stCxn id="11" idx="5"/>
            <a:endCxn id="21" idx="0"/>
          </p:cNvCxnSpPr>
          <p:nvPr/>
        </p:nvCxnSpPr>
        <p:spPr>
          <a:xfrm>
            <a:off x="2377656" y="5116184"/>
            <a:ext cx="280964" cy="725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945014" y="1495911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41399" y="1985787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941399" y="2486807"/>
            <a:ext cx="3222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1399" y="3067690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45014" y="3589422"/>
            <a:ext cx="31168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957579" y="4090442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951655" y="4602846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938131" y="5096200"/>
            <a:ext cx="31529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9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945014" y="5637074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978849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1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3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4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0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1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3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4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1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9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0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21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8" grpId="0" animBg="1"/>
      <p:bldP spid="4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Time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Suppose “visit” takes O(1)-time, say </a:t>
            </a:r>
            <a:r>
              <a:rPr lang="en-US" i="1" dirty="0" smtClean="0">
                <a:solidFill>
                  <a:srgbClr val="800000"/>
                </a:solidFill>
              </a:rPr>
              <a:t>c</a:t>
            </a:r>
            <a:r>
              <a:rPr lang="en-US" dirty="0" smtClean="0">
                <a:solidFill>
                  <a:srgbClr val="800000"/>
                </a:solidFill>
              </a:rPr>
              <a:t> seconds</a:t>
            </a:r>
          </a:p>
          <a:p>
            <a:pPr lvl="1"/>
            <a:r>
              <a:rPr lang="en-US" i="1" dirty="0" err="1" smtClean="0">
                <a:solidFill>
                  <a:srgbClr val="008000"/>
                </a:solidFill>
              </a:rPr>
              <a:t>n</a:t>
            </a:r>
            <a:r>
              <a:rPr lang="en-US" i="1" baseline="-25000" dirty="0" err="1" smtClean="0">
                <a:solidFill>
                  <a:srgbClr val="008000"/>
                </a:solidFill>
              </a:rPr>
              <a:t>l</a:t>
            </a:r>
            <a:r>
              <a:rPr lang="en-US" dirty="0" smtClean="0"/>
              <a:t> = # of nodes on the left sub-tree</a:t>
            </a:r>
          </a:p>
          <a:p>
            <a:pPr lvl="1"/>
            <a:r>
              <a:rPr lang="en-US" i="1" dirty="0" smtClean="0">
                <a:solidFill>
                  <a:srgbClr val="008000"/>
                </a:solidFill>
              </a:rPr>
              <a:t>n</a:t>
            </a:r>
            <a:r>
              <a:rPr lang="en-US" i="1" baseline="-25000" dirty="0" smtClean="0">
                <a:solidFill>
                  <a:srgbClr val="008000"/>
                </a:solidFill>
              </a:rPr>
              <a:t>r</a:t>
            </a:r>
            <a:r>
              <a:rPr lang="en-US" dirty="0" smtClean="0"/>
              <a:t>  = # of nodes on the right sub-tree</a:t>
            </a:r>
          </a:p>
          <a:p>
            <a:pPr lvl="1"/>
            <a:r>
              <a:rPr lang="en-US" dirty="0" smtClean="0"/>
              <a:t>Note: </a:t>
            </a:r>
            <a:r>
              <a:rPr lang="en-US" i="1" dirty="0" smtClean="0">
                <a:solidFill>
                  <a:srgbClr val="008000"/>
                </a:solidFill>
              </a:rPr>
              <a:t>n - 1 = </a:t>
            </a:r>
            <a:r>
              <a:rPr lang="en-US" i="1" dirty="0" err="1" smtClean="0">
                <a:solidFill>
                  <a:srgbClr val="008000"/>
                </a:solidFill>
              </a:rPr>
              <a:t>n</a:t>
            </a:r>
            <a:r>
              <a:rPr lang="en-US" i="1" baseline="-25000" dirty="0" err="1" smtClean="0">
                <a:solidFill>
                  <a:srgbClr val="008000"/>
                </a:solidFill>
              </a:rPr>
              <a:t>l</a:t>
            </a:r>
            <a:r>
              <a:rPr lang="en-US" i="1" dirty="0" smtClean="0">
                <a:solidFill>
                  <a:srgbClr val="008000"/>
                </a:solidFill>
              </a:rPr>
              <a:t> + n</a:t>
            </a:r>
            <a:r>
              <a:rPr lang="en-US" i="1" baseline="-25000" dirty="0" smtClean="0">
                <a:solidFill>
                  <a:srgbClr val="008000"/>
                </a:solidFill>
              </a:rPr>
              <a:t>r</a:t>
            </a:r>
          </a:p>
          <a:p>
            <a:r>
              <a:rPr lang="en-US" i="1" dirty="0" smtClean="0">
                <a:solidFill>
                  <a:srgbClr val="008000"/>
                </a:solidFill>
              </a:rPr>
              <a:t>T(n) = T(</a:t>
            </a:r>
            <a:r>
              <a:rPr lang="en-US" i="1" dirty="0" err="1" smtClean="0">
                <a:solidFill>
                  <a:srgbClr val="008000"/>
                </a:solidFill>
              </a:rPr>
              <a:t>n</a:t>
            </a:r>
            <a:r>
              <a:rPr lang="en-US" i="1" baseline="-25000" dirty="0" err="1" smtClean="0">
                <a:solidFill>
                  <a:srgbClr val="008000"/>
                </a:solidFill>
              </a:rPr>
              <a:t>l</a:t>
            </a:r>
            <a:r>
              <a:rPr lang="en-US" i="1" dirty="0" smtClean="0">
                <a:solidFill>
                  <a:srgbClr val="008000"/>
                </a:solidFill>
              </a:rPr>
              <a:t>) + T(n</a:t>
            </a:r>
            <a:r>
              <a:rPr lang="en-US" i="1" baseline="-25000" dirty="0" smtClean="0">
                <a:solidFill>
                  <a:srgbClr val="008000"/>
                </a:solidFill>
              </a:rPr>
              <a:t>r</a:t>
            </a:r>
            <a:r>
              <a:rPr lang="en-US" i="1" dirty="0" smtClean="0">
                <a:solidFill>
                  <a:srgbClr val="008000"/>
                </a:solidFill>
              </a:rPr>
              <a:t>) + c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Induction: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008000"/>
                </a:solidFill>
              </a:rPr>
              <a:t>T(n) ≤ </a:t>
            </a:r>
            <a:r>
              <a:rPr lang="en-US" i="1" dirty="0" err="1" smtClean="0">
                <a:solidFill>
                  <a:srgbClr val="008000"/>
                </a:solidFill>
              </a:rPr>
              <a:t>cn</a:t>
            </a:r>
            <a:r>
              <a:rPr lang="en-US" dirty="0" smtClean="0">
                <a:solidFill>
                  <a:srgbClr val="008000"/>
                </a:solidFill>
              </a:rPr>
              <a:t>, </a:t>
            </a:r>
            <a:r>
              <a:rPr lang="en-US" dirty="0" smtClean="0">
                <a:solidFill>
                  <a:srgbClr val="FF6600"/>
                </a:solidFill>
              </a:rPr>
              <a:t>i.e. </a:t>
            </a:r>
            <a:r>
              <a:rPr lang="en-US" i="1" dirty="0" smtClean="0">
                <a:solidFill>
                  <a:srgbClr val="FF6600"/>
                </a:solidFill>
              </a:rPr>
              <a:t>T(n) = O(n)</a:t>
            </a:r>
          </a:p>
          <a:p>
            <a:r>
              <a:rPr lang="en-US" i="1" dirty="0" smtClean="0">
                <a:solidFill>
                  <a:srgbClr val="008000"/>
                </a:solidFill>
              </a:rPr>
              <a:t>T(n) ≤ </a:t>
            </a:r>
            <a:r>
              <a:rPr lang="en-US" i="1" dirty="0" err="1" smtClean="0">
                <a:solidFill>
                  <a:srgbClr val="008000"/>
                </a:solidFill>
              </a:rPr>
              <a:t>cn</a:t>
            </a:r>
            <a:r>
              <a:rPr lang="en-US" i="1" baseline="-25000" dirty="0" err="1" smtClean="0">
                <a:solidFill>
                  <a:srgbClr val="008000"/>
                </a:solidFill>
              </a:rPr>
              <a:t>l</a:t>
            </a:r>
            <a:r>
              <a:rPr lang="en-US" i="1" dirty="0" smtClean="0">
                <a:solidFill>
                  <a:srgbClr val="008000"/>
                </a:solidFill>
              </a:rPr>
              <a:t> + </a:t>
            </a:r>
            <a:r>
              <a:rPr lang="en-US" i="1" dirty="0" err="1" smtClean="0">
                <a:solidFill>
                  <a:srgbClr val="008000"/>
                </a:solidFill>
              </a:rPr>
              <a:t>cn</a:t>
            </a:r>
            <a:r>
              <a:rPr lang="en-US" i="1" baseline="-25000" dirty="0" err="1" smtClean="0">
                <a:solidFill>
                  <a:srgbClr val="008000"/>
                </a:solidFill>
              </a:rPr>
              <a:t>r</a:t>
            </a:r>
            <a:r>
              <a:rPr lang="en-US" i="1" dirty="0" smtClean="0">
                <a:solidFill>
                  <a:srgbClr val="008000"/>
                </a:solidFill>
              </a:rPr>
              <a:t> + c</a:t>
            </a:r>
            <a:br>
              <a:rPr lang="en-US" i="1" dirty="0" smtClean="0">
                <a:solidFill>
                  <a:srgbClr val="008000"/>
                </a:solidFill>
              </a:rPr>
            </a:br>
            <a:r>
              <a:rPr lang="en-US" i="1" dirty="0" smtClean="0">
                <a:solidFill>
                  <a:srgbClr val="008000"/>
                </a:solidFill>
              </a:rPr>
              <a:t>        = c(n-1) + c</a:t>
            </a:r>
            <a:br>
              <a:rPr lang="en-US" i="1" dirty="0" smtClean="0">
                <a:solidFill>
                  <a:srgbClr val="008000"/>
                </a:solidFill>
              </a:rPr>
            </a:br>
            <a:r>
              <a:rPr lang="en-US" i="1" dirty="0" smtClean="0">
                <a:solidFill>
                  <a:srgbClr val="008000"/>
                </a:solidFill>
              </a:rPr>
              <a:t>        = </a:t>
            </a:r>
            <a:r>
              <a:rPr lang="en-US" i="1" dirty="0" err="1" smtClean="0">
                <a:solidFill>
                  <a:srgbClr val="008000"/>
                </a:solidFill>
              </a:rPr>
              <a:t>cn</a:t>
            </a:r>
            <a:endParaRPr lang="en-US" i="1" dirty="0">
              <a:solidFill>
                <a:srgbClr val="008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9969229-C621-0B45-8A6B-F3AD70826AE8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905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Reverse Inorder Traversal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1752" y="1527048"/>
            <a:ext cx="8503920" cy="4883800"/>
          </a:xfrm>
        </p:spPr>
        <p:txBody>
          <a:bodyPr>
            <a:normAutofit/>
          </a:bodyPr>
          <a:lstStyle/>
          <a:p>
            <a:r>
              <a:rPr lang="en-US" dirty="0" err="1"/>
              <a:t>RevInorder</a:t>
            </a:r>
            <a:r>
              <a:rPr lang="en-US" dirty="0"/>
              <a:t>-Traverse(root-&gt;right)</a:t>
            </a:r>
          </a:p>
          <a:p>
            <a:r>
              <a:rPr lang="en-US" dirty="0"/>
              <a:t>Visit(root)</a:t>
            </a:r>
          </a:p>
          <a:p>
            <a:r>
              <a:rPr lang="en-US" dirty="0" err="1"/>
              <a:t>RevInorrder</a:t>
            </a:r>
            <a:r>
              <a:rPr lang="en-US" dirty="0"/>
              <a:t>-Traverse(root-&gt;left)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(right, node, left)</a:t>
            </a:r>
            <a:r>
              <a:rPr lang="en-US" dirty="0"/>
              <a:t> order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E672AA4-D7E4-3C46-B31B-B177F09968EF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158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other 4 traversal orders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Preorder: </a:t>
            </a:r>
            <a:r>
              <a:rPr lang="en-US" dirty="0">
                <a:solidFill>
                  <a:srgbClr val="FF0000"/>
                </a:solidFill>
              </a:rPr>
              <a:t>(node, left, right)</a:t>
            </a:r>
          </a:p>
          <a:p>
            <a:r>
              <a:rPr lang="en-US" dirty="0"/>
              <a:t>Reverse preorder: </a:t>
            </a:r>
            <a:r>
              <a:rPr lang="en-US" dirty="0">
                <a:solidFill>
                  <a:srgbClr val="FF0000"/>
                </a:solidFill>
              </a:rPr>
              <a:t>(node, right, lef</a:t>
            </a:r>
            <a:r>
              <a:rPr lang="en-US" dirty="0"/>
              <a:t>t)</a:t>
            </a:r>
          </a:p>
          <a:p>
            <a:r>
              <a:rPr lang="en-US" dirty="0" err="1"/>
              <a:t>Postorder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(left, right, node)</a:t>
            </a:r>
          </a:p>
          <a:p>
            <a:r>
              <a:rPr lang="en-US" dirty="0"/>
              <a:t>Reverse </a:t>
            </a:r>
            <a:r>
              <a:rPr lang="en-US" dirty="0" err="1"/>
              <a:t>postorder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(right, left, node)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6600"/>
                </a:solidFill>
              </a:rPr>
              <a:t>We’ll talk about </a:t>
            </a:r>
            <a:r>
              <a:rPr lang="en-US" dirty="0" smtClean="0">
                <a:solidFill>
                  <a:srgbClr val="FF6600"/>
                </a:solidFill>
              </a:rPr>
              <a:t>level-order later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2F2E7E2-7010-B548-A9AF-5BBD7F2942B6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727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Trees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Extremely useful data structure</a:t>
            </a:r>
          </a:p>
          <a:p>
            <a:r>
              <a:rPr lang="en-US" dirty="0"/>
              <a:t>Special cases include</a:t>
            </a:r>
          </a:p>
          <a:p>
            <a:pPr marL="285750" indent="-285750">
              <a:buFontTx/>
              <a:buChar char="-"/>
            </a:pPr>
            <a:r>
              <a:rPr lang="en-US" dirty="0"/>
              <a:t>Huffman tree</a:t>
            </a:r>
          </a:p>
          <a:p>
            <a:pPr marL="285750" indent="-285750">
              <a:buFontTx/>
              <a:buChar char="-"/>
            </a:pPr>
            <a:r>
              <a:rPr lang="en-US" dirty="0"/>
              <a:t>Expression tree</a:t>
            </a:r>
          </a:p>
          <a:p>
            <a:pPr marL="285750" indent="-285750">
              <a:buFontTx/>
              <a:buChar char="-"/>
            </a:pPr>
            <a:r>
              <a:rPr lang="en-US" dirty="0"/>
              <a:t>Decision tree (in machine learning)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439B524-6601-0945-BF48-8AEDD3B8E054}" type="datetime1">
              <a:rPr lang="en-US" smtClean="0"/>
              <a:t>11/26/12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19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preorder output for this tree?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9C3FADB-6023-184B-8343-D0F54B75C46D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19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04924" y="147734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7" name="Oval 6"/>
          <p:cNvSpPr/>
          <p:nvPr/>
        </p:nvSpPr>
        <p:spPr>
          <a:xfrm>
            <a:off x="1758811" y="2421672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8" name="Oval 7"/>
          <p:cNvSpPr/>
          <p:nvPr/>
        </p:nvSpPr>
        <p:spPr>
          <a:xfrm>
            <a:off x="4567315" y="2355119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979820" y="350189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0" name="Oval 9"/>
          <p:cNvSpPr/>
          <p:nvPr/>
        </p:nvSpPr>
        <p:spPr>
          <a:xfrm>
            <a:off x="2444611" y="350189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1" name="Oval 10"/>
          <p:cNvSpPr/>
          <p:nvPr/>
        </p:nvSpPr>
        <p:spPr>
          <a:xfrm>
            <a:off x="1987411" y="4728286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12" name="Oval 11"/>
          <p:cNvSpPr/>
          <p:nvPr/>
        </p:nvSpPr>
        <p:spPr>
          <a:xfrm>
            <a:off x="3130411" y="4722060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cxnSp>
        <p:nvCxnSpPr>
          <p:cNvPr id="13" name="Straight Arrow Connector 12"/>
          <p:cNvCxnSpPr>
            <a:stCxn id="6" idx="3"/>
            <a:endCxn id="7" idx="7"/>
          </p:cNvCxnSpPr>
          <p:nvPr/>
        </p:nvCxnSpPr>
        <p:spPr>
          <a:xfrm flipH="1">
            <a:off x="2149056" y="1865243"/>
            <a:ext cx="1022823" cy="622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5"/>
            <a:endCxn id="8" idx="1"/>
          </p:cNvCxnSpPr>
          <p:nvPr/>
        </p:nvCxnSpPr>
        <p:spPr>
          <a:xfrm>
            <a:off x="3495169" y="1865243"/>
            <a:ext cx="1139101" cy="556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045358" y="348190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flipH="1">
            <a:off x="1370065" y="2809570"/>
            <a:ext cx="455701" cy="758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103660" y="2829554"/>
            <a:ext cx="440951" cy="672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5"/>
            <a:endCxn id="12" idx="0"/>
          </p:cNvCxnSpPr>
          <p:nvPr/>
        </p:nvCxnSpPr>
        <p:spPr>
          <a:xfrm>
            <a:off x="2834856" y="3889789"/>
            <a:ext cx="524155" cy="832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216011" y="3912766"/>
            <a:ext cx="328600" cy="80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4411154" y="2809570"/>
            <a:ext cx="336187" cy="738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2430020" y="5841724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cxnSp>
        <p:nvCxnSpPr>
          <p:cNvPr id="22" name="Straight Arrow Connector 21"/>
          <p:cNvCxnSpPr>
            <a:stCxn id="11" idx="5"/>
            <a:endCxn id="21" idx="0"/>
          </p:cNvCxnSpPr>
          <p:nvPr/>
        </p:nvCxnSpPr>
        <p:spPr>
          <a:xfrm>
            <a:off x="2377656" y="5116184"/>
            <a:ext cx="280964" cy="725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662871" y="5042277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090128" y="504850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29956" y="5042277"/>
            <a:ext cx="3222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968659" y="5042277"/>
            <a:ext cx="32634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39005" y="5042277"/>
            <a:ext cx="31168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939536" y="504850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434212" y="5042277"/>
            <a:ext cx="28385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866706" y="5048503"/>
            <a:ext cx="313607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320427" y="5042277"/>
            <a:ext cx="31529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8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8" grpId="0" animBg="1"/>
      <p:bldP spid="4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</a:t>
            </a:r>
            <a:r>
              <a:rPr lang="en-US" dirty="0" err="1" smtClean="0"/>
              <a:t>postorder</a:t>
            </a:r>
            <a:r>
              <a:rPr lang="en-US" dirty="0" smtClean="0"/>
              <a:t> output for this tree?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1E78BD0-748E-F443-A39B-5CC506DE006A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20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04924" y="147734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7" name="Oval 6"/>
          <p:cNvSpPr/>
          <p:nvPr/>
        </p:nvSpPr>
        <p:spPr>
          <a:xfrm>
            <a:off x="1758811" y="2421672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8" name="Oval 7"/>
          <p:cNvSpPr/>
          <p:nvPr/>
        </p:nvSpPr>
        <p:spPr>
          <a:xfrm>
            <a:off x="4567315" y="2355119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979820" y="350189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0" name="Oval 9"/>
          <p:cNvSpPr/>
          <p:nvPr/>
        </p:nvSpPr>
        <p:spPr>
          <a:xfrm>
            <a:off x="2444611" y="350189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1" name="Oval 10"/>
          <p:cNvSpPr/>
          <p:nvPr/>
        </p:nvSpPr>
        <p:spPr>
          <a:xfrm>
            <a:off x="1987411" y="4728286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12" name="Oval 11"/>
          <p:cNvSpPr/>
          <p:nvPr/>
        </p:nvSpPr>
        <p:spPr>
          <a:xfrm>
            <a:off x="3130411" y="4722060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cxnSp>
        <p:nvCxnSpPr>
          <p:cNvPr id="13" name="Straight Arrow Connector 12"/>
          <p:cNvCxnSpPr>
            <a:stCxn id="6" idx="3"/>
            <a:endCxn id="7" idx="7"/>
          </p:cNvCxnSpPr>
          <p:nvPr/>
        </p:nvCxnSpPr>
        <p:spPr>
          <a:xfrm flipH="1">
            <a:off x="2149056" y="1865243"/>
            <a:ext cx="1022823" cy="622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5"/>
            <a:endCxn id="8" idx="1"/>
          </p:cNvCxnSpPr>
          <p:nvPr/>
        </p:nvCxnSpPr>
        <p:spPr>
          <a:xfrm>
            <a:off x="3495169" y="1865243"/>
            <a:ext cx="1139101" cy="556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045358" y="348190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flipH="1">
            <a:off x="1370065" y="2809570"/>
            <a:ext cx="455701" cy="758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103660" y="2829554"/>
            <a:ext cx="440951" cy="672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5"/>
            <a:endCxn id="12" idx="0"/>
          </p:cNvCxnSpPr>
          <p:nvPr/>
        </p:nvCxnSpPr>
        <p:spPr>
          <a:xfrm>
            <a:off x="2834856" y="3889789"/>
            <a:ext cx="524155" cy="832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216011" y="3912766"/>
            <a:ext cx="328600" cy="80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4411154" y="2809570"/>
            <a:ext cx="336187" cy="738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2430020" y="5841724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cxnSp>
        <p:nvCxnSpPr>
          <p:cNvPr id="22" name="Straight Arrow Connector 21"/>
          <p:cNvCxnSpPr>
            <a:stCxn id="11" idx="5"/>
            <a:endCxn id="21" idx="0"/>
          </p:cNvCxnSpPr>
          <p:nvPr/>
        </p:nvCxnSpPr>
        <p:spPr>
          <a:xfrm>
            <a:off x="2377656" y="5116184"/>
            <a:ext cx="280964" cy="725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662871" y="5042277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090128" y="504850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529956" y="5042277"/>
            <a:ext cx="3222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968659" y="5042277"/>
            <a:ext cx="28385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39005" y="5042277"/>
            <a:ext cx="31168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939536" y="504850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434212" y="5042277"/>
            <a:ext cx="31529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866706" y="5048503"/>
            <a:ext cx="313607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320427" y="5042277"/>
            <a:ext cx="31529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432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8" grpId="0" animBg="1"/>
      <p:bldP spid="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</a:t>
            </a:r>
            <a:r>
              <a:rPr lang="en-US" dirty="0"/>
              <a:t>to Ponder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BB5A75D-7CCF-6F42-A878-03EE1DC40E15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68672" y="842559"/>
            <a:ext cx="85242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template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&lt;</a:t>
            </a:r>
            <a:r>
              <a:rPr lang="en-US" sz="2400" dirty="0" err="1">
                <a:solidFill>
                  <a:srgbClr val="AA0D91"/>
                </a:solidFill>
                <a:latin typeface="Courier"/>
                <a:cs typeface="Courier"/>
              </a:rPr>
              <a:t>typename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T&gt;</a:t>
            </a:r>
          </a:p>
          <a:p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inorder_print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BTNode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&lt;T&gt;* root) {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(root != </a:t>
            </a:r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) {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inorder_print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(root-&gt;left);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&lt;&lt; root-&gt;payload &lt;&lt; </a:t>
            </a:r>
            <a:r>
              <a:rPr lang="en-US" sz="2400" dirty="0">
                <a:solidFill>
                  <a:srgbClr val="C41A16"/>
                </a:solidFill>
                <a:latin typeface="Courier"/>
                <a:cs typeface="Courier"/>
              </a:rPr>
              <a:t>" "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inorder_print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(root-&gt;right);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26463" y="4519603"/>
            <a:ext cx="625979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Can you write the above routine without the recursive calls?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26463" y="5041335"/>
            <a:ext cx="132600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Use a stack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26463" y="5574679"/>
            <a:ext cx="190308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Don’t use a stack</a:t>
            </a:r>
          </a:p>
        </p:txBody>
      </p:sp>
    </p:spTree>
    <p:extLst>
      <p:ext uri="{BB962C8B-B14F-4D97-AF65-F5344CB8AC3E}">
        <p14:creationId xmlns:p14="http://schemas.microsoft.com/office/powerpoint/2010/main" val="3824831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Write iterative versions of all 6 traversal order routines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9969229-C621-0B45-8A6B-F3AD70826AE8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22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Reconstruct the tree from </a:t>
            </a:r>
            <a:r>
              <a:rPr lang="en-US" dirty="0" err="1" smtClean="0"/>
              <a:t>inorder+postorder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EECD096-E3E6-CF47-A647-91E5E92A3142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38875" y="1277897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6132" y="1277897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81146" y="1277897"/>
            <a:ext cx="3222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58977" y="1277897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5009" y="1277897"/>
            <a:ext cx="31168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15540" y="1277897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10216" y="1277897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70671" y="1277897"/>
            <a:ext cx="31529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96431" y="1277897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19662" y="1277897"/>
            <a:ext cx="1261884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Didot"/>
                <a:cs typeface="Didot"/>
              </a:rPr>
              <a:t>Inorder</a:t>
            </a:r>
            <a:endParaRPr lang="en-US" sz="2400" dirty="0">
              <a:latin typeface="Didot"/>
              <a:cs typeface="Dido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24119" y="2206342"/>
            <a:ext cx="1441420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Didot"/>
                <a:cs typeface="Didot"/>
              </a:rPr>
              <a:t>Preorder</a:t>
            </a:r>
            <a:endParaRPr lang="en-US" sz="2400" dirty="0">
              <a:latin typeface="Didot"/>
              <a:cs typeface="Dido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38875" y="2206342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266132" y="2212568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05960" y="2206342"/>
            <a:ext cx="3222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44663" y="2206342"/>
            <a:ext cx="32634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615009" y="2206342"/>
            <a:ext cx="31168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115540" y="2212568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610216" y="2206342"/>
            <a:ext cx="28385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42710" y="2212568"/>
            <a:ext cx="313607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496431" y="2206342"/>
            <a:ext cx="31529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4419037" y="2976036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cxnSp>
        <p:nvCxnSpPr>
          <p:cNvPr id="27" name="Straight Arrow Connector 26"/>
          <p:cNvCxnSpPr>
            <a:stCxn id="26" idx="3"/>
          </p:cNvCxnSpPr>
          <p:nvPr/>
        </p:nvCxnSpPr>
        <p:spPr>
          <a:xfrm flipH="1">
            <a:off x="3463169" y="3363934"/>
            <a:ext cx="1022823" cy="5564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6" idx="5"/>
          </p:cNvCxnSpPr>
          <p:nvPr/>
        </p:nvCxnSpPr>
        <p:spPr>
          <a:xfrm>
            <a:off x="4809282" y="3363934"/>
            <a:ext cx="1139101" cy="5564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Isosceles Triangle 28"/>
          <p:cNvSpPr/>
          <p:nvPr/>
        </p:nvSpPr>
        <p:spPr>
          <a:xfrm>
            <a:off x="2547196" y="3920363"/>
            <a:ext cx="1831946" cy="1486064"/>
          </a:xfrm>
          <a:prstGeom prst="triangl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/>
          <p:cNvSpPr/>
          <p:nvPr/>
        </p:nvSpPr>
        <p:spPr>
          <a:xfrm>
            <a:off x="5191801" y="3920363"/>
            <a:ext cx="1513163" cy="1235144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14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9" grpId="0" animBg="1"/>
      <p:bldP spid="3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to Ponder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Can you reconstruct the tree given its </a:t>
            </a:r>
            <a:r>
              <a:rPr lang="en-US" dirty="0" err="1" smtClean="0">
                <a:solidFill>
                  <a:srgbClr val="008000"/>
                </a:solidFill>
              </a:rPr>
              <a:t>postorder</a:t>
            </a:r>
            <a:r>
              <a:rPr lang="en-US" dirty="0" smtClean="0">
                <a:solidFill>
                  <a:srgbClr val="008000"/>
                </a:solidFill>
              </a:rPr>
              <a:t> and preorder sequences?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6600"/>
                </a:solidFill>
              </a:rPr>
              <a:t>How about </a:t>
            </a:r>
            <a:r>
              <a:rPr lang="en-US" dirty="0" err="1" smtClean="0">
                <a:solidFill>
                  <a:srgbClr val="FF6600"/>
                </a:solidFill>
              </a:rPr>
              <a:t>inorder</a:t>
            </a:r>
            <a:r>
              <a:rPr lang="en-US" dirty="0" smtClean="0">
                <a:solidFill>
                  <a:srgbClr val="FF6600"/>
                </a:solidFill>
              </a:rPr>
              <a:t> and reverse </a:t>
            </a:r>
            <a:r>
              <a:rPr lang="en-US" dirty="0" err="1" smtClean="0">
                <a:solidFill>
                  <a:srgbClr val="FF6600"/>
                </a:solidFill>
              </a:rPr>
              <a:t>postorder</a:t>
            </a:r>
            <a:r>
              <a:rPr lang="en-US" dirty="0" smtClean="0">
                <a:solidFill>
                  <a:srgbClr val="FF6600"/>
                </a:solidFill>
              </a:rPr>
              <a:t>?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800000"/>
                </a:solidFill>
              </a:rPr>
              <a:t>How about other pairs of orders?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How many trees are there which have the same in/post/pre-order sequence? (suppose payloads are distinct)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4BBA091-4013-3943-891F-7E7FD8DD402A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965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Number of trees with given </a:t>
            </a:r>
            <a:r>
              <a:rPr lang="en-US" dirty="0" err="1" smtClean="0"/>
              <a:t>inorder</a:t>
            </a:r>
            <a:r>
              <a:rPr lang="en-US" dirty="0" smtClean="0"/>
              <a:t> sequence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D636120-FB48-D942-B88F-DF0B546C7CFF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25</a:t>
            </a:fld>
            <a:endParaRPr lang="en-US"/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697" y="1852341"/>
            <a:ext cx="3797300" cy="1257300"/>
          </a:xfrm>
          <a:prstGeom prst="rect">
            <a:avLst/>
          </a:prstGeom>
        </p:spPr>
      </p:pic>
      <p:pic>
        <p:nvPicPr>
          <p:cNvPr id="8" name="Picture 7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0733" y="3367999"/>
            <a:ext cx="1320800" cy="406400"/>
          </a:xfrm>
          <a:prstGeom prst="rect">
            <a:avLst/>
          </a:prstGeom>
        </p:spPr>
      </p:pic>
      <p:pic>
        <p:nvPicPr>
          <p:cNvPr id="10" name="Picture 9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998" y="4386015"/>
            <a:ext cx="5664200" cy="11049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45369" y="2647976"/>
            <a:ext cx="242715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Catalan </a:t>
            </a:r>
            <a:r>
              <a:rPr lang="en-US" sz="2400" dirty="0" smtClean="0">
                <a:latin typeface="Didot"/>
                <a:cs typeface="Didot"/>
              </a:rPr>
              <a:t>numbers</a:t>
            </a:r>
            <a:endParaRPr lang="en-US" sz="2400" dirty="0">
              <a:latin typeface="Didot"/>
              <a:cs typeface="Didot"/>
            </a:endParaRPr>
          </a:p>
        </p:txBody>
      </p:sp>
    </p:spTree>
    <p:extLst>
      <p:ext uri="{BB962C8B-B14F-4D97-AF65-F5344CB8AC3E}">
        <p14:creationId xmlns:p14="http://schemas.microsoft.com/office/powerpoint/2010/main" val="888128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smtClean="0"/>
              <a:t>a traversal order </a:t>
            </a:r>
            <a:r>
              <a:rPr lang="en-US" dirty="0"/>
              <a:t>good for?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800000"/>
                </a:solidFill>
              </a:rPr>
              <a:t>Many things</a:t>
            </a:r>
          </a:p>
          <a:p>
            <a:endParaRPr lang="en-US" dirty="0"/>
          </a:p>
          <a:p>
            <a:r>
              <a:rPr lang="en-US" dirty="0" smtClean="0"/>
              <a:t>E.g., </a:t>
            </a:r>
            <a:r>
              <a:rPr lang="en-US" dirty="0">
                <a:solidFill>
                  <a:srgbClr val="008000"/>
                </a:solidFill>
              </a:rPr>
              <a:t>Evaluate</a:t>
            </a:r>
            <a:r>
              <a:rPr lang="en-US" dirty="0"/>
              <a:t>(root) of an </a:t>
            </a:r>
            <a:r>
              <a:rPr lang="en-US" dirty="0">
                <a:solidFill>
                  <a:srgbClr val="0000FF"/>
                </a:solidFill>
              </a:rPr>
              <a:t>expression tree</a:t>
            </a:r>
          </a:p>
          <a:p>
            <a:pPr lvl="1"/>
            <a:r>
              <a:rPr lang="en-US" dirty="0"/>
              <a:t>If root is an INTEGER token, return the integer</a:t>
            </a:r>
          </a:p>
          <a:p>
            <a:pPr lvl="1"/>
            <a:r>
              <a:rPr lang="en-US" dirty="0"/>
              <a:t>Else</a:t>
            </a:r>
          </a:p>
          <a:p>
            <a:pPr lvl="2"/>
            <a:r>
              <a:rPr lang="en-US" dirty="0"/>
              <a:t>A = </a:t>
            </a:r>
            <a:r>
              <a:rPr lang="en-US" dirty="0">
                <a:solidFill>
                  <a:srgbClr val="008000"/>
                </a:solidFill>
              </a:rPr>
              <a:t>Evaluate</a:t>
            </a:r>
            <a:r>
              <a:rPr lang="en-US" dirty="0"/>
              <a:t>(root-&gt;left)</a:t>
            </a:r>
          </a:p>
          <a:p>
            <a:pPr lvl="2"/>
            <a:r>
              <a:rPr lang="en-US" dirty="0"/>
              <a:t>B = </a:t>
            </a:r>
            <a:r>
              <a:rPr lang="en-US" dirty="0">
                <a:solidFill>
                  <a:srgbClr val="008000"/>
                </a:solidFill>
              </a:rPr>
              <a:t>Evaluate</a:t>
            </a:r>
            <a:r>
              <a:rPr lang="en-US" dirty="0"/>
              <a:t>(root-&gt;right)</a:t>
            </a:r>
          </a:p>
          <a:p>
            <a:pPr lvl="2"/>
            <a:r>
              <a:rPr lang="en-US" dirty="0"/>
              <a:t>Return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/>
              <a:t> </a:t>
            </a:r>
            <a:r>
              <a:rPr lang="en-US" dirty="0">
                <a:solidFill>
                  <a:srgbClr val="FF6600"/>
                </a:solidFill>
              </a:rPr>
              <a:t>root-&gt;payload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B</a:t>
            </a:r>
          </a:p>
          <a:p>
            <a:pPr lvl="2"/>
            <a:endParaRPr lang="en-US" dirty="0"/>
          </a:p>
          <a:p>
            <a:r>
              <a:rPr lang="en-US" dirty="0"/>
              <a:t>What traversal order is that?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97BDA8B-17EC-2448-BEF7-C3D6411F6009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28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Level-Order Traversal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F247F7E-201D-044B-91B2-3C64894415F1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27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04924" y="147734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7" name="Oval 6"/>
          <p:cNvSpPr/>
          <p:nvPr/>
        </p:nvSpPr>
        <p:spPr>
          <a:xfrm>
            <a:off x="1758811" y="2421672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8" name="Oval 7"/>
          <p:cNvSpPr/>
          <p:nvPr/>
        </p:nvSpPr>
        <p:spPr>
          <a:xfrm>
            <a:off x="4567315" y="2355119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979820" y="350189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0" name="Oval 9"/>
          <p:cNvSpPr/>
          <p:nvPr/>
        </p:nvSpPr>
        <p:spPr>
          <a:xfrm>
            <a:off x="2444611" y="350189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1" name="Oval 10"/>
          <p:cNvSpPr/>
          <p:nvPr/>
        </p:nvSpPr>
        <p:spPr>
          <a:xfrm>
            <a:off x="1987411" y="4728286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12" name="Oval 11"/>
          <p:cNvSpPr/>
          <p:nvPr/>
        </p:nvSpPr>
        <p:spPr>
          <a:xfrm>
            <a:off x="3130411" y="4722060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cxnSp>
        <p:nvCxnSpPr>
          <p:cNvPr id="13" name="Straight Arrow Connector 12"/>
          <p:cNvCxnSpPr>
            <a:stCxn id="6" idx="3"/>
            <a:endCxn id="7" idx="7"/>
          </p:cNvCxnSpPr>
          <p:nvPr/>
        </p:nvCxnSpPr>
        <p:spPr>
          <a:xfrm flipH="1">
            <a:off x="2149056" y="1865243"/>
            <a:ext cx="1022823" cy="622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5"/>
            <a:endCxn id="8" idx="1"/>
          </p:cNvCxnSpPr>
          <p:nvPr/>
        </p:nvCxnSpPr>
        <p:spPr>
          <a:xfrm>
            <a:off x="3495169" y="1865243"/>
            <a:ext cx="1139101" cy="556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045358" y="348190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flipH="1">
            <a:off x="1370065" y="2809570"/>
            <a:ext cx="455701" cy="758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103660" y="2829554"/>
            <a:ext cx="440951" cy="672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5"/>
            <a:endCxn id="12" idx="0"/>
          </p:cNvCxnSpPr>
          <p:nvPr/>
        </p:nvCxnSpPr>
        <p:spPr>
          <a:xfrm>
            <a:off x="2834856" y="3889789"/>
            <a:ext cx="524155" cy="832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216011" y="3912766"/>
            <a:ext cx="328600" cy="80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4411154" y="2809570"/>
            <a:ext cx="336187" cy="738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2430020" y="5841724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cxnSp>
        <p:nvCxnSpPr>
          <p:cNvPr id="22" name="Straight Arrow Connector 21"/>
          <p:cNvCxnSpPr>
            <a:stCxn id="11" idx="5"/>
            <a:endCxn id="21" idx="0"/>
          </p:cNvCxnSpPr>
          <p:nvPr/>
        </p:nvCxnSpPr>
        <p:spPr>
          <a:xfrm>
            <a:off x="2377656" y="5116184"/>
            <a:ext cx="280964" cy="725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662871" y="5042277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090128" y="504850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529956" y="5042277"/>
            <a:ext cx="3222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968659" y="5042277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39005" y="5042277"/>
            <a:ext cx="31168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939536" y="504850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434212" y="5042277"/>
            <a:ext cx="3222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866706" y="5048503"/>
            <a:ext cx="28385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320427" y="5042277"/>
            <a:ext cx="30064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267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0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4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1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7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8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5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21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8" grpId="0" animBg="1"/>
      <p:bldP spid="4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675503" y="3930144"/>
            <a:ext cx="4160649" cy="552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do level-order traversal?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E630AD4-1592-6545-9C3F-B3ECF45DC43A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28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405716" y="147113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7" name="Oval 6"/>
          <p:cNvSpPr/>
          <p:nvPr/>
        </p:nvSpPr>
        <p:spPr>
          <a:xfrm>
            <a:off x="1059603" y="2415458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8" name="Oval 7"/>
          <p:cNvSpPr/>
          <p:nvPr/>
        </p:nvSpPr>
        <p:spPr>
          <a:xfrm>
            <a:off x="3868107" y="234890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280612" y="349567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0" name="Oval 9"/>
          <p:cNvSpPr/>
          <p:nvPr/>
        </p:nvSpPr>
        <p:spPr>
          <a:xfrm>
            <a:off x="1745403" y="349567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1" name="Oval 10"/>
          <p:cNvSpPr/>
          <p:nvPr/>
        </p:nvSpPr>
        <p:spPr>
          <a:xfrm>
            <a:off x="1288203" y="4722072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12" name="Oval 11"/>
          <p:cNvSpPr/>
          <p:nvPr/>
        </p:nvSpPr>
        <p:spPr>
          <a:xfrm>
            <a:off x="2431203" y="4715846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cxnSp>
        <p:nvCxnSpPr>
          <p:cNvPr id="13" name="Straight Arrow Connector 12"/>
          <p:cNvCxnSpPr>
            <a:stCxn id="6" idx="3"/>
            <a:endCxn id="7" idx="7"/>
          </p:cNvCxnSpPr>
          <p:nvPr/>
        </p:nvCxnSpPr>
        <p:spPr>
          <a:xfrm flipH="1">
            <a:off x="1449848" y="1859029"/>
            <a:ext cx="1022823" cy="622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5"/>
            <a:endCxn id="8" idx="1"/>
          </p:cNvCxnSpPr>
          <p:nvPr/>
        </p:nvCxnSpPr>
        <p:spPr>
          <a:xfrm>
            <a:off x="2795961" y="1859029"/>
            <a:ext cx="1139101" cy="556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346150" y="3475693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flipH="1">
            <a:off x="670857" y="2803356"/>
            <a:ext cx="455701" cy="758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404452" y="2823340"/>
            <a:ext cx="440951" cy="672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5"/>
            <a:endCxn id="12" idx="0"/>
          </p:cNvCxnSpPr>
          <p:nvPr/>
        </p:nvCxnSpPr>
        <p:spPr>
          <a:xfrm>
            <a:off x="2135648" y="3883575"/>
            <a:ext cx="524155" cy="832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516803" y="3906552"/>
            <a:ext cx="328600" cy="80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711946" y="2803356"/>
            <a:ext cx="336187" cy="738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1730812" y="5835510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cxnSp>
        <p:nvCxnSpPr>
          <p:cNvPr id="22" name="Straight Arrow Connector 21"/>
          <p:cNvCxnSpPr>
            <a:stCxn id="11" idx="5"/>
            <a:endCxn id="21" idx="0"/>
          </p:cNvCxnSpPr>
          <p:nvPr/>
        </p:nvCxnSpPr>
        <p:spPr>
          <a:xfrm>
            <a:off x="1678448" y="5109970"/>
            <a:ext cx="280964" cy="725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405716" y="147113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27" name="Oval 26"/>
          <p:cNvSpPr/>
          <p:nvPr/>
        </p:nvSpPr>
        <p:spPr>
          <a:xfrm>
            <a:off x="1059603" y="2415458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8" name="Oval 27"/>
          <p:cNvSpPr/>
          <p:nvPr/>
        </p:nvSpPr>
        <p:spPr>
          <a:xfrm>
            <a:off x="3868107" y="234890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29" name="Oval 28"/>
          <p:cNvSpPr/>
          <p:nvPr/>
        </p:nvSpPr>
        <p:spPr>
          <a:xfrm>
            <a:off x="280612" y="349567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30" name="Oval 29"/>
          <p:cNvSpPr/>
          <p:nvPr/>
        </p:nvSpPr>
        <p:spPr>
          <a:xfrm>
            <a:off x="1743264" y="349567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31" name="Oval 30"/>
          <p:cNvSpPr/>
          <p:nvPr/>
        </p:nvSpPr>
        <p:spPr>
          <a:xfrm>
            <a:off x="3346150" y="3475693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32" name="Oval 31"/>
          <p:cNvSpPr/>
          <p:nvPr/>
        </p:nvSpPr>
        <p:spPr>
          <a:xfrm>
            <a:off x="1286064" y="472829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33" name="Oval 32"/>
          <p:cNvSpPr/>
          <p:nvPr/>
        </p:nvSpPr>
        <p:spPr>
          <a:xfrm>
            <a:off x="2431203" y="471584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34" name="Oval 33"/>
          <p:cNvSpPr/>
          <p:nvPr/>
        </p:nvSpPr>
        <p:spPr>
          <a:xfrm>
            <a:off x="1730812" y="584173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864611" y="4998955"/>
            <a:ext cx="2079453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A (FIFO) Queue</a:t>
            </a:r>
            <a:br>
              <a:rPr lang="en-US"/>
            </a:br>
            <a:r>
              <a:rPr lang="en-US"/>
              <a:t>(try deque in C++)</a:t>
            </a:r>
          </a:p>
        </p:txBody>
      </p:sp>
    </p:spTree>
    <p:extLst>
      <p:ext uri="{BB962C8B-B14F-4D97-AF65-F5344CB8AC3E}">
        <p14:creationId xmlns:p14="http://schemas.microsoft.com/office/powerpoint/2010/main" val="3542577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8396E-7 2.13608E-6 L -8.38396E-7 0.18236 C -8.38396E-7 0.26429 0.17844 0.36496 0.32304 0.36496 L 0.64642 0.36496 " pathEditMode="relative" rAng="0" ptsTypes="FfFF">
                                      <p:cBhvr>
                                        <p:cTn id="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321" y="182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7115E-6 2.52951E-6 L -4.17115E-6 0.11363 C -4.17115E-6 0.16454 0.21889 0.22726 0.39646 0.22726 L 0.79362 0.22726 " pathEditMode="relative" rAng="0" ptsTypes="FfFF">
                                      <p:cBhvr>
                                        <p:cTn id="2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681" y="113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9783E-6 2.50174E-6 L -2.49783E-6 0.11849 C -2.49783E-6 0.17149 0.1222 0.23698 0.22114 0.23698 L 0.44263 0.23698 " pathEditMode="relative" rAng="0" ptsTypes="FfFF">
                                      <p:cBhvr>
                                        <p:cTn id="3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32" y="118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8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06856E-7 1.55057E-6 L 5.06856E-7 0.03494 C 5.06856E-7 0.05045 0.21767 0.06989 0.39403 0.06989 L 0.7884 0.06989 " pathEditMode="relative" rAng="0" ptsTypes="FfFF">
                                      <p:cBhvr>
                                        <p:cTn id="5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420" y="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4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5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284E-6 1.55057E-6 L 2.4284E-6 0.03494 C 2.4284E-6 0.05045 0.15952 0.06989 0.28866 0.06989 L 0.5775 0.06989 " pathEditMode="relative" rAng="0" ptsTypes="FfFF">
                                      <p:cBhvr>
                                        <p:cTn id="5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67" y="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1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2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5688E-6 1.134E-7 L -4.35688E-6 0.03633 C -4.35688E-6 0.05277 0.09756 0.0729 0.17671 0.0729 L 0.35342 0.0729 " pathEditMode="relative" rAng="0" ptsTypes="FfFF">
                                      <p:cBhvr>
                                        <p:cTn id="7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71" y="36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8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8" dur="2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8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9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4935E-6 3.49225E-6 L 3.74935E-6 -0.05485 C 3.74935E-6 -0.07938 0.14633 -0.10947 0.26488 -0.10947 L 0.52977 -0.10947 " pathEditMode="relative" rAng="0" ptsTypes="FfFF">
                                      <p:cBhvr>
                                        <p:cTn id="10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88" y="-54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5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6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66E-6 3.48762E-6 L 1.866E-6 -0.05393 C 1.866E-6 -0.07823 0.09877 -0.10785 0.17879 -0.10785 L 0.35757 -0.10785 " pathEditMode="relative" rAng="0" ptsTypes="FfFF">
                                      <p:cBhvr>
                                        <p:cTn id="10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79" y="-53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2" dur="2000" fill="hold"/>
                                        <p:tgtEl>
                                          <p:spTgt spid="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2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3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762E-6 1.09928E-6 L 1.0762E-6 -0.13608 C 1.0762E-6 -0.19718 0.10554 -0.27193 0.19094 -0.27193 L 0.38205 -0.27193 " pathEditMode="relative" rAng="0" ptsTypes="FfFF">
                                      <p:cBhvr>
                                        <p:cTn id="13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94" y="-136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9" dur="2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9" dur="2000" fill="hold"/>
                                        <p:tgtEl>
                                          <p:spTgt spid="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21" grpId="0" animBg="1"/>
      <p:bldP spid="26" grpId="1" animBg="1"/>
      <p:bldP spid="26" grpId="2" animBg="1"/>
      <p:bldP spid="26" grpId="3" animBg="1"/>
      <p:bldP spid="27" grpId="0" animBg="1"/>
      <p:bldP spid="27" grpId="1" animBg="1"/>
      <p:bldP spid="27" grpId="2" animBg="1"/>
      <p:bldP spid="28" grpId="1" animBg="1"/>
      <p:bldP spid="28" grpId="2" animBg="1"/>
      <p:bldP spid="28" grpId="3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</a:t>
            </a:r>
            <a:r>
              <a:rPr lang="en-US" dirty="0" smtClean="0"/>
              <a:t>Trees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BF1F572-8A42-634C-911A-5049637B3DEB}" type="datetime1">
              <a:rPr lang="en-US" smtClean="0"/>
              <a:t>11/26/12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2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796197" y="1514855"/>
            <a:ext cx="675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Root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4308255" y="1699521"/>
            <a:ext cx="14879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97237" y="2866554"/>
            <a:ext cx="67845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right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36855" y="1895341"/>
            <a:ext cx="67845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right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34809" y="1838316"/>
            <a:ext cx="518091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left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126853" y="1705746"/>
            <a:ext cx="0" cy="201465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27173" y="2604920"/>
            <a:ext cx="999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Depth 2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981006" y="3735209"/>
            <a:ext cx="117665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700078" y="3735209"/>
            <a:ext cx="124331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125570" y="3735209"/>
            <a:ext cx="151595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098728" y="3735209"/>
            <a:ext cx="216031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1942419" y="2604920"/>
            <a:ext cx="0" cy="346036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47895" y="4472793"/>
            <a:ext cx="106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Height 3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1942421" y="2604920"/>
            <a:ext cx="8965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942419" y="6077736"/>
            <a:ext cx="60549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650340" y="4994525"/>
            <a:ext cx="1" cy="107076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707482" y="5397137"/>
            <a:ext cx="103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Height 1</a:t>
            </a:r>
          </a:p>
        </p:txBody>
      </p:sp>
      <p:sp>
        <p:nvSpPr>
          <p:cNvPr id="25" name="Oval 24"/>
          <p:cNvSpPr/>
          <p:nvPr/>
        </p:nvSpPr>
        <p:spPr>
          <a:xfrm>
            <a:off x="3836464" y="147734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27" name="Oval 26"/>
          <p:cNvSpPr/>
          <p:nvPr/>
        </p:nvSpPr>
        <p:spPr>
          <a:xfrm>
            <a:off x="2936655" y="2401688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9" name="Oval 28"/>
          <p:cNvSpPr/>
          <p:nvPr/>
        </p:nvSpPr>
        <p:spPr>
          <a:xfrm>
            <a:off x="4841655" y="2355119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31" name="Oval 30"/>
          <p:cNvSpPr/>
          <p:nvPr/>
        </p:nvSpPr>
        <p:spPr>
          <a:xfrm>
            <a:off x="2157664" y="348190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33" name="Oval 32"/>
          <p:cNvSpPr/>
          <p:nvPr/>
        </p:nvSpPr>
        <p:spPr>
          <a:xfrm>
            <a:off x="3622455" y="348190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35" name="Oval 34"/>
          <p:cNvSpPr/>
          <p:nvPr/>
        </p:nvSpPr>
        <p:spPr>
          <a:xfrm>
            <a:off x="3165255" y="4708302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37" name="Oval 36"/>
          <p:cNvSpPr/>
          <p:nvPr/>
        </p:nvSpPr>
        <p:spPr>
          <a:xfrm>
            <a:off x="4308255" y="4702076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cxnSp>
        <p:nvCxnSpPr>
          <p:cNvPr id="38" name="Straight Arrow Connector 37"/>
          <p:cNvCxnSpPr>
            <a:stCxn id="25" idx="3"/>
            <a:endCxn id="27" idx="7"/>
          </p:cNvCxnSpPr>
          <p:nvPr/>
        </p:nvCxnSpPr>
        <p:spPr>
          <a:xfrm flipH="1">
            <a:off x="3326900" y="1865243"/>
            <a:ext cx="576519" cy="6029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5" idx="5"/>
            <a:endCxn id="29" idx="1"/>
          </p:cNvCxnSpPr>
          <p:nvPr/>
        </p:nvCxnSpPr>
        <p:spPr>
          <a:xfrm>
            <a:off x="4226709" y="1865243"/>
            <a:ext cx="681901" cy="556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5641528" y="348190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cxnSp>
        <p:nvCxnSpPr>
          <p:cNvPr id="43" name="Straight Arrow Connector 42"/>
          <p:cNvCxnSpPr>
            <a:stCxn id="27" idx="3"/>
            <a:endCxn id="31" idx="7"/>
          </p:cNvCxnSpPr>
          <p:nvPr/>
        </p:nvCxnSpPr>
        <p:spPr>
          <a:xfrm flipH="1">
            <a:off x="2547909" y="2789586"/>
            <a:ext cx="455701" cy="758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281504" y="2809570"/>
            <a:ext cx="440951" cy="672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3" idx="5"/>
            <a:endCxn id="37" idx="0"/>
          </p:cNvCxnSpPr>
          <p:nvPr/>
        </p:nvCxnSpPr>
        <p:spPr>
          <a:xfrm>
            <a:off x="4012700" y="3869805"/>
            <a:ext cx="524155" cy="832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3393855" y="3892782"/>
            <a:ext cx="328600" cy="80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29" idx="5"/>
            <a:endCxn id="42" idx="1"/>
          </p:cNvCxnSpPr>
          <p:nvPr/>
        </p:nvCxnSpPr>
        <p:spPr>
          <a:xfrm>
            <a:off x="5231900" y="2743017"/>
            <a:ext cx="476583" cy="8054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2547909" y="5821740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cxnSp>
        <p:nvCxnSpPr>
          <p:cNvPr id="49" name="Straight Arrow Connector 48"/>
          <p:cNvCxnSpPr>
            <a:stCxn id="35" idx="3"/>
            <a:endCxn id="48" idx="0"/>
          </p:cNvCxnSpPr>
          <p:nvPr/>
        </p:nvCxnSpPr>
        <p:spPr>
          <a:xfrm flipH="1">
            <a:off x="2776509" y="5096200"/>
            <a:ext cx="455701" cy="725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981006" y="1690062"/>
            <a:ext cx="279799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591720" y="4413674"/>
            <a:ext cx="2138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3, 7, 1, 9 are leaves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594196" y="5029477"/>
            <a:ext cx="3241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5, 4, 0, 8, 2 are internal nodes</a:t>
            </a:r>
          </a:p>
        </p:txBody>
      </p:sp>
    </p:spTree>
    <p:extLst>
      <p:ext uri="{BB962C8B-B14F-4D97-AF65-F5344CB8AC3E}">
        <p14:creationId xmlns:p14="http://schemas.microsoft.com/office/powerpoint/2010/main" val="914618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1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mph" presetSubtype="2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mph" presetSubtype="2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mph" presetSubtype="2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0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9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6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8" dur="2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0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2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4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animBg="1"/>
      <p:bldP spid="15" grpId="0" animBg="1"/>
      <p:bldP spid="16" grpId="0" animBg="1"/>
      <p:bldP spid="20" grpId="0"/>
      <p:bldP spid="32" grpId="0"/>
      <p:bldP spid="41" grpId="0"/>
      <p:bldP spid="25" grpId="0" animBg="1"/>
      <p:bldP spid="25" grpId="1" animBg="1"/>
      <p:bldP spid="27" grpId="0" animBg="1"/>
      <p:bldP spid="29" grpId="0" animBg="1"/>
      <p:bldP spid="31" grpId="0" animBg="1"/>
      <p:bldP spid="33" grpId="0" animBg="1"/>
      <p:bldP spid="33" grpId="1" animBg="1"/>
      <p:bldP spid="35" grpId="0" animBg="1"/>
      <p:bldP spid="42" grpId="0" animBg="1"/>
      <p:bldP spid="51" grpId="0"/>
      <p:bldP spid="5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Level-Order Print in C++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9969229-C621-0B45-8A6B-F3AD70826AE8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3299" y="1028343"/>
            <a:ext cx="8501859" cy="4801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template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&lt;</a:t>
            </a:r>
            <a:r>
              <a:rPr lang="en-US" dirty="0" err="1">
                <a:solidFill>
                  <a:srgbClr val="AA0D91"/>
                </a:solidFill>
                <a:latin typeface="Courier"/>
                <a:cs typeface="Courier"/>
              </a:rPr>
              <a:t>typename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T&gt;</a:t>
            </a:r>
          </a:p>
          <a:p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levelorder_print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BTNode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&lt;T&gt;* root) {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(root !=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) {</a:t>
            </a:r>
          </a:p>
          <a:p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s-ES_tradnl" dirty="0" err="1">
                <a:solidFill>
                  <a:srgbClr val="008000"/>
                </a:solidFill>
                <a:latin typeface="Courier"/>
                <a:cs typeface="Courier"/>
              </a:rPr>
              <a:t>deque</a:t>
            </a:r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&lt;</a:t>
            </a:r>
            <a:r>
              <a:rPr lang="es-ES_tradnl" dirty="0" err="1">
                <a:solidFill>
                  <a:srgbClr val="000000"/>
                </a:solidFill>
                <a:latin typeface="Courier"/>
                <a:cs typeface="Courier"/>
              </a:rPr>
              <a:t>BTNode</a:t>
            </a:r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&lt;T&gt;*&gt; </a:t>
            </a:r>
            <a:r>
              <a:rPr lang="es-ES_tradnl" dirty="0" err="1">
                <a:solidFill>
                  <a:srgbClr val="000000"/>
                </a:solidFill>
                <a:latin typeface="Courier"/>
                <a:cs typeface="Courier"/>
              </a:rPr>
              <a:t>node_q</a:t>
            </a:r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s-ES_tradnl" dirty="0" err="1">
                <a:solidFill>
                  <a:srgbClr val="000000"/>
                </a:solidFill>
                <a:latin typeface="Courier"/>
                <a:cs typeface="Courier"/>
              </a:rPr>
              <a:t>node_q.</a:t>
            </a:r>
            <a:r>
              <a:rPr lang="es-ES_tradnl" dirty="0" err="1">
                <a:solidFill>
                  <a:srgbClr val="008000"/>
                </a:solidFill>
                <a:latin typeface="Courier"/>
                <a:cs typeface="Courier"/>
              </a:rPr>
              <a:t>push_front</a:t>
            </a:r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s-ES_tradnl" dirty="0" err="1">
                <a:solidFill>
                  <a:srgbClr val="000000"/>
                </a:solidFill>
                <a:latin typeface="Courier"/>
                <a:cs typeface="Courier"/>
              </a:rPr>
              <a:t>root</a:t>
            </a:r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(!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node_q.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empty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()) {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   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BTNode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&lt;T&gt;* cur =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node_q.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back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   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node_q.pop_back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(cur-&gt;left !=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) 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   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node_q.</a:t>
            </a:r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push_front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(cur-&gt;left);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(cur-&gt;right !=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) 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       </a:t>
            </a:r>
            <a:r>
              <a:rPr lang="en-US" dirty="0" err="1" smtClean="0">
                <a:solidFill>
                  <a:srgbClr val="000000"/>
                </a:solidFill>
                <a:latin typeface="Courier"/>
                <a:cs typeface="Courier"/>
              </a:rPr>
              <a:t>node_q.</a:t>
            </a:r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push_front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(cur-&gt;right);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   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&lt;&lt; cur-&gt;payload &lt;&lt; </a:t>
            </a:r>
            <a:r>
              <a:rPr lang="en-US" dirty="0">
                <a:solidFill>
                  <a:srgbClr val="C41A16"/>
                </a:solidFill>
                <a:latin typeface="Courier"/>
                <a:cs typeface="Courier"/>
              </a:rPr>
              <a:t>" "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}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endl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684750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Trees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Fundamental data structure for</a:t>
            </a:r>
          </a:p>
          <a:p>
            <a:pPr marL="285750" indent="-285750">
              <a:buFontTx/>
              <a:buChar char="-"/>
            </a:pPr>
            <a:r>
              <a:rPr lang="en-US" dirty="0"/>
              <a:t>Storing (key, value) pairs</a:t>
            </a:r>
          </a:p>
          <a:p>
            <a:pPr marL="285750" indent="-285750">
              <a:buFontTx/>
              <a:buChar char="-"/>
            </a:pPr>
            <a:r>
              <a:rPr lang="en-US" dirty="0"/>
              <a:t>Allowing for efficient insertion, deletion, and search for values given keys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00D7F35-1FE2-A54B-AF5C-8BBAF207622F}" type="datetime1">
              <a:rPr lang="en-US" smtClean="0"/>
              <a:t>11/26/12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32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Managing </a:t>
            </a:r>
            <a:r>
              <a:rPr lang="en-US">
                <a:solidFill>
                  <a:srgbClr val="FF0000"/>
                </a:solidFill>
              </a:rPr>
              <a:t>(Key, Value)</a:t>
            </a:r>
            <a:r>
              <a:rPr lang="en-US"/>
              <a:t> Pairs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(username, password)</a:t>
            </a:r>
          </a:p>
          <a:p>
            <a:r>
              <a:rPr lang="en-US"/>
              <a:t>MapReduce framework</a:t>
            </a:r>
          </a:p>
          <a:p>
            <a:r>
              <a:rPr lang="en-US"/>
              <a:t>Domain Name System</a:t>
            </a:r>
          </a:p>
          <a:p>
            <a:r>
              <a:rPr lang="en-US"/>
              <a:t>Database indexing</a:t>
            </a:r>
          </a:p>
          <a:p>
            <a:r>
              <a:rPr lang="en-US"/>
              <a:t>Dictionary lookup</a:t>
            </a:r>
          </a:p>
          <a:p>
            <a:r>
              <a:rPr lang="en-US"/>
              <a:t>Kademlia DHT</a:t>
            </a:r>
          </a:p>
          <a:p>
            <a:r>
              <a:rPr lang="en-US"/>
              <a:t>Associative arrays (remember “string”-&gt;func*)</a:t>
            </a:r>
          </a:p>
          <a:p>
            <a:endParaRPr lang="en-US"/>
          </a:p>
          <a:p>
            <a:r>
              <a:rPr lang="en-US">
                <a:solidFill>
                  <a:srgbClr val="008000"/>
                </a:solidFill>
              </a:rPr>
              <a:t>Binary Search Trees</a:t>
            </a:r>
            <a:r>
              <a:rPr lang="en-US"/>
              <a:t> is a good data structure for maintaining (key, value) pairs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91EBED9-F3B1-764B-A1AB-3304EED9FDC1}" type="datetime1">
              <a:rPr lang="en-US" smtClean="0"/>
              <a:t>11/26/12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6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Binary Search Tree &amp; Its Main Property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1081B55-B4B6-C048-979D-DBB766587AB7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32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988048" y="1207718"/>
            <a:ext cx="1207786" cy="64121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Key = x</a:t>
            </a:r>
            <a:br>
              <a:rPr lang="en-US"/>
            </a:br>
            <a:r>
              <a:rPr lang="en-US"/>
              <a:t>Value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1721892" y="1848929"/>
            <a:ext cx="2266156" cy="6287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195834" y="1848929"/>
            <a:ext cx="1724519" cy="6287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Isosceles Triangle 14"/>
          <p:cNvSpPr/>
          <p:nvPr/>
        </p:nvSpPr>
        <p:spPr>
          <a:xfrm>
            <a:off x="507880" y="2477689"/>
            <a:ext cx="2428024" cy="3062871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BST</a:t>
            </a:r>
            <a:br>
              <a:rPr lang="en-US"/>
            </a:br>
            <a:r>
              <a:rPr lang="en-US">
                <a:solidFill>
                  <a:srgbClr val="FF6600"/>
                </a:solidFill>
              </a:rPr>
              <a:t>keys ≤ x</a:t>
            </a:r>
          </a:p>
        </p:txBody>
      </p:sp>
      <p:sp>
        <p:nvSpPr>
          <p:cNvPr id="18" name="Isosceles Triangle 17"/>
          <p:cNvSpPr/>
          <p:nvPr/>
        </p:nvSpPr>
        <p:spPr>
          <a:xfrm>
            <a:off x="5186981" y="2477689"/>
            <a:ext cx="3466743" cy="2340731"/>
          </a:xfrm>
          <a:prstGeom prst="triangl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BST</a:t>
            </a:r>
            <a:br>
              <a:rPr lang="en-US"/>
            </a:br>
            <a:r>
              <a:rPr lang="en-US">
                <a:solidFill>
                  <a:srgbClr val="008000"/>
                </a:solidFill>
              </a:rPr>
              <a:t>keys ≥ x</a:t>
            </a:r>
          </a:p>
        </p:txBody>
      </p:sp>
    </p:spTree>
    <p:extLst>
      <p:ext uri="{BB962C8B-B14F-4D97-AF65-F5344CB8AC3E}">
        <p14:creationId xmlns:p14="http://schemas.microsoft.com/office/powerpoint/2010/main" val="1551352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BST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8B84927-356B-464A-BD94-B9229FEA5DED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33</a:t>
            </a:fld>
            <a:endParaRPr lang="en-US"/>
          </a:p>
        </p:txBody>
      </p:sp>
      <p:cxnSp>
        <p:nvCxnSpPr>
          <p:cNvPr id="13" name="Straight Arrow Connector 12"/>
          <p:cNvCxnSpPr>
            <a:stCxn id="42" idx="2"/>
            <a:endCxn id="45" idx="3"/>
          </p:cNvCxnSpPr>
          <p:nvPr/>
        </p:nvCxnSpPr>
        <p:spPr>
          <a:xfrm flipH="1">
            <a:off x="2910415" y="1700320"/>
            <a:ext cx="1601188" cy="6203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2" idx="2"/>
            <a:endCxn id="74" idx="1"/>
          </p:cNvCxnSpPr>
          <p:nvPr/>
        </p:nvCxnSpPr>
        <p:spPr>
          <a:xfrm>
            <a:off x="4511603" y="1700320"/>
            <a:ext cx="1720325" cy="6203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45" idx="2"/>
            <a:endCxn id="47" idx="0"/>
          </p:cNvCxnSpPr>
          <p:nvPr/>
        </p:nvCxnSpPr>
        <p:spPr>
          <a:xfrm flipH="1">
            <a:off x="1656412" y="2458637"/>
            <a:ext cx="90333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5" idx="2"/>
            <a:endCxn id="49" idx="0"/>
          </p:cNvCxnSpPr>
          <p:nvPr/>
        </p:nvCxnSpPr>
        <p:spPr>
          <a:xfrm>
            <a:off x="2559744" y="2458637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9" idx="2"/>
            <a:endCxn id="68" idx="0"/>
          </p:cNvCxnSpPr>
          <p:nvPr/>
        </p:nvCxnSpPr>
        <p:spPr>
          <a:xfrm>
            <a:off x="3296935" y="3327520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49" idx="2"/>
            <a:endCxn id="62" idx="0"/>
          </p:cNvCxnSpPr>
          <p:nvPr/>
        </p:nvCxnSpPr>
        <p:spPr>
          <a:xfrm flipH="1">
            <a:off x="2609549" y="3327520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4" idx="2"/>
            <a:endCxn id="78" idx="0"/>
          </p:cNvCxnSpPr>
          <p:nvPr/>
        </p:nvCxnSpPr>
        <p:spPr>
          <a:xfrm flipH="1">
            <a:off x="5506634" y="2458637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62" idx="2"/>
            <a:endCxn id="72" idx="0"/>
          </p:cNvCxnSpPr>
          <p:nvPr/>
        </p:nvCxnSpPr>
        <p:spPr>
          <a:xfrm>
            <a:off x="2609549" y="4165932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74" idx="2"/>
            <a:endCxn id="80" idx="0"/>
          </p:cNvCxnSpPr>
          <p:nvPr/>
        </p:nvCxnSpPr>
        <p:spPr>
          <a:xfrm>
            <a:off x="6582600" y="2458637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4160931" y="142446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2209072" y="2182784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1305740" y="305166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2946263" y="305166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2258877" y="38900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3668264" y="388149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2609549" y="45602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6231928" y="2182784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5155962" y="305166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353635" y="305166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6780870" y="388149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cxnSp>
        <p:nvCxnSpPr>
          <p:cNvPr id="92" name="Straight Arrow Connector 91"/>
          <p:cNvCxnSpPr>
            <a:stCxn id="80" idx="2"/>
            <a:endCxn id="82" idx="0"/>
          </p:cNvCxnSpPr>
          <p:nvPr/>
        </p:nvCxnSpPr>
        <p:spPr>
          <a:xfrm flipH="1">
            <a:off x="7131542" y="3327520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ounded Rectangle 92"/>
          <p:cNvSpPr/>
          <p:nvPr/>
        </p:nvSpPr>
        <p:spPr>
          <a:xfrm>
            <a:off x="6418699" y="45602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7283941" y="45602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cxnSp>
        <p:nvCxnSpPr>
          <p:cNvPr id="95" name="Straight Arrow Connector 94"/>
          <p:cNvCxnSpPr>
            <a:stCxn id="82" idx="2"/>
            <a:endCxn id="93" idx="0"/>
          </p:cNvCxnSpPr>
          <p:nvPr/>
        </p:nvCxnSpPr>
        <p:spPr>
          <a:xfrm flipH="1">
            <a:off x="6769371" y="4157346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82" idx="2"/>
            <a:endCxn id="94" idx="0"/>
          </p:cNvCxnSpPr>
          <p:nvPr/>
        </p:nvCxnSpPr>
        <p:spPr>
          <a:xfrm>
            <a:off x="7131542" y="4157346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578283" y="5426512"/>
            <a:ext cx="7843391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8000"/>
                </a:solidFill>
                <a:latin typeface="Courier"/>
                <a:cs typeface="Courier"/>
              </a:rPr>
              <a:t>Inorder_print</a:t>
            </a:r>
            <a:r>
              <a:rPr lang="en-US" sz="2400" dirty="0" smtClean="0">
                <a:latin typeface="Didot"/>
                <a:cs typeface="Didot"/>
              </a:rPr>
              <a:t> lists </a:t>
            </a:r>
            <a:r>
              <a:rPr lang="en-US" sz="2400" dirty="0">
                <a:latin typeface="Didot"/>
                <a:cs typeface="Didot"/>
              </a:rPr>
              <a:t>all keys in non-decreasing </a:t>
            </a:r>
            <a:r>
              <a:rPr lang="en-US" sz="2400" dirty="0" smtClean="0">
                <a:latin typeface="Didot"/>
                <a:cs typeface="Didot"/>
              </a:rPr>
              <a:t>order!</a:t>
            </a:r>
            <a:endParaRPr lang="en-US" sz="2400" dirty="0">
              <a:latin typeface="Didot"/>
              <a:cs typeface="Didot"/>
            </a:endParaRPr>
          </a:p>
        </p:txBody>
      </p:sp>
    </p:spTree>
    <p:extLst>
      <p:ext uri="{BB962C8B-B14F-4D97-AF65-F5344CB8AC3E}">
        <p14:creationId xmlns:p14="http://schemas.microsoft.com/office/powerpoint/2010/main" val="3990119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5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9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0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3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</a:t>
            </a:r>
            <a:r>
              <a:rPr lang="en-US" dirty="0"/>
              <a:t>Operations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9899" y="940248"/>
            <a:ext cx="8747149" cy="541610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8000"/>
                </a:solidFill>
                <a:latin typeface="Century Gothic"/>
                <a:cs typeface="Century Gothic"/>
              </a:rPr>
              <a:t>Search</a:t>
            </a:r>
            <a:r>
              <a:rPr lang="en-US" dirty="0"/>
              <a:t>(tree, key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>
                <a:solidFill>
                  <a:srgbClr val="008000"/>
                </a:solidFill>
                <a:latin typeface="Century Gothic"/>
                <a:cs typeface="Century Gothic"/>
              </a:rPr>
              <a:t>Minimum</a:t>
            </a:r>
            <a:r>
              <a:rPr lang="en-US" dirty="0"/>
              <a:t>(tree</a:t>
            </a:r>
            <a:r>
              <a:rPr lang="en-US" dirty="0" smtClean="0"/>
              <a:t>), </a:t>
            </a:r>
            <a:r>
              <a:rPr lang="en-US" dirty="0" smtClean="0">
                <a:solidFill>
                  <a:srgbClr val="008000"/>
                </a:solidFill>
                <a:latin typeface="Century Gothic"/>
                <a:cs typeface="Century Gothic"/>
              </a:rPr>
              <a:t>Maximum</a:t>
            </a:r>
            <a:r>
              <a:rPr lang="en-US" dirty="0"/>
              <a:t>(tree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>
                <a:solidFill>
                  <a:srgbClr val="008000"/>
                </a:solidFill>
                <a:latin typeface="Century Gothic"/>
                <a:cs typeface="Century Gothic"/>
              </a:rPr>
              <a:t>Successor</a:t>
            </a:r>
            <a:r>
              <a:rPr lang="en-US" dirty="0"/>
              <a:t>(tree, node</a:t>
            </a:r>
            <a:r>
              <a:rPr lang="en-US" dirty="0" smtClean="0"/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rgbClr val="008000"/>
                </a:solidFill>
                <a:latin typeface="Century Gothic"/>
                <a:cs typeface="Century Gothic"/>
              </a:rPr>
              <a:t>Predecessor</a:t>
            </a:r>
            <a:r>
              <a:rPr lang="en-US" dirty="0"/>
              <a:t>(tree, node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>
                <a:solidFill>
                  <a:srgbClr val="008000"/>
                </a:solidFill>
                <a:latin typeface="Century Gothic"/>
                <a:cs typeface="Century Gothic"/>
              </a:rPr>
              <a:t>Insert</a:t>
            </a:r>
            <a:r>
              <a:rPr lang="en-US" dirty="0"/>
              <a:t>(tree, node) – node has (key, value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>
                <a:solidFill>
                  <a:srgbClr val="008000"/>
                </a:solidFill>
                <a:latin typeface="Century Gothic"/>
                <a:cs typeface="Century Gothic"/>
              </a:rPr>
              <a:t>Delete</a:t>
            </a:r>
            <a:r>
              <a:rPr lang="en-US" dirty="0"/>
              <a:t>(tree, node) – node has (key, value)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A8B4921-C8CE-6F44-9A95-E5AADB58647F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404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BSTNode in C++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03C5DFE-1F6D-4345-ABE2-22EE737D76EE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5254" y="1759793"/>
            <a:ext cx="852298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template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&lt;</a:t>
            </a:r>
            <a:r>
              <a:rPr lang="en-US" dirty="0" err="1">
                <a:solidFill>
                  <a:srgbClr val="AA0D91"/>
                </a:solidFill>
                <a:latin typeface="Courier"/>
                <a:cs typeface="Courier"/>
              </a:rPr>
              <a:t>typename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Key, </a:t>
            </a:r>
            <a:r>
              <a:rPr lang="en-US" dirty="0" err="1">
                <a:solidFill>
                  <a:srgbClr val="AA0D91"/>
                </a:solidFill>
                <a:latin typeface="Courier"/>
                <a:cs typeface="Courier"/>
              </a:rPr>
              <a:t>typename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Value&gt;</a:t>
            </a:r>
          </a:p>
          <a:p>
            <a:r>
              <a:rPr lang="en-US" dirty="0" err="1">
                <a:solidFill>
                  <a:srgbClr val="AA0D91"/>
                </a:solidFill>
                <a:latin typeface="Courier"/>
                <a:cs typeface="Courier"/>
              </a:rPr>
              <a:t>struct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BSTNode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{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Key      </a:t>
            </a: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key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Value    </a:t>
            </a: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value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BSTNode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* </a:t>
            </a: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left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BSTNode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* </a:t>
            </a: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right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BSTNode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* </a:t>
            </a: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parent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BSTNode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err="1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Key&amp; k, </a:t>
            </a:r>
            <a:r>
              <a:rPr lang="en-US" dirty="0" err="1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Value&amp; v,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   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BSTNode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* p =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</a:p>
          <a:p>
            <a:r>
              <a:rPr lang="ro-RO" dirty="0">
                <a:solidFill>
                  <a:srgbClr val="000000"/>
                </a:solidFill>
                <a:latin typeface="Courier"/>
                <a:cs typeface="Courier"/>
              </a:rPr>
              <a:t>            BSTNode* l = </a:t>
            </a:r>
            <a:r>
              <a:rPr lang="ro-RO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ro-RO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</a:p>
          <a:p>
            <a:r>
              <a:rPr lang="ro-RO" dirty="0">
                <a:solidFill>
                  <a:srgbClr val="000000"/>
                </a:solidFill>
                <a:latin typeface="Courier"/>
                <a:cs typeface="Courier"/>
              </a:rPr>
              <a:t>            BSTNode* r = </a:t>
            </a:r>
            <a:r>
              <a:rPr lang="ro-RO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ro-RO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: key(k), value(v), parent(p), left(l), right(r) {}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};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27686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Search in a BST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52A6BF9-E83D-124F-8813-8F487E3A87D7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36</a:t>
            </a:fld>
            <a:endParaRPr lang="en-US"/>
          </a:p>
        </p:txBody>
      </p:sp>
      <p:cxnSp>
        <p:nvCxnSpPr>
          <p:cNvPr id="13" name="Straight Arrow Connector 12"/>
          <p:cNvCxnSpPr>
            <a:stCxn id="42" idx="2"/>
            <a:endCxn id="45" idx="3"/>
          </p:cNvCxnSpPr>
          <p:nvPr/>
        </p:nvCxnSpPr>
        <p:spPr>
          <a:xfrm flipH="1">
            <a:off x="2840721" y="2108032"/>
            <a:ext cx="1601188" cy="6203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2" idx="2"/>
            <a:endCxn id="74" idx="1"/>
          </p:cNvCxnSpPr>
          <p:nvPr/>
        </p:nvCxnSpPr>
        <p:spPr>
          <a:xfrm>
            <a:off x="4441909" y="2108032"/>
            <a:ext cx="1720325" cy="6203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45" idx="2"/>
            <a:endCxn id="47" idx="0"/>
          </p:cNvCxnSpPr>
          <p:nvPr/>
        </p:nvCxnSpPr>
        <p:spPr>
          <a:xfrm flipH="1">
            <a:off x="1586718" y="2866349"/>
            <a:ext cx="90333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5" idx="2"/>
            <a:endCxn id="49" idx="0"/>
          </p:cNvCxnSpPr>
          <p:nvPr/>
        </p:nvCxnSpPr>
        <p:spPr>
          <a:xfrm>
            <a:off x="2490050" y="2866349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9" idx="2"/>
            <a:endCxn id="68" idx="0"/>
          </p:cNvCxnSpPr>
          <p:nvPr/>
        </p:nvCxnSpPr>
        <p:spPr>
          <a:xfrm>
            <a:off x="3227241" y="3735232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49" idx="2"/>
            <a:endCxn id="62" idx="0"/>
          </p:cNvCxnSpPr>
          <p:nvPr/>
        </p:nvCxnSpPr>
        <p:spPr>
          <a:xfrm flipH="1">
            <a:off x="2539855" y="3735232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4" idx="2"/>
            <a:endCxn id="78" idx="0"/>
          </p:cNvCxnSpPr>
          <p:nvPr/>
        </p:nvCxnSpPr>
        <p:spPr>
          <a:xfrm flipH="1">
            <a:off x="5436940" y="2866349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62" idx="2"/>
            <a:endCxn id="72" idx="0"/>
          </p:cNvCxnSpPr>
          <p:nvPr/>
        </p:nvCxnSpPr>
        <p:spPr>
          <a:xfrm>
            <a:off x="2539855" y="4573644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74" idx="2"/>
            <a:endCxn id="80" idx="0"/>
          </p:cNvCxnSpPr>
          <p:nvPr/>
        </p:nvCxnSpPr>
        <p:spPr>
          <a:xfrm>
            <a:off x="6512906" y="2866349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4091237" y="18321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2139378" y="259049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1236046" y="34593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2876569" y="34593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2189183" y="429779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3598570" y="4289205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2539855" y="49679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6162234" y="259049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5086268" y="34593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283941" y="34593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6711176" y="4289205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cxnSp>
        <p:nvCxnSpPr>
          <p:cNvPr id="92" name="Straight Arrow Connector 91"/>
          <p:cNvCxnSpPr>
            <a:stCxn id="80" idx="2"/>
            <a:endCxn id="82" idx="0"/>
          </p:cNvCxnSpPr>
          <p:nvPr/>
        </p:nvCxnSpPr>
        <p:spPr>
          <a:xfrm flipH="1">
            <a:off x="7061848" y="3735232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ounded Rectangle 92"/>
          <p:cNvSpPr/>
          <p:nvPr/>
        </p:nvSpPr>
        <p:spPr>
          <a:xfrm>
            <a:off x="6349005" y="49679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7214247" y="49679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cxnSp>
        <p:nvCxnSpPr>
          <p:cNvPr id="95" name="Straight Arrow Connector 94"/>
          <p:cNvCxnSpPr>
            <a:stCxn id="82" idx="2"/>
            <a:endCxn id="93" idx="0"/>
          </p:cNvCxnSpPr>
          <p:nvPr/>
        </p:nvCxnSpPr>
        <p:spPr>
          <a:xfrm flipH="1">
            <a:off x="6699677" y="4565058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82" idx="2"/>
            <a:endCxn id="94" idx="0"/>
          </p:cNvCxnSpPr>
          <p:nvPr/>
        </p:nvCxnSpPr>
        <p:spPr>
          <a:xfrm>
            <a:off x="7061848" y="4565058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143980" y="1357125"/>
            <a:ext cx="311286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384212" y="1357125"/>
            <a:ext cx="311286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534703" y="431948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cxnSp>
        <p:nvCxnSpPr>
          <p:cNvPr id="35" name="Straight Arrow Connector 34"/>
          <p:cNvCxnSpPr>
            <a:stCxn id="47" idx="2"/>
            <a:endCxn id="34" idx="0"/>
          </p:cNvCxnSpPr>
          <p:nvPr/>
        </p:nvCxnSpPr>
        <p:spPr>
          <a:xfrm flipH="1">
            <a:off x="885375" y="3735232"/>
            <a:ext cx="701343" cy="584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5372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7756E-6 1.45568E-6 L 0.04427 0.04721 " pathEditMode="relative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426 0.04721 L -0.01857 0.1705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42" y="61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57 0.17056 L 0.06423 0.3047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1" y="67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423 0.30479 L 0.0644 0.4214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3.49919E-6 L 0.12723 0.0472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53" y="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723 0.04721 L 0.06457 0.1707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42" y="6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44 0.17056 L 4.3916E-7 0.3047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29" y="67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916E-7 0.30479 L 0.0644 0.4214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1" y="58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44 0.42143 L -0.05659 0.5186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58" y="48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6" grpId="3" animBg="1"/>
      <p:bldP spid="33" grpId="0" animBg="1"/>
      <p:bldP spid="33" grpId="1" animBg="1"/>
      <p:bldP spid="33" grpId="2" animBg="1"/>
      <p:bldP spid="33" grpId="3" animBg="1"/>
      <p:bldP spid="33" grpId="4" animBg="1"/>
      <p:bldP spid="33" grpId="5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Minimum and Maximum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85E7B1B-B2C4-AD4F-835B-5D2E9752FB53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37</a:t>
            </a:fld>
            <a:endParaRPr lang="en-US"/>
          </a:p>
        </p:txBody>
      </p:sp>
      <p:cxnSp>
        <p:nvCxnSpPr>
          <p:cNvPr id="6" name="Straight Arrow Connector 5"/>
          <p:cNvCxnSpPr>
            <a:stCxn id="15" idx="2"/>
            <a:endCxn id="16" idx="3"/>
          </p:cNvCxnSpPr>
          <p:nvPr/>
        </p:nvCxnSpPr>
        <p:spPr>
          <a:xfrm flipH="1">
            <a:off x="2840721" y="2108032"/>
            <a:ext cx="1601188" cy="6203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5" idx="2"/>
            <a:endCxn id="22" idx="1"/>
          </p:cNvCxnSpPr>
          <p:nvPr/>
        </p:nvCxnSpPr>
        <p:spPr>
          <a:xfrm>
            <a:off x="4441909" y="2108032"/>
            <a:ext cx="1720325" cy="6203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2"/>
            <a:endCxn id="17" idx="0"/>
          </p:cNvCxnSpPr>
          <p:nvPr/>
        </p:nvCxnSpPr>
        <p:spPr>
          <a:xfrm flipH="1">
            <a:off x="1586718" y="2866349"/>
            <a:ext cx="90333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6" idx="2"/>
            <a:endCxn id="18" idx="0"/>
          </p:cNvCxnSpPr>
          <p:nvPr/>
        </p:nvCxnSpPr>
        <p:spPr>
          <a:xfrm>
            <a:off x="2490050" y="2866349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8" idx="2"/>
            <a:endCxn id="20" idx="0"/>
          </p:cNvCxnSpPr>
          <p:nvPr/>
        </p:nvCxnSpPr>
        <p:spPr>
          <a:xfrm>
            <a:off x="3227241" y="3735232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8" idx="2"/>
            <a:endCxn id="19" idx="0"/>
          </p:cNvCxnSpPr>
          <p:nvPr/>
        </p:nvCxnSpPr>
        <p:spPr>
          <a:xfrm flipH="1">
            <a:off x="2539855" y="3735232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2" idx="2"/>
            <a:endCxn id="23" idx="0"/>
          </p:cNvCxnSpPr>
          <p:nvPr/>
        </p:nvCxnSpPr>
        <p:spPr>
          <a:xfrm flipH="1">
            <a:off x="5436940" y="2866349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9" idx="2"/>
            <a:endCxn id="21" idx="0"/>
          </p:cNvCxnSpPr>
          <p:nvPr/>
        </p:nvCxnSpPr>
        <p:spPr>
          <a:xfrm>
            <a:off x="2539855" y="4573644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2" idx="2"/>
            <a:endCxn id="24" idx="0"/>
          </p:cNvCxnSpPr>
          <p:nvPr/>
        </p:nvCxnSpPr>
        <p:spPr>
          <a:xfrm>
            <a:off x="6512906" y="2866349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091237" y="18321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139378" y="259049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236046" y="34593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876569" y="34593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189183" y="429779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598570" y="4289205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539855" y="49679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162234" y="259049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086268" y="34593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283941" y="34593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711176" y="4289205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cxnSp>
        <p:nvCxnSpPr>
          <p:cNvPr id="26" name="Straight Arrow Connector 25"/>
          <p:cNvCxnSpPr>
            <a:stCxn id="24" idx="2"/>
            <a:endCxn id="25" idx="0"/>
          </p:cNvCxnSpPr>
          <p:nvPr/>
        </p:nvCxnSpPr>
        <p:spPr>
          <a:xfrm flipH="1">
            <a:off x="7061848" y="3735232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349005" y="49679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214247" y="49679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cxnSp>
        <p:nvCxnSpPr>
          <p:cNvPr id="29" name="Straight Arrow Connector 28"/>
          <p:cNvCxnSpPr>
            <a:stCxn id="25" idx="2"/>
            <a:endCxn id="27" idx="0"/>
          </p:cNvCxnSpPr>
          <p:nvPr/>
        </p:nvCxnSpPr>
        <p:spPr>
          <a:xfrm flipH="1">
            <a:off x="6699677" y="4565058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5" idx="2"/>
            <a:endCxn id="28" idx="0"/>
          </p:cNvCxnSpPr>
          <p:nvPr/>
        </p:nvCxnSpPr>
        <p:spPr>
          <a:xfrm>
            <a:off x="7061848" y="4565058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534703" y="431948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cxnSp>
        <p:nvCxnSpPr>
          <p:cNvPr id="32" name="Straight Arrow Connector 31"/>
          <p:cNvCxnSpPr>
            <a:stCxn id="17" idx="2"/>
            <a:endCxn id="31" idx="0"/>
          </p:cNvCxnSpPr>
          <p:nvPr/>
        </p:nvCxnSpPr>
        <p:spPr>
          <a:xfrm flipH="1">
            <a:off x="885375" y="3735232"/>
            <a:ext cx="701343" cy="584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2978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1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Successor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0FAA898-64BB-5244-8E20-14B5C7B22F9F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38</a:t>
            </a:fld>
            <a:endParaRPr lang="en-US"/>
          </a:p>
        </p:txBody>
      </p:sp>
      <p:cxnSp>
        <p:nvCxnSpPr>
          <p:cNvPr id="6" name="Straight Arrow Connector 5"/>
          <p:cNvCxnSpPr>
            <a:stCxn id="15" idx="2"/>
            <a:endCxn id="16" idx="3"/>
          </p:cNvCxnSpPr>
          <p:nvPr/>
        </p:nvCxnSpPr>
        <p:spPr>
          <a:xfrm flipH="1">
            <a:off x="2952784" y="1374658"/>
            <a:ext cx="1601188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5" idx="2"/>
            <a:endCxn id="22" idx="1"/>
          </p:cNvCxnSpPr>
          <p:nvPr/>
        </p:nvCxnSpPr>
        <p:spPr>
          <a:xfrm>
            <a:off x="4553972" y="1374658"/>
            <a:ext cx="1720325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2"/>
            <a:endCxn id="17" idx="0"/>
          </p:cNvCxnSpPr>
          <p:nvPr/>
        </p:nvCxnSpPr>
        <p:spPr>
          <a:xfrm flipH="1">
            <a:off x="1698781" y="1921314"/>
            <a:ext cx="90333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6" idx="2"/>
            <a:endCxn id="18" idx="0"/>
          </p:cNvCxnSpPr>
          <p:nvPr/>
        </p:nvCxnSpPr>
        <p:spPr>
          <a:xfrm>
            <a:off x="2602113" y="1921314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8" idx="2"/>
            <a:endCxn id="20" idx="0"/>
          </p:cNvCxnSpPr>
          <p:nvPr/>
        </p:nvCxnSpPr>
        <p:spPr>
          <a:xfrm>
            <a:off x="3339304" y="2790197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8" idx="2"/>
            <a:endCxn id="19" idx="0"/>
          </p:cNvCxnSpPr>
          <p:nvPr/>
        </p:nvCxnSpPr>
        <p:spPr>
          <a:xfrm flipH="1">
            <a:off x="2651918" y="2790197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2" idx="2"/>
            <a:endCxn id="23" idx="0"/>
          </p:cNvCxnSpPr>
          <p:nvPr/>
        </p:nvCxnSpPr>
        <p:spPr>
          <a:xfrm flipH="1">
            <a:off x="5549003" y="1921314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9" idx="2"/>
            <a:endCxn id="21" idx="0"/>
          </p:cNvCxnSpPr>
          <p:nvPr/>
        </p:nvCxnSpPr>
        <p:spPr>
          <a:xfrm>
            <a:off x="2651918" y="3628609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2" idx="2"/>
            <a:endCxn id="24" idx="0"/>
          </p:cNvCxnSpPr>
          <p:nvPr/>
        </p:nvCxnSpPr>
        <p:spPr>
          <a:xfrm>
            <a:off x="6624969" y="1921314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203300" y="1098805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251441" y="164546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348109" y="2514344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988632" y="2514344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301246" y="335275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710633" y="334417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651918" y="402288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74297" y="164546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198331" y="2514344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396004" y="2514344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15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23239" y="334417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13</a:t>
            </a:r>
          </a:p>
        </p:txBody>
      </p:sp>
      <p:cxnSp>
        <p:nvCxnSpPr>
          <p:cNvPr id="26" name="Straight Arrow Connector 25"/>
          <p:cNvCxnSpPr>
            <a:stCxn id="24" idx="2"/>
            <a:endCxn id="25" idx="0"/>
          </p:cNvCxnSpPr>
          <p:nvPr/>
        </p:nvCxnSpPr>
        <p:spPr>
          <a:xfrm flipH="1">
            <a:off x="7173911" y="2790197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461068" y="402288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26310" y="402288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14</a:t>
            </a:r>
          </a:p>
        </p:txBody>
      </p:sp>
      <p:cxnSp>
        <p:nvCxnSpPr>
          <p:cNvPr id="29" name="Straight Arrow Connector 28"/>
          <p:cNvCxnSpPr>
            <a:stCxn id="25" idx="2"/>
            <a:endCxn id="27" idx="0"/>
          </p:cNvCxnSpPr>
          <p:nvPr/>
        </p:nvCxnSpPr>
        <p:spPr>
          <a:xfrm flipH="1">
            <a:off x="6811740" y="3620023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5" idx="2"/>
            <a:endCxn id="28" idx="0"/>
          </p:cNvCxnSpPr>
          <p:nvPr/>
        </p:nvCxnSpPr>
        <p:spPr>
          <a:xfrm>
            <a:off x="7173911" y="3620023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646766" y="337444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cxnSp>
        <p:nvCxnSpPr>
          <p:cNvPr id="32" name="Straight Arrow Connector 31"/>
          <p:cNvCxnSpPr>
            <a:stCxn id="17" idx="2"/>
            <a:endCxn id="31" idx="0"/>
          </p:cNvCxnSpPr>
          <p:nvPr/>
        </p:nvCxnSpPr>
        <p:spPr>
          <a:xfrm flipH="1">
            <a:off x="997438" y="2790197"/>
            <a:ext cx="701343" cy="584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29734" y="4453991"/>
            <a:ext cx="8456525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If v has a right branch: </a:t>
            </a:r>
            <a:br>
              <a:rPr lang="en-US" sz="2400" dirty="0"/>
            </a:br>
            <a:r>
              <a:rPr lang="en-US" sz="2400" dirty="0"/>
              <a:t>	</a:t>
            </a:r>
            <a:r>
              <a:rPr lang="en-US" sz="2400" dirty="0">
                <a:solidFill>
                  <a:srgbClr val="008000"/>
                </a:solidFill>
                <a:latin typeface="Century Gothic"/>
                <a:cs typeface="Century Gothic"/>
              </a:rPr>
              <a:t>successor</a:t>
            </a:r>
            <a:r>
              <a:rPr lang="en-US" sz="2400" dirty="0"/>
              <a:t>(v) = </a:t>
            </a:r>
            <a:r>
              <a:rPr lang="en-US" sz="2400" dirty="0">
                <a:solidFill>
                  <a:srgbClr val="008000"/>
                </a:solidFill>
                <a:latin typeface="Century Gothic"/>
                <a:cs typeface="Century Gothic"/>
              </a:rPr>
              <a:t>minimum</a:t>
            </a:r>
            <a:r>
              <a:rPr lang="en-US" sz="2400" dirty="0"/>
              <a:t>(right-branch)</a:t>
            </a:r>
          </a:p>
          <a:p>
            <a:r>
              <a:rPr lang="en-US" sz="2400" dirty="0"/>
              <a:t>Else, </a:t>
            </a:r>
            <a:br>
              <a:rPr lang="en-US" sz="2400" dirty="0"/>
            </a:br>
            <a:r>
              <a:rPr lang="en-US" sz="2400" dirty="0"/>
              <a:t>	</a:t>
            </a:r>
            <a:r>
              <a:rPr lang="en-US" sz="2400" dirty="0">
                <a:solidFill>
                  <a:srgbClr val="008000"/>
                </a:solidFill>
                <a:latin typeface="Century Gothic"/>
                <a:cs typeface="Century Gothic"/>
              </a:rPr>
              <a:t>successor</a:t>
            </a:r>
            <a:r>
              <a:rPr lang="en-US" sz="2400" dirty="0">
                <a:latin typeface="Century Gothic"/>
                <a:cs typeface="Century Gothic"/>
              </a:rPr>
              <a:t>(</a:t>
            </a:r>
            <a:r>
              <a:rPr lang="en-US" sz="2400" dirty="0"/>
              <a:t>v) = the first ancestor u with another ancestor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                                   as </a:t>
            </a:r>
            <a:r>
              <a:rPr lang="en-US" sz="2400" dirty="0"/>
              <a:t>a left child</a:t>
            </a:r>
          </a:p>
        </p:txBody>
      </p:sp>
    </p:spTree>
    <p:extLst>
      <p:ext uri="{BB962C8B-B14F-4D97-AF65-F5344CB8AC3E}">
        <p14:creationId xmlns:p14="http://schemas.microsoft.com/office/powerpoint/2010/main" val="2693832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mph" presetSubtype="2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5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Ancestors and Descendants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F3669D3-FF88-E74F-AD66-EE4B203CF836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339309" y="143482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10" name="Oval 9"/>
          <p:cNvSpPr/>
          <p:nvPr/>
        </p:nvSpPr>
        <p:spPr>
          <a:xfrm>
            <a:off x="1439500" y="2359164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11" name="Oval 10"/>
          <p:cNvSpPr/>
          <p:nvPr/>
        </p:nvSpPr>
        <p:spPr>
          <a:xfrm>
            <a:off x="3344500" y="231259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2" name="Oval 11"/>
          <p:cNvSpPr/>
          <p:nvPr/>
        </p:nvSpPr>
        <p:spPr>
          <a:xfrm>
            <a:off x="660509" y="3439383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3" name="Oval 12"/>
          <p:cNvSpPr/>
          <p:nvPr/>
        </p:nvSpPr>
        <p:spPr>
          <a:xfrm>
            <a:off x="2125300" y="3439383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4" name="Oval 13"/>
          <p:cNvSpPr/>
          <p:nvPr/>
        </p:nvSpPr>
        <p:spPr>
          <a:xfrm>
            <a:off x="1668100" y="4665778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15" name="Oval 14"/>
          <p:cNvSpPr/>
          <p:nvPr/>
        </p:nvSpPr>
        <p:spPr>
          <a:xfrm>
            <a:off x="2811100" y="4659552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cxnSp>
        <p:nvCxnSpPr>
          <p:cNvPr id="17" name="Straight Arrow Connector 16"/>
          <p:cNvCxnSpPr>
            <a:stCxn id="6" idx="3"/>
            <a:endCxn id="10" idx="7"/>
          </p:cNvCxnSpPr>
          <p:nvPr/>
        </p:nvCxnSpPr>
        <p:spPr>
          <a:xfrm flipH="1">
            <a:off x="1829745" y="1822719"/>
            <a:ext cx="576519" cy="6029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5"/>
            <a:endCxn id="11" idx="1"/>
          </p:cNvCxnSpPr>
          <p:nvPr/>
        </p:nvCxnSpPr>
        <p:spPr>
          <a:xfrm>
            <a:off x="2729554" y="1822719"/>
            <a:ext cx="681901" cy="556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4144373" y="3439383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cxnSp>
        <p:nvCxnSpPr>
          <p:cNvPr id="23" name="Straight Arrow Connector 22"/>
          <p:cNvCxnSpPr>
            <a:stCxn id="10" idx="3"/>
            <a:endCxn id="12" idx="0"/>
          </p:cNvCxnSpPr>
          <p:nvPr/>
        </p:nvCxnSpPr>
        <p:spPr>
          <a:xfrm flipH="1">
            <a:off x="889109" y="2747062"/>
            <a:ext cx="617346" cy="6923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13" idx="0"/>
          </p:cNvCxnSpPr>
          <p:nvPr/>
        </p:nvCxnSpPr>
        <p:spPr>
          <a:xfrm>
            <a:off x="1784349" y="2767046"/>
            <a:ext cx="569551" cy="672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3" idx="5"/>
            <a:endCxn id="15" idx="0"/>
          </p:cNvCxnSpPr>
          <p:nvPr/>
        </p:nvCxnSpPr>
        <p:spPr>
          <a:xfrm>
            <a:off x="2515545" y="3827281"/>
            <a:ext cx="524155" cy="832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1896700" y="3850258"/>
            <a:ext cx="328600" cy="80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1" idx="5"/>
            <a:endCxn id="22" idx="0"/>
          </p:cNvCxnSpPr>
          <p:nvPr/>
        </p:nvCxnSpPr>
        <p:spPr>
          <a:xfrm>
            <a:off x="3734745" y="2700493"/>
            <a:ext cx="638228" cy="738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486623" y="4428719"/>
            <a:ext cx="3789613" cy="46166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>
                <a:latin typeface="Didot"/>
                <a:cs typeface="Didot"/>
              </a:rPr>
              <a:t>1, 0, 4, 5 are ancestors of </a:t>
            </a:r>
            <a:r>
              <a:rPr lang="en-US" sz="2400" dirty="0" smtClean="0">
                <a:latin typeface="Didot"/>
                <a:cs typeface="Didot"/>
              </a:rPr>
              <a:t>1</a:t>
            </a:r>
            <a:endParaRPr lang="en-US" sz="2400" dirty="0">
              <a:latin typeface="Didot"/>
              <a:cs typeface="Didot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050754" y="5779216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cxnSp>
        <p:nvCxnSpPr>
          <p:cNvPr id="25" name="Straight Arrow Connector 24"/>
          <p:cNvCxnSpPr>
            <a:stCxn id="14" idx="3"/>
            <a:endCxn id="24" idx="0"/>
          </p:cNvCxnSpPr>
          <p:nvPr/>
        </p:nvCxnSpPr>
        <p:spPr>
          <a:xfrm flipH="1">
            <a:off x="1279354" y="5053676"/>
            <a:ext cx="455701" cy="725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486623" y="5437688"/>
            <a:ext cx="4200177" cy="46166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Didot"/>
                <a:cs typeface="Didot"/>
              </a:rPr>
              <a:t>0</a:t>
            </a:r>
            <a:r>
              <a:rPr lang="en-US" sz="2400" dirty="0">
                <a:latin typeface="Didot"/>
                <a:cs typeface="Didot"/>
              </a:rPr>
              <a:t>, 8, 1, 7 are descendants of 0</a:t>
            </a:r>
          </a:p>
        </p:txBody>
      </p:sp>
    </p:spTree>
    <p:extLst>
      <p:ext uri="{BB962C8B-B14F-4D97-AF65-F5344CB8AC3E}">
        <p14:creationId xmlns:p14="http://schemas.microsoft.com/office/powerpoint/2010/main" val="3761754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mph" presetSubtype="2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3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39" grpId="0" animBg="1"/>
      <p:bldP spid="2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Successor in C++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5E32A94-C015-2E4E-859C-4F7C01908DEB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6486" y="1720896"/>
            <a:ext cx="847966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template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&lt;</a:t>
            </a:r>
            <a:r>
              <a:rPr lang="en-US" dirty="0" err="1">
                <a:solidFill>
                  <a:srgbClr val="AA0D91"/>
                </a:solidFill>
                <a:latin typeface="Courier"/>
                <a:cs typeface="Courier"/>
              </a:rPr>
              <a:t>typename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Key, </a:t>
            </a:r>
            <a:r>
              <a:rPr lang="en-US" dirty="0" err="1">
                <a:solidFill>
                  <a:srgbClr val="AA0D91"/>
                </a:solidFill>
                <a:latin typeface="Courier"/>
                <a:cs typeface="Courier"/>
              </a:rPr>
              <a:t>typename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Value&gt;</a:t>
            </a:r>
          </a:p>
          <a:p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BSTNode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&lt;Key, Value&gt;* successor(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BSTNode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&lt;Key, Value&gt;* node) {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(node ==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) 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(node-&gt;right !=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) 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minimum(node-&gt;right);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BSTNode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&lt;Key, Value&gt;* p = node-&gt;parent;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(p !=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&amp;&amp; p-&gt;right == node) {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node = p;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p = p-&gt;parent;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p; </a:t>
            </a:r>
            <a:r>
              <a:rPr lang="en-US" dirty="0">
                <a:solidFill>
                  <a:srgbClr val="007400"/>
                </a:solidFill>
                <a:latin typeface="Courier"/>
                <a:cs typeface="Courier"/>
              </a:rPr>
              <a:t>// could be NULL</a:t>
            </a:r>
            <a:endParaRPr lang="en-US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87482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Predecessor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9B2C6B6-C506-C348-9A6C-CC4DA2116288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40</a:t>
            </a:fld>
            <a:endParaRPr lang="en-US"/>
          </a:p>
        </p:txBody>
      </p:sp>
      <p:cxnSp>
        <p:nvCxnSpPr>
          <p:cNvPr id="6" name="Straight Arrow Connector 5"/>
          <p:cNvCxnSpPr>
            <a:stCxn id="15" idx="2"/>
            <a:endCxn id="16" idx="3"/>
          </p:cNvCxnSpPr>
          <p:nvPr/>
        </p:nvCxnSpPr>
        <p:spPr>
          <a:xfrm flipH="1">
            <a:off x="2987349" y="1279333"/>
            <a:ext cx="1601188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5" idx="2"/>
            <a:endCxn id="22" idx="1"/>
          </p:cNvCxnSpPr>
          <p:nvPr/>
        </p:nvCxnSpPr>
        <p:spPr>
          <a:xfrm>
            <a:off x="4588537" y="1279333"/>
            <a:ext cx="1720325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2"/>
            <a:endCxn id="17" idx="0"/>
          </p:cNvCxnSpPr>
          <p:nvPr/>
        </p:nvCxnSpPr>
        <p:spPr>
          <a:xfrm flipH="1">
            <a:off x="1733346" y="1825989"/>
            <a:ext cx="90333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6" idx="2"/>
            <a:endCxn id="18" idx="0"/>
          </p:cNvCxnSpPr>
          <p:nvPr/>
        </p:nvCxnSpPr>
        <p:spPr>
          <a:xfrm>
            <a:off x="2636678" y="1825989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8" idx="2"/>
            <a:endCxn id="20" idx="0"/>
          </p:cNvCxnSpPr>
          <p:nvPr/>
        </p:nvCxnSpPr>
        <p:spPr>
          <a:xfrm>
            <a:off x="3373869" y="2694872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8" idx="2"/>
            <a:endCxn id="19" idx="0"/>
          </p:cNvCxnSpPr>
          <p:nvPr/>
        </p:nvCxnSpPr>
        <p:spPr>
          <a:xfrm flipH="1">
            <a:off x="2686483" y="2694872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2" idx="2"/>
            <a:endCxn id="23" idx="0"/>
          </p:cNvCxnSpPr>
          <p:nvPr/>
        </p:nvCxnSpPr>
        <p:spPr>
          <a:xfrm flipH="1">
            <a:off x="5583568" y="1825989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9" idx="2"/>
            <a:endCxn id="21" idx="0"/>
          </p:cNvCxnSpPr>
          <p:nvPr/>
        </p:nvCxnSpPr>
        <p:spPr>
          <a:xfrm>
            <a:off x="2686483" y="3533284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2" idx="2"/>
            <a:endCxn id="24" idx="0"/>
          </p:cNvCxnSpPr>
          <p:nvPr/>
        </p:nvCxnSpPr>
        <p:spPr>
          <a:xfrm>
            <a:off x="6659534" y="1825989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237865" y="100348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286006" y="155013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382674" y="241901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023197" y="241901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335811" y="325743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745198" y="3248845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686483" y="392756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308862" y="155013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232896" y="241901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430569" y="241901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15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57804" y="3248845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13</a:t>
            </a:r>
          </a:p>
        </p:txBody>
      </p:sp>
      <p:cxnSp>
        <p:nvCxnSpPr>
          <p:cNvPr id="26" name="Straight Arrow Connector 25"/>
          <p:cNvCxnSpPr>
            <a:stCxn id="24" idx="2"/>
            <a:endCxn id="25" idx="0"/>
          </p:cNvCxnSpPr>
          <p:nvPr/>
        </p:nvCxnSpPr>
        <p:spPr>
          <a:xfrm flipH="1">
            <a:off x="7208476" y="2694872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495633" y="392756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60875" y="392756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14</a:t>
            </a:r>
          </a:p>
        </p:txBody>
      </p:sp>
      <p:cxnSp>
        <p:nvCxnSpPr>
          <p:cNvPr id="29" name="Straight Arrow Connector 28"/>
          <p:cNvCxnSpPr>
            <a:stCxn id="25" idx="2"/>
            <a:endCxn id="27" idx="0"/>
          </p:cNvCxnSpPr>
          <p:nvPr/>
        </p:nvCxnSpPr>
        <p:spPr>
          <a:xfrm flipH="1">
            <a:off x="6846305" y="3524698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5" idx="2"/>
            <a:endCxn id="28" idx="0"/>
          </p:cNvCxnSpPr>
          <p:nvPr/>
        </p:nvCxnSpPr>
        <p:spPr>
          <a:xfrm>
            <a:off x="7208476" y="3524698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681331" y="327912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cxnSp>
        <p:nvCxnSpPr>
          <p:cNvPr id="32" name="Straight Arrow Connector 31"/>
          <p:cNvCxnSpPr>
            <a:stCxn id="17" idx="2"/>
            <a:endCxn id="31" idx="0"/>
          </p:cNvCxnSpPr>
          <p:nvPr/>
        </p:nvCxnSpPr>
        <p:spPr>
          <a:xfrm flipH="1">
            <a:off x="1032003" y="2694872"/>
            <a:ext cx="701343" cy="584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17037" y="4410148"/>
            <a:ext cx="8342999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If v has a left branch: </a:t>
            </a:r>
            <a:br>
              <a:rPr lang="en-US" sz="2400" dirty="0"/>
            </a:br>
            <a:r>
              <a:rPr lang="en-US" sz="2400" dirty="0"/>
              <a:t>	</a:t>
            </a:r>
            <a:r>
              <a:rPr lang="en-US" sz="2400" dirty="0">
                <a:solidFill>
                  <a:srgbClr val="008000"/>
                </a:solidFill>
                <a:latin typeface="Century Gothic"/>
                <a:cs typeface="Century Gothic"/>
              </a:rPr>
              <a:t>predecessor</a:t>
            </a:r>
            <a:r>
              <a:rPr lang="en-US" sz="2400" dirty="0"/>
              <a:t>(v) = </a:t>
            </a:r>
            <a:r>
              <a:rPr lang="en-US" sz="2400" dirty="0">
                <a:solidFill>
                  <a:srgbClr val="008000"/>
                </a:solidFill>
                <a:latin typeface="Century Gothic"/>
                <a:cs typeface="Century Gothic"/>
              </a:rPr>
              <a:t>maximum</a:t>
            </a:r>
            <a:r>
              <a:rPr lang="en-US" sz="2400" dirty="0"/>
              <a:t>(left-branch)</a:t>
            </a:r>
          </a:p>
          <a:p>
            <a:r>
              <a:rPr lang="en-US" sz="2400" dirty="0"/>
              <a:t>Else, </a:t>
            </a:r>
            <a:br>
              <a:rPr lang="en-US" sz="2400" dirty="0"/>
            </a:br>
            <a:r>
              <a:rPr lang="en-US" sz="2400" dirty="0"/>
              <a:t>	</a:t>
            </a:r>
            <a:r>
              <a:rPr lang="en-US" sz="2400" dirty="0">
                <a:solidFill>
                  <a:srgbClr val="008000"/>
                </a:solidFill>
                <a:latin typeface="Century Gothic"/>
                <a:cs typeface="Century Gothic"/>
              </a:rPr>
              <a:t>predecessor</a:t>
            </a:r>
            <a:r>
              <a:rPr lang="en-US" sz="2400" dirty="0">
                <a:latin typeface="Century Gothic"/>
                <a:cs typeface="Century Gothic"/>
              </a:rPr>
              <a:t>(</a:t>
            </a:r>
            <a:r>
              <a:rPr lang="en-US" sz="2400" dirty="0"/>
              <a:t>v) = the first ancestor u with another ancestor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                                         as </a:t>
            </a:r>
            <a:r>
              <a:rPr lang="en-US" sz="2400" dirty="0"/>
              <a:t>a right child</a:t>
            </a:r>
          </a:p>
        </p:txBody>
      </p:sp>
    </p:spTree>
    <p:extLst>
      <p:ext uri="{BB962C8B-B14F-4D97-AF65-F5344CB8AC3E}">
        <p14:creationId xmlns:p14="http://schemas.microsoft.com/office/powerpoint/2010/main" val="3182110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mph" presetSubtype="2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5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 animBg="1"/>
      <p:bldP spid="22" grpId="0" animBg="1"/>
      <p:bldP spid="27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Insert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104BA20-6B71-E646-AFA2-B2B36E6324D6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41</a:t>
            </a:fld>
            <a:endParaRPr lang="en-US"/>
          </a:p>
        </p:txBody>
      </p:sp>
      <p:cxnSp>
        <p:nvCxnSpPr>
          <p:cNvPr id="6" name="Straight Arrow Connector 5"/>
          <p:cNvCxnSpPr>
            <a:stCxn id="15" idx="2"/>
            <a:endCxn id="16" idx="3"/>
          </p:cNvCxnSpPr>
          <p:nvPr/>
        </p:nvCxnSpPr>
        <p:spPr>
          <a:xfrm flipH="1">
            <a:off x="2952784" y="1891124"/>
            <a:ext cx="1601188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5" idx="2"/>
            <a:endCxn id="22" idx="1"/>
          </p:cNvCxnSpPr>
          <p:nvPr/>
        </p:nvCxnSpPr>
        <p:spPr>
          <a:xfrm>
            <a:off x="4553972" y="1891124"/>
            <a:ext cx="1720325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2"/>
            <a:endCxn id="17" idx="0"/>
          </p:cNvCxnSpPr>
          <p:nvPr/>
        </p:nvCxnSpPr>
        <p:spPr>
          <a:xfrm flipH="1">
            <a:off x="1698781" y="2437780"/>
            <a:ext cx="90333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6" idx="2"/>
            <a:endCxn id="18" idx="0"/>
          </p:cNvCxnSpPr>
          <p:nvPr/>
        </p:nvCxnSpPr>
        <p:spPr>
          <a:xfrm>
            <a:off x="2602113" y="2437780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8" idx="2"/>
            <a:endCxn id="20" idx="0"/>
          </p:cNvCxnSpPr>
          <p:nvPr/>
        </p:nvCxnSpPr>
        <p:spPr>
          <a:xfrm>
            <a:off x="3339304" y="3306663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8" idx="2"/>
            <a:endCxn id="19" idx="0"/>
          </p:cNvCxnSpPr>
          <p:nvPr/>
        </p:nvCxnSpPr>
        <p:spPr>
          <a:xfrm flipH="1">
            <a:off x="2651918" y="3306663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2" idx="2"/>
            <a:endCxn id="23" idx="0"/>
          </p:cNvCxnSpPr>
          <p:nvPr/>
        </p:nvCxnSpPr>
        <p:spPr>
          <a:xfrm flipH="1">
            <a:off x="5549003" y="2437780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9" idx="2"/>
            <a:endCxn id="21" idx="0"/>
          </p:cNvCxnSpPr>
          <p:nvPr/>
        </p:nvCxnSpPr>
        <p:spPr>
          <a:xfrm>
            <a:off x="2651918" y="4145075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2" idx="2"/>
            <a:endCxn id="24" idx="0"/>
          </p:cNvCxnSpPr>
          <p:nvPr/>
        </p:nvCxnSpPr>
        <p:spPr>
          <a:xfrm>
            <a:off x="6624969" y="2437780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203300" y="161527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251441" y="21619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348109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988632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301246" y="38692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710633" y="386063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651918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74297" y="21619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198331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396004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15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23239" y="386063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13</a:t>
            </a:r>
          </a:p>
        </p:txBody>
      </p:sp>
      <p:cxnSp>
        <p:nvCxnSpPr>
          <p:cNvPr id="26" name="Straight Arrow Connector 25"/>
          <p:cNvCxnSpPr>
            <a:stCxn id="24" idx="2"/>
            <a:endCxn id="25" idx="0"/>
          </p:cNvCxnSpPr>
          <p:nvPr/>
        </p:nvCxnSpPr>
        <p:spPr>
          <a:xfrm flipH="1">
            <a:off x="7173911" y="3306663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461068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26310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14</a:t>
            </a:r>
          </a:p>
        </p:txBody>
      </p:sp>
      <p:cxnSp>
        <p:nvCxnSpPr>
          <p:cNvPr id="29" name="Straight Arrow Connector 28"/>
          <p:cNvCxnSpPr>
            <a:stCxn id="25" idx="2"/>
            <a:endCxn id="27" idx="0"/>
          </p:cNvCxnSpPr>
          <p:nvPr/>
        </p:nvCxnSpPr>
        <p:spPr>
          <a:xfrm flipH="1">
            <a:off x="6811740" y="4136489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5" idx="2"/>
            <a:endCxn id="28" idx="0"/>
          </p:cNvCxnSpPr>
          <p:nvPr/>
        </p:nvCxnSpPr>
        <p:spPr>
          <a:xfrm>
            <a:off x="7173911" y="4136489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646766" y="389091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cxnSp>
        <p:nvCxnSpPr>
          <p:cNvPr id="32" name="Straight Arrow Connector 31"/>
          <p:cNvCxnSpPr>
            <a:stCxn id="17" idx="2"/>
            <a:endCxn id="31" idx="0"/>
          </p:cNvCxnSpPr>
          <p:nvPr/>
        </p:nvCxnSpPr>
        <p:spPr>
          <a:xfrm flipH="1">
            <a:off x="997438" y="3306663"/>
            <a:ext cx="701343" cy="584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2453646" y="1398544"/>
            <a:ext cx="701343" cy="27585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cxnSp>
        <p:nvCxnSpPr>
          <p:cNvPr id="35" name="Straight Arrow Connector 34"/>
          <p:cNvCxnSpPr>
            <a:stCxn id="21" idx="2"/>
          </p:cNvCxnSpPr>
          <p:nvPr/>
        </p:nvCxnSpPr>
        <p:spPr>
          <a:xfrm flipH="1">
            <a:off x="2178996" y="4815206"/>
            <a:ext cx="823594" cy="3393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6992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342E-6 2.86508E-6 L 0.10606 0.02731 L 0.04079 0.1053 L -0.03003 0.23698 L 0.03402 0.35686 L -0.06752 0.45568 L -0.06822 0.5501 " pathEditMode="relative" ptsTypes="AAAAAAA">
                                      <p:cBhvr>
                                        <p:cTn id="6" dur="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3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3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3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3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Delete – Node has ≤ 1 Child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9148294-7802-844D-A2EA-57F4DA6A2B15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42</a:t>
            </a:fld>
            <a:endParaRPr lang="en-US"/>
          </a:p>
        </p:txBody>
      </p:sp>
      <p:cxnSp>
        <p:nvCxnSpPr>
          <p:cNvPr id="6" name="Straight Arrow Connector 5"/>
          <p:cNvCxnSpPr>
            <a:stCxn id="15" idx="2"/>
            <a:endCxn id="16" idx="3"/>
          </p:cNvCxnSpPr>
          <p:nvPr/>
        </p:nvCxnSpPr>
        <p:spPr>
          <a:xfrm flipH="1">
            <a:off x="2952784" y="1891124"/>
            <a:ext cx="1601188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5" idx="2"/>
            <a:endCxn id="22" idx="1"/>
          </p:cNvCxnSpPr>
          <p:nvPr/>
        </p:nvCxnSpPr>
        <p:spPr>
          <a:xfrm>
            <a:off x="4553972" y="1891124"/>
            <a:ext cx="1720325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2"/>
            <a:endCxn id="17" idx="0"/>
          </p:cNvCxnSpPr>
          <p:nvPr/>
        </p:nvCxnSpPr>
        <p:spPr>
          <a:xfrm flipH="1">
            <a:off x="1698781" y="2437780"/>
            <a:ext cx="90333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6" idx="2"/>
            <a:endCxn id="18" idx="0"/>
          </p:cNvCxnSpPr>
          <p:nvPr/>
        </p:nvCxnSpPr>
        <p:spPr>
          <a:xfrm>
            <a:off x="2602113" y="2437780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8" idx="2"/>
            <a:endCxn id="20" idx="0"/>
          </p:cNvCxnSpPr>
          <p:nvPr/>
        </p:nvCxnSpPr>
        <p:spPr>
          <a:xfrm>
            <a:off x="3339304" y="3306663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8" idx="2"/>
            <a:endCxn id="19" idx="0"/>
          </p:cNvCxnSpPr>
          <p:nvPr/>
        </p:nvCxnSpPr>
        <p:spPr>
          <a:xfrm flipH="1">
            <a:off x="2651918" y="3306663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2" idx="2"/>
            <a:endCxn id="23" idx="0"/>
          </p:cNvCxnSpPr>
          <p:nvPr/>
        </p:nvCxnSpPr>
        <p:spPr>
          <a:xfrm flipH="1">
            <a:off x="5549003" y="2437780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9" idx="2"/>
            <a:endCxn id="21" idx="0"/>
          </p:cNvCxnSpPr>
          <p:nvPr/>
        </p:nvCxnSpPr>
        <p:spPr>
          <a:xfrm>
            <a:off x="2651918" y="4145075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2" idx="2"/>
            <a:endCxn id="24" idx="0"/>
          </p:cNvCxnSpPr>
          <p:nvPr/>
        </p:nvCxnSpPr>
        <p:spPr>
          <a:xfrm>
            <a:off x="6624969" y="2437780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203300" y="161527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251441" y="21619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348109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988632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301246" y="38692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710633" y="386063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651918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74297" y="21619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198331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396004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15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23239" y="386063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13</a:t>
            </a:r>
          </a:p>
        </p:txBody>
      </p:sp>
      <p:cxnSp>
        <p:nvCxnSpPr>
          <p:cNvPr id="26" name="Straight Arrow Connector 25"/>
          <p:cNvCxnSpPr>
            <a:stCxn id="24" idx="2"/>
            <a:endCxn id="25" idx="0"/>
          </p:cNvCxnSpPr>
          <p:nvPr/>
        </p:nvCxnSpPr>
        <p:spPr>
          <a:xfrm flipH="1">
            <a:off x="7173911" y="3306663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461068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26310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14</a:t>
            </a:r>
          </a:p>
        </p:txBody>
      </p:sp>
      <p:cxnSp>
        <p:nvCxnSpPr>
          <p:cNvPr id="29" name="Straight Arrow Connector 28"/>
          <p:cNvCxnSpPr>
            <a:stCxn id="25" idx="2"/>
            <a:endCxn id="27" idx="0"/>
          </p:cNvCxnSpPr>
          <p:nvPr/>
        </p:nvCxnSpPr>
        <p:spPr>
          <a:xfrm flipH="1">
            <a:off x="6811740" y="4136489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5" idx="2"/>
            <a:endCxn id="28" idx="0"/>
          </p:cNvCxnSpPr>
          <p:nvPr/>
        </p:nvCxnSpPr>
        <p:spPr>
          <a:xfrm>
            <a:off x="7173911" y="4136489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646766" y="389091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cxnSp>
        <p:nvCxnSpPr>
          <p:cNvPr id="32" name="Straight Arrow Connector 31"/>
          <p:cNvCxnSpPr>
            <a:stCxn id="17" idx="2"/>
            <a:endCxn id="31" idx="0"/>
          </p:cNvCxnSpPr>
          <p:nvPr/>
        </p:nvCxnSpPr>
        <p:spPr>
          <a:xfrm flipH="1">
            <a:off x="997438" y="3306663"/>
            <a:ext cx="701343" cy="584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8261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336 -0.1215 " pathEditMode="relative" ptsTypes="AA">
                                      <p:cBhvr>
                                        <p:cTn id="2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336 -0.1215 " pathEditMode="relative" ptsTypes="AA">
                                      <p:cBhvr>
                                        <p:cTn id="2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336 -0.1215 " pathEditMode="relative" ptsTypes="AA">
                                      <p:cBhvr>
                                        <p:cTn id="2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336 -0.1215 " pathEditMode="relative" ptsTypes="AA">
                                      <p:cBhvr>
                                        <p:cTn id="2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336 -0.1215 " pathEditMode="relative" ptsTypes="AA">
                                      <p:cBhvr>
                                        <p:cTn id="2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5" grpId="0" animBg="1"/>
      <p:bldP spid="27" grpId="0" animBg="1"/>
      <p:bldP spid="28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Delete – Node Has 2 Children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9D9CB9B-F3D8-5741-AB0D-ADA4857740CD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43</a:t>
            </a:fld>
            <a:endParaRPr lang="en-US"/>
          </a:p>
        </p:txBody>
      </p:sp>
      <p:cxnSp>
        <p:nvCxnSpPr>
          <p:cNvPr id="6" name="Straight Arrow Connector 5"/>
          <p:cNvCxnSpPr>
            <a:stCxn id="15" idx="2"/>
            <a:endCxn id="16" idx="3"/>
          </p:cNvCxnSpPr>
          <p:nvPr/>
        </p:nvCxnSpPr>
        <p:spPr>
          <a:xfrm flipH="1">
            <a:off x="2952784" y="1891124"/>
            <a:ext cx="1601188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5" idx="2"/>
            <a:endCxn id="22" idx="1"/>
          </p:cNvCxnSpPr>
          <p:nvPr/>
        </p:nvCxnSpPr>
        <p:spPr>
          <a:xfrm>
            <a:off x="4553972" y="1891124"/>
            <a:ext cx="1720325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2"/>
            <a:endCxn id="17" idx="0"/>
          </p:cNvCxnSpPr>
          <p:nvPr/>
        </p:nvCxnSpPr>
        <p:spPr>
          <a:xfrm flipH="1">
            <a:off x="1698781" y="2437780"/>
            <a:ext cx="90333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6" idx="2"/>
            <a:endCxn id="18" idx="0"/>
          </p:cNvCxnSpPr>
          <p:nvPr/>
        </p:nvCxnSpPr>
        <p:spPr>
          <a:xfrm>
            <a:off x="2602113" y="2437780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8" idx="2"/>
            <a:endCxn id="20" idx="0"/>
          </p:cNvCxnSpPr>
          <p:nvPr/>
        </p:nvCxnSpPr>
        <p:spPr>
          <a:xfrm>
            <a:off x="3339304" y="3306663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8" idx="2"/>
            <a:endCxn id="19" idx="0"/>
          </p:cNvCxnSpPr>
          <p:nvPr/>
        </p:nvCxnSpPr>
        <p:spPr>
          <a:xfrm flipH="1">
            <a:off x="2651918" y="3306663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2" idx="2"/>
            <a:endCxn id="23" idx="0"/>
          </p:cNvCxnSpPr>
          <p:nvPr/>
        </p:nvCxnSpPr>
        <p:spPr>
          <a:xfrm flipH="1">
            <a:off x="5549003" y="2437780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9" idx="2"/>
            <a:endCxn id="21" idx="0"/>
          </p:cNvCxnSpPr>
          <p:nvPr/>
        </p:nvCxnSpPr>
        <p:spPr>
          <a:xfrm>
            <a:off x="2651918" y="4145075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2" idx="2"/>
            <a:endCxn id="24" idx="0"/>
          </p:cNvCxnSpPr>
          <p:nvPr/>
        </p:nvCxnSpPr>
        <p:spPr>
          <a:xfrm>
            <a:off x="6624969" y="2437780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203300" y="161527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251441" y="21619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348109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988632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301246" y="38692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710633" y="386063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651918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74297" y="21619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198331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396004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15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23239" y="386063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13</a:t>
            </a:r>
          </a:p>
        </p:txBody>
      </p:sp>
      <p:cxnSp>
        <p:nvCxnSpPr>
          <p:cNvPr id="26" name="Straight Arrow Connector 25"/>
          <p:cNvCxnSpPr>
            <a:stCxn id="24" idx="2"/>
            <a:endCxn id="25" idx="0"/>
          </p:cNvCxnSpPr>
          <p:nvPr/>
        </p:nvCxnSpPr>
        <p:spPr>
          <a:xfrm flipH="1">
            <a:off x="7173911" y="3306663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461068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26310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14</a:t>
            </a:r>
          </a:p>
        </p:txBody>
      </p:sp>
      <p:cxnSp>
        <p:nvCxnSpPr>
          <p:cNvPr id="29" name="Straight Arrow Connector 28"/>
          <p:cNvCxnSpPr>
            <a:stCxn id="25" idx="2"/>
            <a:endCxn id="27" idx="0"/>
          </p:cNvCxnSpPr>
          <p:nvPr/>
        </p:nvCxnSpPr>
        <p:spPr>
          <a:xfrm flipH="1">
            <a:off x="6811740" y="4136489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5" idx="2"/>
            <a:endCxn id="28" idx="0"/>
          </p:cNvCxnSpPr>
          <p:nvPr/>
        </p:nvCxnSpPr>
        <p:spPr>
          <a:xfrm>
            <a:off x="7173911" y="4136489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646766" y="389091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cxnSp>
        <p:nvCxnSpPr>
          <p:cNvPr id="32" name="Straight Arrow Connector 31"/>
          <p:cNvCxnSpPr>
            <a:stCxn id="17" idx="2"/>
            <a:endCxn id="31" idx="0"/>
          </p:cNvCxnSpPr>
          <p:nvPr/>
        </p:nvCxnSpPr>
        <p:spPr>
          <a:xfrm flipH="1">
            <a:off x="997438" y="3306663"/>
            <a:ext cx="701343" cy="584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7419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27E-7 4.5869E-6 L -0.12932 -0.3038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5" y="-1520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0.00046 L -0.03836 -0.09766 " pathEditMode="relative" ptsTypes="AA">
                                      <p:cBhvr>
                                        <p:cTn id="2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932 -0.30386 L -2.29127E-7 -0.2471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57" y="28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9" grpId="0" animBg="1"/>
      <p:bldP spid="19" grpId="1" animBg="1"/>
      <p:bldP spid="21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 Times of </a:t>
            </a:r>
            <a:r>
              <a:rPr lang="en-US" dirty="0" smtClean="0"/>
              <a:t>Basic </a:t>
            </a:r>
            <a:r>
              <a:rPr lang="en-US" dirty="0"/>
              <a:t>Operations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8000"/>
                </a:solidFill>
                <a:latin typeface="Century Gothic"/>
                <a:cs typeface="Century Gothic"/>
              </a:rPr>
              <a:t>Search</a:t>
            </a:r>
            <a:r>
              <a:rPr lang="en-US" dirty="0"/>
              <a:t>(tree, key)</a:t>
            </a:r>
          </a:p>
          <a:p>
            <a:r>
              <a:rPr lang="en-US" dirty="0">
                <a:solidFill>
                  <a:srgbClr val="008000"/>
                </a:solidFill>
                <a:latin typeface="Century Gothic"/>
                <a:cs typeface="Century Gothic"/>
              </a:rPr>
              <a:t>Minimum</a:t>
            </a:r>
            <a:r>
              <a:rPr lang="en-US" dirty="0"/>
              <a:t>(tree</a:t>
            </a:r>
            <a:r>
              <a:rPr lang="en-US" dirty="0" smtClean="0"/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rgbClr val="008000"/>
                </a:solidFill>
                <a:latin typeface="Century Gothic"/>
                <a:cs typeface="Century Gothic"/>
              </a:rPr>
              <a:t>Maximum</a:t>
            </a:r>
            <a:r>
              <a:rPr lang="en-US" dirty="0"/>
              <a:t>(tree)</a:t>
            </a:r>
          </a:p>
          <a:p>
            <a:r>
              <a:rPr lang="en-US" dirty="0">
                <a:solidFill>
                  <a:srgbClr val="008000"/>
                </a:solidFill>
                <a:latin typeface="Century Gothic"/>
                <a:cs typeface="Century Gothic"/>
              </a:rPr>
              <a:t>Successor</a:t>
            </a:r>
            <a:r>
              <a:rPr lang="en-US" dirty="0">
                <a:latin typeface="Century Gothic"/>
                <a:cs typeface="Century Gothic"/>
              </a:rPr>
              <a:t>(</a:t>
            </a:r>
            <a:r>
              <a:rPr lang="en-US" dirty="0"/>
              <a:t>tree, node</a:t>
            </a:r>
            <a:r>
              <a:rPr lang="en-US" dirty="0" smtClean="0"/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rgbClr val="008000"/>
                </a:solidFill>
                <a:latin typeface="Century Gothic"/>
                <a:cs typeface="Century Gothic"/>
              </a:rPr>
              <a:t>Predecessor</a:t>
            </a:r>
            <a:r>
              <a:rPr lang="en-US" dirty="0"/>
              <a:t>(tree, node)</a:t>
            </a:r>
          </a:p>
          <a:p>
            <a:r>
              <a:rPr lang="en-US" dirty="0">
                <a:solidFill>
                  <a:srgbClr val="008000"/>
                </a:solidFill>
                <a:latin typeface="Century Gothic"/>
                <a:cs typeface="Century Gothic"/>
              </a:rPr>
              <a:t>Insert</a:t>
            </a:r>
            <a:r>
              <a:rPr lang="en-US" dirty="0"/>
              <a:t>(tree, node) – node has (key, value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>
                <a:solidFill>
                  <a:srgbClr val="008000"/>
                </a:solidFill>
                <a:latin typeface="Century Gothic"/>
                <a:cs typeface="Century Gothic"/>
              </a:rPr>
              <a:t>Delete</a:t>
            </a:r>
            <a:r>
              <a:rPr lang="en-US" dirty="0"/>
              <a:t>(tree, node) – node has (key, value)</a:t>
            </a:r>
          </a:p>
          <a:p>
            <a:endParaRPr lang="en-US" dirty="0"/>
          </a:p>
          <a:p>
            <a:r>
              <a:rPr lang="en-US" dirty="0"/>
              <a:t>All run in time </a:t>
            </a:r>
            <a:r>
              <a:rPr lang="en-US" dirty="0">
                <a:solidFill>
                  <a:srgbClr val="008000"/>
                </a:solidFill>
                <a:latin typeface="Century Gothic"/>
                <a:cs typeface="Century Gothic"/>
              </a:rPr>
              <a:t>O(h)</a:t>
            </a:r>
          </a:p>
          <a:p>
            <a:pPr lvl="1"/>
            <a:r>
              <a:rPr lang="en-US" sz="3200" dirty="0">
                <a:solidFill>
                  <a:srgbClr val="008000"/>
                </a:solidFill>
                <a:latin typeface="Century Gothic"/>
                <a:cs typeface="Century Gothic"/>
              </a:rPr>
              <a:t>h</a:t>
            </a:r>
            <a:r>
              <a:rPr lang="en-US" dirty="0"/>
              <a:t> is the height of the tree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90D7638-0D72-EB4C-AE6D-6DD4DF1D5881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70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Range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solidFill>
                  <a:srgbClr val="008000"/>
                </a:solidFill>
                <a:latin typeface="Century Gothic"/>
                <a:cs typeface="Century Gothic"/>
              </a:rPr>
              <a:t>range_query</a:t>
            </a:r>
            <a:r>
              <a:rPr lang="en-US" dirty="0"/>
              <a:t>(tree, </a:t>
            </a:r>
            <a:r>
              <a:rPr lang="en-US" dirty="0" smtClean="0"/>
              <a:t>x, y)</a:t>
            </a:r>
          </a:p>
          <a:p>
            <a:pPr lvl="1"/>
            <a:r>
              <a:rPr lang="en-US" dirty="0" smtClean="0">
                <a:solidFill>
                  <a:srgbClr val="FF6600"/>
                </a:solidFill>
              </a:rPr>
              <a:t>Report all nodes where x ≤ key ≤ y</a:t>
            </a:r>
          </a:p>
          <a:p>
            <a:pPr lvl="1"/>
            <a:endParaRPr lang="en-US" dirty="0">
              <a:solidFill>
                <a:srgbClr val="FF6600"/>
              </a:solidFill>
            </a:endParaRPr>
          </a:p>
          <a:p>
            <a:r>
              <a:rPr lang="en-US" dirty="0" smtClean="0">
                <a:solidFill>
                  <a:srgbClr val="000090"/>
                </a:solidFill>
              </a:rPr>
              <a:t>A very fundamental query in databases</a:t>
            </a:r>
          </a:p>
          <a:p>
            <a:pPr lvl="1"/>
            <a:r>
              <a:rPr lang="en-US" dirty="0" smtClean="0">
                <a:solidFill>
                  <a:srgbClr val="000090"/>
                </a:solidFill>
              </a:rPr>
              <a:t>E.g., report all people with x ≤ salary ≤ y</a:t>
            </a:r>
          </a:p>
          <a:p>
            <a:pPr lvl="1"/>
            <a:endParaRPr lang="en-US" dirty="0">
              <a:solidFill>
                <a:srgbClr val="FF66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How do we do it?</a:t>
            </a:r>
          </a:p>
          <a:p>
            <a:endParaRPr lang="en-US" dirty="0">
              <a:solidFill>
                <a:srgbClr val="FF6600"/>
              </a:solidFill>
            </a:endParaRPr>
          </a:p>
          <a:p>
            <a:r>
              <a:rPr lang="en-US" dirty="0" smtClean="0">
                <a:solidFill>
                  <a:srgbClr val="800000"/>
                </a:solidFill>
              </a:rPr>
              <a:t>How much time does it take?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C79C813-89FA-9C41-A489-A52463B84B5E}" type="datetime1">
              <a:rPr lang="en-US" smtClean="0"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84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Assume All Keys are Distinct, [</a:t>
            </a:r>
            <a:r>
              <a:rPr lang="en-US" dirty="0" err="1" smtClean="0"/>
              <a:t>x,y</a:t>
            </a:r>
            <a:r>
              <a:rPr lang="en-US" dirty="0" smtClean="0"/>
              <a:t>] = </a:t>
            </a:r>
            <a:r>
              <a:rPr lang="en-US" dirty="0" smtClean="0"/>
              <a:t>[4,13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9B2C6B6-C506-C348-9A6C-CC4DA2116288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46</a:t>
            </a:fld>
            <a:endParaRPr lang="en-US"/>
          </a:p>
        </p:txBody>
      </p:sp>
      <p:cxnSp>
        <p:nvCxnSpPr>
          <p:cNvPr id="6" name="Straight Arrow Connector 5"/>
          <p:cNvCxnSpPr>
            <a:stCxn id="15" idx="2"/>
            <a:endCxn id="16" idx="3"/>
          </p:cNvCxnSpPr>
          <p:nvPr/>
        </p:nvCxnSpPr>
        <p:spPr>
          <a:xfrm flipH="1">
            <a:off x="3281037" y="1905940"/>
            <a:ext cx="1601188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5" idx="2"/>
            <a:endCxn id="22" idx="1"/>
          </p:cNvCxnSpPr>
          <p:nvPr/>
        </p:nvCxnSpPr>
        <p:spPr>
          <a:xfrm>
            <a:off x="4882225" y="1905940"/>
            <a:ext cx="1720325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2"/>
            <a:endCxn id="17" idx="0"/>
          </p:cNvCxnSpPr>
          <p:nvPr/>
        </p:nvCxnSpPr>
        <p:spPr>
          <a:xfrm flipH="1">
            <a:off x="1524694" y="2452596"/>
            <a:ext cx="140567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6" idx="2"/>
            <a:endCxn id="18" idx="0"/>
          </p:cNvCxnSpPr>
          <p:nvPr/>
        </p:nvCxnSpPr>
        <p:spPr>
          <a:xfrm>
            <a:off x="2930366" y="2452596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8" idx="2"/>
            <a:endCxn id="20" idx="0"/>
          </p:cNvCxnSpPr>
          <p:nvPr/>
        </p:nvCxnSpPr>
        <p:spPr>
          <a:xfrm>
            <a:off x="3667557" y="3321479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8" idx="2"/>
            <a:endCxn id="19" idx="0"/>
          </p:cNvCxnSpPr>
          <p:nvPr/>
        </p:nvCxnSpPr>
        <p:spPr>
          <a:xfrm flipH="1">
            <a:off x="2980171" y="3321479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2" idx="2"/>
            <a:endCxn id="23" idx="0"/>
          </p:cNvCxnSpPr>
          <p:nvPr/>
        </p:nvCxnSpPr>
        <p:spPr>
          <a:xfrm flipH="1">
            <a:off x="5877256" y="2452596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9" idx="2"/>
            <a:endCxn id="21" idx="0"/>
          </p:cNvCxnSpPr>
          <p:nvPr/>
        </p:nvCxnSpPr>
        <p:spPr>
          <a:xfrm>
            <a:off x="2980171" y="4159891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2" idx="2"/>
            <a:endCxn id="24" idx="0"/>
          </p:cNvCxnSpPr>
          <p:nvPr/>
        </p:nvCxnSpPr>
        <p:spPr>
          <a:xfrm>
            <a:off x="6953222" y="2452596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531553" y="163008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579694" y="217674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174022" y="304562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316885" y="304562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629499" y="3884038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4038886" y="387545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980171" y="455416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602550" y="217674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526584" y="304562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724257" y="304562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15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151492" y="387545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13</a:t>
            </a:r>
          </a:p>
        </p:txBody>
      </p:sp>
      <p:cxnSp>
        <p:nvCxnSpPr>
          <p:cNvPr id="26" name="Straight Arrow Connector 25"/>
          <p:cNvCxnSpPr>
            <a:stCxn id="24" idx="2"/>
            <a:endCxn id="25" idx="0"/>
          </p:cNvCxnSpPr>
          <p:nvPr/>
        </p:nvCxnSpPr>
        <p:spPr>
          <a:xfrm flipH="1">
            <a:off x="7502164" y="3321479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789321" y="455416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654563" y="455416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14</a:t>
            </a:r>
          </a:p>
        </p:txBody>
      </p:sp>
      <p:cxnSp>
        <p:nvCxnSpPr>
          <p:cNvPr id="29" name="Straight Arrow Connector 28"/>
          <p:cNvCxnSpPr>
            <a:stCxn id="25" idx="2"/>
            <a:endCxn id="27" idx="0"/>
          </p:cNvCxnSpPr>
          <p:nvPr/>
        </p:nvCxnSpPr>
        <p:spPr>
          <a:xfrm flipH="1">
            <a:off x="7139993" y="4151305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5" idx="2"/>
            <a:endCxn id="28" idx="0"/>
          </p:cNvCxnSpPr>
          <p:nvPr/>
        </p:nvCxnSpPr>
        <p:spPr>
          <a:xfrm>
            <a:off x="7502164" y="4151305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472679" y="3905728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cxnSp>
        <p:nvCxnSpPr>
          <p:cNvPr id="32" name="Straight Arrow Connector 31"/>
          <p:cNvCxnSpPr>
            <a:stCxn id="17" idx="2"/>
            <a:endCxn id="31" idx="0"/>
          </p:cNvCxnSpPr>
          <p:nvPr/>
        </p:nvCxnSpPr>
        <p:spPr>
          <a:xfrm flipH="1">
            <a:off x="823351" y="3321479"/>
            <a:ext cx="701343" cy="584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2101729" y="4555256"/>
            <a:ext cx="701343" cy="27585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40" name="Straight Arrow Connector 39"/>
          <p:cNvCxnSpPr>
            <a:endCxn id="19" idx="0"/>
          </p:cNvCxnSpPr>
          <p:nvPr/>
        </p:nvCxnSpPr>
        <p:spPr>
          <a:xfrm flipH="1">
            <a:off x="2980171" y="3321479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18" idx="0"/>
          </p:cNvCxnSpPr>
          <p:nvPr/>
        </p:nvCxnSpPr>
        <p:spPr>
          <a:xfrm>
            <a:off x="2930366" y="2452596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5" idx="2"/>
            <a:endCxn id="16" idx="3"/>
          </p:cNvCxnSpPr>
          <p:nvPr/>
        </p:nvCxnSpPr>
        <p:spPr>
          <a:xfrm flipH="1">
            <a:off x="3281037" y="1905940"/>
            <a:ext cx="1601188" cy="4087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5" idx="2"/>
            <a:endCxn id="22" idx="1"/>
          </p:cNvCxnSpPr>
          <p:nvPr/>
        </p:nvCxnSpPr>
        <p:spPr>
          <a:xfrm>
            <a:off x="4882225" y="1905940"/>
            <a:ext cx="1720325" cy="4087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22" idx="2"/>
            <a:endCxn id="24" idx="0"/>
          </p:cNvCxnSpPr>
          <p:nvPr/>
        </p:nvCxnSpPr>
        <p:spPr>
          <a:xfrm>
            <a:off x="6953222" y="2452596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24" idx="2"/>
            <a:endCxn id="25" idx="0"/>
          </p:cNvCxnSpPr>
          <p:nvPr/>
        </p:nvCxnSpPr>
        <p:spPr>
          <a:xfrm flipH="1">
            <a:off x="7502164" y="3321479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9" idx="2"/>
          </p:cNvCxnSpPr>
          <p:nvPr/>
        </p:nvCxnSpPr>
        <p:spPr>
          <a:xfrm flipH="1">
            <a:off x="2459379" y="4159891"/>
            <a:ext cx="520792" cy="3953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534987" y="5540833"/>
            <a:ext cx="4254334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Didot"/>
                <a:cs typeface="Didot"/>
              </a:rPr>
              <a:t>Run time: </a:t>
            </a:r>
            <a:r>
              <a:rPr lang="en-US" sz="2400" i="1" dirty="0" smtClean="0">
                <a:latin typeface="Didot"/>
                <a:cs typeface="Didot"/>
              </a:rPr>
              <a:t>O(h + |output size|)</a:t>
            </a:r>
            <a:endParaRPr lang="en-US" sz="2400" i="1" dirty="0">
              <a:latin typeface="Didot"/>
              <a:cs typeface="Didot"/>
            </a:endParaRPr>
          </a:p>
        </p:txBody>
      </p:sp>
    </p:spTree>
    <p:extLst>
      <p:ext uri="{BB962C8B-B14F-4D97-AF65-F5344CB8AC3E}">
        <p14:creationId xmlns:p14="http://schemas.microsoft.com/office/powerpoint/2010/main" val="964985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mph" presetSubtype="2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mph" presetSubtype="2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7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8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9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2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6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7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0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1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5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8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9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3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6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61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and Optimal BSTs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Height of random BST</a:t>
            </a:r>
          </a:p>
          <a:p>
            <a:r>
              <a:rPr lang="en-US" dirty="0"/>
              <a:t>Optimal </a:t>
            </a:r>
            <a:r>
              <a:rPr lang="en-US" dirty="0" smtClean="0"/>
              <a:t>BST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375C9EC-D46C-604C-8DE6-E6547FC9C45C}" type="datetime1">
              <a:rPr lang="en-US" smtClean="0"/>
              <a:t>11/26/12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079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 BST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8000"/>
                </a:solidFill>
              </a:rPr>
              <a:t>Consider storing a dictionary using a BST</a:t>
            </a:r>
          </a:p>
          <a:p>
            <a:endParaRPr lang="en-US" dirty="0"/>
          </a:p>
          <a:p>
            <a:r>
              <a:rPr lang="en-US" dirty="0">
                <a:solidFill>
                  <a:srgbClr val="660066"/>
                </a:solidFill>
              </a:rPr>
              <a:t>Randomize the </a:t>
            </a:r>
            <a:r>
              <a:rPr lang="en-US" dirty="0" smtClean="0">
                <a:solidFill>
                  <a:srgbClr val="660066"/>
                </a:solidFill>
              </a:rPr>
              <a:t>word order</a:t>
            </a:r>
            <a:endParaRPr lang="en-US" dirty="0">
              <a:solidFill>
                <a:srgbClr val="660066"/>
              </a:solidFill>
            </a:endParaRPr>
          </a:p>
          <a:p>
            <a:endParaRPr lang="en-US" dirty="0"/>
          </a:p>
          <a:p>
            <a:r>
              <a:rPr lang="en-US" dirty="0">
                <a:solidFill>
                  <a:srgbClr val="3366FF"/>
                </a:solidFill>
              </a:rPr>
              <a:t>Insert (word, meaning) pairs into the BST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Is this (with high probability) a good data structure for dictionary management?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ED5A5C0-CF58-5D43-89AE-20E6705007DF}" type="datetime1">
              <a:rPr lang="en-US" smtClean="0"/>
              <a:t>11/26/12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53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Expression Trees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8265A7D-5421-D340-907B-A53BE11BF66F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777588" y="1317327"/>
            <a:ext cx="369389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>
                <a:latin typeface="Courier"/>
                <a:cs typeface="Courier"/>
              </a:rPr>
              <a:t>4*(3+2) – (6-3)*5/3</a:t>
            </a:r>
          </a:p>
        </p:txBody>
      </p:sp>
      <p:sp>
        <p:nvSpPr>
          <p:cNvPr id="7" name="Oval 6"/>
          <p:cNvSpPr/>
          <p:nvPr/>
        </p:nvSpPr>
        <p:spPr>
          <a:xfrm>
            <a:off x="4341260" y="2340732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-</a:t>
            </a:r>
          </a:p>
        </p:txBody>
      </p:sp>
      <p:sp>
        <p:nvSpPr>
          <p:cNvPr id="10" name="Oval 9"/>
          <p:cNvSpPr/>
          <p:nvPr/>
        </p:nvSpPr>
        <p:spPr>
          <a:xfrm>
            <a:off x="2751472" y="3034737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*</a:t>
            </a:r>
          </a:p>
        </p:txBody>
      </p:sp>
      <p:cxnSp>
        <p:nvCxnSpPr>
          <p:cNvPr id="9" name="Straight Arrow Connector 8"/>
          <p:cNvCxnSpPr>
            <a:stCxn id="7" idx="2"/>
            <a:endCxn id="10" idx="7"/>
          </p:cNvCxnSpPr>
          <p:nvPr/>
        </p:nvCxnSpPr>
        <p:spPr>
          <a:xfrm flipH="1">
            <a:off x="3141717" y="2564845"/>
            <a:ext cx="1199543" cy="535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13" name="Oval 12"/>
          <p:cNvSpPr/>
          <p:nvPr/>
        </p:nvSpPr>
        <p:spPr>
          <a:xfrm>
            <a:off x="1776011" y="3676101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4</a:t>
            </a:r>
          </a:p>
        </p:txBody>
      </p:sp>
      <p:cxnSp>
        <p:nvCxnSpPr>
          <p:cNvPr id="14" name="Straight Arrow Connector 13"/>
          <p:cNvCxnSpPr>
            <a:stCxn id="10" idx="3"/>
            <a:endCxn id="13" idx="7"/>
          </p:cNvCxnSpPr>
          <p:nvPr/>
        </p:nvCxnSpPr>
        <p:spPr>
          <a:xfrm flipH="1">
            <a:off x="2166256" y="3417321"/>
            <a:ext cx="652171" cy="3244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20" name="Oval 19"/>
          <p:cNvSpPr/>
          <p:nvPr/>
        </p:nvSpPr>
        <p:spPr>
          <a:xfrm>
            <a:off x="3497288" y="3673328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+</a:t>
            </a:r>
          </a:p>
        </p:txBody>
      </p:sp>
      <p:cxnSp>
        <p:nvCxnSpPr>
          <p:cNvPr id="21" name="Straight Arrow Connector 20"/>
          <p:cNvCxnSpPr>
            <a:stCxn id="10" idx="5"/>
            <a:endCxn id="20" idx="1"/>
          </p:cNvCxnSpPr>
          <p:nvPr/>
        </p:nvCxnSpPr>
        <p:spPr>
          <a:xfrm>
            <a:off x="3141717" y="3417321"/>
            <a:ext cx="422526" cy="321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26" name="Oval 25"/>
          <p:cNvSpPr/>
          <p:nvPr/>
        </p:nvSpPr>
        <p:spPr>
          <a:xfrm>
            <a:off x="2993006" y="4531965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3</a:t>
            </a:r>
          </a:p>
        </p:txBody>
      </p:sp>
      <p:sp>
        <p:nvSpPr>
          <p:cNvPr id="27" name="Oval 26"/>
          <p:cNvSpPr/>
          <p:nvPr/>
        </p:nvSpPr>
        <p:spPr>
          <a:xfrm>
            <a:off x="3977315" y="4531965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2</a:t>
            </a:r>
          </a:p>
        </p:txBody>
      </p:sp>
      <p:cxnSp>
        <p:nvCxnSpPr>
          <p:cNvPr id="28" name="Straight Arrow Connector 27"/>
          <p:cNvCxnSpPr>
            <a:stCxn id="20" idx="3"/>
            <a:endCxn id="26" idx="0"/>
          </p:cNvCxnSpPr>
          <p:nvPr/>
        </p:nvCxnSpPr>
        <p:spPr>
          <a:xfrm flipH="1">
            <a:off x="3221606" y="4055912"/>
            <a:ext cx="342637" cy="4760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31" name="Straight Arrow Connector 30"/>
          <p:cNvCxnSpPr>
            <a:stCxn id="20" idx="5"/>
            <a:endCxn id="27" idx="0"/>
          </p:cNvCxnSpPr>
          <p:nvPr/>
        </p:nvCxnSpPr>
        <p:spPr>
          <a:xfrm>
            <a:off x="3887533" y="4055912"/>
            <a:ext cx="318382" cy="4760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34" name="Oval 33"/>
          <p:cNvSpPr/>
          <p:nvPr/>
        </p:nvSpPr>
        <p:spPr>
          <a:xfrm>
            <a:off x="6278203" y="3034737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/</a:t>
            </a:r>
          </a:p>
        </p:txBody>
      </p:sp>
      <p:sp>
        <p:nvSpPr>
          <p:cNvPr id="35" name="Oval 34"/>
          <p:cNvSpPr/>
          <p:nvPr/>
        </p:nvSpPr>
        <p:spPr>
          <a:xfrm>
            <a:off x="7019767" y="3607687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3</a:t>
            </a:r>
          </a:p>
        </p:txBody>
      </p:sp>
      <p:cxnSp>
        <p:nvCxnSpPr>
          <p:cNvPr id="36" name="Straight Arrow Connector 35"/>
          <p:cNvCxnSpPr>
            <a:stCxn id="34" idx="5"/>
            <a:endCxn id="35" idx="1"/>
          </p:cNvCxnSpPr>
          <p:nvPr/>
        </p:nvCxnSpPr>
        <p:spPr>
          <a:xfrm>
            <a:off x="6668448" y="3417321"/>
            <a:ext cx="418274" cy="2560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37" name="Oval 36"/>
          <p:cNvSpPr/>
          <p:nvPr/>
        </p:nvSpPr>
        <p:spPr>
          <a:xfrm>
            <a:off x="5537150" y="3673328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*</a:t>
            </a:r>
          </a:p>
        </p:txBody>
      </p:sp>
      <p:cxnSp>
        <p:nvCxnSpPr>
          <p:cNvPr id="38" name="Straight Arrow Connector 37"/>
          <p:cNvCxnSpPr>
            <a:stCxn id="34" idx="3"/>
            <a:endCxn id="37" idx="7"/>
          </p:cNvCxnSpPr>
          <p:nvPr/>
        </p:nvCxnSpPr>
        <p:spPr>
          <a:xfrm flipH="1">
            <a:off x="5927395" y="3417321"/>
            <a:ext cx="417763" cy="321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39" name="Oval 38"/>
          <p:cNvSpPr/>
          <p:nvPr/>
        </p:nvSpPr>
        <p:spPr>
          <a:xfrm>
            <a:off x="5183303" y="4531965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-</a:t>
            </a:r>
          </a:p>
        </p:txBody>
      </p:sp>
      <p:sp>
        <p:nvSpPr>
          <p:cNvPr id="40" name="Oval 39"/>
          <p:cNvSpPr/>
          <p:nvPr/>
        </p:nvSpPr>
        <p:spPr>
          <a:xfrm>
            <a:off x="6211248" y="4531965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5</a:t>
            </a:r>
          </a:p>
        </p:txBody>
      </p:sp>
      <p:cxnSp>
        <p:nvCxnSpPr>
          <p:cNvPr id="41" name="Straight Arrow Connector 40"/>
          <p:cNvCxnSpPr>
            <a:stCxn id="37" idx="3"/>
            <a:endCxn id="39" idx="0"/>
          </p:cNvCxnSpPr>
          <p:nvPr/>
        </p:nvCxnSpPr>
        <p:spPr>
          <a:xfrm flipH="1">
            <a:off x="5411903" y="4055912"/>
            <a:ext cx="192202" cy="4760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42" name="Straight Arrow Connector 41"/>
          <p:cNvCxnSpPr>
            <a:stCxn id="37" idx="5"/>
            <a:endCxn id="40" idx="0"/>
          </p:cNvCxnSpPr>
          <p:nvPr/>
        </p:nvCxnSpPr>
        <p:spPr>
          <a:xfrm>
            <a:off x="5927395" y="4055912"/>
            <a:ext cx="512453" cy="4760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57" name="Oval 56"/>
          <p:cNvSpPr/>
          <p:nvPr/>
        </p:nvSpPr>
        <p:spPr>
          <a:xfrm>
            <a:off x="4793058" y="5630618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6</a:t>
            </a:r>
          </a:p>
        </p:txBody>
      </p:sp>
      <p:sp>
        <p:nvSpPr>
          <p:cNvPr id="58" name="Oval 57"/>
          <p:cNvSpPr/>
          <p:nvPr/>
        </p:nvSpPr>
        <p:spPr>
          <a:xfrm>
            <a:off x="5619252" y="5630618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3</a:t>
            </a:r>
          </a:p>
        </p:txBody>
      </p:sp>
      <p:cxnSp>
        <p:nvCxnSpPr>
          <p:cNvPr id="59" name="Straight Arrow Connector 58"/>
          <p:cNvCxnSpPr>
            <a:stCxn id="39" idx="3"/>
            <a:endCxn id="57" idx="0"/>
          </p:cNvCxnSpPr>
          <p:nvPr/>
        </p:nvCxnSpPr>
        <p:spPr>
          <a:xfrm flipH="1">
            <a:off x="5021658" y="4914549"/>
            <a:ext cx="228600" cy="716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62" name="Straight Arrow Connector 61"/>
          <p:cNvCxnSpPr>
            <a:stCxn id="39" idx="5"/>
          </p:cNvCxnSpPr>
          <p:nvPr/>
        </p:nvCxnSpPr>
        <p:spPr>
          <a:xfrm>
            <a:off x="5573548" y="4914549"/>
            <a:ext cx="257746" cy="716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64" name="Straight Arrow Connector 63"/>
          <p:cNvCxnSpPr>
            <a:endCxn id="34" idx="1"/>
          </p:cNvCxnSpPr>
          <p:nvPr/>
        </p:nvCxnSpPr>
        <p:spPr>
          <a:xfrm>
            <a:off x="4793058" y="2627097"/>
            <a:ext cx="1552100" cy="4732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2534034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3" grpId="0" animBg="1"/>
      <p:bldP spid="20" grpId="0" animBg="1"/>
      <p:bldP spid="26" grpId="0" animBg="1"/>
      <p:bldP spid="27" grpId="0" animBg="1"/>
      <p:bldP spid="34" grpId="0" animBg="1"/>
      <p:bldP spid="35" grpId="0" animBg="1"/>
      <p:bldP spid="37" grpId="0" animBg="1"/>
      <p:bldP spid="39" grpId="0" animBg="1"/>
      <p:bldP spid="40" grpId="0" animBg="1"/>
      <p:bldP spid="57" grpId="0" animBg="1"/>
      <p:bldP spid="58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Generate a Random BST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FC6D637-1F81-7646-A25E-FD0B4CFE8D62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46500" y="1140919"/>
            <a:ext cx="8535437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BSTNode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&lt;</a:t>
            </a:r>
            <a:r>
              <a:rPr lang="en-US" dirty="0" err="1">
                <a:solidFill>
                  <a:srgbClr val="AA0D91"/>
                </a:solidFill>
                <a:latin typeface="Courier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, string&gt;* </a:t>
            </a:r>
            <a:r>
              <a:rPr lang="en-US" dirty="0" err="1">
                <a:solidFill>
                  <a:srgbClr val="FF0000"/>
                </a:solidFill>
                <a:latin typeface="Courier"/>
                <a:cs typeface="Courier"/>
              </a:rPr>
              <a:t>random_bst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base,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size_t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n, 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                        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BSTNode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&lt;</a:t>
            </a:r>
            <a:r>
              <a:rPr lang="en-US" dirty="0" err="1">
                <a:solidFill>
                  <a:srgbClr val="AA0D91"/>
                </a:solidFill>
                <a:latin typeface="Courier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, string&gt;* p) 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(n &lt;= </a:t>
            </a:r>
            <a:r>
              <a:rPr lang="en-US" dirty="0">
                <a:solidFill>
                  <a:srgbClr val="1C00CF"/>
                </a:solidFill>
                <a:latin typeface="Courier"/>
                <a:cs typeface="Courier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)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   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size_t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root_rank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 = rand() % n;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ostringstream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oss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nl-NL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nl-NL" dirty="0" err="1">
                <a:solidFill>
                  <a:srgbClr val="000000"/>
                </a:solidFill>
                <a:latin typeface="Courier"/>
                <a:cs typeface="Courier"/>
              </a:rPr>
              <a:t>oss</a:t>
            </a:r>
            <a:r>
              <a:rPr lang="nl-NL" dirty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nl-NL" dirty="0">
                <a:solidFill>
                  <a:srgbClr val="C41A16"/>
                </a:solidFill>
                <a:latin typeface="Courier"/>
                <a:cs typeface="Courier"/>
              </a:rPr>
              <a:t>"Node"</a:t>
            </a:r>
            <a:r>
              <a:rPr lang="nl-NL" dirty="0">
                <a:solidFill>
                  <a:srgbClr val="000000"/>
                </a:solidFill>
                <a:latin typeface="Courier"/>
                <a:cs typeface="Courier"/>
              </a:rPr>
              <a:t> &lt;&lt; base + </a:t>
            </a:r>
            <a:r>
              <a:rPr lang="nl-NL" dirty="0" err="1">
                <a:solidFill>
                  <a:srgbClr val="000000"/>
                </a:solidFill>
                <a:latin typeface="Courier"/>
                <a:cs typeface="Courier"/>
              </a:rPr>
              <a:t>root_rank</a:t>
            </a:r>
            <a:r>
              <a:rPr lang="nl-NL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nl-NL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nl-NL" dirty="0" err="1">
                <a:solidFill>
                  <a:srgbClr val="000000"/>
                </a:solidFill>
                <a:latin typeface="Courier"/>
                <a:cs typeface="Courier"/>
              </a:rPr>
              <a:t>BSTNode</a:t>
            </a:r>
            <a:r>
              <a:rPr lang="nl-NL" dirty="0">
                <a:solidFill>
                  <a:srgbClr val="000000"/>
                </a:solidFill>
                <a:latin typeface="Courier"/>
                <a:cs typeface="Courier"/>
              </a:rPr>
              <a:t>&lt;</a:t>
            </a:r>
            <a:r>
              <a:rPr lang="nl-NL" dirty="0">
                <a:solidFill>
                  <a:srgbClr val="AA0D91"/>
                </a:solidFill>
                <a:latin typeface="Courier"/>
                <a:cs typeface="Courier"/>
              </a:rPr>
              <a:t>int</a:t>
            </a:r>
            <a:r>
              <a:rPr lang="nl-NL" dirty="0">
                <a:solidFill>
                  <a:srgbClr val="000000"/>
                </a:solidFill>
                <a:latin typeface="Courier"/>
                <a:cs typeface="Courier"/>
              </a:rPr>
              <a:t>, string&gt;* node = </a:t>
            </a:r>
          </a:p>
          <a:p>
            <a:r>
              <a:rPr lang="nl-NL" dirty="0">
                <a:solidFill>
                  <a:srgbClr val="AA0D91"/>
                </a:solidFill>
                <a:latin typeface="Courier"/>
                <a:cs typeface="Courier"/>
              </a:rPr>
              <a:t>        new</a:t>
            </a:r>
            <a:r>
              <a:rPr lang="nl-NL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nl-NL" dirty="0" err="1">
                <a:solidFill>
                  <a:srgbClr val="000000"/>
                </a:solidFill>
                <a:latin typeface="Courier"/>
                <a:cs typeface="Courier"/>
              </a:rPr>
              <a:t>BSTNode</a:t>
            </a:r>
            <a:r>
              <a:rPr lang="nl-NL" dirty="0">
                <a:solidFill>
                  <a:srgbClr val="000000"/>
                </a:solidFill>
                <a:latin typeface="Courier"/>
                <a:cs typeface="Courier"/>
              </a:rPr>
              <a:t>&lt;</a:t>
            </a:r>
            <a:r>
              <a:rPr lang="nl-NL" dirty="0">
                <a:solidFill>
                  <a:srgbClr val="AA0D91"/>
                </a:solidFill>
                <a:latin typeface="Courier"/>
                <a:cs typeface="Courier"/>
              </a:rPr>
              <a:t>int</a:t>
            </a:r>
            <a:r>
              <a:rPr lang="nl-NL" dirty="0">
                <a:solidFill>
                  <a:srgbClr val="000000"/>
                </a:solidFill>
                <a:latin typeface="Courier"/>
                <a:cs typeface="Courier"/>
              </a:rPr>
              <a:t>, string&gt;(</a:t>
            </a:r>
            <a:r>
              <a:rPr lang="nl-NL" dirty="0" err="1">
                <a:solidFill>
                  <a:srgbClr val="000000"/>
                </a:solidFill>
                <a:latin typeface="Courier"/>
                <a:cs typeface="Courier"/>
              </a:rPr>
              <a:t>base+root_rank</a:t>
            </a:r>
            <a:r>
              <a:rPr lang="nl-NL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</a:p>
          <a:p>
            <a:r>
              <a:rPr lang="nl-NL" dirty="0">
                <a:solidFill>
                  <a:srgbClr val="000000"/>
                </a:solidFill>
                <a:latin typeface="Courier"/>
                <a:cs typeface="Courier"/>
              </a:rPr>
              <a:t>                                 </a:t>
            </a:r>
            <a:r>
              <a:rPr lang="nl-NL" dirty="0" err="1">
                <a:solidFill>
                  <a:srgbClr val="000000"/>
                </a:solidFill>
                <a:latin typeface="Courier"/>
                <a:cs typeface="Courier"/>
              </a:rPr>
              <a:t>oss.str</a:t>
            </a:r>
            <a:r>
              <a:rPr lang="nl-NL" dirty="0">
                <a:solidFill>
                  <a:srgbClr val="000000"/>
                </a:solidFill>
                <a:latin typeface="Courier"/>
                <a:cs typeface="Courier"/>
              </a:rPr>
              <a:t>(), p);</a:t>
            </a:r>
          </a:p>
          <a:p>
            <a:r>
              <a:rPr lang="nl-NL" dirty="0">
                <a:solidFill>
                  <a:srgbClr val="008000"/>
                </a:solidFill>
                <a:latin typeface="Courier"/>
                <a:cs typeface="Courier"/>
              </a:rPr>
              <a:t>    node-&gt;</a:t>
            </a:r>
            <a:r>
              <a:rPr lang="nl-NL" dirty="0" err="1">
                <a:solidFill>
                  <a:srgbClr val="008000"/>
                </a:solidFill>
                <a:latin typeface="Courier"/>
                <a:cs typeface="Courier"/>
              </a:rPr>
              <a:t>left</a:t>
            </a:r>
            <a:r>
              <a:rPr lang="nl-NL" dirty="0">
                <a:solidFill>
                  <a:srgbClr val="008000"/>
                </a:solidFill>
                <a:latin typeface="Courier"/>
                <a:cs typeface="Courier"/>
              </a:rPr>
              <a:t> = </a:t>
            </a:r>
            <a:r>
              <a:rPr lang="nl-NL" dirty="0" err="1">
                <a:solidFill>
                  <a:srgbClr val="008000"/>
                </a:solidFill>
                <a:latin typeface="Courier"/>
                <a:cs typeface="Courier"/>
              </a:rPr>
              <a:t>random_bst</a:t>
            </a:r>
            <a:r>
              <a:rPr lang="nl-NL" dirty="0">
                <a:solidFill>
                  <a:srgbClr val="008000"/>
                </a:solidFill>
                <a:latin typeface="Courier"/>
                <a:cs typeface="Courier"/>
              </a:rPr>
              <a:t>(base, </a:t>
            </a:r>
            <a:r>
              <a:rPr lang="nl-NL" dirty="0" err="1">
                <a:solidFill>
                  <a:srgbClr val="008000"/>
                </a:solidFill>
                <a:latin typeface="Courier"/>
                <a:cs typeface="Courier"/>
              </a:rPr>
              <a:t>root_rank</a:t>
            </a:r>
            <a:r>
              <a:rPr lang="nl-NL" dirty="0">
                <a:solidFill>
                  <a:srgbClr val="008000"/>
                </a:solidFill>
                <a:latin typeface="Courier"/>
                <a:cs typeface="Courier"/>
              </a:rPr>
              <a:t>, node);</a:t>
            </a:r>
          </a:p>
          <a:p>
            <a:r>
              <a:rPr lang="nl-NL" dirty="0">
                <a:solidFill>
                  <a:srgbClr val="008000"/>
                </a:solidFill>
                <a:latin typeface="Courier"/>
                <a:cs typeface="Courier"/>
              </a:rPr>
              <a:t>    node-&gt;right = </a:t>
            </a:r>
            <a:r>
              <a:rPr lang="nl-NL" dirty="0" err="1">
                <a:solidFill>
                  <a:srgbClr val="008000"/>
                </a:solidFill>
                <a:latin typeface="Courier"/>
                <a:cs typeface="Courier"/>
              </a:rPr>
              <a:t>random_bst</a:t>
            </a:r>
            <a:r>
              <a:rPr lang="nl-NL" dirty="0">
                <a:solidFill>
                  <a:srgbClr val="008000"/>
                </a:solidFill>
                <a:latin typeface="Courier"/>
                <a:cs typeface="Courier"/>
              </a:rPr>
              <a:t>(base+root_rank+1, </a:t>
            </a:r>
          </a:p>
          <a:p>
            <a:r>
              <a:rPr lang="nl-NL" dirty="0">
                <a:solidFill>
                  <a:srgbClr val="008000"/>
                </a:solidFill>
                <a:latin typeface="Courier"/>
                <a:cs typeface="Courier"/>
              </a:rPr>
              <a:t>                             n-root_rank-1, node);</a:t>
            </a:r>
          </a:p>
          <a:p>
            <a:r>
              <a:rPr lang="nl-NL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nl-NL" dirty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nl-NL" dirty="0">
                <a:solidFill>
                  <a:srgbClr val="000000"/>
                </a:solidFill>
                <a:latin typeface="Courier"/>
                <a:cs typeface="Courier"/>
              </a:rPr>
              <a:t> node;</a:t>
            </a:r>
          </a:p>
          <a:p>
            <a:r>
              <a:rPr lang="nl-NL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34672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can be shown that the expected height of a random BST is </a:t>
            </a:r>
            <a:r>
              <a:rPr lang="en-US" dirty="0">
                <a:solidFill>
                  <a:srgbClr val="008000"/>
                </a:solidFill>
              </a:rPr>
              <a:t>O(log </a:t>
            </a:r>
            <a:r>
              <a:rPr lang="en-US" i="1" dirty="0">
                <a:solidFill>
                  <a:srgbClr val="008000"/>
                </a:solidFill>
              </a:rPr>
              <a:t>n</a:t>
            </a:r>
            <a:r>
              <a:rPr lang="en-US" dirty="0">
                <a:solidFill>
                  <a:srgbClr val="008000"/>
                </a:solidFill>
              </a:rPr>
              <a:t>)</a:t>
            </a:r>
          </a:p>
          <a:p>
            <a:endParaRPr lang="en-US" dirty="0">
              <a:solidFill>
                <a:srgbClr val="FF6600"/>
              </a:solidFill>
            </a:endParaRPr>
          </a:p>
          <a:p>
            <a:endParaRPr lang="en-US" dirty="0">
              <a:solidFill>
                <a:srgbClr val="FF6600"/>
              </a:solidFill>
            </a:endParaRPr>
          </a:p>
          <a:p>
            <a:r>
              <a:rPr lang="en-US" dirty="0"/>
              <a:t>And the variance is extremely small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0EF951F-C822-784B-B880-93489E0D7B95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929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Optimal BST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800000"/>
                </a:solidFill>
              </a:rPr>
              <a:t>Suppose we know the frequencies (or probabilities) of key searches</a:t>
            </a:r>
          </a:p>
          <a:p>
            <a:pPr lvl="1"/>
            <a:r>
              <a:rPr lang="en-US" dirty="0"/>
              <a:t>E.g., translating English into Vietnamese</a:t>
            </a:r>
          </a:p>
          <a:p>
            <a:pPr lvl="1"/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Build a BST which yields the minimum expected search time</a:t>
            </a:r>
          </a:p>
          <a:p>
            <a:pPr lvl="1"/>
            <a:r>
              <a:rPr lang="en-US" dirty="0"/>
              <a:t>Keys searched more often should be closer to the root</a:t>
            </a:r>
          </a:p>
          <a:p>
            <a:pPr lvl="1"/>
            <a:endParaRPr lang="en-US" dirty="0"/>
          </a:p>
          <a:p>
            <a:r>
              <a:rPr lang="en-US" dirty="0">
                <a:solidFill>
                  <a:srgbClr val="008000"/>
                </a:solidFill>
              </a:rPr>
              <a:t>Dynamic programming solves this problem!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5537AA0-3D71-3E47-AB95-973539BE47E1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27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 Encoding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UTF-8 encoding: 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ach character occupies 8 bits</a:t>
            </a:r>
          </a:p>
          <a:p>
            <a:pPr lvl="1"/>
            <a:r>
              <a:rPr lang="en-US" dirty="0" smtClean="0"/>
              <a:t>For example, ‘A’ = 0x0041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6600"/>
                </a:solidFill>
              </a:rPr>
              <a:t>A text document with 10</a:t>
            </a:r>
            <a:r>
              <a:rPr lang="en-US" baseline="30000" dirty="0" smtClean="0">
                <a:solidFill>
                  <a:srgbClr val="FF6600"/>
                </a:solidFill>
              </a:rPr>
              <a:t>9</a:t>
            </a:r>
            <a:r>
              <a:rPr lang="en-US" dirty="0" smtClean="0">
                <a:solidFill>
                  <a:srgbClr val="FF6600"/>
                </a:solidFill>
              </a:rPr>
              <a:t> characters is 10</a:t>
            </a:r>
            <a:r>
              <a:rPr lang="en-US" baseline="30000" dirty="0" smtClean="0">
                <a:solidFill>
                  <a:srgbClr val="FF6600"/>
                </a:solidFill>
              </a:rPr>
              <a:t>9 </a:t>
            </a:r>
            <a:r>
              <a:rPr lang="en-US" dirty="0" smtClean="0">
                <a:solidFill>
                  <a:srgbClr val="FF6600"/>
                </a:solidFill>
              </a:rPr>
              <a:t>bytes long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660066"/>
                </a:solidFill>
              </a:rPr>
              <a:t>But characters were not born equal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87F094-F371-424F-B4C8-BC8527EA2A9E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66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English Character Frequencies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BCA9875-3F8E-854A-9A23-84907880C90E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6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0" y="1330848"/>
            <a:ext cx="63500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668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Variable-Length Encoding: Idea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660066"/>
                </a:solidFill>
              </a:rPr>
              <a:t>Encode letter E with fewer bits, say </a:t>
            </a:r>
            <a:r>
              <a:rPr lang="en-US" i="1" dirty="0" err="1" smtClean="0">
                <a:solidFill>
                  <a:srgbClr val="660066"/>
                </a:solidFill>
              </a:rPr>
              <a:t>b</a:t>
            </a:r>
            <a:r>
              <a:rPr lang="en-US" i="1" baseline="-25000" dirty="0" err="1" smtClean="0">
                <a:solidFill>
                  <a:srgbClr val="660066"/>
                </a:solidFill>
              </a:rPr>
              <a:t>E</a:t>
            </a:r>
            <a:r>
              <a:rPr lang="en-US" dirty="0" smtClean="0">
                <a:solidFill>
                  <a:srgbClr val="660066"/>
                </a:solidFill>
              </a:rPr>
              <a:t> bits</a:t>
            </a:r>
            <a:endParaRPr lang="en-US" dirty="0">
              <a:solidFill>
                <a:srgbClr val="660066"/>
              </a:solidFill>
            </a:endParaRPr>
          </a:p>
          <a:p>
            <a:r>
              <a:rPr lang="en-US" dirty="0" smtClean="0">
                <a:solidFill>
                  <a:srgbClr val="FF6600"/>
                </a:solidFill>
              </a:rPr>
              <a:t>Letter J with many more bits, say </a:t>
            </a:r>
            <a:r>
              <a:rPr lang="en-US" i="1" dirty="0" err="1" smtClean="0">
                <a:solidFill>
                  <a:srgbClr val="FF6600"/>
                </a:solidFill>
              </a:rPr>
              <a:t>b</a:t>
            </a:r>
            <a:r>
              <a:rPr lang="en-US" i="1" baseline="-25000" dirty="0" err="1" smtClean="0">
                <a:solidFill>
                  <a:srgbClr val="FF6600"/>
                </a:solidFill>
              </a:rPr>
              <a:t>J</a:t>
            </a:r>
            <a:r>
              <a:rPr lang="en-US" dirty="0" smtClean="0">
                <a:solidFill>
                  <a:srgbClr val="FF6600"/>
                </a:solidFill>
              </a:rPr>
              <a:t> bits</a:t>
            </a:r>
            <a:endParaRPr lang="en-US" dirty="0">
              <a:solidFill>
                <a:srgbClr val="FF6600"/>
              </a:solidFill>
            </a:endParaRPr>
          </a:p>
          <a:p>
            <a:r>
              <a:rPr lang="en-US" dirty="0" smtClean="0">
                <a:solidFill>
                  <a:srgbClr val="008000"/>
                </a:solidFill>
              </a:rPr>
              <a:t>We gain space if</a:t>
            </a:r>
            <a:br>
              <a:rPr lang="en-US" dirty="0" smtClean="0">
                <a:solidFill>
                  <a:srgbClr val="008000"/>
                </a:solidFill>
              </a:rPr>
            </a:br>
            <a:r>
              <a:rPr lang="en-US" dirty="0" smtClean="0">
                <a:solidFill>
                  <a:srgbClr val="008000"/>
                </a:solidFill>
              </a:rPr>
              <a:t/>
            </a:r>
            <a:br>
              <a:rPr lang="en-US" dirty="0" smtClean="0">
                <a:solidFill>
                  <a:srgbClr val="008000"/>
                </a:solidFill>
              </a:rPr>
            </a:br>
            <a:endParaRPr lang="en-US" i="1" baseline="-250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baseline="-25000" dirty="0">
                <a:solidFill>
                  <a:srgbClr val="008000"/>
                </a:solidFill>
              </a:rPr>
              <a:t> </a:t>
            </a:r>
            <a:r>
              <a:rPr lang="en-US" dirty="0" smtClean="0">
                <a:solidFill>
                  <a:srgbClr val="008000"/>
                </a:solidFill>
              </a:rPr>
              <a:t>   </a:t>
            </a:r>
            <a:r>
              <a:rPr lang="en-US" dirty="0">
                <a:solidFill>
                  <a:srgbClr val="008000"/>
                </a:solidFill>
              </a:rPr>
              <a:t>w</a:t>
            </a:r>
            <a:r>
              <a:rPr lang="en-US" dirty="0" smtClean="0">
                <a:solidFill>
                  <a:srgbClr val="008000"/>
                </a:solidFill>
              </a:rPr>
              <a:t>here </a:t>
            </a:r>
            <a:r>
              <a:rPr lang="en-US" b="1" i="1" dirty="0" smtClean="0">
                <a:solidFill>
                  <a:srgbClr val="008000"/>
                </a:solidFill>
              </a:rPr>
              <a:t>f</a:t>
            </a:r>
            <a:r>
              <a:rPr lang="en-US" dirty="0" smtClean="0">
                <a:solidFill>
                  <a:srgbClr val="008000"/>
                </a:solidFill>
              </a:rPr>
              <a:t> is the frequency vector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Problem: how to decode?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57FCE97-FB90-B248-9225-95F04DE434FC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980" y="3107500"/>
            <a:ext cx="57658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696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Solution: Prefix-Free Codes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EEB325D-D233-3945-BD72-1D2475655E41}" type="datetime1">
              <a:rPr lang="en-US" smtClean="0"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9329" y="1023547"/>
            <a:ext cx="5684197" cy="5077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130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e250-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cse250-theme.thmx</Template>
  <TotalTime>3067</TotalTime>
  <Words>2948</Words>
  <Application>Microsoft Macintosh PowerPoint</Application>
  <PresentationFormat>On-screen Show (4:3)</PresentationFormat>
  <Paragraphs>722</Paragraphs>
  <Slides>52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cse250-theme</vt:lpstr>
      <vt:lpstr>Binary Trees &amp; Binary Search Trees</vt:lpstr>
      <vt:lpstr>Binary Trees</vt:lpstr>
      <vt:lpstr>Binary Trees</vt:lpstr>
      <vt:lpstr>Ancestors and Descendants</vt:lpstr>
      <vt:lpstr>Expression Trees</vt:lpstr>
      <vt:lpstr>Character Encoding</vt:lpstr>
      <vt:lpstr>English Character Frequencies</vt:lpstr>
      <vt:lpstr>Variable-Length Encoding: Idea</vt:lpstr>
      <vt:lpstr>One Solution: Prefix-Free Codes</vt:lpstr>
      <vt:lpstr>Regression Tree (in Matlab)</vt:lpstr>
      <vt:lpstr>Any Tree can be “Encoded” as a Binary Tree</vt:lpstr>
      <vt:lpstr>Tree Walks/Traversals</vt:lpstr>
      <vt:lpstr>A BTNode in C++</vt:lpstr>
      <vt:lpstr>Inorder Traversal</vt:lpstr>
      <vt:lpstr>Inorder Printing in C++</vt:lpstr>
      <vt:lpstr>In Picture</vt:lpstr>
      <vt:lpstr>Run Time</vt:lpstr>
      <vt:lpstr>Reverse Inorder Traversal</vt:lpstr>
      <vt:lpstr>The other 4 traversal orders</vt:lpstr>
      <vt:lpstr>What is the preorder output for this tree?</vt:lpstr>
      <vt:lpstr>What is the postorder output for this tree?</vt:lpstr>
      <vt:lpstr>Questions to Ponder</vt:lpstr>
      <vt:lpstr>Exercise</vt:lpstr>
      <vt:lpstr>Reconstruct the tree from inorder+postorder</vt:lpstr>
      <vt:lpstr>Questions to Ponder</vt:lpstr>
      <vt:lpstr>Number of trees with given inorder sequence</vt:lpstr>
      <vt:lpstr>What is a traversal order good for?</vt:lpstr>
      <vt:lpstr>Level-Order Traversal</vt:lpstr>
      <vt:lpstr>How to do level-order traversal?</vt:lpstr>
      <vt:lpstr>Level-Order Print in C++</vt:lpstr>
      <vt:lpstr>Binary Search Trees</vt:lpstr>
      <vt:lpstr>Managing (Key, Value) Pairs</vt:lpstr>
      <vt:lpstr>Binary Search Tree &amp; Its Main Property</vt:lpstr>
      <vt:lpstr>Example BST</vt:lpstr>
      <vt:lpstr>Basic Operations</vt:lpstr>
      <vt:lpstr>BSTNode in C++</vt:lpstr>
      <vt:lpstr>Search in a BST</vt:lpstr>
      <vt:lpstr>Minimum and Maximum</vt:lpstr>
      <vt:lpstr>Successor</vt:lpstr>
      <vt:lpstr>Successor in C++</vt:lpstr>
      <vt:lpstr>Predecessor</vt:lpstr>
      <vt:lpstr>Insert</vt:lpstr>
      <vt:lpstr>Delete – Node has ≤ 1 Child</vt:lpstr>
      <vt:lpstr>Delete – Node Has 2 Children</vt:lpstr>
      <vt:lpstr>Run Times of Basic Operations</vt:lpstr>
      <vt:lpstr>Range Query</vt:lpstr>
      <vt:lpstr>Assume All Keys are Distinct, [x,y] = [4,13]</vt:lpstr>
      <vt:lpstr>Random and Optimal BSTs</vt:lpstr>
      <vt:lpstr>Random BST</vt:lpstr>
      <vt:lpstr>Generate a Random BST</vt:lpstr>
      <vt:lpstr>Yes</vt:lpstr>
      <vt:lpstr>Optimal BST</vt:lpstr>
    </vt:vector>
  </TitlesOfParts>
  <Company>SUNY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250 – Data structures in C++</dc:title>
  <dc:creator>Hung Ngo</dc:creator>
  <cp:lastModifiedBy>Hung Ngo</cp:lastModifiedBy>
  <cp:revision>178</cp:revision>
  <dcterms:created xsi:type="dcterms:W3CDTF">2012-01-17T14:06:43Z</dcterms:created>
  <dcterms:modified xsi:type="dcterms:W3CDTF">2012-11-26T15:33:06Z</dcterms:modified>
</cp:coreProperties>
</file>