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754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7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A90BDBC-0394-7F4F-B307-955B8ED33D2B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8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25FF8B8-1951-B94D-B07F-5F5A798B4E02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8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EF86313-DEA0-794C-BB96-C4465D1F11EB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2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23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0095" y="1489591"/>
            <a:ext cx="6934618" cy="291730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17AC5C8-CD6F-E740-81E3-B448CDD2EB8E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941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4B21B15-533B-5D40-AD52-A73E0E111F5D}" type="datetime1">
              <a:rPr lang="en-US" smtClean="0"/>
              <a:t>11/8/12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5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9597C-54CB-AE41-A86C-E453D55024FF}" type="datetime1">
              <a:rPr lang="en-US" smtClean="0"/>
              <a:t>11/8/12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56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0A6BFA4-081D-264F-A38B-04342620E27C}" type="datetime1">
              <a:rPr lang="en-US" smtClean="0"/>
              <a:t>11/8/12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9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0611B26-0AB8-3544-9D93-3EBD5279AADD}" type="datetime1">
              <a:rPr lang="en-US" smtClean="0"/>
              <a:t>11/8/12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11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546DDCE-03DE-D34C-A0AA-F4BB602963A7}" type="datetime1">
              <a:rPr lang="en-US" smtClean="0"/>
              <a:t>11/8/12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Fall 2012, SUNY Buffalo, (C) 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3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2750E95-9F29-B145-898B-CA1B66C3F58E}" type="datetime1">
              <a:rPr lang="en-US" smtClean="0"/>
              <a:t>11/8/12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Fall 2012, SUNY Buffalo, (C) 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6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6608"/>
            <a:ext cx="9144000" cy="6669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899" y="1160564"/>
            <a:ext cx="8747149" cy="49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199C59B1-BE7C-1A44-AB07-EE1B6A70D4D8}" type="datetime1">
              <a:rPr lang="en-US" sz="1400" smtClean="0">
                <a:solidFill>
                  <a:srgbClr val="FFFFFF"/>
                </a:solidFill>
              </a:rPr>
              <a:t>11/8/12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72522" y="6356350"/>
            <a:ext cx="37989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56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546" r:id="rId1"/>
    <p:sldLayoutId id="2147487547" r:id="rId2"/>
    <p:sldLayoutId id="2147487548" r:id="rId3"/>
    <p:sldLayoutId id="2147487549" r:id="rId4"/>
    <p:sldLayoutId id="2147487550" r:id="rId5"/>
    <p:sldLayoutId id="2147487551" r:id="rId6"/>
    <p:sldLayoutId id="2147487552" r:id="rId7"/>
    <p:sldLayoutId id="2147487553" r:id="rId8"/>
    <p:sldLayoutId id="2147487554" r:id="rId9"/>
    <p:sldLayoutId id="2147487555" r:id="rId10"/>
    <p:sldLayoutId id="2147487556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effectLst>
            <a:outerShdw blurRad="38100" dist="25400" dir="2700000" algn="tl" rotWithShape="0">
              <a:srgbClr val="000000">
                <a:alpha val="42000"/>
              </a:srgbClr>
            </a:outerShdw>
          </a:effectLst>
          <a:latin typeface="Helvetica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Dido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Dido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Dido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Dido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Dido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Linked Lists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Singly &amp; doubly linked list</a:t>
            </a:r>
          </a:p>
          <a:p>
            <a:r>
              <a:rPr lang="en-US" dirty="0" smtClean="0"/>
              <a:t>XOR lists</a:t>
            </a:r>
          </a:p>
          <a:p>
            <a:r>
              <a:rPr lang="en-US" dirty="0" smtClean="0"/>
              <a:t>Skip lists</a:t>
            </a:r>
          </a:p>
          <a:p>
            <a:r>
              <a:rPr lang="en-US" dirty="0" smtClean="0"/>
              <a:t>C++ iterators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568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Reverse a Linked List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</a:rPr>
              <a:t>Given a head pointer, return the head pointer to the reversed list 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9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1" y="2290903"/>
            <a:ext cx="8229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Node*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reverse_sll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(Node* head) {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Node *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prev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, *temp;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while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(head != </a:t>
            </a:r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) {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    temp = head-&gt;next;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    head-&gt;next =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prev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prev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= head;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    head = temp;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}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prev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sz="24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557105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 Into a Sorted List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10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897876"/>
            <a:ext cx="9143999" cy="5078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Node*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insert_into_sorted_list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(Node* head, Node*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node_ptr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) </a:t>
            </a:r>
            <a:r>
              <a:rPr lang="en-US" dirty="0" smtClean="0">
                <a:solidFill>
                  <a:srgbClr val="000000"/>
                </a:solidFill>
                <a:latin typeface="Courier"/>
                <a:cs typeface="Courier"/>
              </a:rPr>
              <a:t>{</a:t>
            </a:r>
          </a:p>
          <a:p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   // insert in the beginning</a:t>
            </a:r>
            <a:endParaRPr lang="en-US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(head ==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||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node_ptr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-&gt;payload &lt; head-&gt;payload) {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node_ptr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-&gt;next = head;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node_ptr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}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endParaRPr lang="en-US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   // insert in the middle, first look for spot</a:t>
            </a:r>
            <a:endParaRPr lang="en-US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Node *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prev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= head, *temp = head-&gt;next;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(temp !=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&amp;&amp; temp-&gt;payload &lt;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node_ptr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-&gt;payload) {</a:t>
            </a:r>
          </a:p>
          <a:p>
            <a:r>
              <a:rPr lang="da-DK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da-DK" dirty="0" err="1">
                <a:solidFill>
                  <a:srgbClr val="000000"/>
                </a:solidFill>
                <a:latin typeface="Courier"/>
                <a:cs typeface="Courier"/>
              </a:rPr>
              <a:t>prev</a:t>
            </a:r>
            <a:r>
              <a:rPr lang="da-DK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da-DK" dirty="0" err="1">
                <a:solidFill>
                  <a:srgbClr val="000000"/>
                </a:solidFill>
                <a:latin typeface="Courier"/>
                <a:cs typeface="Courier"/>
              </a:rPr>
              <a:t>temp</a:t>
            </a:r>
            <a:r>
              <a:rPr lang="da-DK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da-DK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da-DK" dirty="0" err="1">
                <a:solidFill>
                  <a:srgbClr val="000000"/>
                </a:solidFill>
                <a:latin typeface="Courier"/>
                <a:cs typeface="Courier"/>
              </a:rPr>
              <a:t>temp</a:t>
            </a:r>
            <a:r>
              <a:rPr lang="da-DK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da-DK" dirty="0" err="1">
                <a:solidFill>
                  <a:srgbClr val="000000"/>
                </a:solidFill>
                <a:latin typeface="Courier"/>
                <a:cs typeface="Courier"/>
              </a:rPr>
              <a:t>temp</a:t>
            </a:r>
            <a:r>
              <a:rPr lang="da-DK" dirty="0">
                <a:solidFill>
                  <a:srgbClr val="000000"/>
                </a:solidFill>
                <a:latin typeface="Courier"/>
                <a:cs typeface="Courier"/>
              </a:rPr>
              <a:t>-&gt;</a:t>
            </a:r>
            <a:r>
              <a:rPr lang="da-DK" dirty="0" err="1">
                <a:solidFill>
                  <a:srgbClr val="000000"/>
                </a:solidFill>
                <a:latin typeface="Courier"/>
                <a:cs typeface="Courier"/>
              </a:rPr>
              <a:t>next</a:t>
            </a:r>
            <a:r>
              <a:rPr lang="da-DK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da-DK" dirty="0">
                <a:solidFill>
                  <a:srgbClr val="000000"/>
                </a:solidFill>
                <a:latin typeface="Courier"/>
                <a:cs typeface="Courier"/>
              </a:rPr>
              <a:t>    }</a:t>
            </a:r>
          </a:p>
          <a:p>
            <a:r>
              <a:rPr lang="da-DK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prev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-&gt;next     =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node_ptr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node_ptr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-&gt;next = temp;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head;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908282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Singly Linked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Delete &amp; Insert: O(1)-time if we know where</a:t>
            </a:r>
          </a:p>
          <a:p>
            <a:pPr lvl="1"/>
            <a:r>
              <a:rPr lang="en-US" dirty="0" smtClean="0"/>
              <a:t>Especially great if we operate on the two ends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O(1)-time for stack &amp; queue operations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FF6600"/>
                </a:solidFill>
              </a:rPr>
              <a:t>Search: O(n)-time even if list already sorted</a:t>
            </a:r>
          </a:p>
          <a:p>
            <a:r>
              <a:rPr lang="en-US" dirty="0" smtClean="0">
                <a:solidFill>
                  <a:srgbClr val="660066"/>
                </a:solidFill>
              </a:rPr>
              <a:t>Waste O(n)-space for all the pointers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However, this O(n) is only on the pointers!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90"/>
                </a:solidFill>
              </a:rPr>
              <a:t>What about sorting? Assignment 6!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Insertion sort: O(n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Merge sort: O(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log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265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Singly Linked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Many other types of computation can be done iteratively (or recursively sometimes)</a:t>
            </a:r>
          </a:p>
          <a:p>
            <a:pPr lvl="1"/>
            <a:r>
              <a:rPr lang="en-US" dirty="0" smtClean="0"/>
              <a:t>Count # of members in the list</a:t>
            </a:r>
          </a:p>
          <a:p>
            <a:pPr lvl="1"/>
            <a:r>
              <a:rPr lang="en-US" dirty="0" smtClean="0"/>
              <a:t>Remove duplicate elements</a:t>
            </a:r>
          </a:p>
          <a:p>
            <a:pPr lvl="1"/>
            <a:r>
              <a:rPr lang="en-US" dirty="0" smtClean="0"/>
              <a:t>Swap 2 sub-blocks of two lists</a:t>
            </a:r>
          </a:p>
          <a:p>
            <a:pPr lvl="1"/>
            <a:r>
              <a:rPr lang="en-US" dirty="0" smtClean="0"/>
              <a:t>Remove elements of a given key</a:t>
            </a:r>
          </a:p>
          <a:p>
            <a:pPr lvl="1"/>
            <a:r>
              <a:rPr lang="en-US" dirty="0" smtClean="0"/>
              <a:t>Etc.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6600"/>
                </a:solidFill>
              </a:rPr>
              <a:t>Can’t go backward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662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Doubly Linked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899" y="1160565"/>
            <a:ext cx="8747149" cy="1281634"/>
          </a:xfrm>
        </p:spPr>
        <p:txBody>
          <a:bodyPr>
            <a:normAutofit/>
          </a:bodyPr>
          <a:lstStyle/>
          <a:p>
            <a:r>
              <a:rPr lang="en-US" dirty="0" smtClean="0"/>
              <a:t>Can go back and forth</a:t>
            </a:r>
          </a:p>
          <a:p>
            <a:r>
              <a:rPr lang="en-US" dirty="0" smtClean="0"/>
              <a:t>Waste one extra pointer per element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077739"/>
              </p:ext>
            </p:extLst>
          </p:nvPr>
        </p:nvGraphicFramePr>
        <p:xfrm>
          <a:off x="3781472" y="3423396"/>
          <a:ext cx="1831853" cy="207660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831853"/>
              </a:tblGrid>
              <a:tr h="52091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urier"/>
                          <a:cs typeface="Courier"/>
                        </a:rPr>
                        <a:t>DLL Node</a:t>
                      </a:r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1387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“b”</a:t>
                      </a:r>
                      <a:endParaRPr lang="en-US" sz="2400" dirty="0" smtClean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20910"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20910"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Oval 8"/>
          <p:cNvSpPr/>
          <p:nvPr/>
        </p:nvSpPr>
        <p:spPr>
          <a:xfrm>
            <a:off x="4628368" y="4517034"/>
            <a:ext cx="284343" cy="2937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Elbow Connector 9"/>
          <p:cNvCxnSpPr>
            <a:stCxn id="9" idx="6"/>
          </p:cNvCxnSpPr>
          <p:nvPr/>
        </p:nvCxnSpPr>
        <p:spPr>
          <a:xfrm flipV="1">
            <a:off x="4912711" y="3423396"/>
            <a:ext cx="1884143" cy="1240494"/>
          </a:xfrm>
          <a:prstGeom prst="bentConnector3">
            <a:avLst>
              <a:gd name="adj1" fmla="val 65556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628368" y="5074148"/>
            <a:ext cx="284343" cy="2937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Elbow Connector 17"/>
          <p:cNvCxnSpPr>
            <a:stCxn id="17" idx="2"/>
          </p:cNvCxnSpPr>
          <p:nvPr/>
        </p:nvCxnSpPr>
        <p:spPr>
          <a:xfrm rot="10800000">
            <a:off x="2413822" y="3423396"/>
            <a:ext cx="2214547" cy="1797608"/>
          </a:xfrm>
          <a:prstGeom prst="bentConnector3">
            <a:avLst>
              <a:gd name="adj1" fmla="val 66544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002543"/>
              </p:ext>
            </p:extLst>
          </p:nvPr>
        </p:nvGraphicFramePr>
        <p:xfrm>
          <a:off x="6796854" y="3423396"/>
          <a:ext cx="1831853" cy="207660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831853"/>
              </a:tblGrid>
              <a:tr h="52091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urier"/>
                          <a:cs typeface="Courier"/>
                        </a:rPr>
                        <a:t>DLL Node</a:t>
                      </a:r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1387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“c”</a:t>
                      </a:r>
                      <a:endParaRPr lang="en-US" sz="2400" dirty="0" smtClean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20910"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20910"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883799"/>
              </p:ext>
            </p:extLst>
          </p:nvPr>
        </p:nvGraphicFramePr>
        <p:xfrm>
          <a:off x="555275" y="3423396"/>
          <a:ext cx="1831853" cy="207660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831853"/>
              </a:tblGrid>
              <a:tr h="52091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urier"/>
                          <a:cs typeface="Courier"/>
                        </a:rPr>
                        <a:t>DLL Node</a:t>
                      </a:r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1387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“a”</a:t>
                      </a:r>
                      <a:endParaRPr lang="en-US" sz="2400" dirty="0" smtClean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20910"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20910"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3732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XOR Linked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899" y="1160564"/>
            <a:ext cx="8747149" cy="145258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Can go back and forth</a:t>
            </a:r>
          </a:p>
          <a:p>
            <a:r>
              <a:rPr lang="en-US" dirty="0" smtClean="0"/>
              <a:t>One extra “pointer” per element</a:t>
            </a:r>
          </a:p>
          <a:p>
            <a:r>
              <a:rPr lang="en-US" dirty="0" smtClean="0"/>
              <a:t>Maintain two consecutive pointers to traverse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920333"/>
              </p:ext>
            </p:extLst>
          </p:nvPr>
        </p:nvGraphicFramePr>
        <p:xfrm>
          <a:off x="3781472" y="3972890"/>
          <a:ext cx="1831853" cy="155569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831853"/>
              </a:tblGrid>
              <a:tr h="52091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urier"/>
                          <a:cs typeface="Courier"/>
                        </a:rPr>
                        <a:t>Node</a:t>
                      </a:r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1387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“b”</a:t>
                      </a:r>
                      <a:endParaRPr lang="en-US" sz="2400" dirty="0" smtClean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2091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FF6600"/>
                          </a:solidFill>
                          <a:latin typeface="Courier"/>
                          <a:cs typeface="Courier"/>
                        </a:rPr>
                        <a:t>prev^next</a:t>
                      </a:r>
                      <a:endParaRPr lang="en-US" sz="2400" dirty="0">
                        <a:solidFill>
                          <a:srgbClr val="FF66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588820"/>
              </p:ext>
            </p:extLst>
          </p:nvPr>
        </p:nvGraphicFramePr>
        <p:xfrm>
          <a:off x="6796854" y="3972890"/>
          <a:ext cx="1831853" cy="155569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831853"/>
              </a:tblGrid>
              <a:tr h="52091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urier"/>
                          <a:cs typeface="Courier"/>
                        </a:rPr>
                        <a:t>Node</a:t>
                      </a:r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1387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“c”</a:t>
                      </a:r>
                      <a:endParaRPr lang="en-US" sz="2400" dirty="0" smtClean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20910"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264596"/>
              </p:ext>
            </p:extLst>
          </p:nvPr>
        </p:nvGraphicFramePr>
        <p:xfrm>
          <a:off x="555275" y="3972890"/>
          <a:ext cx="1831853" cy="155569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831853"/>
              </a:tblGrid>
              <a:tr h="52091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urier"/>
                          <a:cs typeface="Courier"/>
                        </a:rPr>
                        <a:t>Node</a:t>
                      </a:r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1387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“a”</a:t>
                      </a:r>
                      <a:endParaRPr lang="en-US" sz="2400" dirty="0" smtClean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20910"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555275" y="3443501"/>
            <a:ext cx="0" cy="5293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780830" y="3443501"/>
            <a:ext cx="0" cy="5293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784000" y="3443501"/>
            <a:ext cx="0" cy="5293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31680" y="2981836"/>
            <a:ext cx="923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8000"/>
                </a:solidFill>
                <a:latin typeface="Courier"/>
                <a:cs typeface="Courier"/>
              </a:rPr>
              <a:t>prev</a:t>
            </a:r>
            <a:endParaRPr lang="en-US" sz="24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11453" y="2981836"/>
            <a:ext cx="738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cur</a:t>
            </a:r>
            <a:endParaRPr lang="en-US" sz="24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71478" y="2981836"/>
            <a:ext cx="923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next</a:t>
            </a:r>
            <a:endParaRPr lang="en-US" sz="24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08744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Problem with Linked List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4599943"/>
              </p:ext>
            </p:extLst>
          </p:nvPr>
        </p:nvGraphicFramePr>
        <p:xfrm>
          <a:off x="230188" y="1551214"/>
          <a:ext cx="8747126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3563"/>
                <a:gridCol w="437356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Didot"/>
                          <a:cs typeface="Didot"/>
                        </a:rPr>
                        <a:t>Operation</a:t>
                      </a:r>
                      <a:endParaRPr lang="en-US" sz="3200" dirty="0">
                        <a:latin typeface="Didot"/>
                        <a:cs typeface="Dido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Didot"/>
                          <a:cs typeface="Didot"/>
                        </a:rPr>
                        <a:t>Time</a:t>
                      </a:r>
                      <a:endParaRPr lang="en-US" sz="3200" dirty="0">
                        <a:latin typeface="Didot"/>
                        <a:cs typeface="Dido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Didot"/>
                          <a:cs typeface="Didot"/>
                        </a:rPr>
                        <a:t>Search</a:t>
                      </a:r>
                      <a:endParaRPr lang="en-US" sz="3200" dirty="0">
                        <a:solidFill>
                          <a:srgbClr val="FF0000"/>
                        </a:solidFill>
                        <a:latin typeface="Didot"/>
                        <a:cs typeface="Dido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Didot"/>
                          <a:cs typeface="Didot"/>
                        </a:rPr>
                        <a:t>O(n)</a:t>
                      </a:r>
                      <a:endParaRPr lang="en-US" sz="3200" dirty="0">
                        <a:solidFill>
                          <a:srgbClr val="FF0000"/>
                        </a:solidFill>
                        <a:latin typeface="Didot"/>
                        <a:cs typeface="Dido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Didot"/>
                          <a:cs typeface="Didot"/>
                        </a:rPr>
                        <a:t>Insert</a:t>
                      </a:r>
                      <a:endParaRPr lang="en-US" sz="3200" dirty="0">
                        <a:latin typeface="Didot"/>
                        <a:cs typeface="Dido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Didot"/>
                          <a:cs typeface="Didot"/>
                        </a:rPr>
                        <a:t>Search</a:t>
                      </a:r>
                      <a:r>
                        <a:rPr lang="en-US" sz="3200" dirty="0" smtClean="0">
                          <a:latin typeface="Didot"/>
                          <a:cs typeface="Didot"/>
                        </a:rPr>
                        <a:t> + O(1)</a:t>
                      </a:r>
                      <a:endParaRPr lang="en-US" sz="3200" dirty="0">
                        <a:latin typeface="Didot"/>
                        <a:cs typeface="Dido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Didot"/>
                          <a:cs typeface="Didot"/>
                        </a:rPr>
                        <a:t>Delete</a:t>
                      </a:r>
                      <a:endParaRPr lang="en-US" sz="3200" dirty="0">
                        <a:latin typeface="Didot"/>
                        <a:cs typeface="Dido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Didot"/>
                          <a:cs typeface="Didot"/>
                        </a:rPr>
                        <a:t>Search</a:t>
                      </a:r>
                      <a:r>
                        <a:rPr lang="en-US" sz="3200" dirty="0" smtClean="0">
                          <a:latin typeface="Didot"/>
                          <a:cs typeface="Didot"/>
                        </a:rPr>
                        <a:t> + O(1)</a:t>
                      </a:r>
                      <a:endParaRPr lang="en-US" sz="3200" dirty="0">
                        <a:latin typeface="Didot"/>
                        <a:cs typeface="Dido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Didot"/>
                          <a:cs typeface="Didot"/>
                        </a:rPr>
                        <a:t>Insert front/back</a:t>
                      </a:r>
                      <a:endParaRPr lang="en-US" sz="3200" dirty="0">
                        <a:latin typeface="Didot"/>
                        <a:cs typeface="Dido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Didot"/>
                          <a:cs typeface="Didot"/>
                        </a:rPr>
                        <a:t>O(1)</a:t>
                      </a:r>
                      <a:endParaRPr lang="en-US" sz="3200" dirty="0">
                        <a:latin typeface="Didot"/>
                        <a:cs typeface="Dido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Didot"/>
                          <a:cs typeface="Didot"/>
                        </a:rPr>
                        <a:t>Delete</a:t>
                      </a:r>
                      <a:r>
                        <a:rPr lang="en-US" sz="3200" baseline="0" dirty="0" smtClean="0">
                          <a:latin typeface="Didot"/>
                          <a:cs typeface="Didot"/>
                        </a:rPr>
                        <a:t> front/back</a:t>
                      </a:r>
                      <a:endParaRPr lang="en-US" sz="3200" dirty="0">
                        <a:latin typeface="Didot"/>
                        <a:cs typeface="Dido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Didot"/>
                          <a:cs typeface="Didot"/>
                        </a:rPr>
                        <a:t>O(1)</a:t>
                      </a:r>
                      <a:endParaRPr lang="en-US" sz="3200" dirty="0">
                        <a:latin typeface="Didot"/>
                        <a:cs typeface="Dido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8642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Skip List (William Pugh, 1990)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30300"/>
            <a:ext cx="9144000" cy="458712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57200" y="1721750"/>
            <a:ext cx="8372332" cy="6349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7200" y="2356721"/>
            <a:ext cx="8372332" cy="91582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7200" y="3272545"/>
            <a:ext cx="8372332" cy="11600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" y="4432590"/>
            <a:ext cx="8372332" cy="12848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81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Search(key)</a:t>
            </a:r>
          </a:p>
          <a:p>
            <a:pPr lvl="1"/>
            <a:r>
              <a:rPr lang="en-US" dirty="0" smtClean="0"/>
              <a:t>Find two consecutive elements at top level where key falls in between</a:t>
            </a:r>
          </a:p>
          <a:p>
            <a:pPr lvl="1"/>
            <a:r>
              <a:rPr lang="en-US" dirty="0" smtClean="0"/>
              <a:t>Go down one level and repeat</a:t>
            </a:r>
          </a:p>
          <a:p>
            <a:pPr lvl="1"/>
            <a:r>
              <a:rPr lang="en-US" dirty="0" smtClean="0"/>
              <a:t>O(log n) time for a “balanced” skip list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Space wastage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5103848"/>
            <a:ext cx="68580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748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&amp;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Insert/delete will destroy the “balance” of the skip list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Could rebalance once in a while, O(n)-time.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8000"/>
                </a:solidFill>
              </a:rPr>
              <a:t>Solution</a:t>
            </a:r>
          </a:p>
          <a:p>
            <a:pPr lvl="1"/>
            <a:r>
              <a:rPr lang="en-US" dirty="0" smtClean="0"/>
              <a:t>Randomization!</a:t>
            </a:r>
          </a:p>
          <a:p>
            <a:pPr lvl="1"/>
            <a:r>
              <a:rPr lang="en-US" dirty="0" smtClean="0"/>
              <a:t>After insertion, flip a coin and float the new element up one level with probability ½</a:t>
            </a:r>
          </a:p>
          <a:p>
            <a:endParaRPr lang="en-US" dirty="0"/>
          </a:p>
          <a:p>
            <a:r>
              <a:rPr lang="en-US" dirty="0" smtClean="0"/>
              <a:t>Works very well on average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315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of </a:t>
            </a:r>
            <a:r>
              <a:rPr lang="en-US" dirty="0" err="1" smtClean="0"/>
              <a:t>UBVector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The good</a:t>
            </a:r>
          </a:p>
          <a:p>
            <a:pPr lvl="1"/>
            <a:r>
              <a:rPr lang="en-US" dirty="0" smtClean="0"/>
              <a:t>Dynamic size</a:t>
            </a:r>
          </a:p>
          <a:p>
            <a:pPr lvl="1"/>
            <a:r>
              <a:rPr lang="en-US" dirty="0" smtClean="0"/>
              <a:t>[</a:t>
            </a:r>
            <a:r>
              <a:rPr lang="en-US" dirty="0" err="1" smtClean="0"/>
              <a:t>idx</a:t>
            </a:r>
            <a:r>
              <a:rPr lang="en-US" dirty="0" smtClean="0"/>
              <a:t>], </a:t>
            </a:r>
            <a:r>
              <a:rPr lang="en-US" dirty="0" err="1" smtClean="0"/>
              <a:t>push_back</a:t>
            </a:r>
            <a:r>
              <a:rPr lang="en-US" dirty="0" smtClean="0"/>
              <a:t>, </a:t>
            </a:r>
            <a:r>
              <a:rPr lang="en-US" dirty="0" err="1" smtClean="0"/>
              <a:t>pop_back</a:t>
            </a:r>
            <a:r>
              <a:rPr lang="en-US" dirty="0" smtClean="0"/>
              <a:t> take O(1)</a:t>
            </a:r>
          </a:p>
          <a:p>
            <a:pPr lvl="1"/>
            <a:r>
              <a:rPr lang="en-US" dirty="0" smtClean="0"/>
              <a:t>Sorting takes O(</a:t>
            </a:r>
            <a:r>
              <a:rPr lang="en-US" i="1" dirty="0" smtClean="0"/>
              <a:t>n</a:t>
            </a:r>
            <a:r>
              <a:rPr lang="en-US" dirty="0" smtClean="0"/>
              <a:t> log 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Allow for binary search</a:t>
            </a:r>
          </a:p>
          <a:p>
            <a:r>
              <a:rPr lang="en-US" dirty="0" smtClean="0">
                <a:solidFill>
                  <a:srgbClr val="FF6600"/>
                </a:solidFill>
              </a:rPr>
              <a:t>The bad</a:t>
            </a:r>
          </a:p>
          <a:p>
            <a:pPr lvl="1"/>
            <a:r>
              <a:rPr lang="en-US" dirty="0" smtClean="0"/>
              <a:t>Insert &amp; delete take O(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Waste O(</a:t>
            </a:r>
            <a:r>
              <a:rPr lang="en-US" i="1" dirty="0" smtClean="0"/>
              <a:t>n</a:t>
            </a:r>
            <a:r>
              <a:rPr lang="en-US" dirty="0" smtClean="0"/>
              <a:t>) space</a:t>
            </a:r>
          </a:p>
          <a:p>
            <a:pPr lvl="1"/>
            <a:r>
              <a:rPr lang="en-US" dirty="0" smtClean="0"/>
              <a:t>Requires contiguous memory block</a:t>
            </a:r>
          </a:p>
          <a:p>
            <a:pPr lvl="1"/>
            <a:r>
              <a:rPr lang="en-US" dirty="0" smtClean="0"/>
              <a:t>Shouldn’t be used to implement a stack/queue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54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Overcome the bad of vectors/arrays</a:t>
            </a:r>
          </a:p>
          <a:p>
            <a:pPr lvl="1"/>
            <a:r>
              <a:rPr lang="en-US" dirty="0" smtClean="0"/>
              <a:t>Insert &amp; delete in O(1)-time</a:t>
            </a:r>
          </a:p>
          <a:p>
            <a:pPr lvl="1"/>
            <a:r>
              <a:rPr lang="en-US" dirty="0" smtClean="0"/>
              <a:t>Does not need contiguous block of memory</a:t>
            </a:r>
          </a:p>
          <a:p>
            <a:pPr lvl="1"/>
            <a:r>
              <a:rPr lang="en-US" dirty="0" smtClean="0"/>
              <a:t>Can still grow/shrink dynamically</a:t>
            </a:r>
          </a:p>
          <a:p>
            <a:pPr lvl="1"/>
            <a:r>
              <a:rPr lang="en-US" dirty="0" smtClean="0"/>
              <a:t>Can still sort in O(</a:t>
            </a:r>
            <a:r>
              <a:rPr lang="en-US" i="1" dirty="0" smtClean="0"/>
              <a:t>n</a:t>
            </a:r>
            <a:r>
              <a:rPr lang="en-US" dirty="0" smtClean="0"/>
              <a:t> log </a:t>
            </a:r>
            <a:r>
              <a:rPr lang="en-US" i="1" dirty="0" smtClean="0"/>
              <a:t>n</a:t>
            </a:r>
            <a:r>
              <a:rPr lang="en-US" dirty="0" smtClean="0"/>
              <a:t>), with care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Core data structure for LISP/SCHEME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FF6600"/>
                </a:solidFill>
              </a:rPr>
              <a:t>However</a:t>
            </a:r>
          </a:p>
          <a:p>
            <a:pPr lvl="1"/>
            <a:r>
              <a:rPr lang="en-US" dirty="0" smtClean="0"/>
              <a:t>No random access</a:t>
            </a:r>
          </a:p>
          <a:p>
            <a:pPr lvl="1"/>
            <a:r>
              <a:rPr lang="en-US" dirty="0" smtClean="0"/>
              <a:t>Can’t do binary search even if list is sorted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Unless we use more advanced linked lists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084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Singly Linked List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12777" y="976160"/>
            <a:ext cx="717077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rgbClr val="AA0D91"/>
                </a:solidFill>
                <a:latin typeface="Courier"/>
                <a:cs typeface="Courier"/>
              </a:rPr>
              <a:t>struct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 Node {</a:t>
            </a:r>
          </a:p>
          <a:p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    Node*  next;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    string payload;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    Node(string </a:t>
            </a:r>
            <a:r>
              <a:rPr lang="en-US" sz="2000" dirty="0" err="1">
                <a:solidFill>
                  <a:srgbClr val="000000"/>
                </a:solidFill>
                <a:latin typeface="Courier"/>
                <a:cs typeface="Courier"/>
              </a:rPr>
              <a:t>pl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=</a:t>
            </a:r>
            <a:r>
              <a:rPr lang="en-US" sz="2000" dirty="0">
                <a:solidFill>
                  <a:srgbClr val="C41A16"/>
                </a:solidFill>
                <a:latin typeface="Courier"/>
                <a:cs typeface="Courier"/>
              </a:rPr>
              <a:t>""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, Node* </a:t>
            </a:r>
            <a:r>
              <a:rPr lang="en-US" sz="2000" dirty="0" err="1">
                <a:solidFill>
                  <a:srgbClr val="000000"/>
                </a:solidFill>
                <a:latin typeface="Courier"/>
                <a:cs typeface="Courier"/>
              </a:rPr>
              <a:t>n_ptr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=</a:t>
            </a:r>
            <a:r>
              <a:rPr lang="en-US" sz="2000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) :</a:t>
            </a:r>
          </a:p>
          <a:p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    payload(</a:t>
            </a:r>
            <a:r>
              <a:rPr lang="en-US" sz="2000" dirty="0" err="1">
                <a:solidFill>
                  <a:srgbClr val="000000"/>
                </a:solidFill>
                <a:latin typeface="Courier"/>
                <a:cs typeface="Courier"/>
              </a:rPr>
              <a:t>pl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), next(</a:t>
            </a:r>
            <a:r>
              <a:rPr lang="en-US" sz="2000" dirty="0" err="1">
                <a:solidFill>
                  <a:srgbClr val="000000"/>
                </a:solidFill>
                <a:latin typeface="Courier"/>
                <a:cs typeface="Courier"/>
              </a:rPr>
              <a:t>n_ptr</a:t>
            </a:r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) {};</a:t>
            </a:r>
          </a:p>
          <a:p>
            <a:r>
              <a:rPr lang="en-US" sz="2000" dirty="0">
                <a:solidFill>
                  <a:srgbClr val="000000"/>
                </a:solidFill>
                <a:latin typeface="Courier"/>
                <a:cs typeface="Courier"/>
              </a:rPr>
              <a:t>};</a:t>
            </a:r>
            <a:endParaRPr lang="en-US" sz="2000" dirty="0">
              <a:latin typeface="Courier"/>
              <a:cs typeface="Courier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537740"/>
              </p:ext>
            </p:extLst>
          </p:nvPr>
        </p:nvGraphicFramePr>
        <p:xfrm>
          <a:off x="156803" y="3519912"/>
          <a:ext cx="4326340" cy="193892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360025"/>
                <a:gridCol w="2966315"/>
              </a:tblGrid>
              <a:tr h="557980">
                <a:tc gridSpan="2">
                  <a:txBody>
                    <a:bodyPr/>
                    <a:lstStyle/>
                    <a:p>
                      <a:r>
                        <a:rPr lang="en-US" sz="2400" dirty="0" smtClean="0">
                          <a:latin typeface="Courier"/>
                          <a:cs typeface="Courier"/>
                        </a:rPr>
                        <a:t>SLL </a:t>
                      </a:r>
                      <a:r>
                        <a:rPr lang="en-US" sz="2400" dirty="0" smtClean="0">
                          <a:latin typeface="Courier"/>
                          <a:cs typeface="Courier"/>
                        </a:rPr>
                        <a:t>Node Structure</a:t>
                      </a:r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66193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"/>
                          <a:cs typeface="Courier"/>
                        </a:rPr>
                        <a:t>payload</a:t>
                      </a:r>
                      <a:endParaRPr lang="en-US" sz="2000" dirty="0">
                        <a:latin typeface="Courier"/>
                        <a:cs typeface="Courier"/>
                      </a:endParaRPr>
                    </a:p>
                  </a:txBody>
                  <a:tcP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008000"/>
                          </a:solidFill>
                          <a:latin typeface="Courier"/>
                          <a:cs typeface="Courier"/>
                        </a:rPr>
                        <a:t>“some string”</a:t>
                      </a:r>
                      <a:endParaRPr lang="en-US" sz="2400" dirty="0" smtClean="0">
                        <a:solidFill>
                          <a:srgbClr val="008000"/>
                        </a:solidFill>
                        <a:latin typeface="Courier"/>
                        <a:cs typeface="Courier"/>
                      </a:endParaRPr>
                    </a:p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5798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ourier"/>
                          <a:cs typeface="Courier"/>
                        </a:rPr>
                        <a:t>next</a:t>
                      </a:r>
                      <a:endParaRPr lang="en-US" sz="2000" dirty="0">
                        <a:latin typeface="Courier"/>
                        <a:cs typeface="Courier"/>
                      </a:endParaRPr>
                    </a:p>
                  </a:txBody>
                  <a:tcP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259165"/>
              </p:ext>
            </p:extLst>
          </p:nvPr>
        </p:nvGraphicFramePr>
        <p:xfrm>
          <a:off x="5825261" y="3453571"/>
          <a:ext cx="3154786" cy="193892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154786"/>
              </a:tblGrid>
              <a:tr h="55798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urier"/>
                          <a:cs typeface="Courier"/>
                        </a:rPr>
                        <a:t>Node</a:t>
                      </a:r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66193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latin typeface="Courier"/>
                          <a:cs typeface="Courier"/>
                        </a:rPr>
                        <a:t>“another string”</a:t>
                      </a:r>
                      <a:endParaRPr lang="en-US" sz="2400" dirty="0" smtClean="0">
                        <a:latin typeface="Courier"/>
                        <a:cs typeface="Courier"/>
                      </a:endParaRPr>
                    </a:p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57980"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Oval 10"/>
          <p:cNvSpPr/>
          <p:nvPr/>
        </p:nvSpPr>
        <p:spPr>
          <a:xfrm>
            <a:off x="2881343" y="5018264"/>
            <a:ext cx="284343" cy="2937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Elbow Connector 12"/>
          <p:cNvCxnSpPr>
            <a:stCxn id="11" idx="6"/>
          </p:cNvCxnSpPr>
          <p:nvPr/>
        </p:nvCxnSpPr>
        <p:spPr>
          <a:xfrm flipV="1">
            <a:off x="3165686" y="3453571"/>
            <a:ext cx="2659575" cy="1711549"/>
          </a:xfrm>
          <a:prstGeom prst="bentConnector3">
            <a:avLst>
              <a:gd name="adj1" fmla="val 67819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341383" y="5018264"/>
            <a:ext cx="284343" cy="2937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Elbow Connector 16"/>
          <p:cNvCxnSpPr/>
          <p:nvPr/>
        </p:nvCxnSpPr>
        <p:spPr>
          <a:xfrm>
            <a:off x="7625728" y="5165120"/>
            <a:ext cx="1354319" cy="105197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441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a </a:t>
            </a:r>
            <a:r>
              <a:rPr lang="en-US" dirty="0" smtClean="0"/>
              <a:t>SLL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02406" y="733564"/>
            <a:ext cx="707719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AA0D91"/>
                </a:solidFill>
                <a:latin typeface="Courier"/>
                <a:cs typeface="Courier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main() {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Node* head = </a:t>
            </a:r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new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Node(</a:t>
            </a:r>
            <a:r>
              <a:rPr lang="en-US" sz="2400" dirty="0">
                <a:solidFill>
                  <a:srgbClr val="C41A16"/>
                </a:solidFill>
                <a:latin typeface="Courier"/>
                <a:cs typeface="Courier"/>
              </a:rPr>
              <a:t>"deep"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head = </a:t>
            </a:r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new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Node(</a:t>
            </a:r>
            <a:r>
              <a:rPr lang="en-US" sz="2400" dirty="0">
                <a:solidFill>
                  <a:srgbClr val="C41A16"/>
                </a:solidFill>
                <a:latin typeface="Courier"/>
                <a:cs typeface="Courier"/>
              </a:rPr>
              <a:t>"the"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, head);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head = </a:t>
            </a:r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new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Node(</a:t>
            </a:r>
            <a:r>
              <a:rPr lang="en-US" sz="2400" dirty="0">
                <a:solidFill>
                  <a:srgbClr val="C41A16"/>
                </a:solidFill>
                <a:latin typeface="Courier"/>
                <a:cs typeface="Courier"/>
              </a:rPr>
              <a:t>"in"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, head);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head = </a:t>
            </a:r>
            <a:r>
              <a:rPr lang="en-US" sz="2400" dirty="0">
                <a:solidFill>
                  <a:srgbClr val="AA0D91"/>
                </a:solidFill>
                <a:latin typeface="Courier"/>
                <a:cs typeface="Courier"/>
              </a:rPr>
              <a:t>new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Node(</a:t>
            </a:r>
            <a:r>
              <a:rPr lang="en-US" sz="2400" dirty="0">
                <a:solidFill>
                  <a:srgbClr val="C41A16"/>
                </a:solidFill>
                <a:latin typeface="Courier"/>
                <a:cs typeface="Courier"/>
              </a:rPr>
              <a:t>"rolling"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, head);</a:t>
            </a:r>
          </a:p>
          <a:p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400" dirty="0" err="1">
                <a:solidFill>
                  <a:srgbClr val="000000"/>
                </a:solidFill>
                <a:latin typeface="Courier"/>
                <a:cs typeface="Courier"/>
              </a:rPr>
              <a:t>print_list</a:t>
            </a:r>
            <a:r>
              <a:rPr lang="en-US" sz="2400" dirty="0">
                <a:solidFill>
                  <a:srgbClr val="000000"/>
                </a:solidFill>
                <a:latin typeface="Courier"/>
                <a:cs typeface="Courier"/>
              </a:rPr>
              <a:t>(head);</a:t>
            </a:r>
          </a:p>
          <a:p>
            <a:r>
              <a:rPr lang="is-IS" sz="24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is-IS" sz="2400" dirty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is-IS" sz="24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is-IS" sz="2400" dirty="0">
                <a:solidFill>
                  <a:srgbClr val="1C00CF"/>
                </a:solidFill>
                <a:latin typeface="Courier"/>
                <a:cs typeface="Courier"/>
              </a:rPr>
              <a:t>0</a:t>
            </a:r>
            <a:r>
              <a:rPr lang="is-IS" sz="24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is-IS" sz="2400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sz="2400" dirty="0">
              <a:latin typeface="Courier"/>
              <a:cs typeface="Courier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893159"/>
              </p:ext>
            </p:extLst>
          </p:nvPr>
        </p:nvGraphicFramePr>
        <p:xfrm>
          <a:off x="7369639" y="4459860"/>
          <a:ext cx="1350214" cy="142004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350214"/>
              </a:tblGrid>
              <a:tr h="39436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urier"/>
                          <a:cs typeface="Courier"/>
                        </a:rPr>
                        <a:t>Node</a:t>
                      </a:r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0564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FF6600"/>
                          </a:solidFill>
                          <a:latin typeface="Courier"/>
                          <a:cs typeface="Courier"/>
                        </a:rPr>
                        <a:t>“deep”</a:t>
                      </a:r>
                      <a:endParaRPr lang="en-US" sz="2400" dirty="0" smtClean="0">
                        <a:solidFill>
                          <a:srgbClr val="FF66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94363"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Elbow Connector 9"/>
          <p:cNvCxnSpPr>
            <a:stCxn id="11" idx="6"/>
          </p:cNvCxnSpPr>
          <p:nvPr/>
        </p:nvCxnSpPr>
        <p:spPr>
          <a:xfrm>
            <a:off x="8179601" y="5640681"/>
            <a:ext cx="331734" cy="76766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7895258" y="5493825"/>
            <a:ext cx="284343" cy="2937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8179601" y="6408341"/>
            <a:ext cx="62555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596758" y="4065737"/>
            <a:ext cx="772881" cy="39412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18593" y="3590462"/>
            <a:ext cx="923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head</a:t>
            </a:r>
            <a:endParaRPr lang="en-US" sz="24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685557"/>
              </p:ext>
            </p:extLst>
          </p:nvPr>
        </p:nvGraphicFramePr>
        <p:xfrm>
          <a:off x="5045437" y="4519893"/>
          <a:ext cx="1350214" cy="142004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350214"/>
              </a:tblGrid>
              <a:tr h="39436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urier"/>
                          <a:cs typeface="Courier"/>
                        </a:rPr>
                        <a:t>Node</a:t>
                      </a:r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0564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FF6600"/>
                          </a:solidFill>
                          <a:latin typeface="Courier"/>
                          <a:cs typeface="Courier"/>
                        </a:rPr>
                        <a:t>“the”</a:t>
                      </a:r>
                      <a:endParaRPr lang="en-US" sz="2400" dirty="0" smtClean="0">
                        <a:solidFill>
                          <a:srgbClr val="FF66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94363"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1" name="Elbow Connector 20"/>
          <p:cNvCxnSpPr>
            <a:stCxn id="22" idx="6"/>
          </p:cNvCxnSpPr>
          <p:nvPr/>
        </p:nvCxnSpPr>
        <p:spPr>
          <a:xfrm flipV="1">
            <a:off x="5855399" y="4459860"/>
            <a:ext cx="1438591" cy="1240854"/>
          </a:xfrm>
          <a:prstGeom prst="bentConnector3">
            <a:avLst>
              <a:gd name="adj1" fmla="val 6581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5571056" y="5553858"/>
            <a:ext cx="284343" cy="2937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4246939" y="4125977"/>
            <a:ext cx="772881" cy="39412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668774" y="3650702"/>
            <a:ext cx="923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head</a:t>
            </a:r>
            <a:endParaRPr lang="en-US" sz="24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66701"/>
              </p:ext>
            </p:extLst>
          </p:nvPr>
        </p:nvGraphicFramePr>
        <p:xfrm>
          <a:off x="2815841" y="4579926"/>
          <a:ext cx="1350214" cy="142004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350214"/>
              </a:tblGrid>
              <a:tr h="39436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urier"/>
                          <a:cs typeface="Courier"/>
                        </a:rPr>
                        <a:t>Node</a:t>
                      </a:r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0564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FF6600"/>
                          </a:solidFill>
                          <a:latin typeface="Courier"/>
                          <a:cs typeface="Courier"/>
                        </a:rPr>
                        <a:t>“in”</a:t>
                      </a:r>
                      <a:endParaRPr lang="en-US" sz="2400" dirty="0" smtClean="0">
                        <a:solidFill>
                          <a:srgbClr val="FF66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94363"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2" name="Elbow Connector 31"/>
          <p:cNvCxnSpPr>
            <a:stCxn id="33" idx="6"/>
          </p:cNvCxnSpPr>
          <p:nvPr/>
        </p:nvCxnSpPr>
        <p:spPr>
          <a:xfrm flipV="1">
            <a:off x="3625803" y="4519893"/>
            <a:ext cx="1438591" cy="1240854"/>
          </a:xfrm>
          <a:prstGeom prst="bentConnector3">
            <a:avLst>
              <a:gd name="adj1" fmla="val 6581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3341460" y="5613891"/>
            <a:ext cx="284343" cy="2937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2039056" y="4139587"/>
            <a:ext cx="772881" cy="39412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460891" y="3664312"/>
            <a:ext cx="923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head</a:t>
            </a:r>
            <a:endParaRPr lang="en-US" sz="24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252889"/>
              </p:ext>
            </p:extLst>
          </p:nvPr>
        </p:nvGraphicFramePr>
        <p:xfrm>
          <a:off x="287291" y="4639959"/>
          <a:ext cx="1600650" cy="142004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600650"/>
              </a:tblGrid>
              <a:tr h="39436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urier"/>
                          <a:cs typeface="Courier"/>
                        </a:rPr>
                        <a:t>Node</a:t>
                      </a:r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0564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solidFill>
                            <a:srgbClr val="FF6600"/>
                          </a:solidFill>
                          <a:latin typeface="Courier"/>
                          <a:cs typeface="Courier"/>
                        </a:rPr>
                        <a:t>“rolling”</a:t>
                      </a:r>
                      <a:endParaRPr lang="en-US" sz="2000" dirty="0" smtClean="0">
                        <a:solidFill>
                          <a:srgbClr val="FF66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94363"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7" name="Elbow Connector 36"/>
          <p:cNvCxnSpPr>
            <a:stCxn id="38" idx="6"/>
          </p:cNvCxnSpPr>
          <p:nvPr/>
        </p:nvCxnSpPr>
        <p:spPr>
          <a:xfrm flipV="1">
            <a:off x="1347689" y="4579926"/>
            <a:ext cx="1438591" cy="1240854"/>
          </a:xfrm>
          <a:prstGeom prst="bentConnector3">
            <a:avLst>
              <a:gd name="adj1" fmla="val 6581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1063346" y="5673924"/>
            <a:ext cx="284343" cy="2937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37727" y="3908754"/>
            <a:ext cx="1" cy="73120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87291" y="3433479"/>
            <a:ext cx="923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head</a:t>
            </a:r>
            <a:endParaRPr lang="en-US" sz="24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480914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/>
      <p:bldP spid="19" grpId="1"/>
      <p:bldP spid="22" grpId="0" animBg="1"/>
      <p:bldP spid="30" grpId="0"/>
      <p:bldP spid="30" grpId="1"/>
      <p:bldP spid="33" grpId="0" animBg="1"/>
      <p:bldP spid="35" grpId="0"/>
      <p:bldP spid="35" grpId="1"/>
      <p:bldP spid="38" grpId="0" animBg="1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Traverse a </a:t>
            </a:r>
            <a:r>
              <a:rPr lang="en-US" dirty="0" smtClean="0"/>
              <a:t>SLL</a:t>
            </a:r>
            <a:r>
              <a:rPr lang="en-US" dirty="0" smtClean="0"/>
              <a:t>, Iteratively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7171" y="1724865"/>
            <a:ext cx="8587162" cy="3108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AA0D91"/>
                </a:solidFill>
                <a:latin typeface="Courier"/>
                <a:cs typeface="Courier"/>
              </a:rPr>
              <a:t>void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ourier"/>
                <a:cs typeface="Courier"/>
              </a:rPr>
              <a:t>print_list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(Node* </a:t>
            </a:r>
            <a:r>
              <a:rPr lang="en-US" sz="2800" dirty="0" err="1">
                <a:solidFill>
                  <a:srgbClr val="000000"/>
                </a:solidFill>
                <a:latin typeface="Courier"/>
                <a:cs typeface="Courier"/>
              </a:rPr>
              <a:t>ptr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) {</a:t>
            </a:r>
          </a:p>
          <a:p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800" dirty="0">
                <a:solidFill>
                  <a:srgbClr val="AA0D91"/>
                </a:solidFill>
                <a:latin typeface="Courier"/>
                <a:cs typeface="Courier"/>
              </a:rPr>
              <a:t>while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 (</a:t>
            </a:r>
            <a:r>
              <a:rPr lang="en-US" sz="2800" dirty="0" err="1">
                <a:solidFill>
                  <a:srgbClr val="000000"/>
                </a:solidFill>
                <a:latin typeface="Courier"/>
                <a:cs typeface="Courier"/>
              </a:rPr>
              <a:t>ptr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 != </a:t>
            </a:r>
            <a:r>
              <a:rPr lang="en-US" sz="2800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) {</a:t>
            </a:r>
          </a:p>
          <a:p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2800" dirty="0" err="1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sz="2800" dirty="0" err="1">
                <a:solidFill>
                  <a:srgbClr val="000000"/>
                </a:solidFill>
                <a:latin typeface="Courier"/>
                <a:cs typeface="Courier"/>
              </a:rPr>
              <a:t>ptr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-&gt;payload &lt;&lt; </a:t>
            </a:r>
            <a:r>
              <a:rPr lang="en-US" sz="2800" dirty="0">
                <a:solidFill>
                  <a:srgbClr val="C41A16"/>
                </a:solidFill>
                <a:latin typeface="Courier"/>
                <a:cs typeface="Courier"/>
              </a:rPr>
              <a:t>" "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ro-RO" sz="2800" dirty="0">
                <a:solidFill>
                  <a:srgbClr val="000000"/>
                </a:solidFill>
                <a:latin typeface="Courier"/>
                <a:cs typeface="Courier"/>
              </a:rPr>
              <a:t>        ptr = ptr-&gt;next;</a:t>
            </a:r>
          </a:p>
          <a:p>
            <a:r>
              <a:rPr lang="ro-RO" sz="2800" dirty="0">
                <a:solidFill>
                  <a:srgbClr val="000000"/>
                </a:solidFill>
                <a:latin typeface="Courier"/>
                <a:cs typeface="Courier"/>
              </a:rPr>
              <a:t>    }</a:t>
            </a:r>
          </a:p>
          <a:p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800" dirty="0" err="1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sz="2800" dirty="0" err="1">
                <a:solidFill>
                  <a:srgbClr val="000000"/>
                </a:solidFill>
                <a:latin typeface="Courier"/>
                <a:cs typeface="Courier"/>
              </a:rPr>
              <a:t>endl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72522" y="5041916"/>
            <a:ext cx="3610379" cy="58477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200" dirty="0" smtClean="0">
                <a:latin typeface="Didot"/>
                <a:cs typeface="Didot"/>
              </a:rPr>
              <a:t>Recursive version?</a:t>
            </a:r>
            <a:endParaRPr lang="en-US" sz="3200" dirty="0">
              <a:latin typeface="Didot"/>
              <a:cs typeface="Didot"/>
            </a:endParaRPr>
          </a:p>
        </p:txBody>
      </p:sp>
    </p:spTree>
    <p:extLst>
      <p:ext uri="{BB962C8B-B14F-4D97-AF65-F5344CB8AC3E}">
        <p14:creationId xmlns:p14="http://schemas.microsoft.com/office/powerpoint/2010/main" val="2444435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Traverse a </a:t>
            </a:r>
            <a:r>
              <a:rPr lang="en-US" dirty="0" smtClean="0"/>
              <a:t>SLL</a:t>
            </a:r>
            <a:r>
              <a:rPr lang="en-US" dirty="0" smtClean="0"/>
              <a:t>, Recursively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7171" y="1724865"/>
            <a:ext cx="8587162" cy="3539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AA0D91"/>
                </a:solidFill>
                <a:latin typeface="Courier"/>
                <a:cs typeface="Courier"/>
              </a:rPr>
              <a:t>void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ourier"/>
                <a:cs typeface="Courier"/>
              </a:rPr>
              <a:t>print_list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(Node* </a:t>
            </a:r>
            <a:r>
              <a:rPr lang="en-US" sz="2800" dirty="0" err="1">
                <a:solidFill>
                  <a:srgbClr val="000000"/>
                </a:solidFill>
                <a:latin typeface="Courier"/>
                <a:cs typeface="Courier"/>
              </a:rPr>
              <a:t>ptr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) {</a:t>
            </a:r>
          </a:p>
          <a:p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800" dirty="0" smtClean="0">
                <a:solidFill>
                  <a:srgbClr val="AA0D91"/>
                </a:solidFill>
                <a:latin typeface="Courier"/>
                <a:cs typeface="Courier"/>
              </a:rPr>
              <a:t>if</a:t>
            </a:r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2800" dirty="0" err="1">
                <a:solidFill>
                  <a:srgbClr val="000000"/>
                </a:solidFill>
                <a:latin typeface="Courier"/>
                <a:cs typeface="Courier"/>
              </a:rPr>
              <a:t>ptr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 != </a:t>
            </a:r>
            <a:r>
              <a:rPr lang="en-US" sz="2800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) {</a:t>
            </a:r>
          </a:p>
          <a:p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2800" dirty="0" err="1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sz="2800" dirty="0" err="1">
                <a:solidFill>
                  <a:srgbClr val="000000"/>
                </a:solidFill>
                <a:latin typeface="Courier"/>
                <a:cs typeface="Courier"/>
              </a:rPr>
              <a:t>ptr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-&gt;payload &lt;&lt; </a:t>
            </a:r>
            <a:r>
              <a:rPr lang="en-US" sz="2800" dirty="0">
                <a:solidFill>
                  <a:srgbClr val="C41A16"/>
                </a:solidFill>
                <a:latin typeface="Courier"/>
                <a:cs typeface="Courier"/>
              </a:rPr>
              <a:t>" "</a:t>
            </a:r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ro-RO" sz="2800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ro-RO" sz="2800" dirty="0" smtClean="0">
                <a:solidFill>
                  <a:srgbClr val="000000"/>
                </a:solidFill>
                <a:latin typeface="Courier"/>
                <a:cs typeface="Courier"/>
              </a:rPr>
              <a:t>print_list(ptr</a:t>
            </a:r>
            <a:r>
              <a:rPr lang="ro-RO" sz="2800" dirty="0">
                <a:solidFill>
                  <a:srgbClr val="000000"/>
                </a:solidFill>
                <a:latin typeface="Courier"/>
                <a:cs typeface="Courier"/>
              </a:rPr>
              <a:t>-&gt;</a:t>
            </a:r>
            <a:r>
              <a:rPr lang="ro-RO" sz="2800" dirty="0" smtClean="0">
                <a:solidFill>
                  <a:srgbClr val="000000"/>
                </a:solidFill>
                <a:latin typeface="Courier"/>
                <a:cs typeface="Courier"/>
              </a:rPr>
              <a:t>next);</a:t>
            </a:r>
            <a:endParaRPr lang="ro-RO" sz="2800" dirty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ro-RO" sz="2800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ro-RO" sz="2800" dirty="0" smtClean="0">
                <a:solidFill>
                  <a:srgbClr val="000000"/>
                </a:solidFill>
                <a:latin typeface="Courier"/>
                <a:cs typeface="Courier"/>
              </a:rPr>
              <a:t>} </a:t>
            </a:r>
            <a:r>
              <a:rPr lang="en-US" sz="2800" dirty="0" smtClean="0">
                <a:solidFill>
                  <a:srgbClr val="AA0D91"/>
                </a:solidFill>
                <a:latin typeface="Courier"/>
                <a:cs typeface="Courier"/>
              </a:rPr>
              <a:t>else </a:t>
            </a:r>
            <a:r>
              <a:rPr lang="ro-RO" sz="2800" dirty="0" smtClean="0">
                <a:solidFill>
                  <a:srgbClr val="000000"/>
                </a:solidFill>
                <a:latin typeface="Courier"/>
                <a:cs typeface="Courier"/>
              </a:rPr>
              <a:t>{</a:t>
            </a:r>
            <a:endParaRPr lang="ro-RO" sz="2800" dirty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sz="2800" dirty="0" err="1" smtClean="0">
                <a:solidFill>
                  <a:srgbClr val="000000"/>
                </a:solidFill>
                <a:latin typeface="Courier"/>
                <a:cs typeface="Courier"/>
              </a:rPr>
              <a:t>cout</a:t>
            </a:r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 &lt;&lt; </a:t>
            </a:r>
            <a:r>
              <a:rPr lang="en-US" sz="2800" dirty="0" err="1" smtClean="0">
                <a:solidFill>
                  <a:srgbClr val="000000"/>
                </a:solidFill>
                <a:latin typeface="Courier"/>
                <a:cs typeface="Courier"/>
              </a:rPr>
              <a:t>endl</a:t>
            </a:r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   }</a:t>
            </a:r>
          </a:p>
          <a:p>
            <a:r>
              <a:rPr lang="en-US" sz="2800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sz="2800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865388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Search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1233311"/>
            <a:ext cx="83723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Node*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iterative_search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err="1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string&amp; key, Node*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ptr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) {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ptr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!=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&amp;&amp;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ptr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-&gt;payload != key) </a:t>
            </a:r>
          </a:p>
          <a:p>
            <a:r>
              <a:rPr lang="ro-RO" dirty="0">
                <a:solidFill>
                  <a:srgbClr val="000000"/>
                </a:solidFill>
                <a:latin typeface="Courier"/>
                <a:cs typeface="Courier"/>
              </a:rPr>
              <a:t>        ptr = ptr-&gt;next;</a:t>
            </a:r>
          </a:p>
          <a:p>
            <a:r>
              <a:rPr lang="ro-RO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ro-RO" dirty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ro-RO" dirty="0">
                <a:solidFill>
                  <a:srgbClr val="000000"/>
                </a:solidFill>
                <a:latin typeface="Courier"/>
                <a:cs typeface="Courier"/>
              </a:rPr>
              <a:t> ptr;</a:t>
            </a:r>
          </a:p>
          <a:p>
            <a:r>
              <a:rPr lang="ro-RO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964134"/>
            <a:ext cx="8229600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Node*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recursive_search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dirty="0" err="1">
                <a:solidFill>
                  <a:srgbClr val="AA0D91"/>
                </a:solidFill>
                <a:latin typeface="Courier"/>
                <a:cs typeface="Courier"/>
              </a:rPr>
              <a:t>const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string&amp; key, Node*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ptr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) {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if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ptr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!=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NULL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&amp;&amp;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ptr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-&gt;payload != key) 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en-US" dirty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recursive_search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(key, </a:t>
            </a:r>
            <a:r>
              <a:rPr lang="en-US" dirty="0" err="1">
                <a:solidFill>
                  <a:srgbClr val="000000"/>
                </a:solidFill>
                <a:latin typeface="Courier"/>
                <a:cs typeface="Courier"/>
              </a:rPr>
              <a:t>ptr</a:t>
            </a:r>
            <a:r>
              <a:rPr lang="en-US" dirty="0">
                <a:solidFill>
                  <a:srgbClr val="000000"/>
                </a:solidFill>
                <a:latin typeface="Courier"/>
                <a:cs typeface="Courier"/>
              </a:rPr>
              <a:t>-&gt;next);</a:t>
            </a:r>
          </a:p>
          <a:p>
            <a:r>
              <a:rPr lang="hu-HU" dirty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hu-HU" dirty="0">
                <a:solidFill>
                  <a:srgbClr val="AA0D91"/>
                </a:solidFill>
                <a:latin typeface="Courier"/>
                <a:cs typeface="Courier"/>
              </a:rPr>
              <a:t>else</a:t>
            </a:r>
            <a:endParaRPr lang="hu-HU" dirty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is-IS" dirty="0">
                <a:solidFill>
                  <a:srgbClr val="000000"/>
                </a:solidFill>
                <a:latin typeface="Courier"/>
                <a:cs typeface="Courier"/>
              </a:rPr>
              <a:t>        </a:t>
            </a:r>
            <a:r>
              <a:rPr lang="is-IS" dirty="0">
                <a:solidFill>
                  <a:srgbClr val="AA0D91"/>
                </a:solidFill>
                <a:latin typeface="Courier"/>
                <a:cs typeface="Courier"/>
              </a:rPr>
              <a:t>return</a:t>
            </a:r>
            <a:r>
              <a:rPr lang="is-IS" dirty="0">
                <a:solidFill>
                  <a:srgbClr val="000000"/>
                </a:solidFill>
                <a:latin typeface="Courier"/>
                <a:cs typeface="Courier"/>
              </a:rPr>
              <a:t> ptr;</a:t>
            </a:r>
          </a:p>
          <a:p>
            <a:r>
              <a:rPr lang="is-IS" dirty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635065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Delete: Must Have a Predecessor Pointer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11/8/12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1" y="1294104"/>
            <a:ext cx="8229600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AA0D91"/>
                </a:solidFill>
                <a:latin typeface="Menlo-Regular"/>
              </a:rPr>
              <a:t>void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del_successor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(Node*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ptr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) {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dirty="0">
                <a:solidFill>
                  <a:srgbClr val="AA0D91"/>
                </a:solidFill>
                <a:latin typeface="Menlo-Regular"/>
              </a:rPr>
              <a:t>if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ptr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== </a:t>
            </a:r>
            <a:r>
              <a:rPr lang="en-US" dirty="0">
                <a:solidFill>
                  <a:srgbClr val="AA0D91"/>
                </a:solidFill>
                <a:latin typeface="Menlo-Regular"/>
              </a:rPr>
              <a:t>NULL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||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ptr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-&gt;next == </a:t>
            </a:r>
            <a:r>
              <a:rPr lang="en-US" dirty="0">
                <a:solidFill>
                  <a:srgbClr val="AA0D91"/>
                </a:solidFill>
                <a:latin typeface="Menlo-Regular"/>
              </a:rPr>
              <a:t>NULL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) </a:t>
            </a:r>
            <a:r>
              <a:rPr lang="en-US" dirty="0">
                <a:solidFill>
                  <a:srgbClr val="AA0D91"/>
                </a:solidFill>
                <a:latin typeface="Menlo-Regular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   Node* temp =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ptr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-&gt;next;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ptr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-&gt;next = temp-&gt;next;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dirty="0">
                <a:solidFill>
                  <a:srgbClr val="AA0D91"/>
                </a:solidFill>
                <a:latin typeface="Menlo-Regular"/>
              </a:rPr>
              <a:t>delete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temp; </a:t>
            </a:r>
            <a:r>
              <a:rPr lang="en-US" dirty="0">
                <a:solidFill>
                  <a:srgbClr val="007400"/>
                </a:solidFill>
                <a:latin typeface="Menlo-Regular"/>
              </a:rPr>
              <a:t>// always remember this</a:t>
            </a:r>
            <a:endParaRPr lang="en-US" dirty="0">
              <a:solidFill>
                <a:srgbClr val="000000"/>
              </a:solidFill>
              <a:latin typeface="Menlo-Regular"/>
            </a:endParaRP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}</a:t>
            </a:r>
            <a:endParaRPr lang="en-US" dirty="0"/>
          </a:p>
        </p:txBody>
      </p:sp>
      <p:sp>
        <p:nvSpPr>
          <p:cNvPr id="8" name="Date Placeholder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F46A4B-F4CE-BF47-A1BD-EEFFBD1E9C91}" type="datetime1">
              <a:rPr lang="en-US" smtClean="0"/>
              <a:pPr/>
              <a:t>11/8/12</a:t>
            </a:fld>
            <a:endParaRPr lang="en-US"/>
          </a:p>
        </p:txBody>
      </p:sp>
      <p:sp>
        <p:nvSpPr>
          <p:cNvPr id="9" name="Footer Placeholder 4"/>
          <p:cNvSpPr txBox="1">
            <a:spLocks/>
          </p:cNvSpPr>
          <p:nvPr/>
        </p:nvSpPr>
        <p:spPr>
          <a:xfrm>
            <a:off x="2672522" y="6356350"/>
            <a:ext cx="37989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CSE 250, Fall 2012, SUNY Buffalo, (C) Hung Q. Ngo</a:t>
            </a:r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38D6ED7-F2D7-E042-A4D9-C32968BC1C95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591028"/>
              </p:ext>
            </p:extLst>
          </p:nvPr>
        </p:nvGraphicFramePr>
        <p:xfrm>
          <a:off x="7369639" y="4459860"/>
          <a:ext cx="1350214" cy="142004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350214"/>
              </a:tblGrid>
              <a:tr h="39436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urier"/>
                          <a:cs typeface="Courier"/>
                        </a:rPr>
                        <a:t>Node</a:t>
                      </a:r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0564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FF6600"/>
                          </a:solidFill>
                          <a:latin typeface="Courier"/>
                          <a:cs typeface="Courier"/>
                        </a:rPr>
                        <a:t>“d”</a:t>
                      </a:r>
                      <a:endParaRPr lang="en-US" sz="2400" dirty="0" smtClean="0">
                        <a:solidFill>
                          <a:srgbClr val="FF66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94363"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Elbow Connector 11"/>
          <p:cNvCxnSpPr>
            <a:stCxn id="13" idx="6"/>
          </p:cNvCxnSpPr>
          <p:nvPr/>
        </p:nvCxnSpPr>
        <p:spPr>
          <a:xfrm flipV="1">
            <a:off x="8179601" y="4459860"/>
            <a:ext cx="1297186" cy="118082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7895258" y="5493825"/>
            <a:ext cx="284343" cy="2937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369639" y="4052127"/>
            <a:ext cx="0" cy="40773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907914" y="3590077"/>
            <a:ext cx="2031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t</a:t>
            </a:r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emp-&gt;next</a:t>
            </a:r>
            <a:endParaRPr lang="en-US" sz="24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782300"/>
              </p:ext>
            </p:extLst>
          </p:nvPr>
        </p:nvGraphicFramePr>
        <p:xfrm>
          <a:off x="5045437" y="4519893"/>
          <a:ext cx="1350214" cy="142004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350214"/>
              </a:tblGrid>
              <a:tr h="39436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urier"/>
                          <a:cs typeface="Courier"/>
                        </a:rPr>
                        <a:t>Node</a:t>
                      </a:r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0564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FF6600"/>
                          </a:solidFill>
                          <a:latin typeface="Courier"/>
                          <a:cs typeface="Courier"/>
                        </a:rPr>
                        <a:t>“c”</a:t>
                      </a:r>
                      <a:endParaRPr lang="en-US" sz="2400" dirty="0" smtClean="0">
                        <a:solidFill>
                          <a:srgbClr val="FF66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94363"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8" name="Elbow Connector 17"/>
          <p:cNvCxnSpPr>
            <a:stCxn id="19" idx="6"/>
          </p:cNvCxnSpPr>
          <p:nvPr/>
        </p:nvCxnSpPr>
        <p:spPr>
          <a:xfrm flipV="1">
            <a:off x="5855399" y="4459860"/>
            <a:ext cx="1438591" cy="1240854"/>
          </a:xfrm>
          <a:prstGeom prst="bentConnector3">
            <a:avLst>
              <a:gd name="adj1" fmla="val 6581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5571056" y="5553858"/>
            <a:ext cx="284343" cy="2937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5019820" y="4052127"/>
            <a:ext cx="0" cy="46797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650443" y="3590077"/>
            <a:ext cx="923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temp</a:t>
            </a:r>
            <a:endParaRPr lang="en-US" sz="24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630261"/>
              </p:ext>
            </p:extLst>
          </p:nvPr>
        </p:nvGraphicFramePr>
        <p:xfrm>
          <a:off x="2815841" y="4579926"/>
          <a:ext cx="1350214" cy="142004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350214"/>
              </a:tblGrid>
              <a:tr h="39436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urier"/>
                          <a:cs typeface="Courier"/>
                        </a:rPr>
                        <a:t>Node</a:t>
                      </a:r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0564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FF6600"/>
                          </a:solidFill>
                          <a:latin typeface="Courier"/>
                          <a:cs typeface="Courier"/>
                        </a:rPr>
                        <a:t>“b”</a:t>
                      </a:r>
                      <a:endParaRPr lang="en-US" sz="2400" dirty="0" smtClean="0">
                        <a:solidFill>
                          <a:srgbClr val="FF66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94363"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3" name="Elbow Connector 22"/>
          <p:cNvCxnSpPr>
            <a:stCxn id="24" idx="6"/>
          </p:cNvCxnSpPr>
          <p:nvPr/>
        </p:nvCxnSpPr>
        <p:spPr>
          <a:xfrm flipV="1">
            <a:off x="3625803" y="4519893"/>
            <a:ext cx="1438591" cy="1240854"/>
          </a:xfrm>
          <a:prstGeom prst="bentConnector3">
            <a:avLst>
              <a:gd name="adj1" fmla="val 6581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3341460" y="5613891"/>
            <a:ext cx="284343" cy="2937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786280" y="4051742"/>
            <a:ext cx="25657" cy="4819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416903" y="3590077"/>
            <a:ext cx="738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8000"/>
                </a:solidFill>
                <a:latin typeface="Courier"/>
                <a:cs typeface="Courier"/>
              </a:rPr>
              <a:t>ptr</a:t>
            </a:r>
            <a:endParaRPr lang="en-US" sz="240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cxnSp>
        <p:nvCxnSpPr>
          <p:cNvPr id="28" name="Elbow Connector 27"/>
          <p:cNvCxnSpPr/>
          <p:nvPr/>
        </p:nvCxnSpPr>
        <p:spPr>
          <a:xfrm flipV="1">
            <a:off x="1347689" y="4579926"/>
            <a:ext cx="1438591" cy="1240854"/>
          </a:xfrm>
          <a:prstGeom prst="bentConnector3">
            <a:avLst>
              <a:gd name="adj1" fmla="val 6581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125779"/>
              </p:ext>
            </p:extLst>
          </p:nvPr>
        </p:nvGraphicFramePr>
        <p:xfrm>
          <a:off x="574620" y="4639959"/>
          <a:ext cx="1350214" cy="142004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350214"/>
              </a:tblGrid>
              <a:tr h="39436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ourier"/>
                          <a:cs typeface="Courier"/>
                        </a:rPr>
                        <a:t>Node</a:t>
                      </a:r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50564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FF6600"/>
                          </a:solidFill>
                          <a:latin typeface="Courier"/>
                          <a:cs typeface="Courier"/>
                        </a:rPr>
                        <a:t>“a”</a:t>
                      </a:r>
                      <a:endParaRPr lang="en-US" sz="2400" dirty="0" smtClean="0">
                        <a:solidFill>
                          <a:srgbClr val="FF6600"/>
                        </a:solidFill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  <a:tr h="394363">
                <a:tc>
                  <a:txBody>
                    <a:bodyPr/>
                    <a:lstStyle/>
                    <a:p>
                      <a:endParaRPr lang="en-US" sz="2400" dirty="0">
                        <a:latin typeface="Courier"/>
                        <a:cs typeface="Courier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0" name="Oval 39"/>
          <p:cNvSpPr/>
          <p:nvPr/>
        </p:nvSpPr>
        <p:spPr>
          <a:xfrm>
            <a:off x="1100239" y="5673924"/>
            <a:ext cx="284343" cy="2937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Elbow Connector 40"/>
          <p:cNvCxnSpPr/>
          <p:nvPr/>
        </p:nvCxnSpPr>
        <p:spPr>
          <a:xfrm flipV="1">
            <a:off x="-722566" y="4663253"/>
            <a:ext cx="1297186" cy="118082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Curved Connector 43"/>
          <p:cNvCxnSpPr>
            <a:stCxn id="24" idx="6"/>
          </p:cNvCxnSpPr>
          <p:nvPr/>
        </p:nvCxnSpPr>
        <p:spPr>
          <a:xfrm flipV="1">
            <a:off x="3625803" y="4459860"/>
            <a:ext cx="3668187" cy="1300887"/>
          </a:xfrm>
          <a:prstGeom prst="curvedConnector3">
            <a:avLst>
              <a:gd name="adj1" fmla="val 53663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3455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 animBg="1"/>
      <p:bldP spid="21" grpId="0"/>
      <p:bldP spid="21" grpId="1"/>
    </p:bldLst>
  </p:timing>
</p:sld>
</file>

<file path=ppt/theme/theme1.xml><?xml version="1.0" encoding="utf-8"?>
<a:theme xmlns:a="http://schemas.openxmlformats.org/drawingml/2006/main" name="csd250-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csd250-theme.thmx</Template>
  <TotalTime>211</TotalTime>
  <Words>1516</Words>
  <Application>Microsoft Macintosh PowerPoint</Application>
  <PresentationFormat>On-screen Show (4:3)</PresentationFormat>
  <Paragraphs>269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csd250-theme</vt:lpstr>
      <vt:lpstr>Linked Lists</vt:lpstr>
      <vt:lpstr>Performance of UBVector</vt:lpstr>
      <vt:lpstr>Linked lists</vt:lpstr>
      <vt:lpstr>Basic Singly Linked List</vt:lpstr>
      <vt:lpstr>Constructing a SLL</vt:lpstr>
      <vt:lpstr>Traverse a SLL, Iteratively</vt:lpstr>
      <vt:lpstr>Traverse a SLL, Recursively</vt:lpstr>
      <vt:lpstr>Linear Search</vt:lpstr>
      <vt:lpstr>Delete: Must Have a Predecessor Pointer</vt:lpstr>
      <vt:lpstr>Reverse a Linked List</vt:lpstr>
      <vt:lpstr>Insert Into a Sorted List</vt:lpstr>
      <vt:lpstr>Properties of Singly Linked Lists</vt:lpstr>
      <vt:lpstr>Properties of Singly Linked Lists</vt:lpstr>
      <vt:lpstr>Doubly Linked Lists</vt:lpstr>
      <vt:lpstr>XOR Linked List</vt:lpstr>
      <vt:lpstr>Main Problem with Linked List</vt:lpstr>
      <vt:lpstr>Skip List (William Pugh, 1990)</vt:lpstr>
      <vt:lpstr>Properties</vt:lpstr>
      <vt:lpstr>Problem &amp; Solution</vt:lpstr>
    </vt:vector>
  </TitlesOfParts>
  <Company>SUNY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Linked Lists</dc:title>
  <dc:creator>Hung Ngo</dc:creator>
  <cp:lastModifiedBy>Hung Ngo</cp:lastModifiedBy>
  <cp:revision>19</cp:revision>
  <dcterms:created xsi:type="dcterms:W3CDTF">2012-11-08T21:22:28Z</dcterms:created>
  <dcterms:modified xsi:type="dcterms:W3CDTF">2012-11-09T03:08:51Z</dcterms:modified>
</cp:coreProperties>
</file>