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73" r:id="rId1"/>
  </p:sldMasterIdLst>
  <p:notesMasterIdLst>
    <p:notesMasterId r:id="rId49"/>
  </p:notesMasterIdLst>
  <p:handoutMasterIdLst>
    <p:handoutMasterId r:id="rId50"/>
  </p:handoutMasterIdLst>
  <p:sldIdLst>
    <p:sldId id="328" r:id="rId2"/>
    <p:sldId id="330" r:id="rId3"/>
    <p:sldId id="331" r:id="rId4"/>
    <p:sldId id="332" r:id="rId5"/>
    <p:sldId id="387" r:id="rId6"/>
    <p:sldId id="397" r:id="rId7"/>
    <p:sldId id="398" r:id="rId8"/>
    <p:sldId id="399" r:id="rId9"/>
    <p:sldId id="388" r:id="rId10"/>
    <p:sldId id="390" r:id="rId11"/>
    <p:sldId id="389" r:id="rId12"/>
    <p:sldId id="357" r:id="rId13"/>
    <p:sldId id="333" r:id="rId14"/>
    <p:sldId id="391" r:id="rId15"/>
    <p:sldId id="392" r:id="rId16"/>
    <p:sldId id="393" r:id="rId17"/>
    <p:sldId id="366" r:id="rId18"/>
    <p:sldId id="394" r:id="rId19"/>
    <p:sldId id="400" r:id="rId20"/>
    <p:sldId id="401" r:id="rId21"/>
    <p:sldId id="402" r:id="rId22"/>
    <p:sldId id="403" r:id="rId23"/>
    <p:sldId id="404" r:id="rId24"/>
    <p:sldId id="396" r:id="rId25"/>
    <p:sldId id="395" r:id="rId26"/>
    <p:sldId id="405" r:id="rId27"/>
    <p:sldId id="406" r:id="rId28"/>
    <p:sldId id="407" r:id="rId29"/>
    <p:sldId id="408" r:id="rId30"/>
    <p:sldId id="409" r:id="rId31"/>
    <p:sldId id="410" r:id="rId32"/>
    <p:sldId id="411" r:id="rId33"/>
    <p:sldId id="412" r:id="rId34"/>
    <p:sldId id="413" r:id="rId35"/>
    <p:sldId id="414" r:id="rId36"/>
    <p:sldId id="415" r:id="rId37"/>
    <p:sldId id="417" r:id="rId38"/>
    <p:sldId id="416" r:id="rId39"/>
    <p:sldId id="418" r:id="rId40"/>
    <p:sldId id="419" r:id="rId41"/>
    <p:sldId id="420" r:id="rId42"/>
    <p:sldId id="421" r:id="rId43"/>
    <p:sldId id="422" r:id="rId44"/>
    <p:sldId id="423" r:id="rId45"/>
    <p:sldId id="424" r:id="rId46"/>
    <p:sldId id="425" r:id="rId47"/>
    <p:sldId id="426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3BC88-8FC9-6241-BC9F-F9DAA3A67B01}">
          <p14:sldIdLst>
            <p14:sldId id="328"/>
            <p14:sldId id="330"/>
            <p14:sldId id="331"/>
            <p14:sldId id="332"/>
            <p14:sldId id="387"/>
            <p14:sldId id="397"/>
            <p14:sldId id="398"/>
            <p14:sldId id="399"/>
            <p14:sldId id="388"/>
            <p14:sldId id="390"/>
            <p14:sldId id="389"/>
            <p14:sldId id="357"/>
            <p14:sldId id="333"/>
            <p14:sldId id="391"/>
            <p14:sldId id="392"/>
            <p14:sldId id="393"/>
            <p14:sldId id="366"/>
            <p14:sldId id="394"/>
            <p14:sldId id="400"/>
            <p14:sldId id="401"/>
            <p14:sldId id="402"/>
            <p14:sldId id="403"/>
            <p14:sldId id="404"/>
            <p14:sldId id="396"/>
            <p14:sldId id="395"/>
            <p14:sldId id="405"/>
            <p14:sldId id="406"/>
            <p14:sldId id="407"/>
            <p14:sldId id="408"/>
            <p14:sldId id="409"/>
            <p14:sldId id="410"/>
            <p14:sldId id="411"/>
            <p14:sldId id="412"/>
            <p14:sldId id="413"/>
            <p14:sldId id="414"/>
            <p14:sldId id="415"/>
            <p14:sldId id="417"/>
            <p14:sldId id="416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1" d="100"/>
          <a:sy n="181" d="100"/>
        </p:scale>
        <p:origin x="-12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EF6C38B-4F1D-7441-AB9E-85E6A8C71FB6}" type="datetime1">
              <a:rPr lang="en-US" smtClean="0"/>
              <a:t>3/27/12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7B28F92-1B9F-5541-82AD-2D530F9F45DF}" type="datetime1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20EF5ED-DA45-B142-AD9F-4716692D48BE}" type="datetime1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295488B-7204-E240-AD9B-5A930F9D83A8}" type="datetime1">
              <a:rPr lang="en-US" smtClean="0"/>
              <a:t>3/27/12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C06E63B4-1BAC-8F4C-B0E7-72AB64FA5868}" type="datetime1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F3D51-EA09-4F47-8175-6AB021850246}" type="datetime1">
              <a:rPr lang="en-US" smtClean="0"/>
              <a:t>3/27/12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B7B2912-9FF6-4640-9BBE-6CCEAE249757}" type="datetime1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D861ABB-0AF1-534A-A128-AD9692524695}" type="datetime1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6D1E6211-AAC1-D748-AFA6-AB5852146F3C}" type="datetime1">
              <a:rPr lang="en-US" smtClean="0"/>
              <a:t>3/27/12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E80F9628-8B36-CA4D-A13A-1DE062E0FE79}" type="datetime1">
              <a:rPr lang="en-US" sz="1400" smtClean="0">
                <a:solidFill>
                  <a:srgbClr val="FFFFFF"/>
                </a:solidFill>
              </a:rPr>
              <a:t>3/27/12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74" r:id="rId1"/>
    <p:sldLayoutId id="2147487475" r:id="rId2"/>
    <p:sldLayoutId id="2147487476" r:id="rId3"/>
    <p:sldLayoutId id="2147487477" r:id="rId4"/>
    <p:sldLayoutId id="2147487478" r:id="rId5"/>
    <p:sldLayoutId id="2147487479" r:id="rId6"/>
    <p:sldLayoutId id="2147487480" r:id="rId7"/>
    <p:sldLayoutId id="2147487481" r:id="rId8"/>
    <p:sldLayoutId id="2147487482" r:id="rId9"/>
    <p:sldLayoutId id="2147487483" r:id="rId10"/>
    <p:sldLayoutId id="2147487484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Binary </a:t>
            </a:r>
            <a:r>
              <a:rPr lang="en-US" dirty="0" smtClean="0"/>
              <a:t>tree</a:t>
            </a:r>
          </a:p>
          <a:p>
            <a:r>
              <a:rPr lang="en-US" dirty="0" smtClean="0"/>
              <a:t>Expression tree, Huffman tree</a:t>
            </a:r>
          </a:p>
          <a:p>
            <a:r>
              <a:rPr lang="en-US" dirty="0" smtClean="0"/>
              <a:t>Tree traversals</a:t>
            </a:r>
            <a:endParaRPr lang="en-US" dirty="0"/>
          </a:p>
          <a:p>
            <a:r>
              <a:rPr lang="en-US" dirty="0"/>
              <a:t>Binary search tree</a:t>
            </a:r>
          </a:p>
          <a:p>
            <a:r>
              <a:rPr lang="en-US" dirty="0"/>
              <a:t>Random binary search tree</a:t>
            </a:r>
          </a:p>
          <a:p>
            <a:r>
              <a:rPr lang="en-US" dirty="0"/>
              <a:t>Optimal binary search tree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257" y="3355848"/>
            <a:ext cx="8646885" cy="1673352"/>
          </a:xfrm>
        </p:spPr>
        <p:txBody>
          <a:bodyPr>
            <a:normAutofit/>
          </a:bodyPr>
          <a:lstStyle/>
          <a:p>
            <a:r>
              <a:rPr lang="en-US" dirty="0" smtClean="0"/>
              <a:t>Binary Trees &amp; Binary Search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Regression Tree (in Matlab)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90" y="1477345"/>
            <a:ext cx="7583140" cy="480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194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Any Tree can be “Encoded” as a Binary Tree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748113"/>
            <a:ext cx="635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728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1673225"/>
          </a:xfrm>
        </p:spPr>
        <p:txBody>
          <a:bodyPr>
            <a:normAutofit/>
          </a:bodyPr>
          <a:lstStyle/>
          <a:p>
            <a:r>
              <a:rPr lang="en-US" dirty="0"/>
              <a:t>There are many ways to traverse a binary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In order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Post order</a:t>
            </a:r>
          </a:p>
          <a:p>
            <a:pPr marL="285750" indent="-285750">
              <a:buFontTx/>
              <a:buChar char="-"/>
            </a:pPr>
            <a:r>
              <a:rPr lang="en-US" dirty="0"/>
              <a:t>(reverse) Pre order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Level order = breadth first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27F0F41-BB72-2847-BCDD-58B42B271C01}" type="datetime1">
              <a:rPr lang="en-US" smtClean="0"/>
              <a:t>3/27/12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Walks/Traversals</a:t>
            </a:r>
          </a:p>
        </p:txBody>
      </p:sp>
    </p:spTree>
    <p:extLst>
      <p:ext uri="{BB962C8B-B14F-4D97-AF65-F5344CB8AC3E}">
        <p14:creationId xmlns:p14="http://schemas.microsoft.com/office/powerpoint/2010/main" val="218003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BTNode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32430" y="1605642"/>
            <a:ext cx="6387830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AA0D91"/>
                </a:solidFill>
                <a:latin typeface="Menlo-Regular"/>
              </a:rPr>
              <a:t>template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Item&gt;</a:t>
            </a:r>
          </a:p>
          <a:p>
            <a:r>
              <a:rPr lang="en-US">
                <a:solidFill>
                  <a:srgbClr val="AA0D91"/>
                </a:solidFill>
                <a:latin typeface="Menlo-Regular"/>
              </a:rPr>
              <a:t>struct</a:t>
            </a:r>
            <a:r>
              <a:rPr lang="en-US">
                <a:solidFill>
                  <a:srgbClr val="000000"/>
                </a:solidFill>
                <a:latin typeface="Menlo-Regular"/>
              </a:rPr>
              <a:t> BTNode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Item payload;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BTNode* left;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BTNode* right;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BTNode(</a:t>
            </a:r>
            <a:r>
              <a:rPr lang="en-US">
                <a:solidFill>
                  <a:srgbClr val="AA0D91"/>
                </a:solidFill>
                <a:latin typeface="Menlo-Regular"/>
              </a:rPr>
              <a:t>const</a:t>
            </a:r>
            <a:r>
              <a:rPr lang="en-US">
                <a:solidFill>
                  <a:srgbClr val="000000"/>
                </a:solidFill>
                <a:latin typeface="Menlo-Regular"/>
              </a:rPr>
              <a:t> Item&amp; item = Item(), </a:t>
            </a:r>
          </a:p>
          <a:p>
            <a:r>
              <a:rPr lang="ro-RO">
                <a:solidFill>
                  <a:srgbClr val="000000"/>
                </a:solidFill>
                <a:latin typeface="Menlo-Regular"/>
              </a:rPr>
              <a:t>                 BTNode* l = </a:t>
            </a:r>
            <a:r>
              <a:rPr lang="ro-RO">
                <a:solidFill>
                  <a:srgbClr val="AA0D91"/>
                </a:solidFill>
                <a:latin typeface="Menlo-Regular"/>
              </a:rPr>
              <a:t>NULL</a:t>
            </a:r>
            <a:r>
              <a:rPr lang="ro-RO">
                <a:solidFill>
                  <a:srgbClr val="000000"/>
                </a:solidFill>
                <a:latin typeface="Menlo-Regular"/>
              </a:rPr>
              <a:t>, </a:t>
            </a:r>
          </a:p>
          <a:p>
            <a:r>
              <a:rPr lang="ro-RO">
                <a:solidFill>
                  <a:srgbClr val="000000"/>
                </a:solidFill>
                <a:latin typeface="Menlo-Regular"/>
              </a:rPr>
              <a:t>                 BTNode* r = </a:t>
            </a:r>
            <a:r>
              <a:rPr lang="ro-RO">
                <a:solidFill>
                  <a:srgbClr val="AA0D91"/>
                </a:solidFill>
                <a:latin typeface="Menlo-Regular"/>
              </a:rPr>
              <a:t>NULL</a:t>
            </a:r>
            <a:r>
              <a:rPr lang="ro-RO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: payload(item), left(l), right(r) {}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};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718815"/>
            <a:ext cx="1548838" cy="41087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Item payload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789115" y="5129688"/>
            <a:ext cx="1097085" cy="8092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40486" y="5129688"/>
            <a:ext cx="1034244" cy="8092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36588" y="5523979"/>
            <a:ext cx="590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Left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08968" y="549171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1838884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Inorder Traversal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Function: </a:t>
            </a:r>
            <a:r>
              <a:rPr lang="en-US" b="1"/>
              <a:t>Inorder-Traverse</a:t>
            </a:r>
            <a:r>
              <a:rPr lang="en-US"/>
              <a:t>(BTNode root)</a:t>
            </a:r>
          </a:p>
          <a:p>
            <a:pPr marL="0" indent="0">
              <a:buNone/>
            </a:pPr>
            <a:endParaRPr lang="en-US"/>
          </a:p>
          <a:p>
            <a:pPr>
              <a:buFontTx/>
              <a:buChar char="-"/>
            </a:pPr>
            <a:r>
              <a:rPr lang="en-US" b="1"/>
              <a:t>Inorder-Traverse</a:t>
            </a:r>
            <a:r>
              <a:rPr lang="en-US"/>
              <a:t>(root-&gt;left)</a:t>
            </a:r>
          </a:p>
          <a:p>
            <a:pPr>
              <a:buFontTx/>
              <a:buChar char="-"/>
            </a:pPr>
            <a:r>
              <a:rPr lang="en-US" b="1"/>
              <a:t>Visit</a:t>
            </a:r>
            <a:r>
              <a:rPr lang="en-US"/>
              <a:t>(root)</a:t>
            </a:r>
          </a:p>
          <a:p>
            <a:pPr>
              <a:buFontTx/>
              <a:buChar char="-"/>
            </a:pPr>
            <a:r>
              <a:rPr lang="en-US" b="1"/>
              <a:t>Inorder-Traverse</a:t>
            </a:r>
            <a:r>
              <a:rPr lang="en-US"/>
              <a:t>(root-&gt;right)</a:t>
            </a:r>
          </a:p>
          <a:p>
            <a:pPr>
              <a:buFontTx/>
              <a:buChar char="-"/>
            </a:pPr>
            <a:endParaRPr lang="en-US"/>
          </a:p>
          <a:p>
            <a:pPr marL="0" indent="0">
              <a:buNone/>
            </a:pPr>
            <a:r>
              <a:rPr lang="en-US"/>
              <a:t>Also called the </a:t>
            </a:r>
            <a:r>
              <a:rPr lang="en-US" i="1">
                <a:solidFill>
                  <a:srgbClr val="FF0000"/>
                </a:solidFill>
              </a:rPr>
              <a:t>(left, node, right)</a:t>
            </a:r>
            <a:r>
              <a:rPr lang="en-US"/>
              <a:t> order</a:t>
            </a:r>
          </a:p>
        </p:txBody>
      </p:sp>
    </p:spTree>
    <p:extLst>
      <p:ext uri="{BB962C8B-B14F-4D97-AF65-F5344CB8AC3E}">
        <p14:creationId xmlns:p14="http://schemas.microsoft.com/office/powerpoint/2010/main" val="4262994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Inorder Printing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26463" y="2274838"/>
            <a:ext cx="67050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AA0D91"/>
                </a:solidFill>
                <a:latin typeface="Menlo-Regular"/>
              </a:rPr>
              <a:t>template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T&gt;</a:t>
            </a:r>
          </a:p>
          <a:p>
            <a:r>
              <a:rPr lang="en-US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>
                <a:solidFill>
                  <a:srgbClr val="000000"/>
                </a:solidFill>
                <a:latin typeface="Menlo-Regular"/>
              </a:rPr>
              <a:t> inorder_print(BTNode&lt;T&gt;* root)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(root !=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inorder_print(root-&gt;left);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cout &lt;&lt; root-&gt;payload &lt;&lt; </a:t>
            </a:r>
            <a:r>
              <a:rPr lang="en-US">
                <a:solidFill>
                  <a:srgbClr val="C41A16"/>
                </a:solidFill>
                <a:latin typeface="Menlo-Regular"/>
              </a:rPr>
              <a:t>" "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inorder_print(root-&gt;right);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}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3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Picture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945014" y="1495911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41399" y="198578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41399" y="248680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1399" y="3067690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5014" y="3589422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57579" y="4090442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951655" y="4602846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38131" y="5096200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5014" y="5637074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78849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4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4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0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Reverse Inorder Traversal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83800"/>
          </a:xfrm>
        </p:spPr>
        <p:txBody>
          <a:bodyPr>
            <a:normAutofit/>
          </a:bodyPr>
          <a:lstStyle/>
          <a:p>
            <a:r>
              <a:rPr lang="en-US"/>
              <a:t>RevInorder-Traverse(root-&gt;right)</a:t>
            </a:r>
          </a:p>
          <a:p>
            <a:r>
              <a:rPr lang="en-US"/>
              <a:t>Visit(root)</a:t>
            </a:r>
          </a:p>
          <a:p>
            <a:r>
              <a:rPr lang="en-US"/>
              <a:t>RevInorrder-Traverse(root-&gt;left)</a:t>
            </a:r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/>
              <a:t>The </a:t>
            </a:r>
            <a:r>
              <a:rPr lang="en-US">
                <a:solidFill>
                  <a:srgbClr val="FF0000"/>
                </a:solidFill>
              </a:rPr>
              <a:t>(right, node, left)</a:t>
            </a:r>
            <a:r>
              <a:rPr lang="en-US"/>
              <a:t> order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58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other 4 traversal orders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Preorder: </a:t>
            </a:r>
            <a:r>
              <a:rPr lang="en-US" dirty="0">
                <a:solidFill>
                  <a:srgbClr val="FF0000"/>
                </a:solidFill>
              </a:rPr>
              <a:t>(node, left, right)</a:t>
            </a:r>
          </a:p>
          <a:p>
            <a:r>
              <a:rPr lang="en-US" dirty="0"/>
              <a:t>Reverse preorder: </a:t>
            </a:r>
            <a:r>
              <a:rPr lang="en-US" dirty="0">
                <a:solidFill>
                  <a:srgbClr val="FF0000"/>
                </a:solidFill>
              </a:rPr>
              <a:t>(node, right, lef</a:t>
            </a:r>
            <a:r>
              <a:rPr lang="en-US" dirty="0"/>
              <a:t>t)</a:t>
            </a:r>
          </a:p>
          <a:p>
            <a:r>
              <a:rPr lang="en-US" dirty="0" err="1"/>
              <a:t>Postorder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(left, right, node)</a:t>
            </a:r>
          </a:p>
          <a:p>
            <a:r>
              <a:rPr lang="en-US" dirty="0"/>
              <a:t>Reverse </a:t>
            </a:r>
            <a:r>
              <a:rPr lang="en-US" dirty="0" err="1"/>
              <a:t>postorder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(right, left, node)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We’ll talk about </a:t>
            </a:r>
            <a:r>
              <a:rPr lang="en-US" dirty="0" smtClean="0">
                <a:solidFill>
                  <a:schemeClr val="tx2"/>
                </a:solidFill>
              </a:rPr>
              <a:t>level-order later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72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preorder output for this tree?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3263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8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1673225"/>
          </a:xfrm>
        </p:spPr>
        <p:txBody>
          <a:bodyPr/>
          <a:lstStyle/>
          <a:p>
            <a:r>
              <a:rPr lang="en-US" dirty="0"/>
              <a:t>Extremely useful data structure</a:t>
            </a:r>
          </a:p>
          <a:p>
            <a:r>
              <a:rPr lang="en-US" dirty="0"/>
              <a:t>Special cases include</a:t>
            </a:r>
          </a:p>
          <a:p>
            <a:pPr marL="285750" indent="-285750">
              <a:buFontTx/>
              <a:buChar char="-"/>
            </a:pPr>
            <a:r>
              <a:rPr lang="en-US" dirty="0"/>
              <a:t>Huffman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Expression tree</a:t>
            </a:r>
          </a:p>
          <a:p>
            <a:pPr marL="285750" indent="-285750">
              <a:buFontTx/>
              <a:buChar char="-"/>
            </a:pPr>
            <a:r>
              <a:rPr lang="en-US" dirty="0"/>
              <a:t>Decision tree (in machine learning)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27F0F41-BB72-2847-BCDD-58B42B271C01}" type="datetime1">
              <a:rPr lang="en-US" smtClean="0"/>
              <a:t>3/27/12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</a:t>
            </a:r>
            <a:r>
              <a:rPr lang="en-US" dirty="0" err="1" smtClean="0"/>
              <a:t>postorder</a:t>
            </a:r>
            <a:r>
              <a:rPr lang="en-US" dirty="0" smtClean="0"/>
              <a:t> output for this tree?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43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 the tree from </a:t>
            </a:r>
            <a:r>
              <a:rPr lang="en-US" dirty="0" err="1" smtClean="0"/>
              <a:t>inorder+postorder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01129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8386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43400" y="2083823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21231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77263" y="2083823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77794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72470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32925" y="2083823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58685" y="208382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1916" y="2083823"/>
            <a:ext cx="968685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err="1" smtClean="0"/>
              <a:t>Inorder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86373" y="3012268"/>
            <a:ext cx="108928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Preorder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01129" y="3012268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928386" y="3018494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68214" y="3012268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806917" y="3012268"/>
            <a:ext cx="3263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77263" y="3012268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77794" y="3018494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272470" y="3012268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704964" y="3018494"/>
            <a:ext cx="313607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158685" y="3012268"/>
            <a:ext cx="31529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081291" y="378196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27" name="Straight Arrow Connector 26"/>
          <p:cNvCxnSpPr>
            <a:stCxn id="26" idx="3"/>
          </p:cNvCxnSpPr>
          <p:nvPr/>
        </p:nvCxnSpPr>
        <p:spPr>
          <a:xfrm flipH="1">
            <a:off x="3125423" y="4169860"/>
            <a:ext cx="1022823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8" name="Straight Arrow Connector 27"/>
          <p:cNvCxnSpPr>
            <a:stCxn id="26" idx="5"/>
          </p:cNvCxnSpPr>
          <p:nvPr/>
        </p:nvCxnSpPr>
        <p:spPr>
          <a:xfrm>
            <a:off x="4471536" y="4169860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9" name="Isosceles Triangle 28"/>
          <p:cNvSpPr/>
          <p:nvPr/>
        </p:nvSpPr>
        <p:spPr>
          <a:xfrm>
            <a:off x="2209450" y="4726289"/>
            <a:ext cx="1831946" cy="1486064"/>
          </a:xfrm>
          <a:prstGeom prst="triangl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4854055" y="4726289"/>
            <a:ext cx="1513163" cy="123514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14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3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Ponder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you reconstruct the tree given its </a:t>
            </a:r>
            <a:r>
              <a:rPr lang="en-US" dirty="0" err="1" smtClean="0"/>
              <a:t>postorder</a:t>
            </a:r>
            <a:r>
              <a:rPr lang="en-US" dirty="0" smtClean="0"/>
              <a:t> and preorder sequences?</a:t>
            </a:r>
          </a:p>
          <a:p>
            <a:endParaRPr lang="en-US" dirty="0"/>
          </a:p>
          <a:p>
            <a:r>
              <a:rPr lang="en-US" dirty="0" smtClean="0"/>
              <a:t>How about </a:t>
            </a:r>
            <a:r>
              <a:rPr lang="en-US" dirty="0" err="1" smtClean="0"/>
              <a:t>inorder</a:t>
            </a:r>
            <a:r>
              <a:rPr lang="en-US" dirty="0" smtClean="0"/>
              <a:t> and reverse </a:t>
            </a:r>
            <a:r>
              <a:rPr lang="en-US" dirty="0" err="1" smtClean="0"/>
              <a:t>postorder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How about other pairs of orders?</a:t>
            </a:r>
          </a:p>
          <a:p>
            <a:endParaRPr lang="en-US" dirty="0"/>
          </a:p>
          <a:p>
            <a:r>
              <a:rPr lang="en-US" dirty="0" smtClean="0"/>
              <a:t>How many trees are there which have the same in/post/pre-order sequence? (suppose payloads are distinct)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6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of trees with given </a:t>
            </a:r>
            <a:r>
              <a:rPr lang="en-US" dirty="0" err="1" smtClean="0"/>
              <a:t>inorder</a:t>
            </a:r>
            <a:r>
              <a:rPr lang="en-US" dirty="0" smtClean="0"/>
              <a:t> sequence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97" y="1852341"/>
            <a:ext cx="3797300" cy="1257300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733" y="3367999"/>
            <a:ext cx="1320800" cy="406400"/>
          </a:xfrm>
          <a:prstGeom prst="rect">
            <a:avLst/>
          </a:prstGeom>
        </p:spPr>
      </p:pic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998" y="4386015"/>
            <a:ext cx="5664200" cy="11049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2114" y="2939563"/>
            <a:ext cx="192729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Catalan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28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it good for?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Many things</a:t>
            </a:r>
          </a:p>
          <a:p>
            <a:endParaRPr lang="en-US" dirty="0"/>
          </a:p>
          <a:p>
            <a:r>
              <a:rPr lang="en-US" dirty="0"/>
              <a:t>For example,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(root) of an expression tree</a:t>
            </a:r>
          </a:p>
          <a:p>
            <a:pPr lvl="1"/>
            <a:r>
              <a:rPr lang="en-US" dirty="0"/>
              <a:t>If root is an INTEGER token, return the integer</a:t>
            </a:r>
          </a:p>
          <a:p>
            <a:pPr lvl="1"/>
            <a:r>
              <a:rPr lang="en-US" dirty="0"/>
              <a:t>Else</a:t>
            </a:r>
          </a:p>
          <a:p>
            <a:pPr lvl="2"/>
            <a:r>
              <a:rPr lang="en-US" dirty="0"/>
              <a:t>A =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(root-&gt;left)</a:t>
            </a:r>
          </a:p>
          <a:p>
            <a:pPr lvl="2"/>
            <a:r>
              <a:rPr lang="en-US" dirty="0"/>
              <a:t>B = </a:t>
            </a:r>
            <a:r>
              <a:rPr lang="en-US" dirty="0">
                <a:solidFill>
                  <a:srgbClr val="008000"/>
                </a:solidFill>
              </a:rPr>
              <a:t>Evaluate</a:t>
            </a:r>
            <a:r>
              <a:rPr lang="en-US" dirty="0"/>
              <a:t>(root-&gt;right)</a:t>
            </a:r>
          </a:p>
          <a:p>
            <a:pPr lvl="2"/>
            <a:r>
              <a:rPr lang="en-US" dirty="0"/>
              <a:t>Return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</a:t>
            </a:r>
            <a:r>
              <a:rPr lang="en-US" dirty="0">
                <a:solidFill>
                  <a:srgbClr val="FF6600"/>
                </a:solidFill>
              </a:rPr>
              <a:t>root-&gt;payload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</a:p>
          <a:p>
            <a:pPr lvl="2"/>
            <a:endParaRPr lang="en-US" dirty="0"/>
          </a:p>
          <a:p>
            <a:r>
              <a:rPr lang="en-US" dirty="0"/>
              <a:t>What traversal order is that?</a:t>
            </a:r>
          </a:p>
        </p:txBody>
      </p:sp>
    </p:spTree>
    <p:extLst>
      <p:ext uri="{BB962C8B-B14F-4D97-AF65-F5344CB8AC3E}">
        <p14:creationId xmlns:p14="http://schemas.microsoft.com/office/powerpoint/2010/main" val="271582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r>
              <a:rPr lang="en-US" dirty="0"/>
              <a:t>to Ponder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26463" y="1571374"/>
            <a:ext cx="67050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AA0D91"/>
                </a:solidFill>
                <a:latin typeface="Menlo-Regular"/>
              </a:rPr>
              <a:t>template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T&gt;</a:t>
            </a:r>
          </a:p>
          <a:p>
            <a:r>
              <a:rPr lang="en-US">
                <a:solidFill>
                  <a:srgbClr val="AA0D91"/>
                </a:solidFill>
                <a:latin typeface="Menlo-Regular"/>
              </a:rPr>
              <a:t>void</a:t>
            </a:r>
            <a:r>
              <a:rPr lang="en-US">
                <a:solidFill>
                  <a:srgbClr val="000000"/>
                </a:solidFill>
                <a:latin typeface="Menlo-Regular"/>
              </a:rPr>
              <a:t> inorder_print(BTNode&lt;T&gt;* root)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(root !=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inorder_print(root-&gt;left);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cout &lt;&lt; root-&gt;payload &lt;&lt; </a:t>
            </a:r>
            <a:r>
              <a:rPr lang="en-US">
                <a:solidFill>
                  <a:srgbClr val="C41A16"/>
                </a:solidFill>
                <a:latin typeface="Menlo-Regular"/>
              </a:rPr>
              <a:t>" "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inorder_print(root-&gt;right);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}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26463" y="4519603"/>
            <a:ext cx="625979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Can you write the above routine without the recursive calls?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6463" y="5041335"/>
            <a:ext cx="132600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Use a stack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26463" y="5574679"/>
            <a:ext cx="190308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Don’t use a stack</a:t>
            </a:r>
          </a:p>
        </p:txBody>
      </p:sp>
    </p:spTree>
    <p:extLst>
      <p:ext uri="{BB962C8B-B14F-4D97-AF65-F5344CB8AC3E}">
        <p14:creationId xmlns:p14="http://schemas.microsoft.com/office/powerpoint/2010/main" val="382483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Level-Order Traversal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0492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758811" y="24216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456731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9820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2444611" y="350189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987411" y="472828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3130411" y="472206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2149056" y="1865243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3495169" y="1865243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04535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1370065" y="2809570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03660" y="2829554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834856" y="3889789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216011" y="3912766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411154" y="2809570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430020" y="584172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2377656" y="5116184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62871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090128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529956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968659" y="5042277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39005" y="5042277"/>
            <a:ext cx="31168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39536" y="5048503"/>
            <a:ext cx="3120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434212" y="5042277"/>
            <a:ext cx="32228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66706" y="5048503"/>
            <a:ext cx="28385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20427" y="5042277"/>
            <a:ext cx="30064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267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8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8" grpId="0" animBg="1"/>
      <p:bldP spid="4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675503" y="3930144"/>
            <a:ext cx="4160649" cy="552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do level-order traversal?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405716" y="147113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7" name="Oval 6"/>
          <p:cNvSpPr/>
          <p:nvPr/>
        </p:nvSpPr>
        <p:spPr>
          <a:xfrm>
            <a:off x="1059603" y="241545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8" name="Oval 7"/>
          <p:cNvSpPr/>
          <p:nvPr/>
        </p:nvSpPr>
        <p:spPr>
          <a:xfrm>
            <a:off x="3868107" y="234890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280612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1745403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1" name="Oval 10"/>
          <p:cNvSpPr/>
          <p:nvPr/>
        </p:nvSpPr>
        <p:spPr>
          <a:xfrm>
            <a:off x="1288203" y="472207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2" name="Oval 11"/>
          <p:cNvSpPr/>
          <p:nvPr/>
        </p:nvSpPr>
        <p:spPr>
          <a:xfrm>
            <a:off x="2431203" y="471584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3" name="Straight Arrow Connector 12"/>
          <p:cNvCxnSpPr>
            <a:stCxn id="6" idx="3"/>
            <a:endCxn id="7" idx="7"/>
          </p:cNvCxnSpPr>
          <p:nvPr/>
        </p:nvCxnSpPr>
        <p:spPr>
          <a:xfrm flipH="1">
            <a:off x="1449848" y="1859029"/>
            <a:ext cx="1022823" cy="622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2795961" y="1859029"/>
            <a:ext cx="11391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346150" y="347569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16" name="Straight Arrow Connector 15"/>
          <p:cNvCxnSpPr>
            <a:stCxn id="7" idx="3"/>
            <a:endCxn id="9" idx="7"/>
          </p:cNvCxnSpPr>
          <p:nvPr/>
        </p:nvCxnSpPr>
        <p:spPr>
          <a:xfrm flipH="1">
            <a:off x="670857" y="2803356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04452" y="2823340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5"/>
            <a:endCxn id="12" idx="0"/>
          </p:cNvCxnSpPr>
          <p:nvPr/>
        </p:nvCxnSpPr>
        <p:spPr>
          <a:xfrm>
            <a:off x="2135648" y="3883575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1516803" y="3906552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711946" y="2803356"/>
            <a:ext cx="336187" cy="73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1730812" y="583551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2" name="Straight Arrow Connector 21"/>
          <p:cNvCxnSpPr>
            <a:stCxn id="11" idx="5"/>
            <a:endCxn id="21" idx="0"/>
          </p:cNvCxnSpPr>
          <p:nvPr/>
        </p:nvCxnSpPr>
        <p:spPr>
          <a:xfrm>
            <a:off x="1678448" y="5109970"/>
            <a:ext cx="280964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405716" y="147113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7" name="Oval 26"/>
          <p:cNvSpPr/>
          <p:nvPr/>
        </p:nvSpPr>
        <p:spPr>
          <a:xfrm>
            <a:off x="1059603" y="241545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8" name="Oval 27"/>
          <p:cNvSpPr/>
          <p:nvPr/>
        </p:nvSpPr>
        <p:spPr>
          <a:xfrm>
            <a:off x="3868107" y="234890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29" name="Oval 28"/>
          <p:cNvSpPr/>
          <p:nvPr/>
        </p:nvSpPr>
        <p:spPr>
          <a:xfrm>
            <a:off x="280612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0" name="Oval 29"/>
          <p:cNvSpPr/>
          <p:nvPr/>
        </p:nvSpPr>
        <p:spPr>
          <a:xfrm>
            <a:off x="1743264" y="349567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1" name="Oval 30"/>
          <p:cNvSpPr/>
          <p:nvPr/>
        </p:nvSpPr>
        <p:spPr>
          <a:xfrm>
            <a:off x="3346150" y="347569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32" name="Oval 31"/>
          <p:cNvSpPr/>
          <p:nvPr/>
        </p:nvSpPr>
        <p:spPr>
          <a:xfrm>
            <a:off x="1286064" y="472829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33" name="Oval 32"/>
          <p:cNvSpPr/>
          <p:nvPr/>
        </p:nvSpPr>
        <p:spPr>
          <a:xfrm>
            <a:off x="2431203" y="471584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34" name="Oval 33"/>
          <p:cNvSpPr/>
          <p:nvPr/>
        </p:nvSpPr>
        <p:spPr>
          <a:xfrm>
            <a:off x="1730812" y="584173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64611" y="4998955"/>
            <a:ext cx="207945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A (FIFO) Queue</a:t>
            </a:r>
            <a:br>
              <a:rPr lang="en-US"/>
            </a:br>
            <a:r>
              <a:rPr lang="en-US"/>
              <a:t>(try deque in C++)</a:t>
            </a:r>
          </a:p>
        </p:txBody>
      </p:sp>
    </p:spTree>
    <p:extLst>
      <p:ext uri="{BB962C8B-B14F-4D97-AF65-F5344CB8AC3E}">
        <p14:creationId xmlns:p14="http://schemas.microsoft.com/office/powerpoint/2010/main" val="354257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8396E-7 2.13608E-6 L -8.38396E-7 0.18236 C -8.38396E-7 0.26429 0.17844 0.36496 0.32304 0.36496 L 0.64642 0.36496 " pathEditMode="relative" rAng="0" ptsTypes="FfFF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321" y="182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7115E-6 2.52951E-6 L -4.17115E-6 0.11363 C -4.17115E-6 0.16454 0.21889 0.22726 0.39646 0.22726 L 0.79362 0.22726 " pathEditMode="relative" rAng="0" ptsTypes="FfFF">
                                      <p:cBhvr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81" y="113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9783E-6 2.50174E-6 L -2.49783E-6 0.11849 C -2.49783E-6 0.17149 0.1222 0.23698 0.22114 0.23698 L 0.44263 0.23698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32" y="118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7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8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06856E-7 1.55057E-6 L 5.06856E-7 0.03494 C 5.06856E-7 0.05045 0.21767 0.06989 0.39403 0.06989 L 0.7884 0.06989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420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5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84E-6 1.55057E-6 L 2.4284E-6 0.03494 C 2.4284E-6 0.05045 0.15952 0.06989 0.28866 0.06989 L 0.5775 0.06989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67" y="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5688E-6 1.134E-7 L -4.35688E-6 0.03633 C -4.35688E-6 0.05277 0.09756 0.0729 0.17671 0.0729 L 0.35342 0.0729 " pathEditMode="relative" rAng="0" ptsTypes="FfFF">
                                      <p:cBhvr>
                                        <p:cTn id="7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71" y="36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9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4935E-6 3.49225E-6 L 3.74935E-6 -0.05485 C 3.74935E-6 -0.07938 0.14633 -0.10947 0.26488 -0.10947 L 0.52977 -0.10947 " pathEditMode="relative" rAng="0" ptsTypes="FfFF">
                                      <p:cBhvr>
                                        <p:cTn id="10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88" y="-54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6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66E-6 3.48762E-6 L 1.866E-6 -0.05393 C 1.866E-6 -0.07823 0.09877 -0.10785 0.17879 -0.10785 L 0.35757 -0.10785 " pathEditMode="relative" rAng="0" ptsTypes="FfFF">
                                      <p:cBhvr>
                                        <p:cTn id="10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79" y="-53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7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62E-6 1.09928E-6 L 1.0762E-6 -0.13608 C 1.0762E-6 -0.19718 0.10554 -0.27193 0.19094 -0.27193 L 0.38205 -0.27193 " pathEditMode="relative" rAng="0" ptsTypes="FfFF">
                                      <p:cBhvr>
                                        <p:cTn id="13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94" y="-136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9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9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21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7" grpId="2" animBg="1"/>
      <p:bldP spid="28" grpId="1" animBg="1"/>
      <p:bldP spid="28" grpId="2" animBg="1"/>
      <p:bldP spid="28" grpId="3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1673225"/>
          </a:xfrm>
        </p:spPr>
        <p:txBody>
          <a:bodyPr>
            <a:normAutofit/>
          </a:bodyPr>
          <a:lstStyle/>
          <a:p>
            <a:r>
              <a:rPr lang="en-US" dirty="0"/>
              <a:t>Fundamental data structure for</a:t>
            </a:r>
          </a:p>
          <a:p>
            <a:pPr marL="285750" indent="-285750">
              <a:buFontTx/>
              <a:buChar char="-"/>
            </a:pPr>
            <a:r>
              <a:rPr lang="en-US" dirty="0"/>
              <a:t>Storing (key, value) pairs</a:t>
            </a:r>
          </a:p>
          <a:p>
            <a:pPr marL="285750" indent="-285750">
              <a:buFontTx/>
              <a:buChar char="-"/>
            </a:pPr>
            <a:r>
              <a:rPr lang="en-US" dirty="0"/>
              <a:t>Allowing for efficient insertion, deletion, and search for values given keys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27F0F41-BB72-2847-BCDD-58B42B271C01}" type="datetime1">
              <a:rPr lang="en-US" smtClean="0"/>
              <a:t>3/27/12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Trees</a:t>
            </a:r>
          </a:p>
        </p:txBody>
      </p:sp>
    </p:spTree>
    <p:extLst>
      <p:ext uri="{BB962C8B-B14F-4D97-AF65-F5344CB8AC3E}">
        <p14:creationId xmlns:p14="http://schemas.microsoft.com/office/powerpoint/2010/main" val="906432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Managing </a:t>
            </a:r>
            <a:r>
              <a:rPr lang="en-US">
                <a:solidFill>
                  <a:srgbClr val="FF0000"/>
                </a:solidFill>
              </a:rPr>
              <a:t>(Key, Value)</a:t>
            </a:r>
            <a:r>
              <a:rPr lang="en-US"/>
              <a:t> Pairs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295488B-7204-E240-AD9B-5A930F9D83A8}" type="datetime1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28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(username, password)</a:t>
            </a:r>
          </a:p>
          <a:p>
            <a:r>
              <a:rPr lang="en-US"/>
              <a:t>MapReduce framework</a:t>
            </a:r>
          </a:p>
          <a:p>
            <a:r>
              <a:rPr lang="en-US"/>
              <a:t>Domain Name System</a:t>
            </a:r>
          </a:p>
          <a:p>
            <a:r>
              <a:rPr lang="en-US"/>
              <a:t>Database indexing</a:t>
            </a:r>
          </a:p>
          <a:p>
            <a:r>
              <a:rPr lang="en-US"/>
              <a:t>Dictionary lookup</a:t>
            </a:r>
          </a:p>
          <a:p>
            <a:r>
              <a:rPr lang="en-US"/>
              <a:t>Kademlia DHT</a:t>
            </a:r>
          </a:p>
          <a:p>
            <a:r>
              <a:rPr lang="en-US"/>
              <a:t>Associative arrays (remember “string”-&gt;func*)</a:t>
            </a:r>
          </a:p>
          <a:p>
            <a:endParaRPr lang="en-US"/>
          </a:p>
          <a:p>
            <a:r>
              <a:rPr lang="en-US">
                <a:solidFill>
                  <a:srgbClr val="008000"/>
                </a:solidFill>
              </a:rPr>
              <a:t>Binary Search Trees</a:t>
            </a:r>
            <a:r>
              <a:rPr lang="en-US"/>
              <a:t> is a good data structure for maintaining (key, value) pairs</a:t>
            </a:r>
          </a:p>
        </p:txBody>
      </p:sp>
    </p:spTree>
    <p:extLst>
      <p:ext uri="{BB962C8B-B14F-4D97-AF65-F5344CB8AC3E}">
        <p14:creationId xmlns:p14="http://schemas.microsoft.com/office/powerpoint/2010/main" val="970446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</a:t>
            </a:r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295488B-7204-E240-AD9B-5A930F9D83A8}" type="datetime1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796197" y="1514855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Root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308255" y="1699521"/>
            <a:ext cx="148794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97237" y="2866554"/>
            <a:ext cx="678453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right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36855" y="1895341"/>
            <a:ext cx="678453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right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34809" y="1838316"/>
            <a:ext cx="51809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left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126853" y="1705746"/>
            <a:ext cx="0" cy="201465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7173" y="2604920"/>
            <a:ext cx="999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Depth 2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981006" y="3735209"/>
            <a:ext cx="117665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00078" y="3735209"/>
            <a:ext cx="12433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25570" y="3735209"/>
            <a:ext cx="151595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098728" y="3735209"/>
            <a:ext cx="21603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942419" y="2604920"/>
            <a:ext cx="0" cy="34603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47895" y="4472793"/>
            <a:ext cx="106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Height 3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1942421" y="2604920"/>
            <a:ext cx="8965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942419" y="6077736"/>
            <a:ext cx="60549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0340" y="4994525"/>
            <a:ext cx="1" cy="10707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707482" y="5397137"/>
            <a:ext cx="10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Height 1</a:t>
            </a:r>
          </a:p>
        </p:txBody>
      </p:sp>
      <p:sp>
        <p:nvSpPr>
          <p:cNvPr id="25" name="Oval 24"/>
          <p:cNvSpPr/>
          <p:nvPr/>
        </p:nvSpPr>
        <p:spPr>
          <a:xfrm>
            <a:off x="3836464" y="147734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27" name="Oval 26"/>
          <p:cNvSpPr/>
          <p:nvPr/>
        </p:nvSpPr>
        <p:spPr>
          <a:xfrm>
            <a:off x="2936655" y="240168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9" name="Oval 28"/>
          <p:cNvSpPr/>
          <p:nvPr/>
        </p:nvSpPr>
        <p:spPr>
          <a:xfrm>
            <a:off x="4841655" y="2355119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31" name="Oval 30"/>
          <p:cNvSpPr/>
          <p:nvPr/>
        </p:nvSpPr>
        <p:spPr>
          <a:xfrm>
            <a:off x="2157664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33" name="Oval 32"/>
          <p:cNvSpPr/>
          <p:nvPr/>
        </p:nvSpPr>
        <p:spPr>
          <a:xfrm>
            <a:off x="3622455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35" name="Oval 34"/>
          <p:cNvSpPr/>
          <p:nvPr/>
        </p:nvSpPr>
        <p:spPr>
          <a:xfrm>
            <a:off x="3165255" y="470830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37" name="Oval 36"/>
          <p:cNvSpPr/>
          <p:nvPr/>
        </p:nvSpPr>
        <p:spPr>
          <a:xfrm>
            <a:off x="4308255" y="470207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38" name="Straight Arrow Connector 37"/>
          <p:cNvCxnSpPr>
            <a:stCxn id="25" idx="3"/>
            <a:endCxn id="27" idx="7"/>
          </p:cNvCxnSpPr>
          <p:nvPr/>
        </p:nvCxnSpPr>
        <p:spPr>
          <a:xfrm flipH="1">
            <a:off x="3326900" y="1865243"/>
            <a:ext cx="576519" cy="602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5" idx="5"/>
            <a:endCxn id="29" idx="1"/>
          </p:cNvCxnSpPr>
          <p:nvPr/>
        </p:nvCxnSpPr>
        <p:spPr>
          <a:xfrm>
            <a:off x="4226709" y="1865243"/>
            <a:ext cx="6819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641528" y="3481907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43" name="Straight Arrow Connector 42"/>
          <p:cNvCxnSpPr>
            <a:stCxn id="27" idx="3"/>
            <a:endCxn id="31" idx="7"/>
          </p:cNvCxnSpPr>
          <p:nvPr/>
        </p:nvCxnSpPr>
        <p:spPr>
          <a:xfrm flipH="1">
            <a:off x="2547909" y="2789586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281504" y="2809570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3" idx="5"/>
            <a:endCxn id="37" idx="0"/>
          </p:cNvCxnSpPr>
          <p:nvPr/>
        </p:nvCxnSpPr>
        <p:spPr>
          <a:xfrm>
            <a:off x="4012700" y="3869805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393855" y="3892782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9" idx="5"/>
            <a:endCxn id="42" idx="1"/>
          </p:cNvCxnSpPr>
          <p:nvPr/>
        </p:nvCxnSpPr>
        <p:spPr>
          <a:xfrm>
            <a:off x="5231900" y="2743017"/>
            <a:ext cx="476583" cy="805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2547909" y="5821740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49" name="Straight Arrow Connector 48"/>
          <p:cNvCxnSpPr>
            <a:stCxn id="35" idx="3"/>
            <a:endCxn id="48" idx="0"/>
          </p:cNvCxnSpPr>
          <p:nvPr/>
        </p:nvCxnSpPr>
        <p:spPr>
          <a:xfrm flipH="1">
            <a:off x="2776509" y="5096200"/>
            <a:ext cx="455701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981006" y="1690062"/>
            <a:ext cx="279799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91720" y="4413674"/>
            <a:ext cx="2138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3, 7, 1, 9 are leaves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594196" y="5029477"/>
            <a:ext cx="3241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5, 4, 0, 8, 2 are internal nodes</a:t>
            </a:r>
          </a:p>
        </p:txBody>
      </p:sp>
    </p:spTree>
    <p:extLst>
      <p:ext uri="{BB962C8B-B14F-4D97-AF65-F5344CB8AC3E}">
        <p14:creationId xmlns:p14="http://schemas.microsoft.com/office/powerpoint/2010/main" val="91461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0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4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5" grpId="0" animBg="1"/>
      <p:bldP spid="16" grpId="0" animBg="1"/>
      <p:bldP spid="20" grpId="0"/>
      <p:bldP spid="32" grpId="0"/>
      <p:bldP spid="41" grpId="0"/>
      <p:bldP spid="25" grpId="0" animBg="1"/>
      <p:bldP spid="25" grpId="1" animBg="1"/>
      <p:bldP spid="27" grpId="0" animBg="1"/>
      <p:bldP spid="29" grpId="0" animBg="1"/>
      <p:bldP spid="31" grpId="0" animBg="1"/>
      <p:bldP spid="33" grpId="0" animBg="1"/>
      <p:bldP spid="33" grpId="1" animBg="1"/>
      <p:bldP spid="35" grpId="0" animBg="1"/>
      <p:bldP spid="42" grpId="0" animBg="1"/>
      <p:bldP spid="51" grpId="0"/>
      <p:bldP spid="5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Search Tree &amp; Its Main Property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29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996901" y="1848929"/>
            <a:ext cx="1207786" cy="6412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Key = x</a:t>
            </a:r>
            <a:br>
              <a:rPr lang="en-US"/>
            </a:br>
            <a:r>
              <a:rPr lang="en-US"/>
              <a:t>Value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730745" y="2490140"/>
            <a:ext cx="2266156" cy="6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204687" y="2490140"/>
            <a:ext cx="1724519" cy="6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>
            <a:off x="516733" y="3118900"/>
            <a:ext cx="2428024" cy="3062871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BST</a:t>
            </a:r>
            <a:br>
              <a:rPr lang="en-US"/>
            </a:br>
            <a:r>
              <a:rPr lang="en-US">
                <a:solidFill>
                  <a:srgbClr val="FF6600"/>
                </a:solidFill>
              </a:rPr>
              <a:t>keys ≤ x</a:t>
            </a:r>
          </a:p>
        </p:txBody>
      </p:sp>
      <p:sp>
        <p:nvSpPr>
          <p:cNvPr id="18" name="Isosceles Triangle 17"/>
          <p:cNvSpPr/>
          <p:nvPr/>
        </p:nvSpPr>
        <p:spPr>
          <a:xfrm>
            <a:off x="5195834" y="3118900"/>
            <a:ext cx="3466743" cy="2340731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BST</a:t>
            </a:r>
            <a:br>
              <a:rPr lang="en-US"/>
            </a:br>
            <a:r>
              <a:rPr lang="en-US">
                <a:solidFill>
                  <a:srgbClr val="008000"/>
                </a:solidFill>
              </a:rPr>
              <a:t>keys ≥ x</a:t>
            </a:r>
          </a:p>
        </p:txBody>
      </p:sp>
    </p:spTree>
    <p:extLst>
      <p:ext uri="{BB962C8B-B14F-4D97-AF65-F5344CB8AC3E}">
        <p14:creationId xmlns:p14="http://schemas.microsoft.com/office/powerpoint/2010/main" val="155135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30</a:t>
            </a:fld>
            <a:endParaRPr lang="en-US"/>
          </a:p>
        </p:txBody>
      </p:sp>
      <p:cxnSp>
        <p:nvCxnSpPr>
          <p:cNvPr id="13" name="Straight Arrow Connector 12"/>
          <p:cNvCxnSpPr>
            <a:stCxn id="42" idx="2"/>
            <a:endCxn id="45" idx="3"/>
          </p:cNvCxnSpPr>
          <p:nvPr/>
        </p:nvCxnSpPr>
        <p:spPr>
          <a:xfrm flipH="1">
            <a:off x="2910415" y="1908821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2" idx="2"/>
            <a:endCxn id="74" idx="1"/>
          </p:cNvCxnSpPr>
          <p:nvPr/>
        </p:nvCxnSpPr>
        <p:spPr>
          <a:xfrm>
            <a:off x="4511603" y="1908821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5" idx="2"/>
            <a:endCxn id="47" idx="0"/>
          </p:cNvCxnSpPr>
          <p:nvPr/>
        </p:nvCxnSpPr>
        <p:spPr>
          <a:xfrm flipH="1">
            <a:off x="1656412" y="2667138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5" idx="2"/>
            <a:endCxn id="49" idx="0"/>
          </p:cNvCxnSpPr>
          <p:nvPr/>
        </p:nvCxnSpPr>
        <p:spPr>
          <a:xfrm>
            <a:off x="2559744" y="2667138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9" idx="2"/>
            <a:endCxn id="68" idx="0"/>
          </p:cNvCxnSpPr>
          <p:nvPr/>
        </p:nvCxnSpPr>
        <p:spPr>
          <a:xfrm>
            <a:off x="3296935" y="3536021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9" idx="2"/>
            <a:endCxn id="62" idx="0"/>
          </p:cNvCxnSpPr>
          <p:nvPr/>
        </p:nvCxnSpPr>
        <p:spPr>
          <a:xfrm flipH="1">
            <a:off x="2609549" y="3536021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4" idx="2"/>
            <a:endCxn id="78" idx="0"/>
          </p:cNvCxnSpPr>
          <p:nvPr/>
        </p:nvCxnSpPr>
        <p:spPr>
          <a:xfrm flipH="1">
            <a:off x="5506634" y="2667138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2" idx="2"/>
            <a:endCxn id="72" idx="0"/>
          </p:cNvCxnSpPr>
          <p:nvPr/>
        </p:nvCxnSpPr>
        <p:spPr>
          <a:xfrm>
            <a:off x="2609549" y="4374433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4" idx="2"/>
            <a:endCxn id="80" idx="0"/>
          </p:cNvCxnSpPr>
          <p:nvPr/>
        </p:nvCxnSpPr>
        <p:spPr>
          <a:xfrm>
            <a:off x="6582600" y="2667138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160931" y="163296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209072" y="239128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305740" y="326016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946263" y="326016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258877" y="409858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668264" y="408999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609549" y="476871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231928" y="239128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5155962" y="326016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353635" y="3260168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6780870" y="408999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92" name="Straight Arrow Connector 91"/>
          <p:cNvCxnSpPr>
            <a:stCxn id="80" idx="2"/>
            <a:endCxn id="82" idx="0"/>
          </p:cNvCxnSpPr>
          <p:nvPr/>
        </p:nvCxnSpPr>
        <p:spPr>
          <a:xfrm flipH="1">
            <a:off x="7131542" y="3536021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6418699" y="476871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83941" y="476871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95" name="Straight Arrow Connector 94"/>
          <p:cNvCxnSpPr>
            <a:stCxn id="82" idx="2"/>
            <a:endCxn id="93" idx="0"/>
          </p:cNvCxnSpPr>
          <p:nvPr/>
        </p:nvCxnSpPr>
        <p:spPr>
          <a:xfrm flipH="1">
            <a:off x="6769371" y="4365847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2" idx="2"/>
            <a:endCxn id="94" idx="0"/>
          </p:cNvCxnSpPr>
          <p:nvPr/>
        </p:nvCxnSpPr>
        <p:spPr>
          <a:xfrm>
            <a:off x="7131542" y="4365847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715655" y="5677519"/>
            <a:ext cx="5918958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Inorder print keys gives all keys in non-decreasing order</a:t>
            </a:r>
          </a:p>
        </p:txBody>
      </p:sp>
    </p:spTree>
    <p:extLst>
      <p:ext uri="{BB962C8B-B14F-4D97-AF65-F5344CB8AC3E}">
        <p14:creationId xmlns:p14="http://schemas.microsoft.com/office/powerpoint/2010/main" val="3990119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Operations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Search</a:t>
            </a:r>
            <a:r>
              <a:rPr lang="en-US"/>
              <a:t>(tree, key)</a:t>
            </a:r>
          </a:p>
          <a:p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Minimum</a:t>
            </a:r>
            <a:r>
              <a:rPr lang="en-US"/>
              <a:t>(tree), 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Maximum</a:t>
            </a:r>
            <a:r>
              <a:rPr lang="en-US"/>
              <a:t>(tree)</a:t>
            </a:r>
          </a:p>
          <a:p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>
                <a:latin typeface="Century Gothic"/>
                <a:cs typeface="Century Gothic"/>
              </a:rPr>
              <a:t>(</a:t>
            </a:r>
            <a:r>
              <a:rPr lang="en-US"/>
              <a:t>tree, node), 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/>
              <a:t>(tree, node)</a:t>
            </a:r>
          </a:p>
          <a:p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Insert</a:t>
            </a:r>
            <a:r>
              <a:rPr lang="en-US"/>
              <a:t>(tree, node) – node has (key, value)</a:t>
            </a:r>
          </a:p>
          <a:p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Delete</a:t>
            </a:r>
            <a:r>
              <a:rPr lang="en-US"/>
              <a:t>(tree, node) – node has (key, value)</a:t>
            </a:r>
          </a:p>
        </p:txBody>
      </p:sp>
    </p:spTree>
    <p:extLst>
      <p:ext uri="{BB962C8B-B14F-4D97-AF65-F5344CB8AC3E}">
        <p14:creationId xmlns:p14="http://schemas.microsoft.com/office/powerpoint/2010/main" val="3952404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BSTNode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5254" y="1759793"/>
            <a:ext cx="85229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AA0D91"/>
                </a:solidFill>
                <a:latin typeface="Menlo-Regular"/>
              </a:rPr>
              <a:t>template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Key, 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Value&gt;</a:t>
            </a:r>
          </a:p>
          <a:p>
            <a:r>
              <a:rPr lang="en-US">
                <a:solidFill>
                  <a:srgbClr val="AA0D91"/>
                </a:solidFill>
                <a:latin typeface="Menlo-Regular"/>
              </a:rPr>
              <a:t>struct</a:t>
            </a:r>
            <a:r>
              <a:rPr lang="en-US">
                <a:solidFill>
                  <a:srgbClr val="000000"/>
                </a:solidFill>
                <a:latin typeface="Menlo-Regular"/>
              </a:rPr>
              <a:t> BSTNode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Key      </a:t>
            </a:r>
            <a:r>
              <a:rPr lang="en-US">
                <a:solidFill>
                  <a:srgbClr val="FF0000"/>
                </a:solidFill>
                <a:latin typeface="Menlo-Regular"/>
              </a:rPr>
              <a:t>key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Value    </a:t>
            </a:r>
            <a:r>
              <a:rPr lang="en-US">
                <a:solidFill>
                  <a:srgbClr val="FF0000"/>
                </a:solidFill>
                <a:latin typeface="Menlo-Regular"/>
              </a:rPr>
              <a:t>value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BSTNode* </a:t>
            </a:r>
            <a:r>
              <a:rPr lang="en-US">
                <a:solidFill>
                  <a:srgbClr val="FF0000"/>
                </a:solidFill>
                <a:latin typeface="Menlo-Regular"/>
              </a:rPr>
              <a:t>left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BSTNode* </a:t>
            </a:r>
            <a:r>
              <a:rPr lang="en-US">
                <a:solidFill>
                  <a:srgbClr val="FF0000"/>
                </a:solidFill>
                <a:latin typeface="Menlo-Regular"/>
              </a:rPr>
              <a:t>right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BSTNode* </a:t>
            </a:r>
            <a:r>
              <a:rPr lang="en-US">
                <a:solidFill>
                  <a:srgbClr val="FF0000"/>
                </a:solidFill>
                <a:latin typeface="Menlo-Regular"/>
              </a:rPr>
              <a:t>parent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BSTNode(</a:t>
            </a:r>
            <a:r>
              <a:rPr lang="en-US">
                <a:solidFill>
                  <a:srgbClr val="AA0D91"/>
                </a:solidFill>
                <a:latin typeface="Menlo-Regular"/>
              </a:rPr>
              <a:t>const</a:t>
            </a:r>
            <a:r>
              <a:rPr lang="en-US">
                <a:solidFill>
                  <a:srgbClr val="000000"/>
                </a:solidFill>
                <a:latin typeface="Menlo-Regular"/>
              </a:rPr>
              <a:t> Key&amp; k, </a:t>
            </a:r>
            <a:r>
              <a:rPr lang="en-US">
                <a:solidFill>
                  <a:srgbClr val="AA0D91"/>
                </a:solidFill>
                <a:latin typeface="Menlo-Regular"/>
              </a:rPr>
              <a:t>const</a:t>
            </a:r>
            <a:r>
              <a:rPr lang="en-US">
                <a:solidFill>
                  <a:srgbClr val="000000"/>
                </a:solidFill>
                <a:latin typeface="Menlo-Regular"/>
              </a:rPr>
              <a:t> Value&amp; v,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    BSTNode* p 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, </a:t>
            </a:r>
          </a:p>
          <a:p>
            <a:r>
              <a:rPr lang="ro-RO">
                <a:solidFill>
                  <a:srgbClr val="000000"/>
                </a:solidFill>
                <a:latin typeface="Menlo-Regular"/>
              </a:rPr>
              <a:t>            BSTNode* l = </a:t>
            </a:r>
            <a:r>
              <a:rPr lang="ro-RO">
                <a:solidFill>
                  <a:srgbClr val="AA0D91"/>
                </a:solidFill>
                <a:latin typeface="Menlo-Regular"/>
              </a:rPr>
              <a:t>NULL</a:t>
            </a:r>
            <a:r>
              <a:rPr lang="ro-RO">
                <a:solidFill>
                  <a:srgbClr val="000000"/>
                </a:solidFill>
                <a:latin typeface="Menlo-Regular"/>
              </a:rPr>
              <a:t>, </a:t>
            </a:r>
          </a:p>
          <a:p>
            <a:r>
              <a:rPr lang="ro-RO">
                <a:solidFill>
                  <a:srgbClr val="000000"/>
                </a:solidFill>
                <a:latin typeface="Menlo-Regular"/>
              </a:rPr>
              <a:t>            BSTNode* r = </a:t>
            </a:r>
            <a:r>
              <a:rPr lang="ro-RO">
                <a:solidFill>
                  <a:srgbClr val="AA0D91"/>
                </a:solidFill>
                <a:latin typeface="Menlo-Regular"/>
              </a:rPr>
              <a:t>NULL</a:t>
            </a:r>
            <a:r>
              <a:rPr lang="ro-RO">
                <a:solidFill>
                  <a:srgbClr val="000000"/>
                </a:solidFill>
                <a:latin typeface="Menlo-Regular"/>
              </a:rPr>
              <a:t>)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: key(k), value(v), parent(p), left(l), right(r) {}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};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86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in a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33</a:t>
            </a:fld>
            <a:endParaRPr lang="en-US"/>
          </a:p>
        </p:txBody>
      </p:sp>
      <p:cxnSp>
        <p:nvCxnSpPr>
          <p:cNvPr id="13" name="Straight Arrow Connector 12"/>
          <p:cNvCxnSpPr>
            <a:stCxn id="42" idx="2"/>
            <a:endCxn id="45" idx="3"/>
          </p:cNvCxnSpPr>
          <p:nvPr/>
        </p:nvCxnSpPr>
        <p:spPr>
          <a:xfrm flipH="1">
            <a:off x="2840721" y="2108032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2" idx="2"/>
            <a:endCxn id="74" idx="1"/>
          </p:cNvCxnSpPr>
          <p:nvPr/>
        </p:nvCxnSpPr>
        <p:spPr>
          <a:xfrm>
            <a:off x="4441909" y="2108032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5" idx="2"/>
            <a:endCxn id="47" idx="0"/>
          </p:cNvCxnSpPr>
          <p:nvPr/>
        </p:nvCxnSpPr>
        <p:spPr>
          <a:xfrm flipH="1">
            <a:off x="1586718" y="2866349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5" idx="2"/>
            <a:endCxn id="49" idx="0"/>
          </p:cNvCxnSpPr>
          <p:nvPr/>
        </p:nvCxnSpPr>
        <p:spPr>
          <a:xfrm>
            <a:off x="2490050" y="2866349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9" idx="2"/>
            <a:endCxn id="68" idx="0"/>
          </p:cNvCxnSpPr>
          <p:nvPr/>
        </p:nvCxnSpPr>
        <p:spPr>
          <a:xfrm>
            <a:off x="3227241" y="3735232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9" idx="2"/>
            <a:endCxn id="62" idx="0"/>
          </p:cNvCxnSpPr>
          <p:nvPr/>
        </p:nvCxnSpPr>
        <p:spPr>
          <a:xfrm flipH="1">
            <a:off x="2539855" y="3735232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4" idx="2"/>
            <a:endCxn id="78" idx="0"/>
          </p:cNvCxnSpPr>
          <p:nvPr/>
        </p:nvCxnSpPr>
        <p:spPr>
          <a:xfrm flipH="1">
            <a:off x="5436940" y="2866349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2" idx="2"/>
            <a:endCxn id="72" idx="0"/>
          </p:cNvCxnSpPr>
          <p:nvPr/>
        </p:nvCxnSpPr>
        <p:spPr>
          <a:xfrm>
            <a:off x="2539855" y="4573644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4" idx="2"/>
            <a:endCxn id="80" idx="0"/>
          </p:cNvCxnSpPr>
          <p:nvPr/>
        </p:nvCxnSpPr>
        <p:spPr>
          <a:xfrm>
            <a:off x="6512906" y="2866349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4091237" y="18321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139378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236046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2876569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189183" y="429779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3598570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53985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162234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5086268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283941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6711176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92" name="Straight Arrow Connector 91"/>
          <p:cNvCxnSpPr>
            <a:stCxn id="80" idx="2"/>
            <a:endCxn id="82" idx="0"/>
          </p:cNvCxnSpPr>
          <p:nvPr/>
        </p:nvCxnSpPr>
        <p:spPr>
          <a:xfrm flipH="1">
            <a:off x="7061848" y="3735232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634900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14247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95" name="Straight Arrow Connector 94"/>
          <p:cNvCxnSpPr>
            <a:stCxn id="82" idx="2"/>
            <a:endCxn id="93" idx="0"/>
          </p:cNvCxnSpPr>
          <p:nvPr/>
        </p:nvCxnSpPr>
        <p:spPr>
          <a:xfrm flipH="1">
            <a:off x="6699677" y="4565058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2" idx="2"/>
            <a:endCxn id="94" idx="0"/>
          </p:cNvCxnSpPr>
          <p:nvPr/>
        </p:nvCxnSpPr>
        <p:spPr>
          <a:xfrm>
            <a:off x="7061848" y="4565058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143980" y="1357125"/>
            <a:ext cx="3112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84212" y="1357125"/>
            <a:ext cx="311286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34703" y="431948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5" name="Straight Arrow Connector 34"/>
          <p:cNvCxnSpPr>
            <a:stCxn id="47" idx="2"/>
            <a:endCxn id="34" idx="0"/>
          </p:cNvCxnSpPr>
          <p:nvPr/>
        </p:nvCxnSpPr>
        <p:spPr>
          <a:xfrm flipH="1">
            <a:off x="885375" y="3735232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372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7756E-6 1.45568E-6 L 0.04427 0.04721 " pathEditMode="relative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426 0.04721 L -0.01857 0.170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61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57 0.17056 L 0.06423 0.304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1" y="6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23 0.30479 L 0.0644 0.421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3.49919E-6 L 0.12723 0.0472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3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723 0.04721 L 0.06457 0.1707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2" y="6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 0.17056 L 4.3916E-7 0.3047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9" y="67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916E-7 0.30479 L 0.0644 0.4214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1" y="5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44 0.42143 L -0.05659 0.5186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58" y="48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6" grpId="3" animBg="1"/>
      <p:bldP spid="33" grpId="0" animBg="1"/>
      <p:bldP spid="33" grpId="1" animBg="1"/>
      <p:bldP spid="33" grpId="2" animBg="1"/>
      <p:bldP spid="33" grpId="3" animBg="1"/>
      <p:bldP spid="33" grpId="4" animBg="1"/>
      <p:bldP spid="33" grpId="5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and Maximum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34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840721" y="2108032"/>
            <a:ext cx="1601188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441909" y="2108032"/>
            <a:ext cx="1720325" cy="620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586718" y="2866349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490050" y="2866349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227241" y="3735232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539855" y="3735232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436940" y="2866349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539855" y="4573644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512906" y="2866349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091237" y="18321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39378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236046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76569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189183" y="429779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98570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53985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62234" y="25904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86268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83941" y="3459379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11176" y="428920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061848" y="3735232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349005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214247" y="49679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699677" y="4565058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061848" y="4565058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534703" y="431948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885375" y="3735232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978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35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753198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753198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299854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299854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168737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168737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299854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007149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299854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477345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02400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28928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28928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73129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7227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4014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02400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28928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289288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7227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168737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4014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4014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3998563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3998563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75298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168737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46766" y="4905575"/>
            <a:ext cx="7857251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If v has a right branch: </a:t>
            </a:r>
            <a:br>
              <a:rPr lang="en-US"/>
            </a:br>
            <a:r>
              <a:rPr lang="en-US"/>
              <a:t>	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/>
              <a:t>(v) = 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minimu</a:t>
            </a:r>
            <a:r>
              <a:rPr lang="en-US">
                <a:solidFill>
                  <a:srgbClr val="008000"/>
                </a:solidFill>
              </a:rPr>
              <a:t>m</a:t>
            </a:r>
            <a:r>
              <a:rPr lang="en-US"/>
              <a:t>(right-branch)</a:t>
            </a:r>
          </a:p>
          <a:p>
            <a:r>
              <a:rPr lang="en-US"/>
              <a:t>Else, </a:t>
            </a:r>
            <a:br>
              <a:rPr lang="en-US"/>
            </a:br>
            <a:r>
              <a:rPr lang="en-US"/>
              <a:t>	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successor</a:t>
            </a:r>
            <a:r>
              <a:rPr lang="en-US">
                <a:latin typeface="Century Gothic"/>
                <a:cs typeface="Century Gothic"/>
              </a:rPr>
              <a:t>(</a:t>
            </a:r>
            <a:r>
              <a:rPr lang="en-US"/>
              <a:t>v) = the first ancestor u with another ancestor as a left child</a:t>
            </a:r>
          </a:p>
        </p:txBody>
      </p:sp>
    </p:spTree>
    <p:extLst>
      <p:ext uri="{BB962C8B-B14F-4D97-AF65-F5344CB8AC3E}">
        <p14:creationId xmlns:p14="http://schemas.microsoft.com/office/powerpoint/2010/main" val="269383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9" grpId="0" animBg="1"/>
      <p:bldP spid="2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Successor in C++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6486" y="1720896"/>
            <a:ext cx="847966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AA0D91"/>
                </a:solidFill>
                <a:latin typeface="Menlo-Regular"/>
              </a:rPr>
              <a:t>template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Key, </a:t>
            </a:r>
            <a:r>
              <a:rPr lang="en-US">
                <a:solidFill>
                  <a:srgbClr val="AA0D91"/>
                </a:solidFill>
                <a:latin typeface="Menlo-Regular"/>
              </a:rPr>
              <a:t>typename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Value&gt;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BSTNode&lt;Key, Value&gt;* successor(BSTNode&lt;Key, Value&gt;* node)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(node ==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) 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(node-&gt;right !=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) 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>
                <a:solidFill>
                  <a:srgbClr val="000000"/>
                </a:solidFill>
                <a:latin typeface="Menlo-Regular"/>
              </a:rPr>
              <a:t> minimum(node-&gt;right);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BSTNode&lt;Key, Value&gt;* p = node-&gt;parent;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while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(p !=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 &amp;&amp; p-&gt;right == node) 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node = p;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p = p-&gt;parent;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>
                <a:solidFill>
                  <a:srgbClr val="000000"/>
                </a:solidFill>
                <a:latin typeface="Menlo-Regular"/>
              </a:rPr>
              <a:t> p; </a:t>
            </a:r>
            <a:r>
              <a:rPr lang="en-US">
                <a:solidFill>
                  <a:srgbClr val="007400"/>
                </a:solidFill>
                <a:latin typeface="Menlo-Regular"/>
              </a:rPr>
              <a:t>// could be NULL</a:t>
            </a:r>
            <a:endParaRPr lang="en-US">
              <a:solidFill>
                <a:srgbClr val="000000"/>
              </a:solidFill>
              <a:latin typeface="Menlo-Regular"/>
            </a:endParaRP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8748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Predecessor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37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94100" y="5023856"/>
            <a:ext cx="8243851" cy="120032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If v has a left branch: </a:t>
            </a:r>
            <a:br>
              <a:rPr lang="en-US"/>
            </a:br>
            <a:r>
              <a:rPr lang="en-US"/>
              <a:t>	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/>
              <a:t>(v) = 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maximum</a:t>
            </a:r>
            <a:r>
              <a:rPr lang="en-US"/>
              <a:t>(left-branch)</a:t>
            </a:r>
          </a:p>
          <a:p>
            <a:r>
              <a:rPr lang="en-US"/>
              <a:t>Else, </a:t>
            </a:r>
            <a:br>
              <a:rPr lang="en-US"/>
            </a:br>
            <a:r>
              <a:rPr lang="en-US"/>
              <a:t>	</a:t>
            </a:r>
            <a:r>
              <a:rPr lang="en-US">
                <a:solidFill>
                  <a:srgbClr val="008000"/>
                </a:solidFill>
                <a:latin typeface="Century Gothic"/>
                <a:cs typeface="Century Gothic"/>
              </a:rPr>
              <a:t>predecessor</a:t>
            </a:r>
            <a:r>
              <a:rPr lang="en-US">
                <a:latin typeface="Century Gothic"/>
                <a:cs typeface="Century Gothic"/>
              </a:rPr>
              <a:t>(</a:t>
            </a:r>
            <a:r>
              <a:rPr lang="en-US"/>
              <a:t>v) = the first ancestor u with another ancestor as a right child</a:t>
            </a:r>
          </a:p>
        </p:txBody>
      </p:sp>
    </p:spTree>
    <p:extLst>
      <p:ext uri="{BB962C8B-B14F-4D97-AF65-F5344CB8AC3E}">
        <p14:creationId xmlns:p14="http://schemas.microsoft.com/office/powerpoint/2010/main" val="3182110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2" grpId="0" animBg="1"/>
      <p:bldP spid="2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Insert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38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2453646" y="1398544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cxnSp>
        <p:nvCxnSpPr>
          <p:cNvPr id="35" name="Straight Arrow Connector 34"/>
          <p:cNvCxnSpPr>
            <a:stCxn id="21" idx="2"/>
          </p:cNvCxnSpPr>
          <p:nvPr/>
        </p:nvCxnSpPr>
        <p:spPr>
          <a:xfrm flipH="1">
            <a:off x="2178996" y="4815206"/>
            <a:ext cx="823594" cy="3393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992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342E-6 2.86508E-6 L 0.10606 0.02731 L 0.04079 0.1053 L -0.03003 0.23698 L 0.03402 0.35686 L -0.06752 0.45568 L -0.06822 0.5501 " pathEditMode="relative" ptsTypes="AAAAAAA">
                                      <p:cBhvr>
                                        <p:cTn id="6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3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Ancestors and Descendants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339309" y="1434821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</a:t>
            </a:r>
          </a:p>
        </p:txBody>
      </p:sp>
      <p:sp>
        <p:nvSpPr>
          <p:cNvPr id="10" name="Oval 9"/>
          <p:cNvSpPr/>
          <p:nvPr/>
        </p:nvSpPr>
        <p:spPr>
          <a:xfrm>
            <a:off x="1439500" y="2359164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11" name="Oval 10"/>
          <p:cNvSpPr/>
          <p:nvPr/>
        </p:nvSpPr>
        <p:spPr>
          <a:xfrm>
            <a:off x="3344500" y="2312595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</a:p>
        </p:txBody>
      </p:sp>
      <p:sp>
        <p:nvSpPr>
          <p:cNvPr id="12" name="Oval 11"/>
          <p:cNvSpPr/>
          <p:nvPr/>
        </p:nvSpPr>
        <p:spPr>
          <a:xfrm>
            <a:off x="660509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2125300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sp>
        <p:nvSpPr>
          <p:cNvPr id="14" name="Oval 13"/>
          <p:cNvSpPr/>
          <p:nvPr/>
        </p:nvSpPr>
        <p:spPr>
          <a:xfrm>
            <a:off x="1668100" y="4665778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15" name="Oval 14"/>
          <p:cNvSpPr/>
          <p:nvPr/>
        </p:nvSpPr>
        <p:spPr>
          <a:xfrm>
            <a:off x="2811100" y="4659552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cxnSp>
        <p:nvCxnSpPr>
          <p:cNvPr id="17" name="Straight Arrow Connector 16"/>
          <p:cNvCxnSpPr>
            <a:stCxn id="6" idx="3"/>
            <a:endCxn id="10" idx="7"/>
          </p:cNvCxnSpPr>
          <p:nvPr/>
        </p:nvCxnSpPr>
        <p:spPr>
          <a:xfrm flipH="1">
            <a:off x="1829745" y="1822719"/>
            <a:ext cx="576519" cy="602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5"/>
            <a:endCxn id="11" idx="1"/>
          </p:cNvCxnSpPr>
          <p:nvPr/>
        </p:nvCxnSpPr>
        <p:spPr>
          <a:xfrm>
            <a:off x="2729554" y="1822719"/>
            <a:ext cx="681901" cy="5564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144373" y="3439383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cxnSp>
        <p:nvCxnSpPr>
          <p:cNvPr id="23" name="Straight Arrow Connector 22"/>
          <p:cNvCxnSpPr>
            <a:stCxn id="10" idx="3"/>
            <a:endCxn id="12" idx="7"/>
          </p:cNvCxnSpPr>
          <p:nvPr/>
        </p:nvCxnSpPr>
        <p:spPr>
          <a:xfrm flipH="1">
            <a:off x="1050754" y="2747062"/>
            <a:ext cx="455701" cy="758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784349" y="2767046"/>
            <a:ext cx="440951" cy="672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5"/>
            <a:endCxn id="15" idx="0"/>
          </p:cNvCxnSpPr>
          <p:nvPr/>
        </p:nvCxnSpPr>
        <p:spPr>
          <a:xfrm>
            <a:off x="2515545" y="3827281"/>
            <a:ext cx="524155" cy="8322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1896700" y="3850258"/>
            <a:ext cx="328600" cy="80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5"/>
            <a:endCxn id="22" idx="1"/>
          </p:cNvCxnSpPr>
          <p:nvPr/>
        </p:nvCxnSpPr>
        <p:spPr>
          <a:xfrm>
            <a:off x="3734745" y="2700493"/>
            <a:ext cx="476583" cy="8054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061496" y="2318821"/>
            <a:ext cx="3180528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1, 0, 4, 5 are ancestors of 1</a:t>
            </a:r>
          </a:p>
          <a:p>
            <a:endParaRPr lang="en-US"/>
          </a:p>
          <a:p>
            <a:r>
              <a:rPr lang="en-US"/>
              <a:t>0, 8, 1, 7 are descendants of 0</a:t>
            </a:r>
          </a:p>
        </p:txBody>
      </p:sp>
      <p:sp>
        <p:nvSpPr>
          <p:cNvPr id="24" name="Oval 23"/>
          <p:cNvSpPr/>
          <p:nvPr/>
        </p:nvSpPr>
        <p:spPr>
          <a:xfrm>
            <a:off x="1050754" y="5779216"/>
            <a:ext cx="457200" cy="45445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cxnSp>
        <p:nvCxnSpPr>
          <p:cNvPr id="25" name="Straight Arrow Connector 24"/>
          <p:cNvCxnSpPr>
            <a:stCxn id="14" idx="3"/>
            <a:endCxn id="24" idx="0"/>
          </p:cNvCxnSpPr>
          <p:nvPr/>
        </p:nvCxnSpPr>
        <p:spPr>
          <a:xfrm flipH="1">
            <a:off x="1279354" y="5053676"/>
            <a:ext cx="455701" cy="725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754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Delete – Node has ≤ 1 Child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39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261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336 -0.1215 " pathEditMode="relative" ptsTypes="AA">
                                      <p:cBhvr>
                                        <p:cTn id="2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5" grpId="0" animBg="1"/>
      <p:bldP spid="27" grpId="0" animBg="1"/>
      <p:bldP spid="2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Delete – Node Has 2 Children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40</a:t>
            </a:fld>
            <a:endParaRPr lang="en-US"/>
          </a:p>
        </p:txBody>
      </p:sp>
      <p:cxnSp>
        <p:nvCxnSpPr>
          <p:cNvPr id="6" name="Straight Arrow Connector 5"/>
          <p:cNvCxnSpPr>
            <a:stCxn id="15" idx="2"/>
            <a:endCxn id="16" idx="3"/>
          </p:cNvCxnSpPr>
          <p:nvPr/>
        </p:nvCxnSpPr>
        <p:spPr>
          <a:xfrm flipH="1">
            <a:off x="2952784" y="1891124"/>
            <a:ext cx="1601188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5" idx="2"/>
            <a:endCxn id="22" idx="1"/>
          </p:cNvCxnSpPr>
          <p:nvPr/>
        </p:nvCxnSpPr>
        <p:spPr>
          <a:xfrm>
            <a:off x="4553972" y="1891124"/>
            <a:ext cx="1720325" cy="4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6" idx="2"/>
            <a:endCxn id="17" idx="0"/>
          </p:cNvCxnSpPr>
          <p:nvPr/>
        </p:nvCxnSpPr>
        <p:spPr>
          <a:xfrm flipH="1">
            <a:off x="1698781" y="2437780"/>
            <a:ext cx="903332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6" idx="2"/>
            <a:endCxn id="18" idx="0"/>
          </p:cNvCxnSpPr>
          <p:nvPr/>
        </p:nvCxnSpPr>
        <p:spPr>
          <a:xfrm>
            <a:off x="2602113" y="2437780"/>
            <a:ext cx="737191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8" idx="2"/>
            <a:endCxn id="20" idx="0"/>
          </p:cNvCxnSpPr>
          <p:nvPr/>
        </p:nvCxnSpPr>
        <p:spPr>
          <a:xfrm>
            <a:off x="3339304" y="3306663"/>
            <a:ext cx="722001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8" idx="2"/>
            <a:endCxn id="19" idx="0"/>
          </p:cNvCxnSpPr>
          <p:nvPr/>
        </p:nvCxnSpPr>
        <p:spPr>
          <a:xfrm flipH="1">
            <a:off x="2651918" y="3306663"/>
            <a:ext cx="687386" cy="5625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2" idx="2"/>
            <a:endCxn id="23" idx="0"/>
          </p:cNvCxnSpPr>
          <p:nvPr/>
        </p:nvCxnSpPr>
        <p:spPr>
          <a:xfrm flipH="1">
            <a:off x="5549003" y="2437780"/>
            <a:ext cx="1075966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9" idx="2"/>
            <a:endCxn id="21" idx="0"/>
          </p:cNvCxnSpPr>
          <p:nvPr/>
        </p:nvCxnSpPr>
        <p:spPr>
          <a:xfrm>
            <a:off x="2651918" y="4145075"/>
            <a:ext cx="350672" cy="3942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2" idx="2"/>
            <a:endCxn id="24" idx="0"/>
          </p:cNvCxnSpPr>
          <p:nvPr/>
        </p:nvCxnSpPr>
        <p:spPr>
          <a:xfrm>
            <a:off x="6624969" y="2437780"/>
            <a:ext cx="1121707" cy="5930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203300" y="1615271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251441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48109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988632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301246" y="386922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710633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65191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74297" y="2161927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198331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96004" y="3030810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823239" y="3860636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13</a:t>
            </a:r>
          </a:p>
        </p:txBody>
      </p:sp>
      <p:cxnSp>
        <p:nvCxnSpPr>
          <p:cNvPr id="26" name="Straight Arrow Connector 25"/>
          <p:cNvCxnSpPr>
            <a:stCxn id="24" idx="2"/>
            <a:endCxn id="25" idx="0"/>
          </p:cNvCxnSpPr>
          <p:nvPr/>
        </p:nvCxnSpPr>
        <p:spPr>
          <a:xfrm flipH="1">
            <a:off x="7173911" y="3306663"/>
            <a:ext cx="572765" cy="553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61068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12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26310" y="4539353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14</a:t>
            </a:r>
          </a:p>
        </p:txBody>
      </p:sp>
      <p:cxnSp>
        <p:nvCxnSpPr>
          <p:cNvPr id="29" name="Straight Arrow Connector 28"/>
          <p:cNvCxnSpPr>
            <a:stCxn id="25" idx="2"/>
            <a:endCxn id="27" idx="0"/>
          </p:cNvCxnSpPr>
          <p:nvPr/>
        </p:nvCxnSpPr>
        <p:spPr>
          <a:xfrm flipH="1">
            <a:off x="6811740" y="4136489"/>
            <a:ext cx="3621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2"/>
            <a:endCxn id="28" idx="0"/>
          </p:cNvCxnSpPr>
          <p:nvPr/>
        </p:nvCxnSpPr>
        <p:spPr>
          <a:xfrm>
            <a:off x="7173911" y="4136489"/>
            <a:ext cx="503071" cy="402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646766" y="3890912"/>
            <a:ext cx="701343" cy="27585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0</a:t>
            </a:r>
          </a:p>
        </p:txBody>
      </p:sp>
      <p:cxnSp>
        <p:nvCxnSpPr>
          <p:cNvPr id="32" name="Straight Arrow Connector 31"/>
          <p:cNvCxnSpPr>
            <a:stCxn id="17" idx="2"/>
            <a:endCxn id="31" idx="0"/>
          </p:cNvCxnSpPr>
          <p:nvPr/>
        </p:nvCxnSpPr>
        <p:spPr>
          <a:xfrm flipH="1">
            <a:off x="997438" y="3306663"/>
            <a:ext cx="701343" cy="5842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419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27E-7 4.5869E-6 L -0.12932 -0.303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5" y="-1520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0.00046 L -0.03836 -0.09766 " pathEditMode="relative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32 -0.30386 L -2.29127E-7 -0.2471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7" y="28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9" grpId="0" animBg="1"/>
      <p:bldP spid="19" grpId="1" animBg="1"/>
      <p:bldP spid="2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 Times of Main Operations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41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>
                <a:latin typeface="Century Gothic"/>
                <a:cs typeface="Century Gothic"/>
              </a:rPr>
              <a:t>Search</a:t>
            </a:r>
            <a:r>
              <a:rPr lang="en-US"/>
              <a:t>(tree, key)</a:t>
            </a:r>
          </a:p>
          <a:p>
            <a:r>
              <a:rPr lang="en-US">
                <a:latin typeface="Century Gothic"/>
                <a:cs typeface="Century Gothic"/>
              </a:rPr>
              <a:t>Minimum</a:t>
            </a:r>
            <a:r>
              <a:rPr lang="en-US"/>
              <a:t>(tree), </a:t>
            </a:r>
            <a:r>
              <a:rPr lang="en-US">
                <a:latin typeface="Century Gothic"/>
                <a:cs typeface="Century Gothic"/>
              </a:rPr>
              <a:t>Maximum</a:t>
            </a:r>
            <a:r>
              <a:rPr lang="en-US"/>
              <a:t>(tree)</a:t>
            </a:r>
          </a:p>
          <a:p>
            <a:r>
              <a:rPr lang="en-US">
                <a:latin typeface="Century Gothic"/>
                <a:cs typeface="Century Gothic"/>
              </a:rPr>
              <a:t>Successor(</a:t>
            </a:r>
            <a:r>
              <a:rPr lang="en-US"/>
              <a:t>tree, node), </a:t>
            </a:r>
            <a:r>
              <a:rPr lang="en-US">
                <a:latin typeface="Century Gothic"/>
                <a:cs typeface="Century Gothic"/>
              </a:rPr>
              <a:t>Predecessor</a:t>
            </a:r>
            <a:r>
              <a:rPr lang="en-US"/>
              <a:t>(tree, node)</a:t>
            </a:r>
          </a:p>
          <a:p>
            <a:r>
              <a:rPr lang="en-US">
                <a:latin typeface="Century Gothic"/>
                <a:cs typeface="Century Gothic"/>
              </a:rPr>
              <a:t>Insert</a:t>
            </a:r>
            <a:r>
              <a:rPr lang="en-US"/>
              <a:t>(tree, node) – node has (key, value)</a:t>
            </a:r>
          </a:p>
          <a:p>
            <a:r>
              <a:rPr lang="en-US">
                <a:latin typeface="Century Gothic"/>
                <a:cs typeface="Century Gothic"/>
              </a:rPr>
              <a:t>Delete</a:t>
            </a:r>
            <a:r>
              <a:rPr lang="en-US"/>
              <a:t>(tree, node) – node has (key, value)</a:t>
            </a:r>
          </a:p>
          <a:p>
            <a:endParaRPr lang="en-US"/>
          </a:p>
          <a:p>
            <a:r>
              <a:rPr lang="en-US"/>
              <a:t>All run in time O(h)</a:t>
            </a:r>
          </a:p>
          <a:p>
            <a:pPr lvl="1"/>
            <a:r>
              <a:rPr lang="en-US"/>
              <a:t>h is the height of the tree</a:t>
            </a:r>
          </a:p>
        </p:txBody>
      </p:sp>
    </p:spTree>
    <p:extLst>
      <p:ext uri="{BB962C8B-B14F-4D97-AF65-F5344CB8AC3E}">
        <p14:creationId xmlns:p14="http://schemas.microsoft.com/office/powerpoint/2010/main" val="2755670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73063" y="2743200"/>
            <a:ext cx="8358187" cy="1673225"/>
          </a:xfrm>
        </p:spPr>
        <p:txBody>
          <a:bodyPr>
            <a:normAutofit/>
          </a:bodyPr>
          <a:lstStyle/>
          <a:p>
            <a:r>
              <a:rPr lang="en-US" dirty="0"/>
              <a:t>Height of random BST</a:t>
            </a:r>
          </a:p>
          <a:p>
            <a:r>
              <a:rPr lang="en-US" dirty="0"/>
              <a:t>Optimal bst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Spring 2012, SUNY Buffalo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27F0F41-BB72-2847-BCDD-58B42B271C01}" type="datetime1">
              <a:rPr lang="en-US" smtClean="0"/>
              <a:t>3/27/12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and Optimal BSTs</a:t>
            </a:r>
          </a:p>
        </p:txBody>
      </p:sp>
    </p:spTree>
    <p:extLst>
      <p:ext uri="{BB962C8B-B14F-4D97-AF65-F5344CB8AC3E}">
        <p14:creationId xmlns:p14="http://schemas.microsoft.com/office/powerpoint/2010/main" val="346507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Random BST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295488B-7204-E240-AD9B-5A930F9D83A8}" type="datetime1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Spring 2012, SUNY Buffalo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43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Consider storing a dictionary using a BST</a:t>
            </a:r>
          </a:p>
          <a:p>
            <a:endParaRPr lang="en-US"/>
          </a:p>
          <a:p>
            <a:r>
              <a:rPr lang="en-US"/>
              <a:t>Randomize the words</a:t>
            </a:r>
          </a:p>
          <a:p>
            <a:endParaRPr lang="en-US"/>
          </a:p>
          <a:p>
            <a:r>
              <a:rPr lang="en-US"/>
              <a:t>Insert (word, meaning) pairs into the BST</a:t>
            </a:r>
          </a:p>
          <a:p>
            <a:endParaRPr lang="en-US"/>
          </a:p>
          <a:p>
            <a:r>
              <a:rPr lang="en-US"/>
              <a:t>Is this (with high probability) a good data structure for dictionary management?</a:t>
            </a:r>
          </a:p>
        </p:txBody>
      </p:sp>
    </p:spTree>
    <p:extLst>
      <p:ext uri="{BB962C8B-B14F-4D97-AF65-F5344CB8AC3E}">
        <p14:creationId xmlns:p14="http://schemas.microsoft.com/office/powerpoint/2010/main" val="332575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Generate a Random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46500" y="1641569"/>
            <a:ext cx="8535437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Menlo-Regular"/>
              </a:rPr>
              <a:t>BSTNode&lt;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>
                <a:solidFill>
                  <a:srgbClr val="000000"/>
                </a:solidFill>
                <a:latin typeface="Menlo-Regular"/>
              </a:rPr>
              <a:t>, string&gt;* </a:t>
            </a:r>
            <a:r>
              <a:rPr lang="en-US">
                <a:solidFill>
                  <a:srgbClr val="FF0000"/>
                </a:solidFill>
                <a:latin typeface="Menlo-Regular"/>
              </a:rPr>
              <a:t>random_bst</a:t>
            </a:r>
            <a:r>
              <a:rPr lang="en-US">
                <a:solidFill>
                  <a:srgbClr val="000000"/>
                </a:solidFill>
                <a:latin typeface="Menlo-Regular"/>
              </a:rPr>
              <a:t>(size_t base, size_t n, 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                             BSTNode&lt;</a:t>
            </a:r>
            <a:r>
              <a:rPr lang="en-US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>
                <a:solidFill>
                  <a:srgbClr val="000000"/>
                </a:solidFill>
                <a:latin typeface="Menlo-Regular"/>
              </a:rPr>
              <a:t>, string&gt;* p) 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{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AA0D91"/>
                </a:solidFill>
                <a:latin typeface="Menlo-Regular"/>
              </a:rPr>
              <a:t>if</a:t>
            </a:r>
            <a:r>
              <a:rPr lang="en-US">
                <a:solidFill>
                  <a:srgbClr val="000000"/>
                </a:solidFill>
                <a:latin typeface="Menlo-Regular"/>
              </a:rPr>
              <a:t> (n &lt;= </a:t>
            </a:r>
            <a:r>
              <a:rPr lang="en-US">
                <a:solidFill>
                  <a:srgbClr val="1C00CF"/>
                </a:solidFill>
                <a:latin typeface="Menlo-Regular"/>
              </a:rPr>
              <a:t>0</a:t>
            </a:r>
            <a:r>
              <a:rPr lang="en-US">
                <a:solidFill>
                  <a:srgbClr val="000000"/>
                </a:solidFill>
                <a:latin typeface="Menlo-Regular"/>
              </a:rPr>
              <a:t>) </a:t>
            </a:r>
            <a:r>
              <a:rPr lang="en-US">
                <a:solidFill>
                  <a:srgbClr val="AA0D91"/>
                </a:solidFill>
                <a:latin typeface="Menlo-Regular"/>
              </a:rPr>
              <a:t>return</a:t>
            </a:r>
            <a:r>
              <a:rPr lang="en-US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>
                <a:solidFill>
                  <a:srgbClr val="AA0D91"/>
                </a:solidFill>
                <a:latin typeface="Menlo-Regular"/>
              </a:rPr>
              <a:t>NULL</a:t>
            </a:r>
            <a:r>
              <a:rPr lang="en-US">
                <a:solidFill>
                  <a:srgbClr val="000000"/>
                </a:solidFill>
                <a:latin typeface="Menlo-Regular"/>
              </a:rPr>
              <a:t>;</a:t>
            </a:r>
          </a:p>
          <a:p>
            <a:endParaRPr lang="en-US">
              <a:solidFill>
                <a:srgbClr val="000000"/>
              </a:solidFill>
              <a:latin typeface="Menlo-Regular"/>
            </a:endParaRP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>
                <a:solidFill>
                  <a:srgbClr val="FF6600"/>
                </a:solidFill>
                <a:latin typeface="Menlo-Regular"/>
              </a:rPr>
              <a:t>size_t root_rank = rand() % n;</a:t>
            </a:r>
          </a:p>
          <a:p>
            <a:r>
              <a:rPr lang="en-US">
                <a:solidFill>
                  <a:srgbClr val="000000"/>
                </a:solidFill>
                <a:latin typeface="Menlo-Regular"/>
              </a:rPr>
              <a:t>    ostringstream oss;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    oss &lt;&lt; </a:t>
            </a:r>
            <a:r>
              <a:rPr lang="nl-NL">
                <a:solidFill>
                  <a:srgbClr val="C41A16"/>
                </a:solidFill>
                <a:latin typeface="Menlo-Regular"/>
              </a:rPr>
              <a:t>"Node"</a:t>
            </a:r>
            <a:r>
              <a:rPr lang="nl-NL">
                <a:solidFill>
                  <a:srgbClr val="000000"/>
                </a:solidFill>
                <a:latin typeface="Menlo-Regular"/>
              </a:rPr>
              <a:t> &lt;&lt; base + root_rank;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    BSTNode&lt;</a:t>
            </a:r>
            <a:r>
              <a:rPr lang="nl-NL">
                <a:solidFill>
                  <a:srgbClr val="AA0D91"/>
                </a:solidFill>
                <a:latin typeface="Menlo-Regular"/>
              </a:rPr>
              <a:t>int</a:t>
            </a:r>
            <a:r>
              <a:rPr lang="nl-NL">
                <a:solidFill>
                  <a:srgbClr val="000000"/>
                </a:solidFill>
                <a:latin typeface="Menlo-Regular"/>
              </a:rPr>
              <a:t>, string&gt;* node = </a:t>
            </a:r>
          </a:p>
          <a:p>
            <a:r>
              <a:rPr lang="nl-NL">
                <a:solidFill>
                  <a:srgbClr val="AA0D91"/>
                </a:solidFill>
                <a:latin typeface="Menlo-Regular"/>
              </a:rPr>
              <a:t>        new</a:t>
            </a:r>
            <a:r>
              <a:rPr lang="nl-NL">
                <a:solidFill>
                  <a:srgbClr val="000000"/>
                </a:solidFill>
                <a:latin typeface="Menlo-Regular"/>
              </a:rPr>
              <a:t> BSTNode&lt;</a:t>
            </a:r>
            <a:r>
              <a:rPr lang="nl-NL">
                <a:solidFill>
                  <a:srgbClr val="AA0D91"/>
                </a:solidFill>
                <a:latin typeface="Menlo-Regular"/>
              </a:rPr>
              <a:t>int</a:t>
            </a:r>
            <a:r>
              <a:rPr lang="nl-NL">
                <a:solidFill>
                  <a:srgbClr val="000000"/>
                </a:solidFill>
                <a:latin typeface="Menlo-Regular"/>
              </a:rPr>
              <a:t>, string&gt;(base+root_rank, 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                                 oss.str(), p);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>
                <a:solidFill>
                  <a:srgbClr val="FF6600"/>
                </a:solidFill>
                <a:latin typeface="Menlo-Regular"/>
              </a:rPr>
              <a:t>node-&gt;left = random_bst(base, root_rank, node);</a:t>
            </a:r>
          </a:p>
          <a:p>
            <a:r>
              <a:rPr lang="nl-NL">
                <a:solidFill>
                  <a:srgbClr val="FF6600"/>
                </a:solidFill>
                <a:latin typeface="Menlo-Regular"/>
              </a:rPr>
              <a:t>    node-&gt;right = random_bst(base+root_rank+1, </a:t>
            </a:r>
          </a:p>
          <a:p>
            <a:r>
              <a:rPr lang="nl-NL">
                <a:solidFill>
                  <a:srgbClr val="FF6600"/>
                </a:solidFill>
                <a:latin typeface="Menlo-Regular"/>
              </a:rPr>
              <a:t>                             n-root_rank-1, node);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    </a:t>
            </a:r>
            <a:r>
              <a:rPr lang="nl-NL">
                <a:solidFill>
                  <a:srgbClr val="AA0D91"/>
                </a:solidFill>
                <a:latin typeface="Menlo-Regular"/>
              </a:rPr>
              <a:t>return</a:t>
            </a:r>
            <a:r>
              <a:rPr lang="nl-NL">
                <a:solidFill>
                  <a:srgbClr val="000000"/>
                </a:solidFill>
                <a:latin typeface="Menlo-Regular"/>
              </a:rPr>
              <a:t> node;</a:t>
            </a:r>
          </a:p>
          <a:p>
            <a:r>
              <a:rPr lang="nl-NL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34672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It can be shown that the expected height of a random BST is </a:t>
            </a:r>
            <a:r>
              <a:rPr lang="en-US">
                <a:solidFill>
                  <a:srgbClr val="FF6600"/>
                </a:solidFill>
              </a:rPr>
              <a:t>O(log n)</a:t>
            </a:r>
          </a:p>
          <a:p>
            <a:endParaRPr lang="en-US">
              <a:solidFill>
                <a:srgbClr val="FF6600"/>
              </a:solidFill>
            </a:endParaRPr>
          </a:p>
          <a:p>
            <a:endParaRPr lang="en-US">
              <a:solidFill>
                <a:srgbClr val="FF6600"/>
              </a:solidFill>
            </a:endParaRPr>
          </a:p>
          <a:p>
            <a:r>
              <a:rPr lang="en-US"/>
              <a:t>And the variance is extremely small</a:t>
            </a:r>
          </a:p>
        </p:txBody>
      </p:sp>
    </p:spTree>
    <p:extLst>
      <p:ext uri="{BB962C8B-B14F-4D97-AF65-F5344CB8AC3E}">
        <p14:creationId xmlns:p14="http://schemas.microsoft.com/office/powerpoint/2010/main" val="2752929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Optimal BST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Suppose we know the frequencies (or probabilities) of key searches</a:t>
            </a:r>
          </a:p>
          <a:p>
            <a:pPr lvl="1"/>
            <a:r>
              <a:rPr lang="en-US"/>
              <a:t>E.g., translating English into Vietnamese</a:t>
            </a:r>
          </a:p>
          <a:p>
            <a:pPr lvl="1"/>
            <a:endParaRPr lang="en-US"/>
          </a:p>
          <a:p>
            <a:r>
              <a:rPr lang="en-US"/>
              <a:t>Build a BST which yields the minimum expected search time</a:t>
            </a:r>
          </a:p>
          <a:p>
            <a:pPr lvl="1"/>
            <a:r>
              <a:rPr lang="en-US"/>
              <a:t>Keys searched more often should be closer to the root</a:t>
            </a:r>
          </a:p>
          <a:p>
            <a:pPr lvl="1"/>
            <a:endParaRPr lang="en-US"/>
          </a:p>
          <a:p>
            <a:r>
              <a:rPr lang="en-US"/>
              <a:t>Dynamic programming solves this problem!</a:t>
            </a:r>
          </a:p>
        </p:txBody>
      </p:sp>
    </p:spTree>
    <p:extLst>
      <p:ext uri="{BB962C8B-B14F-4D97-AF65-F5344CB8AC3E}">
        <p14:creationId xmlns:p14="http://schemas.microsoft.com/office/powerpoint/2010/main" val="1976327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Trees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394801" y="1720291"/>
            <a:ext cx="224570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/>
              <a:t>4*(3+2) – (6-3)*5/3</a:t>
            </a:r>
          </a:p>
        </p:txBody>
      </p:sp>
      <p:sp>
        <p:nvSpPr>
          <p:cNvPr id="7" name="Oval 6"/>
          <p:cNvSpPr/>
          <p:nvPr/>
        </p:nvSpPr>
        <p:spPr>
          <a:xfrm>
            <a:off x="4341260" y="2340732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-</a:t>
            </a:r>
          </a:p>
        </p:txBody>
      </p:sp>
      <p:sp>
        <p:nvSpPr>
          <p:cNvPr id="10" name="Oval 9"/>
          <p:cNvSpPr/>
          <p:nvPr/>
        </p:nvSpPr>
        <p:spPr>
          <a:xfrm>
            <a:off x="2751472" y="303473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*</a:t>
            </a:r>
          </a:p>
        </p:txBody>
      </p:sp>
      <p:cxnSp>
        <p:nvCxnSpPr>
          <p:cNvPr id="9" name="Straight Arrow Connector 8"/>
          <p:cNvCxnSpPr>
            <a:stCxn id="7" idx="2"/>
            <a:endCxn id="10" idx="7"/>
          </p:cNvCxnSpPr>
          <p:nvPr/>
        </p:nvCxnSpPr>
        <p:spPr>
          <a:xfrm flipH="1">
            <a:off x="3141717" y="2564845"/>
            <a:ext cx="1199543" cy="535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3" name="Oval 12"/>
          <p:cNvSpPr/>
          <p:nvPr/>
        </p:nvSpPr>
        <p:spPr>
          <a:xfrm>
            <a:off x="1776011" y="3676101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4</a:t>
            </a:r>
          </a:p>
        </p:txBody>
      </p:sp>
      <p:cxnSp>
        <p:nvCxnSpPr>
          <p:cNvPr id="14" name="Straight Arrow Connector 13"/>
          <p:cNvCxnSpPr>
            <a:stCxn id="10" idx="3"/>
            <a:endCxn id="13" idx="7"/>
          </p:cNvCxnSpPr>
          <p:nvPr/>
        </p:nvCxnSpPr>
        <p:spPr>
          <a:xfrm flipH="1">
            <a:off x="2166256" y="3417321"/>
            <a:ext cx="652171" cy="32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0" name="Oval 19"/>
          <p:cNvSpPr/>
          <p:nvPr/>
        </p:nvSpPr>
        <p:spPr>
          <a:xfrm>
            <a:off x="3497288" y="367332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+</a:t>
            </a:r>
          </a:p>
        </p:txBody>
      </p:sp>
      <p:cxnSp>
        <p:nvCxnSpPr>
          <p:cNvPr id="21" name="Straight Arrow Connector 20"/>
          <p:cNvCxnSpPr>
            <a:stCxn id="10" idx="5"/>
            <a:endCxn id="20" idx="1"/>
          </p:cNvCxnSpPr>
          <p:nvPr/>
        </p:nvCxnSpPr>
        <p:spPr>
          <a:xfrm>
            <a:off x="3141717" y="3417321"/>
            <a:ext cx="422526" cy="32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26" name="Oval 25"/>
          <p:cNvSpPr/>
          <p:nvPr/>
        </p:nvSpPr>
        <p:spPr>
          <a:xfrm>
            <a:off x="2993006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3977315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2</a:t>
            </a:r>
          </a:p>
        </p:txBody>
      </p:sp>
      <p:cxnSp>
        <p:nvCxnSpPr>
          <p:cNvPr id="28" name="Straight Arrow Connector 27"/>
          <p:cNvCxnSpPr>
            <a:stCxn id="20" idx="3"/>
            <a:endCxn id="26" idx="0"/>
          </p:cNvCxnSpPr>
          <p:nvPr/>
        </p:nvCxnSpPr>
        <p:spPr>
          <a:xfrm flipH="1">
            <a:off x="3221606" y="4055912"/>
            <a:ext cx="342637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31" name="Straight Arrow Connector 30"/>
          <p:cNvCxnSpPr>
            <a:stCxn id="20" idx="5"/>
            <a:endCxn id="27" idx="0"/>
          </p:cNvCxnSpPr>
          <p:nvPr/>
        </p:nvCxnSpPr>
        <p:spPr>
          <a:xfrm>
            <a:off x="3887533" y="4055912"/>
            <a:ext cx="318382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4" name="Oval 33"/>
          <p:cNvSpPr/>
          <p:nvPr/>
        </p:nvSpPr>
        <p:spPr>
          <a:xfrm>
            <a:off x="6278203" y="303473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/</a:t>
            </a:r>
          </a:p>
        </p:txBody>
      </p:sp>
      <p:sp>
        <p:nvSpPr>
          <p:cNvPr id="35" name="Oval 34"/>
          <p:cNvSpPr/>
          <p:nvPr/>
        </p:nvSpPr>
        <p:spPr>
          <a:xfrm>
            <a:off x="7019767" y="3607687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cxnSp>
        <p:nvCxnSpPr>
          <p:cNvPr id="36" name="Straight Arrow Connector 35"/>
          <p:cNvCxnSpPr>
            <a:stCxn id="34" idx="5"/>
            <a:endCxn id="35" idx="1"/>
          </p:cNvCxnSpPr>
          <p:nvPr/>
        </p:nvCxnSpPr>
        <p:spPr>
          <a:xfrm>
            <a:off x="6668448" y="3417321"/>
            <a:ext cx="418274" cy="256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7" name="Oval 36"/>
          <p:cNvSpPr/>
          <p:nvPr/>
        </p:nvSpPr>
        <p:spPr>
          <a:xfrm>
            <a:off x="5537150" y="367332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*</a:t>
            </a:r>
          </a:p>
        </p:txBody>
      </p:sp>
      <p:cxnSp>
        <p:nvCxnSpPr>
          <p:cNvPr id="38" name="Straight Arrow Connector 37"/>
          <p:cNvCxnSpPr>
            <a:stCxn id="34" idx="3"/>
            <a:endCxn id="37" idx="7"/>
          </p:cNvCxnSpPr>
          <p:nvPr/>
        </p:nvCxnSpPr>
        <p:spPr>
          <a:xfrm flipH="1">
            <a:off x="5927395" y="3417321"/>
            <a:ext cx="417763" cy="321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39" name="Oval 38"/>
          <p:cNvSpPr/>
          <p:nvPr/>
        </p:nvSpPr>
        <p:spPr>
          <a:xfrm>
            <a:off x="5183303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-</a:t>
            </a:r>
          </a:p>
        </p:txBody>
      </p:sp>
      <p:sp>
        <p:nvSpPr>
          <p:cNvPr id="40" name="Oval 39"/>
          <p:cNvSpPr/>
          <p:nvPr/>
        </p:nvSpPr>
        <p:spPr>
          <a:xfrm>
            <a:off x="6211248" y="4531965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5</a:t>
            </a:r>
          </a:p>
        </p:txBody>
      </p:sp>
      <p:cxnSp>
        <p:nvCxnSpPr>
          <p:cNvPr id="41" name="Straight Arrow Connector 40"/>
          <p:cNvCxnSpPr>
            <a:stCxn id="37" idx="3"/>
            <a:endCxn id="39" idx="0"/>
          </p:cNvCxnSpPr>
          <p:nvPr/>
        </p:nvCxnSpPr>
        <p:spPr>
          <a:xfrm flipH="1">
            <a:off x="5411903" y="4055912"/>
            <a:ext cx="192202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42" name="Straight Arrow Connector 41"/>
          <p:cNvCxnSpPr>
            <a:stCxn id="37" idx="5"/>
            <a:endCxn id="40" idx="0"/>
          </p:cNvCxnSpPr>
          <p:nvPr/>
        </p:nvCxnSpPr>
        <p:spPr>
          <a:xfrm>
            <a:off x="5927395" y="4055912"/>
            <a:ext cx="512453" cy="4760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57" name="Oval 56"/>
          <p:cNvSpPr/>
          <p:nvPr/>
        </p:nvSpPr>
        <p:spPr>
          <a:xfrm>
            <a:off x="4793058" y="563061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6</a:t>
            </a:r>
          </a:p>
        </p:txBody>
      </p:sp>
      <p:sp>
        <p:nvSpPr>
          <p:cNvPr id="58" name="Oval 57"/>
          <p:cNvSpPr/>
          <p:nvPr/>
        </p:nvSpPr>
        <p:spPr>
          <a:xfrm>
            <a:off x="5619252" y="5630618"/>
            <a:ext cx="457200" cy="448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/>
              <a:t>3</a:t>
            </a:r>
          </a:p>
        </p:txBody>
      </p:sp>
      <p:cxnSp>
        <p:nvCxnSpPr>
          <p:cNvPr id="59" name="Straight Arrow Connector 58"/>
          <p:cNvCxnSpPr>
            <a:stCxn id="39" idx="3"/>
            <a:endCxn id="57" idx="0"/>
          </p:cNvCxnSpPr>
          <p:nvPr/>
        </p:nvCxnSpPr>
        <p:spPr>
          <a:xfrm flipH="1">
            <a:off x="5021658" y="4914549"/>
            <a:ext cx="228600" cy="716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2" name="Straight Arrow Connector 61"/>
          <p:cNvCxnSpPr>
            <a:stCxn id="39" idx="5"/>
          </p:cNvCxnSpPr>
          <p:nvPr/>
        </p:nvCxnSpPr>
        <p:spPr>
          <a:xfrm>
            <a:off x="5573548" y="4914549"/>
            <a:ext cx="257746" cy="716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64" name="Straight Arrow Connector 63"/>
          <p:cNvCxnSpPr>
            <a:endCxn id="34" idx="1"/>
          </p:cNvCxnSpPr>
          <p:nvPr/>
        </p:nvCxnSpPr>
        <p:spPr>
          <a:xfrm>
            <a:off x="4793058" y="2627097"/>
            <a:ext cx="1552100" cy="4732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534034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20" grpId="0" animBg="1"/>
      <p:bldP spid="26" grpId="0" animBg="1"/>
      <p:bldP spid="27" grpId="0" animBg="1"/>
      <p:bldP spid="34" grpId="0" animBg="1"/>
      <p:bldP spid="35" grpId="0" animBg="1"/>
      <p:bldP spid="37" grpId="0" animBg="1"/>
      <p:bldP spid="39" grpId="0" animBg="1"/>
      <p:bldP spid="40" grpId="0" animBg="1"/>
      <p:bldP spid="57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 Encoding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UTF-8 encoding: 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ach character occupies 8 bits</a:t>
            </a:r>
          </a:p>
          <a:p>
            <a:pPr lvl="1"/>
            <a:r>
              <a:rPr lang="en-US" dirty="0" smtClean="0"/>
              <a:t>For example, ‘A’ = 0x0041</a:t>
            </a:r>
          </a:p>
          <a:p>
            <a:endParaRPr lang="en-US" dirty="0"/>
          </a:p>
          <a:p>
            <a:r>
              <a:rPr lang="en-US" dirty="0" smtClean="0"/>
              <a:t>A text document with 10</a:t>
            </a:r>
            <a:r>
              <a:rPr lang="en-US" baseline="30000" dirty="0" smtClean="0"/>
              <a:t>9</a:t>
            </a:r>
            <a:r>
              <a:rPr lang="en-US" dirty="0" smtClean="0"/>
              <a:t> characters is 10</a:t>
            </a:r>
            <a:r>
              <a:rPr lang="en-US" baseline="30000" dirty="0" smtClean="0"/>
              <a:t>9 </a:t>
            </a:r>
            <a:r>
              <a:rPr lang="en-US" dirty="0" smtClean="0"/>
              <a:t>bytes long</a:t>
            </a:r>
          </a:p>
          <a:p>
            <a:endParaRPr lang="en-US" dirty="0"/>
          </a:p>
          <a:p>
            <a:r>
              <a:rPr lang="en-US" dirty="0" smtClean="0"/>
              <a:t>But characters were not born equal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966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Character Frequencies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56F6F79-C7F8-F44E-8B25-BCAEF70B088A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330848"/>
            <a:ext cx="635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6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Variable-Length Encoding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Encode letter E with fewer bits, say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E</a:t>
            </a:r>
            <a:r>
              <a:rPr lang="en-US" dirty="0" smtClean="0"/>
              <a:t> bits</a:t>
            </a:r>
            <a:endParaRPr lang="en-US" dirty="0"/>
          </a:p>
          <a:p>
            <a:r>
              <a:rPr lang="en-US" dirty="0" smtClean="0"/>
              <a:t>Letter J with many more bits, say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bits</a:t>
            </a:r>
            <a:endParaRPr lang="en-US" dirty="0"/>
          </a:p>
          <a:p>
            <a:r>
              <a:rPr lang="en-US" dirty="0" smtClean="0"/>
              <a:t>We gain space if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</a:t>
            </a:r>
            <a:r>
              <a:rPr lang="en-US" baseline="-25000" dirty="0" err="1" smtClean="0"/>
              <a:t>E</a:t>
            </a:r>
            <a:r>
              <a:rPr lang="en-US" dirty="0" smtClean="0"/>
              <a:t>*</a:t>
            </a:r>
            <a:r>
              <a:rPr lang="en-US" dirty="0" err="1" smtClean="0"/>
              <a:t>f</a:t>
            </a:r>
            <a:r>
              <a:rPr lang="en-US" baseline="-25000" dirty="0" err="1" smtClean="0"/>
              <a:t>E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*</a:t>
            </a:r>
            <a:r>
              <a:rPr lang="en-US" dirty="0" err="1" smtClean="0"/>
              <a:t>f</a:t>
            </a:r>
            <a:r>
              <a:rPr lang="en-US" baseline="-25000" dirty="0" err="1" smtClean="0"/>
              <a:t>J</a:t>
            </a:r>
            <a:r>
              <a:rPr lang="en-US" dirty="0" smtClean="0"/>
              <a:t> &lt; 8f</a:t>
            </a:r>
            <a:r>
              <a:rPr lang="en-US" baseline="-25000" dirty="0" smtClean="0"/>
              <a:t>E</a:t>
            </a:r>
            <a:r>
              <a:rPr lang="en-US" dirty="0" smtClean="0"/>
              <a:t> + 8f</a:t>
            </a:r>
            <a:r>
              <a:rPr lang="en-US" baseline="-25000" dirty="0" smtClean="0"/>
              <a:t>J</a:t>
            </a:r>
          </a:p>
          <a:p>
            <a:endParaRPr lang="en-US" baseline="-25000" dirty="0"/>
          </a:p>
          <a:p>
            <a:r>
              <a:rPr lang="en-US" dirty="0" smtClean="0"/>
              <a:t>Where </a:t>
            </a:r>
            <a:r>
              <a:rPr lang="en-US" b="1" dirty="0" smtClean="0"/>
              <a:t>f</a:t>
            </a:r>
            <a:r>
              <a:rPr lang="en-US" dirty="0" smtClean="0"/>
              <a:t> is the frequency vector</a:t>
            </a:r>
          </a:p>
          <a:p>
            <a:endParaRPr lang="en-US" dirty="0" smtClean="0"/>
          </a:p>
          <a:p>
            <a:r>
              <a:rPr lang="en-US" dirty="0" smtClean="0"/>
              <a:t>Problem: how to decode?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696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Solution: Prefix-Free Codes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4AB92-E33D-F54D-A78A-C437B25D9B80}" type="datetime1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Spring 2012, SUNY Buffalo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 descr="ddj0196e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523" y="2182818"/>
            <a:ext cx="3695700" cy="340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30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2813</TotalTime>
  <Words>2243</Words>
  <Application>Microsoft Macintosh PowerPoint</Application>
  <PresentationFormat>On-screen Show (4:3)</PresentationFormat>
  <Paragraphs>650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Civic</vt:lpstr>
      <vt:lpstr>Binary Trees &amp; Binary Search Trees</vt:lpstr>
      <vt:lpstr>Binary Trees</vt:lpstr>
      <vt:lpstr>Binary Trees</vt:lpstr>
      <vt:lpstr>Ancestors and Descendants</vt:lpstr>
      <vt:lpstr>Expression Trees</vt:lpstr>
      <vt:lpstr>Character Encoding</vt:lpstr>
      <vt:lpstr>English Character Frequencies</vt:lpstr>
      <vt:lpstr>Variable-Length Encoding</vt:lpstr>
      <vt:lpstr>One Solution: Prefix-Free Codes</vt:lpstr>
      <vt:lpstr>Regression Tree (in Matlab)</vt:lpstr>
      <vt:lpstr>Any Tree can be “Encoded” as a Binary Tree</vt:lpstr>
      <vt:lpstr>Tree Walks/Traversals</vt:lpstr>
      <vt:lpstr>A BTNode in C++</vt:lpstr>
      <vt:lpstr>Inorder Traversal</vt:lpstr>
      <vt:lpstr>Inorder Printing in C++</vt:lpstr>
      <vt:lpstr>In Picture</vt:lpstr>
      <vt:lpstr>Reverse Inorder Traversal</vt:lpstr>
      <vt:lpstr>The other 4 traversal orders</vt:lpstr>
      <vt:lpstr>What is the preorder output for this tree?</vt:lpstr>
      <vt:lpstr>What is the postorder output for this tree?</vt:lpstr>
      <vt:lpstr>Reconstruct the tree from inorder+postorder</vt:lpstr>
      <vt:lpstr>Questions to Ponder</vt:lpstr>
      <vt:lpstr>Number of trees with given inorder sequence</vt:lpstr>
      <vt:lpstr>What is it good for?</vt:lpstr>
      <vt:lpstr>Questions to Ponder</vt:lpstr>
      <vt:lpstr>Level-Order Traversal</vt:lpstr>
      <vt:lpstr>How to do level-order traversal?</vt:lpstr>
      <vt:lpstr>Binary Search Trees</vt:lpstr>
      <vt:lpstr>Managing (Key, Value) Pairs</vt:lpstr>
      <vt:lpstr>Binary Search Tree &amp; Its Main Property</vt:lpstr>
      <vt:lpstr>Example BST</vt:lpstr>
      <vt:lpstr>Main Operations</vt:lpstr>
      <vt:lpstr>BSTNode in C++</vt:lpstr>
      <vt:lpstr>Search in a BST</vt:lpstr>
      <vt:lpstr>Minimum and Maximum</vt:lpstr>
      <vt:lpstr>Successor</vt:lpstr>
      <vt:lpstr>Successor in C++</vt:lpstr>
      <vt:lpstr>Predecessor</vt:lpstr>
      <vt:lpstr>Insert</vt:lpstr>
      <vt:lpstr>Delete – Node has ≤ 1 Child</vt:lpstr>
      <vt:lpstr>Delete – Node Has 2 Children</vt:lpstr>
      <vt:lpstr>Run Times of Main Operations</vt:lpstr>
      <vt:lpstr>Random and Optimal BSTs</vt:lpstr>
      <vt:lpstr>Random BST</vt:lpstr>
      <vt:lpstr>Generate a Random BST</vt:lpstr>
      <vt:lpstr>Yes</vt:lpstr>
      <vt:lpstr>Optimal BST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159</cp:revision>
  <dcterms:created xsi:type="dcterms:W3CDTF">2012-01-17T14:06:43Z</dcterms:created>
  <dcterms:modified xsi:type="dcterms:W3CDTF">2012-03-27T14:18:35Z</dcterms:modified>
</cp:coreProperties>
</file>