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816" r:id="rId2"/>
    <p:sldId id="923" r:id="rId3"/>
    <p:sldId id="941" r:id="rId4"/>
    <p:sldId id="911" r:id="rId5"/>
    <p:sldId id="922" r:id="rId6"/>
    <p:sldId id="927" r:id="rId7"/>
    <p:sldId id="942" r:id="rId8"/>
    <p:sldId id="924" r:id="rId9"/>
    <p:sldId id="928" r:id="rId10"/>
    <p:sldId id="926" r:id="rId11"/>
    <p:sldId id="261" r:id="rId12"/>
    <p:sldId id="320" r:id="rId13"/>
    <p:sldId id="916" r:id="rId14"/>
    <p:sldId id="935" r:id="rId15"/>
    <p:sldId id="264" r:id="rId16"/>
    <p:sldId id="265" r:id="rId17"/>
    <p:sldId id="266" r:id="rId18"/>
    <p:sldId id="912" r:id="rId19"/>
    <p:sldId id="939" r:id="rId20"/>
    <p:sldId id="914" r:id="rId21"/>
    <p:sldId id="838" r:id="rId22"/>
    <p:sldId id="844" r:id="rId23"/>
    <p:sldId id="915" r:id="rId24"/>
    <p:sldId id="934" r:id="rId25"/>
    <p:sldId id="918" r:id="rId26"/>
    <p:sldId id="321" r:id="rId27"/>
    <p:sldId id="936" r:id="rId28"/>
    <p:sldId id="920" r:id="rId29"/>
    <p:sldId id="929" r:id="rId30"/>
    <p:sldId id="313" r:id="rId31"/>
    <p:sldId id="276" r:id="rId32"/>
    <p:sldId id="930" r:id="rId33"/>
    <p:sldId id="931" r:id="rId34"/>
    <p:sldId id="937" r:id="rId35"/>
    <p:sldId id="932" r:id="rId36"/>
    <p:sldId id="940" r:id="rId37"/>
    <p:sldId id="93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6"/>
    <p:restoredTop sz="97056"/>
  </p:normalViewPr>
  <p:slideViewPr>
    <p:cSldViewPr snapToGrid="0">
      <p:cViewPr varScale="1">
        <p:scale>
          <a:sx n="156" d="100"/>
          <a:sy n="156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1E0E-1E0C-384C-BCE3-DFF85A319292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32D65-3B26-664E-ADF5-6D73C65B5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01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4202A-239C-82B9-1939-B8709A6CE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C0B661-4EAB-AE41-D4B6-7DF1CC674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92493F-EFF9-08F7-A147-324092C7F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EEE1F-E5F7-DED0-2C1A-82B2417EE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B39BA-FEE4-F742-9DD7-1C03E94342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09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430642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48E1-29D8-B545-9988-D99D0300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4A642-52EE-1C4B-971E-6948478B3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A3C7B-81DD-7C4B-8F58-BE4CBA90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91513984-9F27-9E49-9B00-9D22AC5389E4}" type="datetime1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6805-0CBF-1047-9BC9-69599AA1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2FDB1-04A3-0149-84CD-E6723037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D85370-647C-0B49-9380-1C49754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8A2A6-67B7-264F-AF52-523788CAA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9166E-842D-B946-9536-4480AE497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FACB99A-C6B4-A742-97F0-F17EA55B1A6D}" type="datetime1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948CA-7CE6-DA4B-9846-169CB0AB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D4698-0B78-9E48-9174-23884DB6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78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4665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D386E3-47F7-785C-AC7D-57DB27502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530"/>
            <a:ext cx="12192000" cy="6850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B7AA1-D6F6-4B4A-B5B1-981CED01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2516B-CCCF-5F4A-9B01-AA30C704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351338"/>
          </a:xfrm>
        </p:spPr>
        <p:txBody>
          <a:bodyPr/>
          <a:lstStyle>
            <a:lvl1pPr>
              <a:defRPr>
                <a:solidFill>
                  <a:srgbClr val="014AAE"/>
                </a:solidFill>
              </a:defRPr>
            </a:lvl1pPr>
            <a:lvl2pPr>
              <a:defRPr>
                <a:solidFill>
                  <a:srgbClr val="014AAE"/>
                </a:solidFill>
              </a:defRPr>
            </a:lvl2pPr>
            <a:lvl3pPr>
              <a:defRPr>
                <a:solidFill>
                  <a:srgbClr val="014AAE"/>
                </a:solidFill>
              </a:defRPr>
            </a:lvl3pPr>
            <a:lvl4pPr>
              <a:defRPr>
                <a:solidFill>
                  <a:srgbClr val="014AAE"/>
                </a:solidFill>
              </a:defRPr>
            </a:lvl4pPr>
            <a:lvl5pPr>
              <a:defRPr>
                <a:solidFill>
                  <a:srgbClr val="014AA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AE38-E3F9-C245-B7DE-C4C9EB49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278AA-B099-F756-F75F-A869D4525C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07064"/>
            <a:ext cx="152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903E-4803-134F-AB27-D21C9480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F41F8-4CD0-3A46-B3EE-ADF0D1E05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E7B2E-4180-0140-A0EE-DC140A80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E14E46EA-DB6D-514A-88D8-66FF730AD5E0}" type="datetime1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5AE1E-10E1-404D-85FC-66308650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84B96-5E86-3D4C-8295-0989BEF3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3CC1-F046-9A4F-899D-098AD752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1B690-400D-AE40-A601-FF00109DB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0E1D4-774B-BB4E-BFAC-DF0936DF7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EC447-F086-E942-9EE8-0600383EE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3D18C-25CE-AA4B-A73E-B46B96E5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C780A-4C69-8943-BE7B-A5183852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6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DDA6-1472-5140-83CA-00E768B5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CA5C1-A757-AB46-A0C5-CD0DA342F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7B4-80FF-5F4B-B852-390BC1948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4E944-9940-0B43-A059-1BE4E3EB6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B5AB0-1923-0B43-BE76-4B6C90654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EFABA-D2AE-4944-ADB6-63E839EC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F0BF0248-29B6-F541-A1D6-BBDE16E072DD}" type="datetime1">
              <a:rPr lang="en-US" smtClean="0"/>
              <a:t>1/21/26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D4525-EA83-6848-B9BB-A5CF47E1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F455BB-B79D-F64F-9020-84A57E73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0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BB87-5902-7744-A4E7-EE8EDAF5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84DD06-51EA-4F41-AE88-9A4601A7015E}"/>
              </a:ext>
            </a:extLst>
          </p:cNvPr>
          <p:cNvSpPr/>
          <p:nvPr userDrawn="1"/>
        </p:nvSpPr>
        <p:spPr>
          <a:xfrm>
            <a:off x="375138" y="2394802"/>
            <a:ext cx="11816862" cy="110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47C3C-68C2-09BC-5A20-25EB1A794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9723" y="6129656"/>
            <a:ext cx="152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65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E6C5-F017-F540-92C2-1D2BF28B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7A7BE-01A5-604C-828E-62791FF5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C7CFD90E-F155-6A43-B571-E2B4666C1DF6}" type="datetime1">
              <a:rPr lang="en-US" smtClean="0"/>
              <a:t>1/21/26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CBFD0-DCCE-A74E-97B9-31B32953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14C57-EA7C-C947-BB4A-4B35D0FF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1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F48D-A912-5944-A3CD-71EC7617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3EF2B-FE98-A34C-9E17-C18DCC14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3D79F-FDC9-8742-98A2-78250DBE2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6742B-7C63-B54E-B7AA-719B8774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247DCFCF-1206-B743-B73D-85F000A75FF3}" type="datetime1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6D8F2-2705-734E-A79A-90E80EB0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108B6-418F-A642-A0E4-1191F96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9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42B7-9655-DB46-A00A-7B5B9B65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AC25-D0F0-054E-9C4C-01E5923C1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48B72-6045-5641-B2B9-6451EF5D7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C82DE-B816-6549-9FFB-CAD7609C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B12E302E-C790-FE45-B9BF-241F43D7A189}" type="datetime1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34E5B-AD2B-D44F-854B-3D497099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2EE40-2824-B248-86DC-EFD73655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9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58E7A-C450-D148-A984-F08FF702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C519E-3F8A-F440-B472-05854D5EB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5418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935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panose="02000503020000020003" pitchFamily="2" charset="0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itchFamily="2" charset="2"/>
        <a:buChar char="§"/>
        <a:defRPr sz="2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Avenir Book" panose="02000503020000020003" pitchFamily="2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86E3F-D65C-F753-B7D9-BC194312E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D2C0C-6716-0518-5C28-E2C4093D1E9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067CE-DC2A-3C42-8429-E81EC704DE8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1/21/26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936D7-98F2-7061-90EF-F013502AA109}"/>
              </a:ext>
            </a:extLst>
          </p:cNvPr>
          <p:cNvSpPr txBox="1"/>
          <p:nvPr/>
        </p:nvSpPr>
        <p:spPr>
          <a:xfrm>
            <a:off x="480108" y="1166763"/>
            <a:ext cx="61746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</a:rPr>
              <a:t>AIS 220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</a:rPr>
              <a:t>Foundational Mathematics for 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Book" panose="02000503020000020003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enir Book" panose="02000503020000020003" pitchFamily="2" charset="0"/>
              </a:rPr>
              <a:t>Lecture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70C0"/>
                </a:solidFill>
                <a:latin typeface="Avenir Book" panose="02000503020000020003" pitchFamily="2" charset="0"/>
              </a:rPr>
              <a:t>Hi!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Book" panose="02000503020000020003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enir Book" panose="0200050302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C97765-BEB8-E8E2-D50E-1904F45F403F}"/>
              </a:ext>
            </a:extLst>
          </p:cNvPr>
          <p:cNvSpPr txBox="1"/>
          <p:nvPr/>
        </p:nvSpPr>
        <p:spPr>
          <a:xfrm>
            <a:off x="480108" y="4510285"/>
            <a:ext cx="6682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</a:rPr>
              <a:t>Kenneth (Kenny) Joseph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Book" panose="02000503020000020003" pitchFamily="2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85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C17C7-CB4F-9467-C28B-25AC9F8A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BABEE-E8B4-231A-0EA8-5194F2D51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B67E5-A2BB-093F-43F9-2296187A0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Davis Hall, 335 (for most of the semester)</a:t>
            </a:r>
          </a:p>
          <a:p>
            <a:r>
              <a:rPr lang="en-US" dirty="0"/>
              <a:t>Fridays, 12:30-1:30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3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F171-74BC-A14A-B6E5-8DC59425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1C57FA-3674-4B42-9A6B-9613267F5287}"/>
              </a:ext>
            </a:extLst>
          </p:cNvPr>
          <p:cNvSpPr txBox="1">
            <a:spLocks/>
          </p:cNvSpPr>
          <p:nvPr/>
        </p:nvSpPr>
        <p:spPr>
          <a:xfrm>
            <a:off x="842966" y="4889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2C1D39-CFDC-644B-A020-D89FC252A8A8}"/>
              </a:ext>
            </a:extLst>
          </p:cNvPr>
          <p:cNvSpPr txBox="1"/>
          <p:nvPr/>
        </p:nvSpPr>
        <p:spPr>
          <a:xfrm>
            <a:off x="1267207" y="2252459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 CHEAT!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88F780-C10E-2546-93D4-27A340D6B6CE}"/>
              </a:ext>
            </a:extLst>
          </p:cNvPr>
          <p:cNvSpPr txBox="1"/>
          <p:nvPr/>
        </p:nvSpPr>
        <p:spPr>
          <a:xfrm>
            <a:off x="1267207" y="1444545"/>
            <a:ext cx="7601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ATTEND, SUBMIT ALL THINGS ON TIME!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F0489-EB91-2E49-A016-08CF36222028}"/>
              </a:ext>
            </a:extLst>
          </p:cNvPr>
          <p:cNvSpPr txBox="1"/>
          <p:nvPr/>
        </p:nvSpPr>
        <p:spPr>
          <a:xfrm>
            <a:off x="1267207" y="3137395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READ CAREFULLY!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C18DF-FD74-D146-A1C3-F107B7F2A21F}"/>
              </a:ext>
            </a:extLst>
          </p:cNvPr>
          <p:cNvSpPr txBox="1"/>
          <p:nvPr/>
        </p:nvSpPr>
        <p:spPr>
          <a:xfrm>
            <a:off x="1267207" y="3945309"/>
            <a:ext cx="6816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Take care of yourself!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E4258-D081-6240-9103-9CC0447A709A}"/>
              </a:ext>
            </a:extLst>
          </p:cNvPr>
          <p:cNvSpPr txBox="1"/>
          <p:nvPr/>
        </p:nvSpPr>
        <p:spPr>
          <a:xfrm>
            <a:off x="0" y="5079716"/>
            <a:ext cx="10500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Be respectful of your classmates!</a:t>
            </a:r>
          </a:p>
        </p:txBody>
      </p:sp>
    </p:spTree>
    <p:extLst>
      <p:ext uri="{BB962C8B-B14F-4D97-AF65-F5344CB8AC3E}">
        <p14:creationId xmlns:p14="http://schemas.microsoft.com/office/powerpoint/2010/main" val="37718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19201"/>
            <a:ext cx="8229600" cy="49117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An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“This course is hard,” 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WE DO NOT HAVE ANY PATIENCE WITH ANY CHEATING 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IN THE COURSE 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5626" y="4991737"/>
            <a:ext cx="8112125" cy="1139190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8DBF-AAE6-37AF-A8CD-A2BFFCDC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use it unless we ask you to.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9A9885-32A2-9D75-EE4D-4027C1BA3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1686844" y="1449388"/>
            <a:ext cx="849763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35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88BA6-F76F-09D7-07FA-419431BD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</p:spPr>
        <p:txBody>
          <a:bodyPr anchor="b">
            <a:normAutofit/>
          </a:bodyPr>
          <a:lstStyle/>
          <a:p>
            <a:r>
              <a:rPr lang="en-US" dirty="0"/>
              <a:t>Note the following…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D9E8C-2126-EE6E-5A89-6105DCEDC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276"/>
          <a:stretch>
            <a:fillRect/>
          </a:stretch>
        </p:blipFill>
        <p:spPr>
          <a:xfrm>
            <a:off x="135629" y="2843867"/>
            <a:ext cx="11920741" cy="140850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E81BF-2B57-6695-CC00-196B0F34A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088BDBC-A55A-0D4E-9238-49D16FB07DCD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03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F38AB-A1B8-E646-81B9-1FB6677E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 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0B78C0-79D4-060B-3DA7-8177347BC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Information included in the syllabus</a:t>
            </a:r>
          </a:p>
          <a:p>
            <a:r>
              <a:rPr lang="en-US" dirty="0">
                <a:latin typeface="Calibri" charset="0"/>
              </a:rPr>
              <a:t>In short, let us know and consult with </a:t>
            </a:r>
            <a:r>
              <a:rPr lang="en-US" sz="2400" dirty="0"/>
              <a:t>Accessibility Resources</a:t>
            </a:r>
            <a:endParaRPr lang="en-US" dirty="0">
              <a:latin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57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8B8B-76C5-C24E-8C7E-2F2566D9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Preferred Name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D24A56-096C-AC7B-00BB-D834B59ED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If you prefer using name diff from UB records </a:t>
            </a:r>
          </a:p>
          <a:p>
            <a:r>
              <a:rPr lang="en-US" dirty="0">
                <a:latin typeface="Calibri" charset="0"/>
              </a:rPr>
              <a:t>Let us know and we’ll make a note of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6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1C2-F96E-B84E-8DD7-03C01BF74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Campus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6CDA9-57C8-6177-2F6F-27CCBBFF1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016" y="1382676"/>
            <a:ext cx="4819968" cy="505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77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6882A-B175-B526-1E75-37D60F70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DEF1-A93D-01AB-4E96-CF44BE47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83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Mostly One Stop-shop for the course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3C3F6-F87B-2941-E397-71ABD5AFC1DE}"/>
              </a:ext>
            </a:extLst>
          </p:cNvPr>
          <p:cNvSpPr txBox="1"/>
          <p:nvPr/>
        </p:nvSpPr>
        <p:spPr>
          <a:xfrm>
            <a:off x="2600739" y="6017851"/>
            <a:ext cx="9339470" cy="168029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 err="1"/>
              <a:t>cse.buffalo.edu</a:t>
            </a:r>
            <a:r>
              <a:rPr lang="en-US" sz="2400" b="1" dirty="0"/>
              <a:t>/~</a:t>
            </a:r>
            <a:r>
              <a:rPr lang="en-US" sz="2400" b="1" dirty="0" err="1"/>
              <a:t>kjoseph</a:t>
            </a:r>
            <a:r>
              <a:rPr lang="en-US" sz="2400" b="1" dirty="0"/>
              <a:t>/ais220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5D25D-5DB9-960D-9C65-568FCC505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717" y="304608"/>
            <a:ext cx="69469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A1F0B-FBF8-1224-3BA0-0696F629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other stop shop…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377B1-36C2-6D1A-8D70-EFC366CDE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487" y="625683"/>
            <a:ext cx="6592605" cy="545538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B90B0-9445-88E7-B734-C5AA0FBE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1780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7CFD90E-F155-6A43-B571-E2B4666C1DF6}" type="datetime1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1/21/26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1FD5-CF4B-2C19-FDA0-FB7AABB3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4608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B831E-DBE1-7059-A323-082F9134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26319" y="6356350"/>
            <a:ext cx="17876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6088BDBC-A55A-0D4E-9238-49D16FB07DCD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spcAft>
                  <a:spcPts val="600"/>
                </a:spcAft>
              </a:pPr>
              <a:t>19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1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BA1260-7BE7-3B46-FC1A-3AE695D4C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01834-77A9-3EF0-8C8C-977CA2B0C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Plan:</a:t>
            </a:r>
          </a:p>
          <a:p>
            <a:pPr lvl="1"/>
            <a:r>
              <a:rPr lang="en-US" sz="3200" dirty="0"/>
              <a:t>Introduce ourselves</a:t>
            </a:r>
          </a:p>
          <a:p>
            <a:pPr lvl="1"/>
            <a:r>
              <a:rPr lang="en-US" sz="3200" dirty="0"/>
              <a:t>Tell you a little about what the course </a:t>
            </a:r>
            <a:r>
              <a:rPr lang="en-US" sz="3200" b="1" dirty="0"/>
              <a:t>is </a:t>
            </a:r>
            <a:r>
              <a:rPr lang="en-US" sz="3200" dirty="0"/>
              <a:t>and </a:t>
            </a:r>
            <a:r>
              <a:rPr lang="en-US" sz="3200" b="1" dirty="0"/>
              <a:t>is not</a:t>
            </a:r>
          </a:p>
          <a:p>
            <a:pPr lvl="1"/>
            <a:r>
              <a:rPr lang="en-US" sz="3200" dirty="0"/>
              <a:t>Logistics</a:t>
            </a:r>
          </a:p>
          <a:p>
            <a:pPr lvl="1"/>
            <a:r>
              <a:rPr lang="en-US" sz="3200" dirty="0"/>
              <a:t>Break</a:t>
            </a:r>
          </a:p>
          <a:p>
            <a:pPr lvl="1"/>
            <a:r>
              <a:rPr lang="en-US" sz="3200" dirty="0"/>
              <a:t>Bit more about the course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4086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F322A-699C-0768-0102-ADC8ECDB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170" y="-1"/>
            <a:ext cx="6891682" cy="706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78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65F31-1BA7-1B08-1E42-4A707E59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F1582-148F-FAC8-2FA1-C14B3576A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03" y="1378364"/>
            <a:ext cx="11356854" cy="45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13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86199-EA3D-FB52-DEDF-7BBBEE01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are not suggestions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45236-D455-35BD-C6BB-8AF11C72C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05A66-6D3D-6090-D8A8-83765AE70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744" y="1236567"/>
            <a:ext cx="6492116" cy="52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8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82B36-E065-024C-F049-DC1DFBD1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is </a:t>
            </a:r>
            <a:r>
              <a:rPr lang="en-US" b="1" dirty="0"/>
              <a:t>critical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947A6-63AC-B408-EF86-070C4B2F7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09" y="1629198"/>
            <a:ext cx="10831028" cy="367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29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A0A3-8097-25CA-2A43-135C31BD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D24F-0F4E-F204-72C5-76C86A7B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4797563" cy="4351338"/>
          </a:xfrm>
        </p:spPr>
        <p:txBody>
          <a:bodyPr/>
          <a:lstStyle/>
          <a:p>
            <a:r>
              <a:rPr lang="en-US" dirty="0"/>
              <a:t>The workload for this course should be relatively light. There isn’t even homework!</a:t>
            </a:r>
          </a:p>
          <a:p>
            <a:r>
              <a:rPr lang="en-US" dirty="0"/>
              <a:t>Consequently, you need to be in class, because that is where we will put in the work.</a:t>
            </a:r>
          </a:p>
          <a:p>
            <a:r>
              <a:rPr lang="en-US" b="1" dirty="0"/>
              <a:t>There are no exceptions to the attendance policy.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F9A95-12A3-ED19-96ED-820E5950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304F7-924D-C070-1537-9EB30A86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793" y="1408341"/>
            <a:ext cx="2731912" cy="476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19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26721-905E-D56A-7DA4-7713ADF45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Attendance, additional notes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C48CD-4BFA-DA5D-DECF-DC036E3F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44131C-8D4D-72D7-39DD-9AF59A9E9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46" y="2227987"/>
            <a:ext cx="9535949" cy="2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8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2BA87-3F17-717F-6EF4-E5D22572B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2A971-7DE6-2424-B6F6-586C04356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Semester-long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B58521-B343-2272-3026-87EB35B1D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56" y="1490788"/>
            <a:ext cx="10219663" cy="38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69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119E-5A87-FC51-AA04-800E842D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Semester-long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E84EF-13A5-CA23-A597-208F2D963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recitation, you will learn some programming basics</a:t>
            </a:r>
          </a:p>
          <a:p>
            <a:r>
              <a:rPr lang="en-US" b="1" dirty="0"/>
              <a:t>This is not a programming course!</a:t>
            </a:r>
          </a:p>
          <a:p>
            <a:r>
              <a:rPr lang="en-US" dirty="0"/>
              <a:t>But… we want to show you how to do some things with programming that will help you understand probability and linear algebra!</a:t>
            </a:r>
          </a:p>
          <a:p>
            <a:r>
              <a:rPr lang="en-US" b="1" dirty="0"/>
              <a:t>You will be assessed based on your understanding of </a:t>
            </a:r>
            <a:r>
              <a:rPr lang="en-US" b="1" i="1" dirty="0"/>
              <a:t>your own code</a:t>
            </a:r>
            <a:r>
              <a:rPr lang="en-US" b="1" dirty="0"/>
              <a:t>!</a:t>
            </a:r>
          </a:p>
          <a:p>
            <a:pPr lvl="1"/>
            <a:r>
              <a:rPr lang="en-US" dirty="0"/>
              <a:t>This means you will </a:t>
            </a:r>
            <a:r>
              <a:rPr lang="en-US" i="1" dirty="0"/>
              <a:t>not </a:t>
            </a:r>
            <a:r>
              <a:rPr lang="en-US" b="1" dirty="0"/>
              <a:t>(only) </a:t>
            </a:r>
            <a:r>
              <a:rPr lang="en-US" dirty="0"/>
              <a:t>be assessed on correctness of your code!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B3B21-059A-695B-9371-9E19B396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00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B7783-0651-DD97-F8EF-A7FE02A00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100D-B141-53B4-E906-017D5D5C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Quizzes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E4F18-49D8-DF24-E1E5-F22C10D98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Designed to test your understanding</a:t>
            </a:r>
          </a:p>
          <a:p>
            <a:r>
              <a:rPr lang="en-US" b="1" dirty="0"/>
              <a:t>There will be no tricks</a:t>
            </a:r>
          </a:p>
          <a:p>
            <a:r>
              <a:rPr lang="en-US" b="1" dirty="0"/>
              <a:t>The hope is that you will all, with adequate preparation, get 100% on every quiz</a:t>
            </a:r>
          </a:p>
          <a:p>
            <a:r>
              <a:rPr lang="en-US" dirty="0"/>
              <a:t>I will test you on:</a:t>
            </a:r>
          </a:p>
          <a:p>
            <a:pPr lvl="1"/>
            <a:r>
              <a:rPr lang="en-US" dirty="0"/>
              <a:t>The material we cover in lecture</a:t>
            </a:r>
          </a:p>
          <a:p>
            <a:pPr lvl="1"/>
            <a:r>
              <a:rPr lang="en-US" dirty="0"/>
              <a:t>Specific sections of the book, </a:t>
            </a:r>
            <a:r>
              <a:rPr lang="en-US" b="1" dirty="0"/>
              <a:t>but only if I explicitly assign those sections as readings!</a:t>
            </a:r>
          </a:p>
          <a:p>
            <a:pPr lvl="1"/>
            <a:r>
              <a:rPr lang="en-US" dirty="0"/>
              <a:t>I.e. I’m not going to pull something super obscure out of the book</a:t>
            </a:r>
          </a:p>
        </p:txBody>
      </p:sp>
    </p:spTree>
    <p:extLst>
      <p:ext uri="{BB962C8B-B14F-4D97-AF65-F5344CB8AC3E}">
        <p14:creationId xmlns:p14="http://schemas.microsoft.com/office/powerpoint/2010/main" val="2633700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D498-B1FD-35E2-1F43-78EE5FFA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266441"/>
            <a:ext cx="10515600" cy="863600"/>
          </a:xfrm>
        </p:spPr>
        <p:txBody>
          <a:bodyPr>
            <a:normAutofit fontScale="90000"/>
          </a:bodyPr>
          <a:lstStyle/>
          <a:p>
            <a:r>
              <a:rPr lang="en-US" dirty="0"/>
              <a:t>More generally, we’re going to go w/ the flow more than I usually would…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B776F-7EE3-DA0B-8261-13241E532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…a bit</a:t>
            </a:r>
          </a:p>
          <a:p>
            <a:r>
              <a:rPr lang="en-US" dirty="0"/>
              <a:t>First time this course has ever been taught (anywhere at the 200 level, as far as I’m aware!)</a:t>
            </a:r>
          </a:p>
          <a:p>
            <a:r>
              <a:rPr lang="en-US" dirty="0"/>
              <a:t>We’ll have to be a little bit adaptable</a:t>
            </a:r>
          </a:p>
          <a:p>
            <a:r>
              <a:rPr lang="en-US" dirty="0"/>
              <a:t>Don’t stress about your grades</a:t>
            </a:r>
          </a:p>
          <a:p>
            <a:pPr lvl="1"/>
            <a:r>
              <a:rPr lang="en-US" dirty="0"/>
              <a:t>In general</a:t>
            </a:r>
          </a:p>
          <a:p>
            <a:pPr lvl="1"/>
            <a:r>
              <a:rPr lang="en-US" dirty="0"/>
              <a:t>In this class. If you put in the work, it will be obvious to both of us, and it’ll be taken into consideration.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79D13-B62F-22EE-1ACB-80A4A6F34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60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FCD88-170F-FE4B-A5A4-07619084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8BCB1-1248-F739-B81D-893774710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683" y="233531"/>
            <a:ext cx="8695146" cy="56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10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815E0-B2AE-2C99-24A6-81AFB22F1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50769-BEDA-DAEE-B5FD-2DADA54F9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A1B465-424E-BD50-0AAA-F81B623A5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Picture 2.png">
            <a:extLst>
              <a:ext uri="{FF2B5EF4-FFF2-40B4-BE49-F238E27FC236}">
                <a16:creationId xmlns:a16="http://schemas.microsoft.com/office/drawing/2014/main" id="{75C32713-F69F-956D-A8E9-C57E2BCE8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316038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915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017EF-5EBC-8149-BF59-5BBBB3171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course?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808ED-CA41-D95D-49AC-2C355F404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2DAF6-EC19-2247-AFDE-B3E5B4136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85056"/>
            <a:ext cx="3671094" cy="552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56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55C23B-8C52-B9CF-85AE-A99E29FA9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16" y="1458409"/>
            <a:ext cx="10299892" cy="394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53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E96075-4971-2AAB-816C-EC6CC0C6B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306881"/>
            <a:ext cx="11950700" cy="6244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7786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E9A787C-5576-311E-E201-5C209C665A15}"/>
              </a:ext>
            </a:extLst>
          </p:cNvPr>
          <p:cNvSpPr txBox="1"/>
          <p:nvPr/>
        </p:nvSpPr>
        <p:spPr>
          <a:xfrm>
            <a:off x="2844801" y="5351921"/>
            <a:ext cx="7126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=LPZh9BOjkQs&amp;vl=</a:t>
            </a:r>
            <a:r>
              <a:rPr lang="en-US" dirty="0" err="1"/>
              <a:t>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48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C8137F-EA44-66CB-B86D-38519D122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57" y="330476"/>
            <a:ext cx="10582094" cy="61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9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C51BCF-8700-1523-FC89-1125546A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8812B-DEFE-88CA-E3F4-A61B325D5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9400"/>
            <a:ext cx="77724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89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1DF0A3-1393-D3A4-5237-5B67084A1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today is Programming, Probability, Linear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07FC6F-159A-3504-75E0-F3A79668F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661106"/>
          </a:xfrm>
        </p:spPr>
        <p:txBody>
          <a:bodyPr/>
          <a:lstStyle/>
          <a:p>
            <a:r>
              <a:rPr lang="en-US" dirty="0"/>
              <a:t>If you want to understand why these models do what you do, you need fundamental knowledge in linear &amp; probability</a:t>
            </a:r>
          </a:p>
          <a:p>
            <a:r>
              <a:rPr lang="en-US" dirty="0"/>
              <a:t>You also need to be able to formulate these thoughts in code (perhaps with the help of code assist, yes! But you still need to understand what’s going on)</a:t>
            </a:r>
          </a:p>
          <a:p>
            <a:r>
              <a:rPr lang="en-US" dirty="0"/>
              <a:t>This course is designed to give you that fundamental knowledge</a:t>
            </a:r>
          </a:p>
        </p:txBody>
      </p:sp>
    </p:spTree>
    <p:extLst>
      <p:ext uri="{BB962C8B-B14F-4D97-AF65-F5344CB8AC3E}">
        <p14:creationId xmlns:p14="http://schemas.microsoft.com/office/powerpoint/2010/main" val="4067669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664BB2B-3A5C-E57D-47A1-C5E728AA7111}"/>
              </a:ext>
            </a:extLst>
          </p:cNvPr>
          <p:cNvSpPr txBox="1">
            <a:spLocks/>
          </p:cNvSpPr>
          <p:nvPr/>
        </p:nvSpPr>
        <p:spPr>
          <a:xfrm>
            <a:off x="2430683" y="5171513"/>
            <a:ext cx="8666426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Owen, Micah, and Teddy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F193B3F2-BA9E-62E8-FAAC-6CADDF9D71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46EA4D-D516-B330-712E-5A42E6235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7" y="0"/>
            <a:ext cx="12156893" cy="574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40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4A981D-A1E2-5A46-8693-6A6C51995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1" y="863353"/>
            <a:ext cx="7772400" cy="5131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8CFB3D-2335-F05B-D32A-BE0F792C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678" y="1137864"/>
            <a:ext cx="6084957" cy="45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92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91137-F155-89E1-BFBA-580539E6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07B8C-67CA-D37B-F8D9-48727EFCA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03" y="317151"/>
            <a:ext cx="9292536" cy="60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64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9146CC-371B-92C5-4D0B-E050409F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266441"/>
            <a:ext cx="10515600" cy="863600"/>
          </a:xfrm>
        </p:spPr>
        <p:txBody>
          <a:bodyPr>
            <a:normAutofit fontScale="90000"/>
          </a:bodyPr>
          <a:lstStyle/>
          <a:p>
            <a:r>
              <a:rPr lang="en-US" dirty="0"/>
              <a:t>Track record with linear algebra and probability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DCB8A-A540-BEB3-6D30-EA59B9A4E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Undergrad</a:t>
            </a:r>
          </a:p>
          <a:p>
            <a:pPr lvl="1"/>
            <a:r>
              <a:rPr lang="en-US" dirty="0"/>
              <a:t>Never took linear, wasn’t required and I wanted to be a journalist until very late </a:t>
            </a:r>
            <a:r>
              <a:rPr lang="en-US" dirty="0">
                <a:sym typeface="Wingdings" pitchFamily="2" charset="2"/>
              </a:rPr>
              <a:t> </a:t>
            </a:r>
          </a:p>
          <a:p>
            <a:pPr lvl="1"/>
            <a:r>
              <a:rPr lang="en-US" dirty="0">
                <a:sym typeface="Wingdings" pitchFamily="2" charset="2"/>
              </a:rPr>
              <a:t>Almost failed several classes focused on probability</a:t>
            </a:r>
          </a:p>
          <a:p>
            <a:r>
              <a:rPr lang="en-US" dirty="0">
                <a:sym typeface="Wingdings" pitchFamily="2" charset="2"/>
              </a:rPr>
              <a:t>Grad</a:t>
            </a:r>
          </a:p>
          <a:p>
            <a:pPr lvl="1"/>
            <a:r>
              <a:rPr lang="en-US" dirty="0">
                <a:sym typeface="Wingdings" pitchFamily="2" charset="2"/>
              </a:rPr>
              <a:t>At some point realized everyone assumed I understood linear</a:t>
            </a:r>
          </a:p>
          <a:p>
            <a:pPr lvl="1"/>
            <a:r>
              <a:rPr lang="en-US" dirty="0"/>
              <a:t>Realized that I actually really liked probability &amp; stats. Like, really liked</a:t>
            </a:r>
          </a:p>
          <a:p>
            <a:r>
              <a:rPr lang="en-US" dirty="0"/>
              <a:t>Prof</a:t>
            </a:r>
          </a:p>
          <a:p>
            <a:pPr lvl="1"/>
            <a:r>
              <a:rPr lang="en-US" dirty="0"/>
              <a:t>Finally learned linear</a:t>
            </a:r>
          </a:p>
          <a:p>
            <a:pPr lvl="1"/>
            <a:r>
              <a:rPr lang="en-US" dirty="0"/>
              <a:t>Forgot most of what I know about linear and probability</a:t>
            </a:r>
          </a:p>
          <a:p>
            <a:pPr lvl="1"/>
            <a:r>
              <a:rPr lang="en-US" dirty="0"/>
              <a:t>Excited to re-learn with you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FA180F-D340-CA86-CAE2-E8A75AF12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8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8E058-7BF3-064A-D25E-A32111DF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7268-A9D6-E2E2-26CF-10AC5F771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/>
              <a:t>This course </a:t>
            </a:r>
            <a:r>
              <a:rPr lang="en-US" sz="3200" b="1" dirty="0"/>
              <a:t>is </a:t>
            </a:r>
            <a:r>
              <a:rPr lang="en-US" sz="3200" dirty="0"/>
              <a:t>about</a:t>
            </a:r>
          </a:p>
          <a:p>
            <a:pPr lvl="1"/>
            <a:r>
              <a:rPr lang="en-US" sz="2800" dirty="0"/>
              <a:t>Giving you a </a:t>
            </a:r>
            <a:r>
              <a:rPr lang="en-US" sz="2800" b="1" dirty="0"/>
              <a:t>solid foundation</a:t>
            </a:r>
            <a:r>
              <a:rPr lang="en-US" sz="2800" dirty="0"/>
              <a:t> in Probability and Linear Algebra</a:t>
            </a:r>
          </a:p>
          <a:p>
            <a:pPr lvl="1"/>
            <a:r>
              <a:rPr lang="en-US" sz="2800" b="1" dirty="0"/>
              <a:t>Introducing you </a:t>
            </a:r>
            <a:r>
              <a:rPr lang="en-US" sz="2800" dirty="0"/>
              <a:t>to how to write python code to do some probability and linear algebra</a:t>
            </a:r>
          </a:p>
          <a:p>
            <a:pPr lvl="1"/>
            <a:r>
              <a:rPr lang="en-US" sz="2800" dirty="0"/>
              <a:t>Working and learning</a:t>
            </a:r>
            <a:r>
              <a:rPr lang="en-US" sz="2800" b="1" dirty="0"/>
              <a:t> together </a:t>
            </a:r>
            <a:r>
              <a:rPr lang="en-US" sz="2800" dirty="0"/>
              <a:t>through some difficult concepts and </a:t>
            </a:r>
          </a:p>
          <a:p>
            <a:r>
              <a:rPr lang="en-US" sz="3200" dirty="0"/>
              <a:t>This course is </a:t>
            </a:r>
            <a:r>
              <a:rPr lang="en-US" sz="3200" b="1" dirty="0"/>
              <a:t>not </a:t>
            </a:r>
            <a:r>
              <a:rPr lang="en-US" sz="3200" dirty="0"/>
              <a:t>about</a:t>
            </a:r>
          </a:p>
          <a:p>
            <a:pPr lvl="1"/>
            <a:r>
              <a:rPr lang="en-US" sz="2800" dirty="0"/>
              <a:t>Building ML models (although you’ll do a little bit of that at the end)</a:t>
            </a:r>
          </a:p>
          <a:p>
            <a:pPr lvl="1"/>
            <a:r>
              <a:rPr lang="en-US" sz="2800" dirty="0"/>
              <a:t>Generative AI</a:t>
            </a:r>
          </a:p>
        </p:txBody>
      </p:sp>
    </p:spTree>
    <p:extLst>
      <p:ext uri="{BB962C8B-B14F-4D97-AF65-F5344CB8AC3E}">
        <p14:creationId xmlns:p14="http://schemas.microsoft.com/office/powerpoint/2010/main" val="3144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100817-43A8-F08B-8F93-A5DC7E6C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you are?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5DE71-4F61-00D9-1C8E-25A05CA36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Last thing you binged</a:t>
            </a:r>
          </a:p>
          <a:p>
            <a:r>
              <a:rPr lang="en-US" dirty="0"/>
              <a:t>Something boring about yourself</a:t>
            </a:r>
          </a:p>
          <a:p>
            <a:r>
              <a:rPr lang="en-US" dirty="0"/>
              <a:t>One thing that would keep you interested in a math class such as, say, this one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What is your background with probability, and with linear?</a:t>
            </a:r>
          </a:p>
          <a:p>
            <a:r>
              <a:rPr lang="en-US" dirty="0"/>
              <a:t>What do you hope to get out of the course?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B64E61-A16E-6292-006A-D0B125BCC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2040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belab_new" id="{E4B32D4D-32E9-0B47-8318-3D1E469EE3A1}" vid="{E82BE1E3-5EE1-AE4D-B9A0-5A4D9EAC5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2_Office Theme</Template>
  <TotalTime>1189</TotalTime>
  <Words>865</Words>
  <Application>Microsoft Macintosh PowerPoint</Application>
  <PresentationFormat>Widescreen</PresentationFormat>
  <Paragraphs>125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Aptos</vt:lpstr>
      <vt:lpstr>Arial</vt:lpstr>
      <vt:lpstr>Avenir Book</vt:lpstr>
      <vt:lpstr>Calibri</vt:lpstr>
      <vt:lpstr>Century Gothic</vt:lpstr>
      <vt:lpstr>Menlo</vt:lpstr>
      <vt:lpstr>Wingdings</vt:lpstr>
      <vt:lpstr>2_Office Theme</vt:lpstr>
      <vt:lpstr>PowerPoint Presentation</vt:lpstr>
      <vt:lpstr>Welcome!</vt:lpstr>
      <vt:lpstr>PowerPoint Presentation</vt:lpstr>
      <vt:lpstr>PowerPoint Presentation</vt:lpstr>
      <vt:lpstr>PowerPoint Presentation</vt:lpstr>
      <vt:lpstr>PowerPoint Presentation</vt:lpstr>
      <vt:lpstr>Track record with linear algebra and probability</vt:lpstr>
      <vt:lpstr>This course</vt:lpstr>
      <vt:lpstr>And you are?</vt:lpstr>
      <vt:lpstr>Office Hours</vt:lpstr>
      <vt:lpstr>Things to remember</vt:lpstr>
      <vt:lpstr>Academic Dishonesty</vt:lpstr>
      <vt:lpstr>Don’t use it unless we ask you to.</vt:lpstr>
      <vt:lpstr>Note the following…</vt:lpstr>
      <vt:lpstr>Accessibility Resources</vt:lpstr>
      <vt:lpstr>Preferred Name</vt:lpstr>
      <vt:lpstr>Critical Campus Resources</vt:lpstr>
      <vt:lpstr>Mostly One Stop-shop for the course</vt:lpstr>
      <vt:lpstr>The other stop shop…</vt:lpstr>
      <vt:lpstr>PowerPoint Presentation</vt:lpstr>
      <vt:lpstr>Class outline</vt:lpstr>
      <vt:lpstr>Instructions are not suggestions</vt:lpstr>
      <vt:lpstr>Attendance is critical</vt:lpstr>
      <vt:lpstr>…why?</vt:lpstr>
      <vt:lpstr>Attendance, additional notes</vt:lpstr>
      <vt:lpstr>Semester-long Project</vt:lpstr>
      <vt:lpstr>Semester-long project</vt:lpstr>
      <vt:lpstr>Quizzes</vt:lpstr>
      <vt:lpstr>More generally, we’re going to go w/ the flow more than I usually would…</vt:lpstr>
      <vt:lpstr>Questions/Comments?</vt:lpstr>
      <vt:lpstr>Why this course?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ML today is Programming, Probability, Linear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Kenneth Joseph</dc:creator>
  <cp:lastModifiedBy>Kenneth Joseph</cp:lastModifiedBy>
  <cp:revision>9</cp:revision>
  <dcterms:created xsi:type="dcterms:W3CDTF">2024-06-20T17:11:11Z</dcterms:created>
  <dcterms:modified xsi:type="dcterms:W3CDTF">2026-01-21T17:32:28Z</dcterms:modified>
</cp:coreProperties>
</file>