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1010" r:id="rId2"/>
    <p:sldId id="1011" r:id="rId3"/>
    <p:sldId id="1012" r:id="rId4"/>
    <p:sldId id="1013" r:id="rId5"/>
    <p:sldId id="259" r:id="rId6"/>
    <p:sldId id="1014" r:id="rId7"/>
    <p:sldId id="1015" r:id="rId8"/>
    <p:sldId id="1016" r:id="rId9"/>
    <p:sldId id="1017" r:id="rId10"/>
    <p:sldId id="1018" r:id="rId11"/>
    <p:sldId id="1025" r:id="rId12"/>
    <p:sldId id="1019" r:id="rId13"/>
    <p:sldId id="1020" r:id="rId14"/>
    <p:sldId id="1021" r:id="rId15"/>
    <p:sldId id="1022" r:id="rId16"/>
    <p:sldId id="1023" r:id="rId17"/>
    <p:sldId id="1028" r:id="rId18"/>
    <p:sldId id="1024" r:id="rId19"/>
    <p:sldId id="1026" r:id="rId20"/>
    <p:sldId id="1027" r:id="rId21"/>
    <p:sldId id="1029" r:id="rId22"/>
    <p:sldId id="103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A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09"/>
    <p:restoredTop sz="97056"/>
  </p:normalViewPr>
  <p:slideViewPr>
    <p:cSldViewPr snapToGrid="0">
      <p:cViewPr varScale="1">
        <p:scale>
          <a:sx n="127" d="100"/>
          <a:sy n="127" d="100"/>
        </p:scale>
        <p:origin x="3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71E0E-1E0C-384C-BCE3-DFF85A319292}" type="datetimeFigureOut">
              <a:rPr lang="en-US" smtClean="0"/>
              <a:t>3/26/26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32D65-3B26-664E-ADF5-6D73C65B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01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FE755-A8AB-AE62-C1BA-EC5E95434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DC4787-2E41-BF02-AE5B-A6C3BFB2D6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708934-1884-F237-09EA-06F5006A9F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3E94B3-2949-6F96-3E4A-A4E199980D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1B39BA-FEE4-F742-9DD7-1C03E94342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532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390980-445F-ED32-B038-D4B11CDD0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02A986-F8A2-D89F-9A12-E85C7D7CCF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771D49-0FED-16B1-E80B-A1F5BDB837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F20D8-F984-5ACB-18D1-3D2DA32F38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1B39BA-FEE4-F742-9DD7-1C03E94342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713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85F90AF-A7DA-AE4F-8E05-D7BB60B73C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2188950" cy="68579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F76966-B0EA-3344-AA63-F2BB9F5FFF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" y="5383324"/>
            <a:ext cx="3038969" cy="65398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734D86-3E3D-8648-A97A-7CAFCF59DE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1483185"/>
            <a:ext cx="6445250" cy="24923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Presentation</a:t>
            </a:r>
            <a:b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</a:b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title </a:t>
            </a:r>
          </a:p>
        </p:txBody>
      </p:sp>
    </p:spTree>
    <p:extLst>
      <p:ext uri="{BB962C8B-B14F-4D97-AF65-F5344CB8AC3E}">
        <p14:creationId xmlns:p14="http://schemas.microsoft.com/office/powerpoint/2010/main" val="43064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C48E1-29D8-B545-9988-D99D03007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14A642-52EE-1C4B-971E-6948478B3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A3C7B-81DD-7C4B-8F58-BE4CBA90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91513984-9F27-9E49-9B00-9D22AC5389E4}" type="datetime1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46805-0CBF-1047-9BC9-69599AA1C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2FDB1-04A3-0149-84CD-E6723037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2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D85370-647C-0B49-9380-1C49754080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68A2A6-67B7-264F-AF52-523788CAA2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9166E-842D-B946-9536-4480AE4971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4FACB99A-C6B4-A742-97F0-F17EA55B1A6D}" type="datetime1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948CA-7CE6-DA4B-9846-169CB0AB1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D4698-0B78-9E48-9174-23884DB67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78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85F90AF-A7DA-AE4F-8E05-D7BB60B73C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2188950" cy="68579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F76966-B0EA-3344-AA63-F2BB9F5FFF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" y="5383324"/>
            <a:ext cx="3038969" cy="65398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734D86-3E3D-8648-A97A-7CAFCF59DE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1483185"/>
            <a:ext cx="6445250" cy="24923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Presentation</a:t>
            </a:r>
            <a:b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</a:b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title </a:t>
            </a:r>
          </a:p>
        </p:txBody>
      </p:sp>
    </p:spTree>
    <p:extLst>
      <p:ext uri="{BB962C8B-B14F-4D97-AF65-F5344CB8AC3E}">
        <p14:creationId xmlns:p14="http://schemas.microsoft.com/office/powerpoint/2010/main" val="34665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7D386E3-47F7-785C-AC7D-57DB27502F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530"/>
            <a:ext cx="12192000" cy="68500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4B7AA1-D6F6-4B4A-B5B1-981CED01C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079" y="165430"/>
            <a:ext cx="10515600" cy="863600"/>
          </a:xfrm>
        </p:spPr>
        <p:txBody>
          <a:bodyPr anchor="b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2516B-CCCF-5F4A-9B01-AA30C7046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79" y="1449408"/>
            <a:ext cx="10515600" cy="4351338"/>
          </a:xfrm>
        </p:spPr>
        <p:txBody>
          <a:bodyPr/>
          <a:lstStyle>
            <a:lvl1pPr>
              <a:defRPr>
                <a:solidFill>
                  <a:srgbClr val="014AAE"/>
                </a:solidFill>
              </a:defRPr>
            </a:lvl1pPr>
            <a:lvl2pPr>
              <a:defRPr>
                <a:solidFill>
                  <a:srgbClr val="014AAE"/>
                </a:solidFill>
              </a:defRPr>
            </a:lvl2pPr>
            <a:lvl3pPr>
              <a:defRPr>
                <a:solidFill>
                  <a:srgbClr val="014AAE"/>
                </a:solidFill>
              </a:defRPr>
            </a:lvl3pPr>
            <a:lvl4pPr>
              <a:defRPr>
                <a:solidFill>
                  <a:srgbClr val="014AAE"/>
                </a:solidFill>
              </a:defRPr>
            </a:lvl4pPr>
            <a:lvl5pPr>
              <a:defRPr>
                <a:solidFill>
                  <a:srgbClr val="014AA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9AE38-E3F9-C245-B7DE-C4C9EB49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4883" y="6551913"/>
            <a:ext cx="501992" cy="317151"/>
          </a:xfrm>
          <a:prstGeom prst="rect">
            <a:avLst/>
          </a:prstGeom>
        </p:spPr>
        <p:txBody>
          <a:bodyPr anchor="b" anchorCtr="0"/>
          <a:lstStyle>
            <a:lvl1pPr>
              <a:defRPr sz="1400" b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defRPr>
            </a:lvl1pPr>
          </a:lstStyle>
          <a:p>
            <a:fld id="{6088BDBC-A55A-0D4E-9238-49D16FB07DC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5278AA-B099-F756-F75F-A869D4525C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07064"/>
            <a:ext cx="152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0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C903E-4803-134F-AB27-D21C94808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F41F8-4CD0-3A46-B3EE-ADF0D1E05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E7B2E-4180-0140-A0EE-DC140A80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E14E46EA-DB6D-514A-88D8-66FF730AD5E0}" type="datetime1">
              <a:rPr lang="en-US" smtClean="0"/>
              <a:t>3/26/26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5AE1E-10E1-404D-85FC-663086503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84B96-5E86-3D4C-8295-0989BEF3E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8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A3CC1-F046-9A4F-899D-098AD752D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1B690-400D-AE40-A601-FF00109DB6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A0E1D4-774B-BB4E-BFAC-DF0936DF7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EC447-F086-E942-9EE8-0600383EE0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4A703512-4B06-EE47-B919-5BA2C010F920}" type="datetime1">
              <a:rPr lang="en-US" smtClean="0"/>
              <a:t>3/26/26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A3D18C-25CE-AA4B-A73E-B46B96E5B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6C780A-4C69-8943-BE7B-A51838529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62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9DDA6-1472-5140-83CA-00E768B54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4CA5C1-A757-AB46-A0C5-CD0DA342F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0A17B4-80FF-5F4B-B852-390BC1948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04E944-9940-0B43-A059-1BE4E3EB6B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8B5AB0-1923-0B43-BE76-4B6C90654E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0EFABA-D2AE-4944-ADB6-63E839EC65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F0BF0248-29B6-F541-A1D6-BBDE16E072DD}" type="datetime1">
              <a:rPr lang="en-US" smtClean="0"/>
              <a:t>3/26/26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0D4525-EA83-6848-B9BB-A5CF47E12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F455BB-B79D-F64F-9020-84A57E73E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06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CBB87-5902-7744-A4E7-EE8EDAF52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4883" y="6551913"/>
            <a:ext cx="501992" cy="317151"/>
          </a:xfrm>
          <a:prstGeom prst="rect">
            <a:avLst/>
          </a:prstGeom>
        </p:spPr>
        <p:txBody>
          <a:bodyPr anchor="b" anchorCtr="0"/>
          <a:lstStyle>
            <a:lvl1pPr>
              <a:defRPr sz="1400" b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defRPr>
            </a:lvl1pPr>
          </a:lstStyle>
          <a:p>
            <a:fld id="{6088BDBC-A55A-0D4E-9238-49D16FB07D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84DD06-51EA-4F41-AE88-9A4601A7015E}"/>
              </a:ext>
            </a:extLst>
          </p:cNvPr>
          <p:cNvSpPr/>
          <p:nvPr userDrawn="1"/>
        </p:nvSpPr>
        <p:spPr>
          <a:xfrm>
            <a:off x="375138" y="2394802"/>
            <a:ext cx="11816862" cy="1101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B47C3C-68C2-09BC-5A20-25EB1A7940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9723" y="6129656"/>
            <a:ext cx="152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65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1E6C5-F017-F540-92C2-1D2BF28B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27A7BE-01A5-604C-828E-62791FF5D2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C7CFD90E-F155-6A43-B571-E2B4666C1DF6}" type="datetime1">
              <a:rPr lang="en-US" smtClean="0"/>
              <a:t>3/26/26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3CBFD0-DCCE-A74E-97B9-31B32953D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E14C57-EA7C-C947-BB4A-4B35D0FF1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1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2F48D-A912-5944-A3CD-71EC7617C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3EF2B-FE98-A34C-9E17-C18DCC143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F3D79F-FDC9-8742-98A2-78250DBE2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D6742B-7C63-B54E-B7AA-719B8774D4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247DCFCF-1206-B743-B73D-85F000A75FF3}" type="datetime1">
              <a:rPr lang="en-US" smtClean="0"/>
              <a:t>3/26/26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96D8F2-2705-734E-A79A-90E80EB0F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D108B6-418F-A642-A0E4-1191F96DF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94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D42B7-9655-DB46-A00A-7B5B9B659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C0AC25-D0F0-054E-9C4C-01E5923C1D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948B72-6045-5641-B2B9-6451EF5D73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C82DE-B816-6549-9FFB-CAD7609C22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B12E302E-C790-FE45-B9BF-241F43D7A189}" type="datetime1">
              <a:rPr lang="en-US" smtClean="0"/>
              <a:t>3/26/26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A34E5B-AD2B-D44F-854B-3D497099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92EE40-2824-B248-86DC-EFD736556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98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F58E7A-C450-D148-A984-F08FF7020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C519E-3F8A-F440-B472-05854D5EB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5418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935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venir Book" panose="02000503020000020003" pitchFamily="2" charset="0"/>
          <a:ea typeface="+mj-ea"/>
          <a:cs typeface="Futura Medium" panose="020B06020202040203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itchFamily="2" charset="2"/>
        <a:buChar char="§"/>
        <a:defRPr sz="28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24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20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stanford.edu/~boyd/vmls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3C648-D931-6531-4DA5-AAF0E6156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70CAD-5BF7-F381-CC8B-2D604D6E336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84938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2067CE-DC2A-3C42-8429-E81EC704DE8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3/26/26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D9C786-297B-D76C-5664-37448D0310E4}"/>
              </a:ext>
            </a:extLst>
          </p:cNvPr>
          <p:cNvSpPr txBox="1"/>
          <p:nvPr/>
        </p:nvSpPr>
        <p:spPr>
          <a:xfrm>
            <a:off x="480107" y="915554"/>
            <a:ext cx="698581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Book" panose="02000503020000020003" pitchFamily="2" charset="0"/>
              </a:rPr>
              <a:t>AIS 220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Book" panose="02000503020000020003" pitchFamily="2" charset="0"/>
              </a:rPr>
              <a:t>Foundational Mathematics for AI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venir Book" panose="02000503020000020003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Book" panose="02000503020000020003" pitchFamily="2" charset="0"/>
              </a:rPr>
              <a:t>Lecture 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srgbClr val="0070C0"/>
                </a:solidFill>
                <a:latin typeface="Avenir Book" panose="02000503020000020003" pitchFamily="2" charset="0"/>
              </a:rPr>
              <a:t>Vector </a:t>
            </a:r>
            <a:r>
              <a:rPr lang="en-US" sz="4400" b="1" dirty="0">
                <a:solidFill>
                  <a:srgbClr val="0070C0"/>
                </a:solidFill>
                <a:latin typeface="Avenir Book" panose="02000503020000020003" pitchFamily="2" charset="0"/>
              </a:rPr>
              <a:t>Operations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venir Book" panose="02000503020000020003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45CD90-1AF3-FB0C-E0E7-59AF54ECD711}"/>
              </a:ext>
            </a:extLst>
          </p:cNvPr>
          <p:cNvSpPr txBox="1"/>
          <p:nvPr/>
        </p:nvSpPr>
        <p:spPr>
          <a:xfrm>
            <a:off x="480108" y="4510285"/>
            <a:ext cx="66821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venir Book" panose="02000503020000020003" pitchFamily="2" charset="0"/>
              </a:rPr>
              <a:t>Kenneth (Kenny) Joseph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venir Book" panose="02000503020000020003" pitchFamily="2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016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1D1CE-0144-397A-E5D6-EC4378816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 of words demo (on board, in book)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81F49-EBCD-A062-DBD8-81866F855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Adding two vectors together</a:t>
            </a:r>
          </a:p>
          <a:p>
            <a:r>
              <a:rPr lang="en-US" dirty="0"/>
              <a:t>Must be the same shape!</a:t>
            </a:r>
          </a:p>
          <a:p>
            <a:r>
              <a:rPr lang="en-US" dirty="0"/>
              <a:t>Subtraction is the same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45B73C-B634-2383-360A-5772D73FC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66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894744-8A4A-8EA5-057F-B47953626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A4A29-345A-3EE9-ADE4-4D4B726DB5C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84938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2067CE-DC2A-3C42-8429-E81EC704DE8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3/26/26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F890DC-F76E-58D2-8A90-65BE08E05084}"/>
              </a:ext>
            </a:extLst>
          </p:cNvPr>
          <p:cNvSpPr txBox="1"/>
          <p:nvPr/>
        </p:nvSpPr>
        <p:spPr>
          <a:xfrm>
            <a:off x="480107" y="915554"/>
            <a:ext cx="698581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Book" panose="02000503020000020003" pitchFamily="2" charset="0"/>
              </a:rPr>
              <a:t>AIS 220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Book" panose="02000503020000020003" pitchFamily="2" charset="0"/>
              </a:rPr>
              <a:t>Foundational Mathematics for AI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venir Book" panose="02000503020000020003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Book" panose="02000503020000020003" pitchFamily="2" charset="0"/>
              </a:rPr>
              <a:t>Lecture 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70C0"/>
                </a:solidFill>
                <a:latin typeface="Avenir Book" panose="02000503020000020003" pitchFamily="2" charset="0"/>
              </a:rPr>
              <a:t>Vector Operations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venir Book" panose="02000503020000020003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0C6C84-070D-55B4-421C-D3B2CEECE31F}"/>
              </a:ext>
            </a:extLst>
          </p:cNvPr>
          <p:cNvSpPr txBox="1"/>
          <p:nvPr/>
        </p:nvSpPr>
        <p:spPr>
          <a:xfrm>
            <a:off x="480108" y="4510285"/>
            <a:ext cx="66821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venir Book" panose="02000503020000020003" pitchFamily="2" charset="0"/>
              </a:rPr>
              <a:t>Kenneth (Kenny) Joseph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venir Book" panose="02000503020000020003" pitchFamily="2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522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51117-74BB-4F99-075B-D47592015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(better in the 3blue1brown video)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71C438-F162-1D48-9373-0FC784AE4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C06A96-E096-C7C7-3008-67AEE6387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272" y="1424214"/>
            <a:ext cx="7399072" cy="429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585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50D2E-7180-1092-6627-81B2F1DD4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AE16C-5A53-8225-58BA-97B345076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(better in the 3blue1brown video)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7A8B58-7F09-52C4-ED2D-88A3EC135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9A9409-15D0-2E09-313B-C6B7A2599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415" y="1117678"/>
            <a:ext cx="7106920" cy="462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620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FEB13-0296-291E-9198-6ABC95A23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Multiplying a vector by a scalar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36EACC1-863A-B621-EFD1-0750E3CA35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scalar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multiplies each component of 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-vector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sepChr m:val=",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e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ar-AE" i="1">
                            <a:latin typeface="Cambria Math" panose="02040503050406030204" pitchFamily="18" charset="0"/>
                          </a:rPr>
                          <m:t>𝛽</m:t>
                        </m:r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ar-A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ar-AE" dirty="0"/>
              </a:p>
              <a:p>
                <a:r>
                  <a:rPr lang="en-US" dirty="0"/>
                  <a:t>(Also written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b="1" dirty="0"/>
                  <a:t>Example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−18</m:t>
                                </m:r>
                              </m:e>
                            </m:mr>
                            <m:m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−12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ar-AE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36EACC1-863A-B621-EFD1-0750E3CA35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E3CBC3-F60C-2BBF-D74D-69E10F527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69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D3E63-C1B5-466F-8AA2-95C6AD696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Inner products (the “dot product”)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38C7F3-4FBB-3A1C-2F6C-2A0F61904E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inner product (or dot product) of two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-vectors </a:t>
                </a:r>
                <a:r>
                  <a:rPr lang="en-US" b="1" dirty="0"/>
                  <a:t>a</a:t>
                </a:r>
                <a:r>
                  <a:rPr lang="en-US" dirty="0"/>
                  <a:t> and </a:t>
                </a:r>
                <a:r>
                  <a:rPr lang="en-US" b="1" dirty="0"/>
                  <a:t>b</a:t>
                </a:r>
                <a:r>
                  <a:rPr lang="en-US" dirty="0"/>
                  <a:t> is: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ar-AE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ar-AE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ar-AE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ar-AE" dirty="0"/>
              </a:p>
              <a:p>
                <a:r>
                  <a:rPr lang="en-US" dirty="0"/>
                  <a:t>Other common notations:</a:t>
                </a:r>
              </a:p>
              <a:p>
                <a:pPr lvl="1"/>
                <a:r>
                  <a:rPr lang="en-US" dirty="0"/>
                  <a:t>⟨a, b⟩</a:t>
                </a:r>
              </a:p>
              <a:p>
                <a:pPr lvl="1"/>
                <a:r>
                  <a:rPr lang="en-US" dirty="0"/>
                  <a:t>⟨a | b⟩</a:t>
                </a:r>
              </a:p>
              <a:p>
                <a:pPr lvl="1"/>
                <a:r>
                  <a:rPr lang="en-US" dirty="0"/>
                  <a:t>(a, b)</a:t>
                </a:r>
              </a:p>
              <a:p>
                <a:pPr lvl="1"/>
                <a:r>
                  <a:rPr lang="en-US" dirty="0"/>
                  <a:t>a · b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38C7F3-4FBB-3A1C-2F6C-2A0F61904E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767E74-E7BD-762F-DF0E-137231990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89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46D67-64BA-0C5F-4A1A-AA0A0B670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9BD948-0E8A-E363-A3BA-9D12C441C7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 </m:t>
                    </m:r>
                    <m:r>
                      <a:rPr lang="ar-AE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ar-AE" dirty="0"/>
              </a:p>
              <a:p>
                <a:r>
                  <a:rPr lang="en-US" dirty="0"/>
                  <a:t>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ar-AE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ar-AE">
                          <a:latin typeface="Cambria Math" panose="02040503050406030204" pitchFamily="18" charset="0"/>
                        </a:rPr>
                        <m:t>=−1+0−6=−7</m:t>
                      </m:r>
                    </m:oMath>
                  </m:oMathPara>
                </a14:m>
                <a:br>
                  <a:rPr lang="ar-AE" dirty="0"/>
                </a:br>
                <a:endParaRPr lang="ar-AE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9BD948-0E8A-E363-A3BA-9D12C441C7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93E39-31F4-0388-D3A4-5AF3979E5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60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86E59-2182-A800-18E6-E6E4FA575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We’ll come back to this!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D0D72-D65D-E9BC-D36B-C58902C43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3Blue1Brown makes this much more interesting. But we’re not there yet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180AE-2C28-32F5-4E73-E45EB2D6A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45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B7DA7-8E9B-BAFD-61D1-F9CEC445C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Norm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D99406-561F-0560-7E73-FE46B67D5C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Euclidean norm (or just norm) of 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-vector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∥=</m:t>
                      </m:r>
                      <m:rad>
                        <m:radPr>
                          <m:degHide m:val="on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ar-AE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ar-AE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+⋯+</m:t>
                          </m:r>
                          <m:sSubSup>
                            <m:sSub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ar-AE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ar-AE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ar-AE" dirty="0"/>
              </a:p>
              <a:p>
                <a:r>
                  <a:rPr lang="en-US" dirty="0"/>
                  <a:t>Equivalently,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∥=</m:t>
                      </m:r>
                      <m:rad>
                        <m:radPr>
                          <m:degHide m:val="on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ar-AE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ar-A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ar-AE" dirty="0"/>
              </a:p>
              <a:p>
                <a:r>
                  <a:rPr lang="en-US" dirty="0"/>
                  <a:t>Used to measure the “size” (length) of a vector.</a:t>
                </a: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the norm reduces to absolute value: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∥=∣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∣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D99406-561F-0560-7E73-FE46B67D5C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6BC7DC-B18C-DBF8-D5E8-353E22080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25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250C5-20F0-2379-BC89-650F0D0BF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Distance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1FA6F-B2A6-3CAC-3C16-ECEAAEA84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(Euclidean) </a:t>
            </a:r>
            <a:r>
              <a:rPr lang="en-US" i="1" dirty="0"/>
              <a:t>distance </a:t>
            </a:r>
            <a:r>
              <a:rPr lang="en-US" dirty="0"/>
              <a:t>between </a:t>
            </a:r>
            <a:r>
              <a:rPr lang="en-US" i="1" dirty="0"/>
              <a:t>n</a:t>
            </a:r>
            <a:r>
              <a:rPr lang="en-US" dirty="0"/>
              <a:t>-vectors </a:t>
            </a:r>
            <a:r>
              <a:rPr lang="en-US" i="1" dirty="0"/>
              <a:t>a </a:t>
            </a:r>
            <a:r>
              <a:rPr lang="en-US" dirty="0"/>
              <a:t>and </a:t>
            </a:r>
            <a:r>
              <a:rPr lang="en-US" i="1" dirty="0"/>
              <a:t>b </a:t>
            </a:r>
            <a:r>
              <a:rPr lang="en-US" dirty="0"/>
              <a:t>is </a:t>
            </a:r>
          </a:p>
          <a:p>
            <a:pPr marL="0" indent="0">
              <a:buNone/>
            </a:pPr>
            <a:r>
              <a:rPr lang="en-US" b="1" dirty="0"/>
              <a:t>			</a:t>
            </a:r>
            <a:r>
              <a:rPr lang="en-US" b="1" dirty="0" err="1"/>
              <a:t>dist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) = ∥</a:t>
            </a:r>
            <a:r>
              <a:rPr lang="en-US" i="1" dirty="0"/>
              <a:t>a </a:t>
            </a:r>
            <a:r>
              <a:rPr lang="en-US" dirty="0"/>
              <a:t>− </a:t>
            </a:r>
            <a:r>
              <a:rPr lang="en-US" i="1" dirty="0"/>
              <a:t>b</a:t>
            </a:r>
            <a:r>
              <a:rPr lang="en-US" dirty="0"/>
              <a:t>∥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E8B775-74E2-4BDE-DC42-C598DD8AE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220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90496-2CF2-BDCD-F852-EA75BEE15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EBCFA-4A0D-7E44-45A9-6CE3AF947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Quiz 2 hand back and review</a:t>
            </a:r>
          </a:p>
          <a:p>
            <a:r>
              <a:rPr lang="en-US" dirty="0"/>
              <a:t>On to linear! </a:t>
            </a:r>
          </a:p>
          <a:p>
            <a:r>
              <a:rPr lang="en-US" dirty="0"/>
              <a:t>We will use Boyd and Vandenberghe</a:t>
            </a:r>
          </a:p>
          <a:p>
            <a:pPr lvl="1"/>
            <a:r>
              <a:rPr lang="en-US" dirty="0">
                <a:hlinkClick r:id="rId2"/>
              </a:rPr>
              <a:t>https://web.stanford.edu/~boyd/vmls/</a:t>
            </a:r>
            <a:endParaRPr lang="en-US" dirty="0"/>
          </a:p>
          <a:p>
            <a:pPr lvl="1"/>
            <a:r>
              <a:rPr lang="en-US" dirty="0"/>
              <a:t>And I’ll largely follow the slides!</a:t>
            </a:r>
          </a:p>
          <a:p>
            <a:pPr lvl="1"/>
            <a:r>
              <a:rPr lang="en-US" dirty="0"/>
              <a:t>As with the previous section, I expect to cover basically everything you need to know in lecture	</a:t>
            </a:r>
          </a:p>
          <a:p>
            <a:r>
              <a:rPr lang="en-US" dirty="0"/>
              <a:t>We’ll also get some help from 3blue1brown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53EE5E-E3F6-9E4E-6622-C85A76ADB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59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611B6-455B-844F-BBD2-FE2DCC4EE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078" y="165430"/>
            <a:ext cx="11156569" cy="863600"/>
          </a:xfrm>
        </p:spPr>
        <p:txBody>
          <a:bodyPr>
            <a:normAutofit fontScale="90000"/>
          </a:bodyPr>
          <a:lstStyle/>
          <a:p>
            <a:r>
              <a:rPr lang="en-US" dirty="0"/>
              <a:t>Distance and Vector Similarity (3.11 of the book)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0067C-4211-1E63-75D8-7CD5AEB25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of computing distances between vectors, formalizing the notion of similarity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B753D5-F597-1396-4BFA-4E78960C6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16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37C23-DDCE-DB0E-C631-F4A0868EE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OK! Where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3419B-EDF2-2714-6209-0F5D33BAF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Vectors</a:t>
            </a:r>
          </a:p>
          <a:p>
            <a:r>
              <a:rPr lang="en-US" dirty="0"/>
              <a:t>Vector operations</a:t>
            </a:r>
          </a:p>
          <a:p>
            <a:pPr lvl="1"/>
            <a:r>
              <a:rPr lang="en-US" dirty="0"/>
              <a:t>Adding and Subtracting</a:t>
            </a:r>
          </a:p>
          <a:p>
            <a:pPr lvl="1"/>
            <a:r>
              <a:rPr lang="en-US" dirty="0"/>
              <a:t>Multiplying by scalars (numbers)</a:t>
            </a:r>
          </a:p>
          <a:p>
            <a:pPr lvl="1"/>
            <a:r>
              <a:rPr lang="en-US" dirty="0"/>
              <a:t>Dot product / multiplying vectors (more here in a few classes)</a:t>
            </a:r>
          </a:p>
          <a:p>
            <a:pPr lvl="1"/>
            <a:r>
              <a:rPr lang="en-US" dirty="0"/>
              <a:t>Norms (length)</a:t>
            </a:r>
          </a:p>
          <a:p>
            <a:pPr lvl="1"/>
            <a:r>
              <a:rPr lang="en-US" dirty="0"/>
              <a:t>Distance / Similarity</a:t>
            </a:r>
          </a:p>
          <a:p>
            <a:r>
              <a:rPr lang="en-US" dirty="0"/>
              <a:t>Now:</a:t>
            </a:r>
          </a:p>
          <a:p>
            <a:pPr lvl="1"/>
            <a:r>
              <a:rPr lang="en-US" dirty="0"/>
              <a:t>Linear (in)dependence</a:t>
            </a:r>
          </a:p>
          <a:p>
            <a:pPr lvl="1"/>
            <a:r>
              <a:rPr lang="en-US" dirty="0"/>
              <a:t>Basis</a:t>
            </a:r>
          </a:p>
          <a:p>
            <a:pPr lvl="1"/>
            <a:r>
              <a:rPr lang="en-US" dirty="0"/>
              <a:t>Spans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4D07D7-52B3-12FA-A88F-BBBF1DDAF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30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D485C-626B-D9E2-439C-8EC12E94F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3Blue1Brown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269021-3524-EE6C-1537-6DDF29728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FEFE01-3469-AC31-8475-63BEB1C912C3}"/>
              </a:ext>
            </a:extLst>
          </p:cNvPr>
          <p:cNvSpPr txBox="1"/>
          <p:nvPr/>
        </p:nvSpPr>
        <p:spPr>
          <a:xfrm>
            <a:off x="3048000" y="3007975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=k7RM-ot2NWY&amp;list=PLZHQObOWTQDPD3MizzM2xVFitgF8hE_ab&amp;index=3</a:t>
            </a:r>
          </a:p>
        </p:txBody>
      </p:sp>
    </p:spTree>
    <p:extLst>
      <p:ext uri="{BB962C8B-B14F-4D97-AF65-F5344CB8AC3E}">
        <p14:creationId xmlns:p14="http://schemas.microsoft.com/office/powerpoint/2010/main" val="2284245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784A0-319D-D3F4-05DC-90CDF4E0C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B14D5-9128-57AF-1652-3309D4651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 vector?</a:t>
            </a:r>
          </a:p>
          <a:p>
            <a:r>
              <a:rPr lang="en-US" dirty="0"/>
              <a:t>Adding and Subtracting Vectors</a:t>
            </a:r>
          </a:p>
          <a:p>
            <a:r>
              <a:rPr lang="en-US" dirty="0"/>
              <a:t>Multiplying vectors by scalars</a:t>
            </a:r>
          </a:p>
          <a:p>
            <a:r>
              <a:rPr lang="en-US" dirty="0"/>
              <a:t>Dot products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6638F1-7BF2-3E78-D3BA-1DC9B3855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97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3430E-D802-9ECC-834E-7FB1F2E01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3Blue1Brown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54978-F3F3-65E2-2C73-8312CD9B7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</a:t>
            </a:r>
            <a:r>
              <a:rPr lang="en-US" dirty="0" err="1"/>
              <a:t>fNk_zzaMoSs&amp;list</a:t>
            </a:r>
            <a:r>
              <a:rPr lang="en-US" dirty="0"/>
              <a:t>=PLZHQObOWTQDPD3MizzM2xVFitgF8hE_ab&amp;index=1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39CDDB-C0A0-9B43-9A77-3C0F3A5CE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3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609600" y="182880"/>
            <a:ext cx="109728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3733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Vectors</a:t>
            </a:r>
            <a:endParaRPr lang="en-US" sz="3733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4DE723F-3B66-4376-6163-86E554370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F95F724-FD6D-5332-54B3-15F0A4B16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79" y="1449408"/>
            <a:ext cx="5316321" cy="4351338"/>
          </a:xfrm>
        </p:spPr>
        <p:txBody>
          <a:bodyPr>
            <a:normAutofit lnSpcReduction="10000"/>
          </a:bodyPr>
          <a:lstStyle/>
          <a:p>
            <a:pPr marL="457189" indent="-457189">
              <a:spcAft>
                <a:spcPts val="1067"/>
              </a:spcAft>
              <a:buSzPct val="100000"/>
              <a:buChar char="•"/>
            </a:pPr>
            <a:r>
              <a:rPr lang="en-US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vector is an ordered list of numbers</a:t>
            </a:r>
            <a:endParaRPr lang="en-US" dirty="0"/>
          </a:p>
          <a:p>
            <a:pPr marL="457189" indent="-457189">
              <a:spcAft>
                <a:spcPts val="1067"/>
              </a:spcAft>
              <a:buSzPct val="100000"/>
              <a:buChar char="•"/>
            </a:pPr>
            <a:r>
              <a:rPr lang="en-US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Elements are also called entries, coefficients, or components</a:t>
            </a:r>
            <a:endParaRPr lang="en-US" dirty="0"/>
          </a:p>
          <a:p>
            <a:pPr marL="457189" indent="-457189">
              <a:spcAft>
                <a:spcPts val="1067"/>
              </a:spcAft>
              <a:buSzPct val="100000"/>
              <a:buChar char="•"/>
            </a:pPr>
            <a:r>
              <a:rPr lang="en-US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number of elements is the size (dimension, length)</a:t>
            </a:r>
            <a:endParaRPr lang="en-US" dirty="0"/>
          </a:p>
          <a:p>
            <a:pPr marL="457189" indent="-457189">
              <a:spcAft>
                <a:spcPts val="1067"/>
              </a:spcAft>
              <a:buSzPct val="100000"/>
              <a:buChar char="•"/>
            </a:pPr>
            <a:r>
              <a:rPr lang="en-US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vector of size n is called an n-vector</a:t>
            </a:r>
            <a:endParaRPr lang="en-US" dirty="0"/>
          </a:p>
          <a:p>
            <a:pPr marL="457189" indent="-457189">
              <a:buSzPct val="100000"/>
              <a:buChar char="•"/>
            </a:pPr>
            <a:r>
              <a:rPr lang="en-US" dirty="0">
                <a:solidFill>
                  <a:srgbClr val="1B2A4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Numbers are called scalars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3C57BC-FDF3-0B0B-917B-D46D4D508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577" y="2075925"/>
            <a:ext cx="5647304" cy="18559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44763-40F6-B269-157C-3041262BD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Notation/Terms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CA232-5142-6487-1845-0DA853F32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79" y="1405719"/>
            <a:ext cx="5954733" cy="4395027"/>
          </a:xfrm>
        </p:spPr>
        <p:txBody>
          <a:bodyPr/>
          <a:lstStyle/>
          <a:p>
            <a:r>
              <a:rPr lang="en-US" dirty="0"/>
              <a:t>We’ll see a variety of symbols to define vectors. For the most part, I’ll use lower-case letters, like </a:t>
            </a:r>
            <a:r>
              <a:rPr lang="en-US" i="1" dirty="0"/>
              <a:t>x</a:t>
            </a:r>
          </a:p>
          <a:p>
            <a:r>
              <a:rPr lang="en-US" dirty="0"/>
              <a:t>Then</a:t>
            </a:r>
          </a:p>
          <a:p>
            <a:pPr lvl="1"/>
            <a:r>
              <a:rPr lang="en-US" i="1" dirty="0"/>
              <a:t>x</a:t>
            </a:r>
            <a:r>
              <a:rPr lang="en-US" i="1" baseline="-25000" dirty="0"/>
              <a:t>i </a:t>
            </a:r>
            <a:r>
              <a:rPr lang="en-US" dirty="0"/>
              <a:t>refers to the </a:t>
            </a:r>
            <a:r>
              <a:rPr lang="en-US" dirty="0" err="1"/>
              <a:t>ith</a:t>
            </a:r>
            <a:r>
              <a:rPr lang="en-US" dirty="0"/>
              <a:t> entity in x,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dirty="0"/>
              <a:t>is called an </a:t>
            </a:r>
            <a:r>
              <a:rPr lang="en-US" i="1" dirty="0"/>
              <a:t>index</a:t>
            </a:r>
            <a:endParaRPr lang="en-US" dirty="0"/>
          </a:p>
          <a:p>
            <a:pPr lvl="1"/>
            <a:r>
              <a:rPr lang="en-US" dirty="0"/>
              <a:t>What is </a:t>
            </a:r>
            <a:r>
              <a:rPr lang="en-US" i="1" dirty="0"/>
              <a:t>x</a:t>
            </a:r>
            <a:r>
              <a:rPr lang="en-US" i="1" baseline="-25000" dirty="0"/>
              <a:t>3 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The dimension of a vector is its length</a:t>
            </a:r>
          </a:p>
          <a:p>
            <a:r>
              <a:rPr lang="en-US" dirty="0"/>
              <a:t>Two vectors are equal if …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1BDBF5-AC84-D85D-B63B-6FAB56BBE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64430F-D104-960C-54D3-04D402358F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372" r="39986"/>
          <a:stretch>
            <a:fillRect/>
          </a:stretch>
        </p:blipFill>
        <p:spPr>
          <a:xfrm>
            <a:off x="8393806" y="1405719"/>
            <a:ext cx="2431817" cy="453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565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AF1C2E-C34B-9042-5C7A-4F09CE6EB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8DCEA-DFE4-9C7D-9479-FE68EC333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Special names for kinds/properties of vectors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4CB8A-AF64-79A6-D2A2-7252FAC48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79" y="1405719"/>
            <a:ext cx="5954733" cy="4395027"/>
          </a:xfrm>
        </p:spPr>
        <p:txBody>
          <a:bodyPr/>
          <a:lstStyle/>
          <a:p>
            <a:r>
              <a:rPr lang="en-US" dirty="0"/>
              <a:t>Zero vector </a:t>
            </a:r>
          </a:p>
          <a:p>
            <a:r>
              <a:rPr lang="en-US" dirty="0"/>
              <a:t>Ones vector</a:t>
            </a:r>
          </a:p>
          <a:p>
            <a:r>
              <a:rPr lang="en-US" dirty="0"/>
              <a:t>Unit vectors</a:t>
            </a:r>
          </a:p>
          <a:p>
            <a:r>
              <a:rPr lang="en-US" dirty="0"/>
              <a:t>Sparse vectors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A4A12D-65DE-0102-846F-3E665E21A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28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3F679-8BF4-74BA-6C05-2B845864F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C9BE3-8717-3AAF-7676-7B4290E16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EE69CD-240E-6BF4-8BE8-D23B80C52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0D540B-D319-7F47-B023-1A1F6BD9F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99" y="165430"/>
            <a:ext cx="8364529" cy="616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699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50D73-BDB0-604C-2206-FE4752D62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883D8-AD11-0C37-ED4B-7E9BEF687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Examples of vectors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81F07-BC75-44F7-480A-5243C7786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79" y="1405719"/>
            <a:ext cx="9249692" cy="4395027"/>
          </a:xfrm>
        </p:spPr>
        <p:txBody>
          <a:bodyPr/>
          <a:lstStyle/>
          <a:p>
            <a:r>
              <a:rPr lang="en-US" dirty="0"/>
              <a:t>Color</a:t>
            </a:r>
          </a:p>
          <a:p>
            <a:r>
              <a:rPr lang="en-US" dirty="0"/>
              <a:t>Customer purchases</a:t>
            </a:r>
          </a:p>
          <a:p>
            <a:r>
              <a:rPr lang="en-US" dirty="0"/>
              <a:t>Movie viewings </a:t>
            </a:r>
          </a:p>
          <a:p>
            <a:r>
              <a:rPr lang="en-US" dirty="0"/>
              <a:t>What posts you’ve watched </a:t>
            </a:r>
          </a:p>
          <a:p>
            <a:r>
              <a:rPr lang="en-US" dirty="0"/>
              <a:t>“Bag of words” from last lecture!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4242A2-CD57-8AFE-A231-421A06B1B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199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belab_new" id="{E4B32D4D-32E9-0B47-8318-3D1E469EE3A1}" vid="{E82BE1E3-5EE1-AE4D-B9A0-5A4D9EAC5F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2_Office Theme</Template>
  <TotalTime>29560</TotalTime>
  <Words>663</Words>
  <Application>Microsoft Macintosh PowerPoint</Application>
  <PresentationFormat>Widescreen</PresentationFormat>
  <Paragraphs>132</Paragraphs>
  <Slides>22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Aptos</vt:lpstr>
      <vt:lpstr>Arial</vt:lpstr>
      <vt:lpstr>Avenir Book</vt:lpstr>
      <vt:lpstr>Calibri</vt:lpstr>
      <vt:lpstr>Cambria Math</vt:lpstr>
      <vt:lpstr>Century Gothic</vt:lpstr>
      <vt:lpstr>Menlo</vt:lpstr>
      <vt:lpstr>Wingdings</vt:lpstr>
      <vt:lpstr>2_Office Theme</vt:lpstr>
      <vt:lpstr>PowerPoint Presentation</vt:lpstr>
      <vt:lpstr>Announcements</vt:lpstr>
      <vt:lpstr>Today</vt:lpstr>
      <vt:lpstr>3Blue1Brown</vt:lpstr>
      <vt:lpstr>Vectors</vt:lpstr>
      <vt:lpstr>Notation/Terms</vt:lpstr>
      <vt:lpstr>Special names for kinds/properties of vectors</vt:lpstr>
      <vt:lpstr>PowerPoint Presentation</vt:lpstr>
      <vt:lpstr>Examples of vectors</vt:lpstr>
      <vt:lpstr>Bag of words demo (on board, in book)</vt:lpstr>
      <vt:lpstr>PowerPoint Presentation</vt:lpstr>
      <vt:lpstr>Visual (better in the 3blue1brown video)</vt:lpstr>
      <vt:lpstr>Visual (better in the 3blue1brown video)</vt:lpstr>
      <vt:lpstr>Multiplying a vector by a scalar</vt:lpstr>
      <vt:lpstr>Inner products (the “dot product”)</vt:lpstr>
      <vt:lpstr>Example</vt:lpstr>
      <vt:lpstr>We’ll come back to this!</vt:lpstr>
      <vt:lpstr>Vector Norm</vt:lpstr>
      <vt:lpstr>Vector Distance</vt:lpstr>
      <vt:lpstr>Distance and Vector Similarity (3.11 of the book)</vt:lpstr>
      <vt:lpstr>OK! Where are we?</vt:lpstr>
      <vt:lpstr>3Blue1Brown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Kenneth Joseph</dc:creator>
  <cp:lastModifiedBy>Kenneth Joseph</cp:lastModifiedBy>
  <cp:revision>45</cp:revision>
  <cp:lastPrinted>2026-03-04T16:19:39Z</cp:lastPrinted>
  <dcterms:created xsi:type="dcterms:W3CDTF">2024-06-20T17:11:11Z</dcterms:created>
  <dcterms:modified xsi:type="dcterms:W3CDTF">2026-03-26T17:25:18Z</dcterms:modified>
</cp:coreProperties>
</file>