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1047" r:id="rId3"/>
    <p:sldId id="1032" r:id="rId4"/>
    <p:sldId id="1030" r:id="rId5"/>
    <p:sldId id="1033" r:id="rId6"/>
    <p:sldId id="1034" r:id="rId7"/>
    <p:sldId id="1037" r:id="rId8"/>
    <p:sldId id="1035" r:id="rId9"/>
    <p:sldId id="1036" r:id="rId10"/>
    <p:sldId id="1031" r:id="rId11"/>
    <p:sldId id="1038" r:id="rId12"/>
    <p:sldId id="1039" r:id="rId13"/>
    <p:sldId id="1040" r:id="rId14"/>
    <p:sldId id="1041" r:id="rId15"/>
    <p:sldId id="1042" r:id="rId16"/>
    <p:sldId id="1043" r:id="rId17"/>
    <p:sldId id="1044" r:id="rId18"/>
    <p:sldId id="10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4"/>
    <p:restoredTop sz="94658"/>
  </p:normalViewPr>
  <p:slideViewPr>
    <p:cSldViewPr snapToGrid="0">
      <p:cViewPr varScale="1">
        <p:scale>
          <a:sx n="117" d="100"/>
          <a:sy n="117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48AD-4CC0-3E4D-8A35-15B5EE7DAC71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4518-2E9E-B445-90D5-EC147196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BD1D6-174D-B411-4D3D-9428F757F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5430C-8A2F-C78A-3882-5678456EB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ECECF-D7C7-96F2-DF2C-5F8AFF62C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F7798-ACC3-E4DC-6C05-D3AD7EC111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3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F9C7-1467-C65A-D16D-349C0DE7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915AB-4FDD-DA62-7BD3-8D69A2438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3498-41F1-623A-F37B-E95AE1B4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1307-8B96-C75F-61D8-0533A0D6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A1978-DE2A-B44F-F329-13180BE6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93CA-EC9A-FED4-8397-076A8C1F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664F8-F35B-82C9-CAB9-D781F35BE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945C-CCA3-56F6-7DFA-17B19B2B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47344-5AD7-E919-CD88-58765C18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537D8-E07F-9C28-7A7A-934E539C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C3C07-C871-0082-0B55-38C9E76B3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6F720-10D1-1648-7522-3E0249CDD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949CD-7487-4619-5DD2-5187650E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AB97F-DB9D-1D5A-FDE3-0614024C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6ACE6-DF3F-108C-E2EF-338F60A8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6823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769F-D8F9-D443-62B4-6DCC1F95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5B02-BF70-579C-3F3D-4A7DF286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43D0-57CF-9317-0359-407A1DD1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D798-BDBA-6AE7-B850-43001614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BEFF-2ACC-F11B-6716-1BF71864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0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6603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B333-861E-7367-FDA8-81AB9FEF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EE19F-143A-CFD1-CEBF-236EEBDE1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0B2E-7558-4263-0B8A-BFE7CB0E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2DDE-67A2-C5ED-20BD-2563BC7B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0913B-C0F7-7F29-530B-CBE4DAA6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F18B-F1F0-0BBF-9DD3-F81A235E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87F2-FC8A-BBCB-FEE3-724D0E9F8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0ACB6-04E4-0BB1-9FAE-CDAC4E692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7C596-D6C2-6762-C6CD-20578068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6FB05-A1B0-4644-DE97-8CFAECB8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8EDB-7AF3-77D9-9F67-07EFBB15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F141-9EB5-2FEB-C3FC-889AAFFB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880B-8309-4C9A-0A29-A21D2178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68D51-0FBB-3A0B-A22F-2434A8647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AA178-BA4C-E41A-7294-115E95CB0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C42C4-72E3-106E-1EEC-EA81839C8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9F898-1430-694B-5AB2-2B225822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348BA-4845-D86E-BA5E-219AD5C5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1B41B-C98C-E18B-8E55-F2FBD0C8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7180-D280-3857-6E8B-1E36771A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8D877-4F52-06C9-5A25-69449A62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A7252-DA39-5E2F-9199-3963672A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29143-0B98-7EEF-BF33-AC657068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6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F628A-2D02-5955-31D1-2C18796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F9FE3-9958-A3C3-6459-02AEFA2A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10632-21A6-4259-CCCD-6237C742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B31E-A624-84FA-ACF8-A529E8F6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78B1-3997-C0DD-3A85-479DD74E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EAEF-8B3E-DD04-9F57-040EAB0BA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4837A-6710-C08C-4AC3-E9464CE1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B53FB-5FD1-07A1-D0EE-8B21F3BA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C742-BBF3-F6F3-1633-06BF30EC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4E-08CF-ABA1-02B1-880C5BCB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7E0DC-0E9B-A40D-232C-0AD4543E9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E1267-8A99-D88C-2380-BE0AD3B0D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7C15-54F9-CF7B-4CC8-00A1DCB6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757BF-8161-1940-DBB4-44CCCCCB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C59D-EA3E-AE98-4B2E-0926A67A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95D07-A4E2-9DF1-2B5E-44634A22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71963-92B3-4EB2-E817-1FCF2206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2EE0-881E-917E-6E37-E396DF798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53F5-1DDE-CAD8-C0C3-BB13E29A0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6226-2554-AAD0-067E-01F6640FC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FD571-BF14-950D-BDF6-1D772EE2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90E33-7469-5038-FA03-533CAF4108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F0E09-7ED7-BA13-D9C8-89D222D772FD}"/>
              </a:ext>
            </a:extLst>
          </p:cNvPr>
          <p:cNvSpPr txBox="1"/>
          <p:nvPr/>
        </p:nvSpPr>
        <p:spPr>
          <a:xfrm>
            <a:off x="480108" y="752994"/>
            <a:ext cx="69858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Lecture 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Vector Operations and Linear Combinations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8006D-7019-6205-A1DE-6342F7A1E1FC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2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A75A-FCDA-3193-6C8F-9A7767A8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1F5F-2EAF-D87A-C656-93BCBF44A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7A65C-EC08-FC14-D345-1E3052C8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4F5A-4968-2118-E27E-B96FEEF4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8C5E-392F-C761-E429-5054D524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3C6D4-4EC3-5F4F-CC06-DC1FC8BB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EF5E9-69F7-E3FE-901F-C9409DB46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85" y="1449408"/>
            <a:ext cx="9906950" cy="36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9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D8AE-2A92-F244-3D01-405F2877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Independence-dimension </a:t>
            </a:r>
            <a:r>
              <a:rPr lang="en-US" dirty="0" err="1"/>
              <a:t>inequaliy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7922-D6E3-D83D-4183-5A97BF402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linearly independent set of n-vectors can have at most n elements </a:t>
            </a:r>
          </a:p>
          <a:p>
            <a:r>
              <a:rPr lang="en-US" dirty="0"/>
              <a:t>Put another way: any set of n + 1 or more n-vectors is linearly </a:t>
            </a:r>
            <a:r>
              <a:rPr lang="en-US" i="1" dirty="0"/>
              <a:t>dependent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Remember the 3blue1brown video on this as a ”proof by intuition”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C07A9-83D8-99BC-9B7E-D89BF12B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9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1A25-DA48-B1F8-FDEF-1F9063C1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6B57-55EE-70BA-17FE-67E3F131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ACD70-35EC-AC82-AB6D-CA8FD780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DFCC5-6BA1-5A62-877B-C6A8E996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25" y="1658095"/>
            <a:ext cx="9834908" cy="39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9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49A0-D608-19E9-D58B-9A7BC86B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(formally)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29221-98CD-BD67-B73F-0BC80EEAF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linearly independent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-vectors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is called a </a:t>
                </a:r>
                <a:r>
                  <a:rPr lang="en-US" b="1" dirty="0"/>
                  <a:t>basis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expressed as a linear combination of the basis vectors: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for some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which are all </a:t>
                </a:r>
                <a:r>
                  <a:rPr lang="en-US" b="1" dirty="0"/>
                  <a:t>unique</a:t>
                </a:r>
                <a:endParaRPr lang="ar-AE" dirty="0"/>
              </a:p>
              <a:p>
                <a:r>
                  <a:rPr lang="en-US" dirty="0"/>
                  <a:t>The formula above is called the </a:t>
                </a:r>
                <a:r>
                  <a:rPr lang="en-US" b="1" dirty="0"/>
                  <a:t>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basis.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29221-98CD-BD67-B73F-0BC80EEAF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41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1BDC7-0173-9E36-9DC2-0DDBC437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7094-B860-D73E-B750-AA5CDED6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Orthogonal/Orthonormal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67373-BBC3-A094-53F3-E191FC979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orthogonal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</a:t>
                </a:r>
                <a:r>
                  <a:rPr lang="en-US" b="1" dirty="0"/>
                  <a:t>normalized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∥=1 </m:t>
                      </m:r>
                      <m:r>
                        <m:rPr>
                          <m:nor/>
                        </m:rPr>
                        <a:rPr lang="en-US" i="1"/>
                        <m:t>for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It is </a:t>
                </a:r>
                <a:r>
                  <a:rPr lang="en-US" b="1" dirty="0"/>
                  <a:t>orthonormal</a:t>
                </a:r>
                <a:r>
                  <a:rPr lang="en-US" dirty="0"/>
                  <a:t> if both conditions hold.</a:t>
                </a:r>
              </a:p>
              <a:p>
                <a:r>
                  <a:rPr lang="en-US" b="1" dirty="0"/>
                  <a:t>Inner Product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1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i="1"/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i="1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i="1"/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b="0" dirty="0"/>
              </a:p>
              <a:p>
                <a:r>
                  <a:rPr lang="en-US" b="1" dirty="0"/>
                  <a:t>Properties</a:t>
                </a:r>
                <a:endParaRPr lang="en-US" dirty="0"/>
              </a:p>
              <a:p>
                <a:pPr lvl="1"/>
                <a:r>
                  <a:rPr lang="en-US" dirty="0"/>
                  <a:t>Orthonormal sets are linearly independent,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form an </a:t>
                </a:r>
                <a:r>
                  <a:rPr lang="en-US" b="1" dirty="0"/>
                  <a:t>orthonormal basis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67373-BBC3-A094-53F3-E191FC979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24" b="-4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A52B6-8759-4089-1DD8-834E1438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6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5F5E-3192-B2AC-2A3D-1B40758E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1748-F7B6-57D5-478E-F1F82DE7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9E041-9166-D7FA-CC81-D7BB840D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3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698C-5509-5157-B906-1B66ACB0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3BD17-1FC8-0431-24C0-0FD8A85A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840DA-B8FF-BCC0-8952-809FE26C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2B337-3E2A-8FC6-1283-B54400014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06272"/>
            <a:ext cx="7772400" cy="56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1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485C-626B-D9E2-439C-8EC12E94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3Blue1Brown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69021-3524-EE6C-1537-6DDF2972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EFE01-3469-AC31-8475-63BEB1C912C3}"/>
              </a:ext>
            </a:extLst>
          </p:cNvPr>
          <p:cNvSpPr txBox="1"/>
          <p:nvPr/>
        </p:nvSpPr>
        <p:spPr>
          <a:xfrm>
            <a:off x="3048000" y="300797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=k7RM-ot2NWY&amp;list=PLZHQObOWTQDPD3MizzM2xVFitgF8hE_ab&amp;index=3</a:t>
            </a:r>
          </a:p>
        </p:txBody>
      </p:sp>
    </p:spTree>
    <p:extLst>
      <p:ext uri="{BB962C8B-B14F-4D97-AF65-F5344CB8AC3E}">
        <p14:creationId xmlns:p14="http://schemas.microsoft.com/office/powerpoint/2010/main" val="228424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FA5-4634-C9EF-2A34-9BD4E8A2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linear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0C524-F75D-5876-D5D7-23948873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a linear combination in the video?</a:t>
            </a:r>
          </a:p>
          <a:p>
            <a:r>
              <a:rPr lang="en-US" dirty="0"/>
              <a:t>Draw two 2n vectors with a span of 2</a:t>
            </a:r>
          </a:p>
          <a:p>
            <a:r>
              <a:rPr lang="en-US" dirty="0"/>
              <a:t>Draw two 2n vectors with a span of 1</a:t>
            </a:r>
          </a:p>
          <a:p>
            <a:r>
              <a:rPr lang="en-US" dirty="0"/>
              <a:t>Can you write two vectors where one is linearly dependent on the 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D0526-F79F-E514-925D-502F279F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5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B40A-BD41-9D8E-2471-304BB9AB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B&amp;V, Ch. 5!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2E76-EFF3-E393-9DFC-7077E9A77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C1A10-21B1-114D-7048-1DF356D0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2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1469-B082-B842-6D70-B33F5FF6B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Dependence,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DEE7A-9CFA-52E8-6643-1B08991C39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079" y="1449408"/>
                <a:ext cx="10515600" cy="462627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dirty="0"/>
                  <a:t>(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) is </a:t>
                </a:r>
                <a:r>
                  <a:rPr lang="en-US" b="1" dirty="0"/>
                  <a:t>linearly dependent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holds for some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1" dirty="0"/>
                  <a:t>, not all zero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Equivalent statement: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linear combination of the others.</a:t>
                </a:r>
              </a:p>
              <a:p>
                <a:r>
                  <a:rPr lang="en-US" dirty="0"/>
                  <a:t>If so, we say: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are linearly dependent.”</a:t>
                </a:r>
              </a:p>
              <a:p>
                <a:r>
                  <a:rPr lang="en-US" b="1" dirty="0"/>
                  <a:t>If any vector in a collection of vectors is a linear combination of the other vectors, then the </a:t>
                </a:r>
                <a:r>
                  <a:rPr lang="en-US" b="1" i="1" dirty="0"/>
                  <a:t>collection</a:t>
                </a:r>
                <a:r>
                  <a:rPr lang="en-US" b="1" dirty="0"/>
                  <a:t> of vectors is linearly dependent.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DEE7A-9CFA-52E8-6643-1B08991C39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079" y="1449408"/>
                <a:ext cx="10515600" cy="4626272"/>
              </a:xfrm>
              <a:blipFill>
                <a:blip r:embed="rId2"/>
                <a:stretch>
                  <a:fillRect l="-1206" t="-2466" r="-1086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F5C79-B5CF-CF8C-166E-5A1FA959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8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3E10-DC14-2751-2D38-B5D58AD7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Dependence,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247A9-BC0D-C825-8273-98DFF8D4F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Special Cases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is linearly dependent </a:t>
                </a:r>
                <a:r>
                  <a:rPr lang="en-US" b="1" dirty="0"/>
                  <a:t>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ar-AE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is linearly dependent </a:t>
                </a:r>
                <a:r>
                  <a:rPr lang="en-US" b="1" dirty="0"/>
                  <a:t>only if</a:t>
                </a:r>
                <a:r>
                  <a:rPr lang="en-US" dirty="0"/>
                  <a:t> one vector is a multiple of the other.</a:t>
                </a:r>
              </a:p>
              <a:p>
                <a:pPr lvl="1"/>
                <a:r>
                  <a:rPr lang="en-US" dirty="0"/>
                  <a:t>For more than two vectors, there is no simple geometric condition.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247A9-BC0D-C825-8273-98DFF8D4F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D87B2-1B17-4FDF-C611-3F154CAA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4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8A78-2A7F-3778-2889-A8F04595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(B&amp;V, 5.1)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1A771-735A-F39B-231E-DD5E8E08C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548A-3E89-C56C-D754-C72348AA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1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08B1-A326-7F65-F261-A616BF37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DECE-6203-BBE6-3C50-FB77C667B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0CF5D-7ACF-A08C-D06C-7C9F7DA5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32E21-01CA-0BE0-3782-3FAD8592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78" y="269240"/>
            <a:ext cx="8671661" cy="64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9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D32-29F3-853D-5E82-3EA790F5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i="1" dirty="0"/>
              <a:t>In</a:t>
            </a:r>
            <a:r>
              <a:rPr lang="en-US" dirty="0"/>
              <a:t>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0C1FD-8B3D-6D8B-704E-FE3DB0EED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dirty="0"/>
                  <a:t>(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) is </a:t>
                </a:r>
                <a:r>
                  <a:rPr lang="en-US" b="1" dirty="0"/>
                  <a:t>linearly independent</a:t>
                </a:r>
                <a:r>
                  <a:rPr lang="en-US" dirty="0"/>
                  <a:t> if it is not linearly dependent, 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holds </a:t>
                </a:r>
                <a:r>
                  <a:rPr lang="en-US" b="1" dirty="0"/>
                  <a:t>only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ar-AE" dirty="0"/>
              </a:p>
              <a:p>
                <a:r>
                  <a:rPr lang="en-US" dirty="0"/>
                  <a:t>We say: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are linearly independent.”</a:t>
                </a:r>
              </a:p>
              <a:p>
                <a:r>
                  <a:rPr lang="en-US" dirty="0"/>
                  <a:t>Equivalent statement:</a:t>
                </a:r>
                <a:br>
                  <a:rPr lang="en-US" dirty="0"/>
                </a:br>
                <a:r>
                  <a:rPr lang="en-US" dirty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is a linear combination of the others.</a:t>
                </a:r>
              </a:p>
              <a:p>
                <a:r>
                  <a:rPr lang="en-US" b="1" dirty="0"/>
                  <a:t>Example</a:t>
                </a:r>
                <a:r>
                  <a:rPr lang="en-US" dirty="0"/>
                  <a:t>: The unit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are linearly independent.</a:t>
                </a:r>
              </a:p>
              <a:p>
                <a:r>
                  <a:rPr lang="en-US" dirty="0"/>
                  <a:t>It’s really hard to “see” if vectors are linearly independent! But there’s an algorithm for that…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0C1FD-8B3D-6D8B-704E-FE3DB0EED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790" r="-483" b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3852F-1AE5-4244-98FC-4BADE4AF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0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6402</TotalTime>
  <Words>564</Words>
  <Application>Microsoft Macintosh PowerPoint</Application>
  <PresentationFormat>Widescreen</PresentationFormat>
  <Paragraphs>78</Paragraphs>
  <Slides>17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Office Theme</vt:lpstr>
      <vt:lpstr>2_Office Theme</vt:lpstr>
      <vt:lpstr>PowerPoint Presentation</vt:lpstr>
      <vt:lpstr>3Blue1Brown</vt:lpstr>
      <vt:lpstr>Defining a linear combination</vt:lpstr>
      <vt:lpstr>To B&amp;V, Ch. 5!</vt:lpstr>
      <vt:lpstr>Linear Dependence, formally</vt:lpstr>
      <vt:lpstr>Linear Dependence, cont.</vt:lpstr>
      <vt:lpstr>Example (B&amp;V, 5.1)</vt:lpstr>
      <vt:lpstr>PowerPoint Presentation</vt:lpstr>
      <vt:lpstr>Linear Independence</vt:lpstr>
      <vt:lpstr>Linear Independence example</vt:lpstr>
      <vt:lpstr>PowerPoint Presentation</vt:lpstr>
      <vt:lpstr>Independence-dimension inequaliy</vt:lpstr>
      <vt:lpstr>PowerPoint Presentation</vt:lpstr>
      <vt:lpstr>Basis (formally)</vt:lpstr>
      <vt:lpstr>Orthogonal/Orthonormal Vectors</vt:lpstr>
      <vt:lpstr>Examples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17</cp:revision>
  <dcterms:created xsi:type="dcterms:W3CDTF">2026-03-08T11:57:56Z</dcterms:created>
  <dcterms:modified xsi:type="dcterms:W3CDTF">2026-03-26T17:30:37Z</dcterms:modified>
</cp:coreProperties>
</file>