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1065" r:id="rId3"/>
    <p:sldId id="1046" r:id="rId4"/>
    <p:sldId id="1049" r:id="rId5"/>
    <p:sldId id="1050" r:id="rId6"/>
    <p:sldId id="1051" r:id="rId7"/>
    <p:sldId id="1052" r:id="rId8"/>
    <p:sldId id="1053" r:id="rId9"/>
    <p:sldId id="1054" r:id="rId10"/>
    <p:sldId id="1055" r:id="rId11"/>
    <p:sldId id="1057" r:id="rId12"/>
    <p:sldId id="1058" r:id="rId13"/>
    <p:sldId id="1060" r:id="rId14"/>
    <p:sldId id="1061" r:id="rId15"/>
    <p:sldId id="1062" r:id="rId16"/>
    <p:sldId id="1063" r:id="rId17"/>
    <p:sldId id="10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4"/>
    <p:restoredTop sz="94658"/>
  </p:normalViewPr>
  <p:slideViewPr>
    <p:cSldViewPr snapToGrid="0">
      <p:cViewPr varScale="1">
        <p:scale>
          <a:sx n="117" d="100"/>
          <a:sy n="117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48AD-4CC0-3E4D-8A35-15B5EE7DAC71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4518-2E9E-B445-90D5-EC147196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CA722-B611-8D55-4167-890DBA319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EEC6C-5B3F-3EFA-6443-A3612D6CF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1C011-B061-4525-D410-552E59442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7691F-87D7-C658-3EF3-E51AC0503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4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F9C7-1467-C65A-D16D-349C0DE7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915AB-4FDD-DA62-7BD3-8D69A2438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3498-41F1-623A-F37B-E95AE1B4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1307-8B96-C75F-61D8-0533A0D6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A1978-DE2A-B44F-F329-13180BE6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93CA-EC9A-FED4-8397-076A8C1F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664F8-F35B-82C9-CAB9-D781F35BE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945C-CCA3-56F6-7DFA-17B19B2B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47344-5AD7-E919-CD88-58765C18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537D8-E07F-9C28-7A7A-934E539C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C3C07-C871-0082-0B55-38C9E76B3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6F720-10D1-1648-7522-3E0249CDD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949CD-7487-4619-5DD2-5187650E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AB97F-DB9D-1D5A-FDE3-0614024C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6ACE6-DF3F-108C-E2EF-338F60A8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6823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769F-D8F9-D443-62B4-6DCC1F95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5B02-BF70-579C-3F3D-4A7DF286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43D0-57CF-9317-0359-407A1DD1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D798-BDBA-6AE7-B850-43001614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BEFF-2ACC-F11B-6716-1BF71864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0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6603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B333-861E-7367-FDA8-81AB9FEF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EE19F-143A-CFD1-CEBF-236EEBDE1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0B2E-7558-4263-0B8A-BFE7CB0E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2DDE-67A2-C5ED-20BD-2563BC7B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0913B-C0F7-7F29-530B-CBE4DAA6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F18B-F1F0-0BBF-9DD3-F81A235E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87F2-FC8A-BBCB-FEE3-724D0E9F8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0ACB6-04E4-0BB1-9FAE-CDAC4E692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7C596-D6C2-6762-C6CD-20578068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6FB05-A1B0-4644-DE97-8CFAECB8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8EDB-7AF3-77D9-9F67-07EFBB15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F141-9EB5-2FEB-C3FC-889AAFFB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880B-8309-4C9A-0A29-A21D2178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68D51-0FBB-3A0B-A22F-2434A8647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AA178-BA4C-E41A-7294-115E95CB0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C42C4-72E3-106E-1EEC-EA81839C8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9F898-1430-694B-5AB2-2B225822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348BA-4845-D86E-BA5E-219AD5C5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1B41B-C98C-E18B-8E55-F2FBD0C8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7180-D280-3857-6E8B-1E36771A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8D877-4F52-06C9-5A25-69449A62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A7252-DA39-5E2F-9199-3963672A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29143-0B98-7EEF-BF33-AC657068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6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F628A-2D02-5955-31D1-2C18796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F9FE3-9958-A3C3-6459-02AEFA2A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10632-21A6-4259-CCCD-6237C742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B31E-A624-84FA-ACF8-A529E8F6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78B1-3997-C0DD-3A85-479DD74E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EAEF-8B3E-DD04-9F57-040EAB0BA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4837A-6710-C08C-4AC3-E9464CE1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B53FB-5FD1-07A1-D0EE-8B21F3BA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C742-BBF3-F6F3-1633-06BF30EC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4E-08CF-ABA1-02B1-880C5BCB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7E0DC-0E9B-A40D-232C-0AD4543E9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E1267-8A99-D88C-2380-BE0AD3B0D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7C15-54F9-CF7B-4CC8-00A1DCB6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757BF-8161-1940-DBB4-44CCCCCB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C59D-EA3E-AE98-4B2E-0926A67A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95D07-A4E2-9DF1-2B5E-44634A22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71963-92B3-4EB2-E817-1FCF2206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2EE0-881E-917E-6E37-E396DF798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53F5-1DDE-CAD8-C0C3-BB13E29A0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6226-2554-AAD0-067E-01F6640FC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B8IZa5AuE&amp;list=PLZHQObOWTQDPD3MizzM2xVFitgF8hE_ab&amp;index=3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0C108-19CE-494F-9997-567C0D78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A7A0E-7C5C-1EE7-2F63-E810EC1C63C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EDF8F-E6C8-0A50-EE46-86A0193FE392}"/>
              </a:ext>
            </a:extLst>
          </p:cNvPr>
          <p:cNvSpPr txBox="1"/>
          <p:nvPr/>
        </p:nvSpPr>
        <p:spPr>
          <a:xfrm>
            <a:off x="480108" y="752994"/>
            <a:ext cx="69858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Lecture 13</a:t>
            </a:r>
          </a:p>
          <a:p>
            <a:pPr lvl="0"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On to Matrices! Content and slides adapted from B&amp;V, Ch. 6!</a:t>
            </a:r>
            <a:endParaRPr lang="en-US" sz="5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52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4216-BF0D-0397-C665-6BCED1DF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BA86B-A783-CEEC-CC6B-89AC14EE5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079" y="1449407"/>
                <a:ext cx="10515600" cy="47068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Zero matrix</a:t>
                </a:r>
                <a:r>
                  <a:rPr lang="en-US" dirty="0"/>
                  <a:t>: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matrix with all entries equal to 0.</a:t>
                </a:r>
                <a:br>
                  <a:rPr lang="en-US" dirty="0"/>
                </a:br>
                <a:r>
                  <a:rPr lang="en-US" dirty="0"/>
                  <a:t>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or simply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Identity matrix</a:t>
                </a:r>
                <a:r>
                  <a:rPr lang="en-US" dirty="0"/>
                  <a:t>: a square matrix with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Examples: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r>
                  <a:rPr lang="en-US" b="1" dirty="0"/>
                  <a:t>Sparse matrix</a:t>
                </a:r>
                <a:r>
                  <a:rPr lang="en-US" dirty="0"/>
                  <a:t>: most entries are zero (e.g.,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/>
                <a:r>
                  <a:rPr lang="en-US" dirty="0"/>
                  <a:t>Can be stored and computed </a:t>
                </a:r>
                <a:r>
                  <a:rPr lang="en-US" b="1" dirty="0"/>
                  <a:t>efficiently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/>
                      <m:t>nnz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ar-AE" dirty="0"/>
                  <a:t>= </a:t>
                </a:r>
                <a:r>
                  <a:rPr lang="en-US" b="1" dirty="0"/>
                  <a:t>number of nonzero entries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BA86B-A783-CEEC-CC6B-89AC14EE5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079" y="1449407"/>
                <a:ext cx="10515600" cy="4706843"/>
              </a:xfrm>
              <a:blipFill>
                <a:blip r:embed="rId2"/>
                <a:stretch>
                  <a:fillRect l="-1086" t="-2695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5AAF5-1A2D-9D7D-9514-2B873C24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38DF-C8CD-BE99-95B4-8AB307A6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Matrices,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D73BE-14E6-BBD2-7F89-F656951B57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Diagonal and Triangular Matrices</a:t>
                </a:r>
                <a:endParaRPr lang="en-US" dirty="0"/>
              </a:p>
              <a:p>
                <a:r>
                  <a:rPr lang="en-US" b="1" dirty="0"/>
                  <a:t>Diagonal matrix</a:t>
                </a:r>
                <a:r>
                  <a:rPr lang="en-US" dirty="0"/>
                  <a:t>: square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/>
                      <m:t>diag</m:t>
                    </m:r>
                    <m:d>
                      <m:dPr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denotes the diagonal matrix with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</a:p>
              <a:p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/>
                        <m:t>diag</m:t>
                      </m:r>
                      <m:d>
                        <m:dPr>
                          <m:sepChr m:val=",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31.2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b="0" dirty="0"/>
              </a:p>
              <a:p>
                <a:pPr marL="0" indent="0">
                  <a:buNone/>
                </a:pPr>
                <a:br>
                  <a:rPr lang="ar-AE" dirty="0"/>
                </a:br>
                <a:endParaRPr lang="ar-AE" dirty="0"/>
              </a:p>
              <a:p>
                <a:r>
                  <a:rPr lang="en-US" b="1" dirty="0"/>
                  <a:t>Upper triangular matrix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−1.1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r>
                  <a:rPr lang="en-US" b="1" dirty="0"/>
                  <a:t>Lower triangular matrix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D73BE-14E6-BBD2-7F89-F656951B5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2041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FE04-EE52-54EE-D948-6D0A4BC9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5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426D-6DC1-337F-BC3A-93C18997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Operations – Addition/Subtraction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58675-9D70-D39C-9493-35E1034A35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can </a:t>
                </a:r>
                <a:r>
                  <a:rPr lang="en-US" b="1" dirty="0"/>
                  <a:t>add or subtract matrices of the same size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,"/>
                          <m:sepChr m:val=",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=1…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ar-AE" i="1"/>
                            <m:t>  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=1…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Subtraction is defined similarly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58675-9D70-D39C-9493-35E1034A35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79CB-6328-AEE3-19C2-BBFB0CA9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C409-B554-9940-701D-AB0622B0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Operations Scalar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66BF77-3839-ADA0-A40E-6D0B665B9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,"/>
                          <m:sepChr m:val=",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=1…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ar-AE" i="1"/>
                            <m:t>  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=1…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Addition/Subtraction/Scalar Multiplication Properties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ar-AE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66BF77-3839-ADA0-A40E-6D0B665B9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92" t="-583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F10E3-7036-FBAC-C45B-8F69B46A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F66A-6F73-E2CE-EA44-3A9BE623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Operations – Matrix 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712D0-29F8-212B-5BB1-672C59AC1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norm is defined as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</a:t>
                </a:r>
                <a:r>
                  <a:rPr lang="en-US" b="1" dirty="0"/>
                  <a:t>agrees with the vector norm</a:t>
                </a:r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Norm Properties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∥=∣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∣</m:t>
                    </m:r>
                    <m:r>
                      <m:rPr>
                        <m:nor/>
                      </m:rPr>
                      <a:rPr lang="en-US" i="1"/>
                      <m:t>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∥≤∥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∥+∥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∥≥0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∥=0</m:t>
                    </m:r>
                  </m:oMath>
                </a14:m>
                <a:r>
                  <a:rPr lang="en-US" dirty="0"/>
                  <a:t>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Distance Between Matrices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/>
                      <m:t>distance</m:t>
                    </m:r>
                    <m:d>
                      <m:dPr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=∥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endParaRPr lang="ar-AE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712D0-29F8-212B-5BB1-672C59AC1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AE0BD-AD00-47F2-42D6-7EF51A98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F47DE-282D-DACC-BB03-A583C063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317" y="1144182"/>
            <a:ext cx="3492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7F7-334E-CC1A-A216-74546B76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Multiplication(!)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A985E-50EE-A9AA-7D65-1BEEB13EC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https://www.youtube.com/watch?v=kYB8IZa5AuE&amp;list=PLZHQObOWTQDPD3MizzM2xVFitgF8hE_ab&amp;index=3</a:t>
            </a:r>
            <a:endParaRPr lang="en-US" dirty="0"/>
          </a:p>
          <a:p>
            <a:r>
              <a:rPr lang="en-US" dirty="0"/>
              <a:t>[The book provides a different intuition, I like the above better but both may be useful for you!]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1F948-30D5-791F-2E4C-657FA694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ED952-077D-B00D-4396-A0AAD80A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FD46-B723-F27C-5419-F14306E0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21785-E575-8B3D-2148-1246B0064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matrix–vector product</a:t>
                </a:r>
                <a:r>
                  <a:rPr lang="en-US" dirty="0"/>
                  <a:t>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-vector: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entry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ar-AE" dirty="0"/>
              </a:p>
              <a:p>
                <a:r>
                  <a:rPr lang="en-US" b="1" dirty="0"/>
                  <a:t>Example</a:t>
                </a:r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?</a:t>
                </a:r>
                <a:endParaRPr lang="ar-A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=0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ar-A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21785-E575-8B3D-2148-1246B0064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5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72006-E539-15EE-C6A8-3D938C72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7C00-9583-D250-F53C-82D76C61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2A8E9-9DE6-057B-A617-CDB0CE871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matrix</a:t>
                </a:r>
                <a:r>
                  <a:rPr lang="en-US" dirty="0"/>
                  <a:t> is a rectangular array of numbers, e.g.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−2.3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4.1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r>
                  <a:rPr lang="en-US" dirty="0"/>
                  <a:t>Size is </a:t>
                </a:r>
                <a:r>
                  <a:rPr lang="en-US" b="1" dirty="0"/>
                  <a:t>(rows) × (columns)</a:t>
                </a:r>
                <a:br>
                  <a:rPr lang="en-US" dirty="0"/>
                </a:br>
                <a:r>
                  <a:rPr lang="en-US" dirty="0"/>
                  <a:t>Example above: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3×4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Elements are also called </a:t>
                </a:r>
                <a:r>
                  <a:rPr lang="en-US" b="1" dirty="0"/>
                  <a:t>entries</a:t>
                </a:r>
                <a:r>
                  <a:rPr lang="en-US" dirty="0"/>
                  <a:t> or </a:t>
                </a:r>
                <a:r>
                  <a:rPr lang="en-US" b="1" dirty="0"/>
                  <a:t>coefficients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denotes the </a:t>
                </a:r>
                <a:r>
                  <a:rPr lang="en-US" b="1" dirty="0"/>
                  <a:t>entry in row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1" dirty="0"/>
                  <a:t>, column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(indices start at 1).</a:t>
                </a:r>
              </a:p>
              <a:p>
                <a:r>
                  <a:rPr lang="en-US" dirty="0"/>
                  <a:t>Two matrices are </a:t>
                </a:r>
                <a:r>
                  <a:rPr lang="en-US" b="1" dirty="0"/>
                  <a:t>equal</a:t>
                </a:r>
                <a:r>
                  <a:rPr lang="en-US" dirty="0"/>
                  <a:t> if they have the </a:t>
                </a:r>
                <a:r>
                  <a:rPr lang="en-US" b="1" dirty="0"/>
                  <a:t>same size</a:t>
                </a:r>
                <a:r>
                  <a:rPr lang="en-US" dirty="0"/>
                  <a:t> and all corresponding entries are equal.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2A8E9-9DE6-057B-A617-CDB0CE871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15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83A19-4A86-CB34-7143-7F916011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3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F92-4790-EDE1-C8D4-6C22E3CA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E06EE-154E-FFFB-13AD-D877688DF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b="1" dirty="0"/>
                  <a:t>We call it </a:t>
                </a:r>
                <a:r>
                  <a:rPr lang="en-US" b="1" i="1" dirty="0"/>
                  <a:t>Tall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b="1" i="1" dirty="0"/>
                  <a:t>Wide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b="1" i="1" dirty="0"/>
                  <a:t>Square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E06EE-154E-FFFB-13AD-D877688DF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98948-F1EE-4B63-D191-CD6B8AA9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51FA-4740-8FED-170A-42023FB5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 and Rows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71277-E2AD-B5CF-40A5-D363E41743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dirty="0"/>
                  <a:t>matrix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/>
                  <a:t>-vector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/>
                  <a:t> matrix is a </a:t>
                </a:r>
                <a:r>
                  <a:rPr lang="en-US" b="1" dirty="0"/>
                  <a:t>number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 is a </a:t>
                </a:r>
                <a:r>
                  <a:rPr lang="en-US" b="1" dirty="0"/>
                  <a:t>row vector</a:t>
                </a:r>
                <a:r>
                  <a:rPr lang="en-US" dirty="0"/>
                  <a:t>, e.g.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  <m:r>
                                  <m:rPr>
                                    <m:nor/>
                                  </m:rPr>
                                  <a:rPr lang="ar-AE" i="1"/>
                                  <m:t>  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  <m:r>
                                  <m:rPr>
                                    <m:nor/>
                                  </m:rPr>
                                  <a:rPr lang="ar-AE" i="1"/>
                                  <m:t>  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  <m:r>
                                  <m:rPr>
                                    <m:nor/>
                                  </m:rPr>
                                  <a:rPr lang="ar-AE" i="1"/>
                                  <m:t>  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b="0" dirty="0"/>
              </a:p>
              <a:p>
                <a:r>
                  <a:rPr lang="en-US" dirty="0"/>
                  <a:t>This is </a:t>
                </a:r>
                <a:r>
                  <a:rPr lang="en-US" b="1" dirty="0"/>
                  <a:t>not the same as</a:t>
                </a:r>
                <a:r>
                  <a:rPr lang="en-US" dirty="0"/>
                  <a:t> the corresponding </a:t>
                </a:r>
                <a:r>
                  <a:rPr lang="en-US" b="1" dirty="0"/>
                  <a:t>column vector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Row and column vectors have different dimensions.)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71277-E2AD-B5CF-40A5-D363E4174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480D-B7DB-1350-873D-98C59669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5804-92EC-0C0E-5741-80FC1390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 and Rows,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DBB4F-CF3A-8B0D-46AE-8EF7E68EE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matrix with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ar-AE" dirty="0"/>
                  <a:t>,</a:t>
                </a:r>
                <a:br>
                  <a:rPr lang="ar-AE" dirty="0"/>
                </a:b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th</a:t>
                </a:r>
                <a:r>
                  <a:rPr lang="en-US" b="1" dirty="0"/>
                  <a:t> column</a:t>
                </a:r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phant>
                                  <m:phantPr>
                                    <m:zeroAsc m:val="on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phant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𝑚𝑗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th</a:t>
                </a:r>
                <a:r>
                  <a:rPr lang="en-US" b="1" dirty="0"/>
                  <a:t> row</a:t>
                </a:r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row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ar-AE" i="1"/>
                                  <m:t>  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m:rPr>
                                    <m:nor/>
                                  </m:rPr>
                                  <a:rPr lang="ar-AE" i="1"/>
                                  <m:t>  </m:t>
                                </m:r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DBB4F-CF3A-8B0D-46AE-8EF7E68EE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5AC6E-ACF0-6BDE-0A86-9B6A5C3B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0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DE3C-7105-B6EF-CA5E-70367FA5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Slice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82CC8-5E00-F8A8-5672-46C8079E4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slice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ar-AE" i="1"/>
                          <m:t> 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is the submatrix consisting of</a:t>
                </a:r>
                <a:br>
                  <a:rPr lang="en-US" dirty="0"/>
                </a:br>
                <a:r>
                  <a:rPr lang="en-US" dirty="0"/>
                  <a:t>rows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and columns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Its size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  <a:endParaRPr lang="en-US" dirty="0"/>
              </a:p>
              <a:p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𝑝𝑟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𝑝𝑠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phant>
                                  <m:phantPr>
                                    <m:zeroAsc m:val="on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phant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phant>
                                  <m:phantPr>
                                    <m:zeroAsc m:val="on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phant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phant>
                                  <m:phantPr>
                                    <m:zeroAsc m:val="on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phant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𝑞𝑟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𝑞𝑠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82CC8-5E00-F8A8-5672-46C8079E4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D797E-EF3C-70CB-A057-245AAA8F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5B65-8B79-8767-E8B2-ABB820FB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Matrices from Blocks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71D64-ECA1-F51E-AC38-B7757FD262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form </a:t>
                </a:r>
                <a:r>
                  <a:rPr lang="en-US" b="1" dirty="0"/>
                  <a:t>block matrices</a:t>
                </a:r>
                <a:r>
                  <a:rPr lang="en-US" dirty="0"/>
                  <a:t>, whose entries are matrices: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are </a:t>
                </a:r>
                <a:r>
                  <a:rPr lang="en-US" b="1" dirty="0"/>
                  <a:t>submatrices (blocks)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Blocks in the same </a:t>
                </a:r>
                <a:r>
                  <a:rPr lang="en-US" b="1" dirty="0"/>
                  <a:t>row</a:t>
                </a:r>
                <a:r>
                  <a:rPr lang="en-US" dirty="0"/>
                  <a:t> must have the same </a:t>
                </a:r>
                <a:r>
                  <a:rPr lang="en-US" b="1" dirty="0"/>
                  <a:t>height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Blocks in the same </a:t>
                </a:r>
                <a:r>
                  <a:rPr lang="en-US" b="1" dirty="0"/>
                  <a:t>column</a:t>
                </a:r>
                <a:r>
                  <a:rPr lang="en-US" dirty="0"/>
                  <a:t> must have the same </a:t>
                </a:r>
                <a:r>
                  <a:rPr lang="en-US" b="1" dirty="0"/>
                  <a:t>width</a:t>
                </a:r>
                <a:r>
                  <a:rPr lang="en-US" dirty="0"/>
                  <a:t>.</a:t>
                </a:r>
              </a:p>
              <a:p>
                <a:r>
                  <a:rPr lang="en-US" b="1" dirty="0"/>
                  <a:t>Example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71D64-ECA1-F51E-AC38-B7757FD26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F12B9-59A1-8698-39A1-F95E115B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4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BFAD-144E-C6CE-7611-70787CB3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as columns or rows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0DB8F-977F-A428-93E9-ACC1AA562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matrix.</a:t>
                </a:r>
              </a:p>
              <a:p>
                <a:pPr marL="0" indent="0">
                  <a:buNone/>
                </a:pPr>
                <a:r>
                  <a:rPr lang="en-US" b="1" dirty="0"/>
                  <a:t>By Columns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written as a block matrix of its </a:t>
                </a:r>
                <a:r>
                  <a:rPr lang="en-US" b="1" dirty="0"/>
                  <a:t>column vectors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ar-AE" i="1"/>
                                  <m:t>  </m:t>
                                </m:r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ar-AE" i="1"/>
                                  <m:t>  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m:rPr>
                                    <m:nor/>
                                  </m:rPr>
                                  <a:rPr lang="ar-AE" i="1"/>
                                  <m:t>  </m:t>
                                </m:r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b="0" dirty="0"/>
              </a:p>
              <a:p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1" dirty="0"/>
                  <a:t>-vector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By Rows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also be written as a block matrix of its </a:t>
                </a:r>
                <a:r>
                  <a:rPr lang="en-US" b="1" dirty="0"/>
                  <a:t>row vectors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ar-AE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phant>
                                  <m:phantPr>
                                    <m:zeroAsc m:val="on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phant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0DB8F-977F-A428-93E9-ACC1AA562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E6362-12F7-1B0F-5A7F-AC446C61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BA2A-F463-BF5F-3471-B907019D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4E9D-EC64-091E-0764-61F94A90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  <a:p>
            <a:r>
              <a:rPr lang="en-US" dirty="0"/>
              <a:t>Spatial Data</a:t>
            </a:r>
          </a:p>
          <a:p>
            <a:r>
              <a:rPr lang="en-US" dirty="0"/>
              <a:t>Graphs</a:t>
            </a:r>
          </a:p>
          <a:p>
            <a:r>
              <a:rPr lang="en-US" dirty="0"/>
              <a:t>Documents</a:t>
            </a:r>
          </a:p>
          <a:p>
            <a:r>
              <a:rPr lang="en-US" dirty="0"/>
              <a:t>Word embeddings!</a:t>
            </a:r>
          </a:p>
          <a:p>
            <a:r>
              <a:rPr lang="en-US" dirty="0"/>
              <a:t>Text corpora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044C4-E553-93A9-BCE4-B3729C52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7949</TotalTime>
  <Words>838</Words>
  <Application>Microsoft Macintosh PowerPoint</Application>
  <PresentationFormat>Widescreen</PresentationFormat>
  <Paragraphs>138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Office Theme</vt:lpstr>
      <vt:lpstr>2_Office Theme</vt:lpstr>
      <vt:lpstr>PowerPoint Presentation</vt:lpstr>
      <vt:lpstr>Matrix Definition</vt:lpstr>
      <vt:lpstr>Matrix Sizes</vt:lpstr>
      <vt:lpstr>Columns and Rows</vt:lpstr>
      <vt:lpstr>Columns and Rows, cont.</vt:lpstr>
      <vt:lpstr>Matrix Slice</vt:lpstr>
      <vt:lpstr>Constructing Matrices from Blocks</vt:lpstr>
      <vt:lpstr>Matrix as columns or rows</vt:lpstr>
      <vt:lpstr>Some examples</vt:lpstr>
      <vt:lpstr>Special Matrices</vt:lpstr>
      <vt:lpstr>Special Matrices, cont.</vt:lpstr>
      <vt:lpstr>Matrix Operations – Addition/Subtraction</vt:lpstr>
      <vt:lpstr>Matrix Operations Scalar Multiplication</vt:lpstr>
      <vt:lpstr>Matrix Operations – Matrix Norm</vt:lpstr>
      <vt:lpstr>Matrix-Vector Multiplication(!)</vt:lpstr>
      <vt:lpstr>Matrix-Vector Multiplication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13</cp:revision>
  <dcterms:created xsi:type="dcterms:W3CDTF">2026-03-08T11:57:56Z</dcterms:created>
  <dcterms:modified xsi:type="dcterms:W3CDTF">2026-03-26T17:19:53Z</dcterms:modified>
</cp:coreProperties>
</file>