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1066" r:id="rId3"/>
    <p:sldId id="1059" r:id="rId4"/>
    <p:sldId id="1077" r:id="rId5"/>
    <p:sldId id="1072" r:id="rId6"/>
    <p:sldId id="1073" r:id="rId7"/>
    <p:sldId id="1080" r:id="rId8"/>
    <p:sldId id="693" r:id="rId9"/>
    <p:sldId id="699" r:id="rId10"/>
    <p:sldId id="638" r:id="rId11"/>
    <p:sldId id="639" r:id="rId12"/>
    <p:sldId id="651" r:id="rId13"/>
    <p:sldId id="642" r:id="rId14"/>
    <p:sldId id="653" r:id="rId15"/>
    <p:sldId id="652" r:id="rId16"/>
    <p:sldId id="636" r:id="rId17"/>
    <p:sldId id="692" r:id="rId18"/>
    <p:sldId id="656" r:id="rId19"/>
    <p:sldId id="700" r:id="rId20"/>
    <p:sldId id="689" r:id="rId21"/>
    <p:sldId id="659" r:id="rId22"/>
    <p:sldId id="647" r:id="rId23"/>
    <p:sldId id="701" r:id="rId24"/>
    <p:sldId id="704" r:id="rId25"/>
    <p:sldId id="1081" r:id="rId26"/>
    <p:sldId id="1084" r:id="rId27"/>
    <p:sldId id="1082" r:id="rId28"/>
    <p:sldId id="10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34"/>
    <p:restoredTop sz="94658"/>
  </p:normalViewPr>
  <p:slideViewPr>
    <p:cSldViewPr snapToGrid="0">
      <p:cViewPr varScale="1">
        <p:scale>
          <a:sx n="117" d="100"/>
          <a:sy n="117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48AD-4CC0-3E4D-8A35-15B5EE7DAC71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24518-2E9E-B445-90D5-EC1471965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5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9C8E8-F6D6-78F0-4844-7FF72151A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E369F-20BE-40EC-6B65-208E7FEA7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DAFCF-043A-E884-66F5-F69D3A8F0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62457-9300-FE7A-1F89-5DE7B810A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39BA-FEE4-F742-9DD7-1C03E9434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35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FF9C7-1467-C65A-D16D-349C0DE7A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915AB-4FDD-DA62-7BD3-8D69A2438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23498-41F1-623A-F37B-E95AE1B4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1307-8B96-C75F-61D8-0533A0D6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A1978-DE2A-B44F-F329-13180BE6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793CA-EC9A-FED4-8397-076A8C1F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664F8-F35B-82C9-CAB9-D781F35BE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F945C-CCA3-56F6-7DFA-17B19B2B9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47344-5AD7-E919-CD88-58765C18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537D8-E07F-9C28-7A7A-934E539C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5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2C3C07-C871-0082-0B55-38C9E76B3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16F720-10D1-1648-7522-3E0249CDD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949CD-7487-4619-5DD2-5187650E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AB97F-DB9D-1D5A-FDE3-0614024C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6ACE6-DF3F-108C-E2EF-338F60A8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1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968231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D386E3-47F7-785C-AC7D-57DB27502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B7AA1-D6F6-4B4A-B5B1-981CED01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516B-CCCF-5F4A-9B01-AA30C704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351338"/>
          </a:xfrm>
        </p:spPr>
        <p:txBody>
          <a:bodyPr/>
          <a:lstStyle>
            <a:lvl1pPr>
              <a:defRPr>
                <a:solidFill>
                  <a:srgbClr val="014AAE"/>
                </a:solidFill>
              </a:defRPr>
            </a:lvl1pPr>
            <a:lvl2pPr>
              <a:defRPr>
                <a:solidFill>
                  <a:srgbClr val="014AAE"/>
                </a:solidFill>
              </a:defRPr>
            </a:lvl2pPr>
            <a:lvl3pPr>
              <a:defRPr>
                <a:solidFill>
                  <a:srgbClr val="014AAE"/>
                </a:solidFill>
              </a:defRPr>
            </a:lvl3pPr>
            <a:lvl4pPr>
              <a:defRPr>
                <a:solidFill>
                  <a:srgbClr val="014AAE"/>
                </a:solidFill>
              </a:defRPr>
            </a:lvl4pPr>
            <a:lvl5pPr>
              <a:defRPr>
                <a:solidFill>
                  <a:srgbClr val="014AA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AE38-E3F9-C245-B7DE-C4C9EB49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278AA-B099-F756-F75F-A869D4525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07064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9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903E-4803-134F-AB27-D21C9480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F41F8-4CD0-3A46-B3EE-ADF0D1E0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7B2E-4180-0140-A0EE-DC140A80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E14E46EA-DB6D-514A-88D8-66FF730AD5E0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AE1E-10E1-404D-85FC-66308650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84B96-5E86-3D4C-8295-0989BEF3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5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3CC1-F046-9A4F-899D-098AD752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1B690-400D-AE40-A601-FF00109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0E1D4-774B-BB4E-BFAC-DF0936DF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EC447-F086-E942-9EE8-0600383E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3D18C-25CE-AA4B-A73E-B46B96E5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C780A-4C69-8943-BE7B-A5183852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DDA6-1472-5140-83CA-00E768B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CA5C1-A757-AB46-A0C5-CD0DA342F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7B4-80FF-5F4B-B852-390BC194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4E944-9940-0B43-A059-1BE4E3EB6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B5AB0-1923-0B43-BE76-4B6C9065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EFABA-D2AE-4944-ADB6-63E839EC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F0BF0248-29B6-F541-A1D6-BBDE16E072DD}" type="datetime1">
              <a:rPr lang="en-US" smtClean="0"/>
              <a:t>3/26/26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D4525-EA83-6848-B9BB-A5CF47E1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455BB-B79D-F64F-9020-84A57E7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1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BB87-5902-7744-A4E7-EE8EDAF5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4DD06-51EA-4F41-AE88-9A4601A7015E}"/>
              </a:ext>
            </a:extLst>
          </p:cNvPr>
          <p:cNvSpPr/>
          <p:nvPr userDrawn="1"/>
        </p:nvSpPr>
        <p:spPr>
          <a:xfrm>
            <a:off x="375138" y="2394802"/>
            <a:ext cx="11816862" cy="110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47C3C-68C2-09BC-5A20-25EB1A794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9723" y="6129656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5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6C5-F017-F540-92C2-1D2BF28B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7A7BE-01A5-604C-828E-62791FF5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C7CFD90E-F155-6A43-B571-E2B4666C1DF6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CBFD0-DCCE-A74E-97B9-31B32953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14C57-EA7C-C947-BB4A-4B35D0F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50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F48D-A912-5944-A3CD-71EC7617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EF2B-FE98-A34C-9E17-C18DCC14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3D79F-FDC9-8742-98A2-78250DBE2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742B-7C63-B54E-B7AA-719B8774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247DCFCF-1206-B743-B73D-85F000A75FF3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6D8F2-2705-734E-A79A-90E80EB0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08B6-418F-A642-A0E4-1191F96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3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6769F-D8F9-D443-62B4-6DCC1F95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05B02-BF70-579C-3F3D-4A7DF2869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943D0-57CF-9317-0359-407A1DD1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BD798-BDBA-6AE7-B850-43001614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8BEFF-2ACC-F11B-6716-1BF71864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0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42B7-9655-DB46-A00A-7B5B9B65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AC25-D0F0-054E-9C4C-01E5923C1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48B72-6045-5641-B2B9-6451EF5D7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C82DE-B816-6549-9FFB-CAD7609C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B12E302E-C790-FE45-B9BF-241F43D7A189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34E5B-AD2B-D44F-854B-3D497099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2EE40-2824-B248-86DC-EFD73655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53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48E1-29D8-B545-9988-D99D0300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4A642-52EE-1C4B-971E-6948478B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A3C7B-81DD-7C4B-8F58-BE4CBA90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91513984-9F27-9E49-9B00-9D22AC5389E4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6805-0CBF-1047-9BC9-69599AA1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2FDB1-04A3-0149-84CD-E6723037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13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85370-647C-0B49-9380-1C49754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8A2A6-67B7-264F-AF52-523788CAA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166E-842D-B946-9536-4480AE49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FACB99A-C6B4-A742-97F0-F17EA55B1A6D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948CA-7CE6-DA4B-9846-169CB0AB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D4698-0B78-9E48-9174-23884DB6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3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66034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0B333-861E-7367-FDA8-81AB9FEFB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EE19F-143A-CFD1-CEBF-236EEBDE1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C0B2E-7558-4263-0B8A-BFE7CB0E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B2DDE-67A2-C5ED-20BD-2563BC7B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0913B-C0F7-7F29-530B-CBE4DAA6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7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8F18B-F1F0-0BBF-9DD3-F81A235E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387F2-FC8A-BBCB-FEE3-724D0E9F8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0ACB6-04E4-0BB1-9FAE-CDAC4E692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7C596-D6C2-6762-C6CD-20578068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6FB05-A1B0-4644-DE97-8CFAECB8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F8EDB-7AF3-77D9-9F67-07EFBB15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7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F141-9EB5-2FEB-C3FC-889AAFFB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3880B-8309-4C9A-0A29-A21D21788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68D51-0FBB-3A0B-A22F-2434A8647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AA178-BA4C-E41A-7294-115E95CB0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C42C4-72E3-106E-1EEC-EA81839C8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9F898-1430-694B-5AB2-2B225822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348BA-4845-D86E-BA5E-219AD5C5A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C1B41B-C98C-E18B-8E55-F2FBD0C8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7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D7180-D280-3857-6E8B-1E36771A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8D877-4F52-06C9-5A25-69449A620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A7252-DA39-5E2F-9199-3963672A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29143-0B98-7EEF-BF33-AC657068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6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F628A-2D02-5955-31D1-2C18796C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F9FE3-9958-A3C3-6459-02AEFA2A9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10632-21A6-4259-CCCD-6237C742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2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B31E-A624-84FA-ACF8-A529E8F6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78B1-3997-C0DD-3A85-479DD74E1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8EAEF-8B3E-DD04-9F57-040EAB0BA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4837A-6710-C08C-4AC3-E9464CE1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B53FB-5FD1-07A1-D0EE-8B21F3BA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C742-BBF3-F6F3-1633-06BF30EC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9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254E-08CF-ABA1-02B1-880C5BCB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7E0DC-0E9B-A40D-232C-0AD4543E9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E1267-8A99-D88C-2380-BE0AD3B0D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87C15-54F9-CF7B-4CC8-00A1DCB6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757BF-8161-1940-DBB4-44CCCCCB1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3C59D-EA3E-AE98-4B2E-0926A67A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5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95D07-A4E2-9DF1-2B5E-44634A22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71963-92B3-4EB2-E817-1FCF2206A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F2EE0-881E-917E-6E37-E396DF798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D6D51D-C25D-8E47-84C2-9156A1D0E9AD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953F5-1DDE-CAD8-C0C3-BB13E29A0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06226-2554-AAD0-067E-01F6640FC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322B40-21DE-204C-A150-4C5949E2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58E7A-C450-D148-A984-F08FF702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519E-3F8A-F440-B472-05854D5E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41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78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ordbias.umiacs.umd.edu/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core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xplosion.ai/demos/sense2vec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23D91-0B1C-54ED-A97D-B5B7D36E0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0BFE0-2D1D-5C0D-D30B-F301ED664F4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067CE-DC2A-3C42-8429-E81EC704DE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D670DA-3DC2-4837-5A36-5AECCADF8A30}"/>
              </a:ext>
            </a:extLst>
          </p:cNvPr>
          <p:cNvSpPr txBox="1"/>
          <p:nvPr/>
        </p:nvSpPr>
        <p:spPr>
          <a:xfrm>
            <a:off x="480108" y="752994"/>
            <a:ext cx="69858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AIS 220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Foundational Mathematics for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Lecture 15</a:t>
            </a:r>
          </a:p>
          <a:p>
            <a:pPr lvl="0">
              <a:defRPr/>
            </a:pPr>
            <a:r>
              <a:rPr lang="en-US" sz="4400" b="1" dirty="0">
                <a:solidFill>
                  <a:srgbClr val="0070C0"/>
                </a:solidFill>
                <a:latin typeface="Avenir Book" panose="02000503020000020003" pitchFamily="2" charset="0"/>
              </a:rPr>
              <a:t>Matrix Transpose and Motivating Eigen-</a:t>
            </a:r>
            <a:r>
              <a:rPr lang="en-US" sz="4400" b="1" dirty="0" err="1">
                <a:solidFill>
                  <a:srgbClr val="0070C0"/>
                </a:solidFill>
                <a:latin typeface="Avenir Book" panose="02000503020000020003" pitchFamily="2" charset="0"/>
              </a:rPr>
              <a:t>thingys</a:t>
            </a:r>
            <a:endParaRPr lang="en-US" sz="5400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93DEF4-1059-044D-B523-05774CF3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Corpora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D95A0-E03D-6E47-96E1-288218558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Main requirement: corpus is large.</a:t>
            </a:r>
          </a:p>
          <a:p>
            <a:r>
              <a:rPr lang="en-US" sz="4000" dirty="0"/>
              <a:t>Some common corpora</a:t>
            </a:r>
          </a:p>
          <a:p>
            <a:pPr lvl="1"/>
            <a:r>
              <a:rPr lang="en-US" sz="3600" dirty="0"/>
              <a:t>News articles</a:t>
            </a:r>
          </a:p>
          <a:p>
            <a:pPr lvl="1"/>
            <a:r>
              <a:rPr lang="en-US" sz="3600" dirty="0"/>
              <a:t>Common Crawl</a:t>
            </a:r>
          </a:p>
          <a:p>
            <a:pPr lvl="1"/>
            <a:r>
              <a:rPr lang="en-US" sz="3600" dirty="0"/>
              <a:t>Twitter</a:t>
            </a:r>
          </a:p>
          <a:p>
            <a:pPr lvl="1"/>
            <a:r>
              <a:rPr lang="en-US" sz="3600" dirty="0"/>
              <a:t>Wikipedia</a:t>
            </a:r>
          </a:p>
          <a:p>
            <a:pPr lvl="1"/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CB694B-4BEA-E245-9D66-102E52D3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EA862F2-A322-6E40-A1E5-6C4C0733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004" y="3332025"/>
            <a:ext cx="1270000" cy="127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92418C-BDDA-A245-B4F9-7950D0986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53" y="2620363"/>
            <a:ext cx="479397" cy="4793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A05A20-6BC9-294B-B900-46F23523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52" y="3097883"/>
            <a:ext cx="479397" cy="4793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55530F-445B-D847-9563-400F9AB0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32" y="3619953"/>
            <a:ext cx="479397" cy="4793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A53623-93FA-D54E-B73D-42D621E6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52" y="4474391"/>
            <a:ext cx="479397" cy="4793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440784-4A55-AA4C-92C6-0FDF44C00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97" y="2542561"/>
            <a:ext cx="635000" cy="635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6AB1FB-E561-7D42-AAA5-3B043FFEF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97" y="3020081"/>
            <a:ext cx="635000" cy="635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837AC-1922-E345-869D-2658CD269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97" y="3542152"/>
            <a:ext cx="635000" cy="635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9E89C6-0DA1-034E-A61D-DFD477CAE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25" y="4396589"/>
            <a:ext cx="635000" cy="635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BFEEEA-C517-1A4D-B0BB-4F4AC2369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46" y="5251026"/>
            <a:ext cx="872690" cy="87269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E49B128-77B9-8349-A9D7-6F65D027A998}"/>
              </a:ext>
            </a:extLst>
          </p:cNvPr>
          <p:cNvSpPr/>
          <p:nvPr/>
        </p:nvSpPr>
        <p:spPr>
          <a:xfrm>
            <a:off x="742869" y="2441454"/>
            <a:ext cx="595973" cy="2637808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FA1DD1-0E50-E54B-87FD-2E9B1ECB550D}"/>
              </a:ext>
            </a:extLst>
          </p:cNvPr>
          <p:cNvCxnSpPr>
            <a:cxnSpLocks/>
            <a:stCxn id="26" idx="3"/>
            <a:endCxn id="22" idx="1"/>
          </p:cNvCxnSpPr>
          <p:nvPr/>
        </p:nvCxnSpPr>
        <p:spPr>
          <a:xfrm>
            <a:off x="1352697" y="2860061"/>
            <a:ext cx="592456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CDE6551-C1DC-D94C-A0F7-E322088D4154}"/>
              </a:ext>
            </a:extLst>
          </p:cNvPr>
          <p:cNvCxnSpPr>
            <a:cxnSpLocks/>
            <a:stCxn id="27" idx="3"/>
            <a:endCxn id="23" idx="1"/>
          </p:cNvCxnSpPr>
          <p:nvPr/>
        </p:nvCxnSpPr>
        <p:spPr>
          <a:xfrm>
            <a:off x="1352697" y="3337581"/>
            <a:ext cx="592455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3C58815-3722-9B43-8AD4-851E603D7273}"/>
              </a:ext>
            </a:extLst>
          </p:cNvPr>
          <p:cNvCxnSpPr>
            <a:cxnSpLocks/>
            <a:stCxn id="28" idx="3"/>
            <a:endCxn id="24" idx="1"/>
          </p:cNvCxnSpPr>
          <p:nvPr/>
        </p:nvCxnSpPr>
        <p:spPr>
          <a:xfrm>
            <a:off x="1352697" y="3859652"/>
            <a:ext cx="587835" cy="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134292-ACF5-0140-B143-2782F77BA33E}"/>
              </a:ext>
            </a:extLst>
          </p:cNvPr>
          <p:cNvCxnSpPr>
            <a:cxnSpLocks/>
            <a:stCxn id="29" idx="3"/>
            <a:endCxn id="25" idx="1"/>
          </p:cNvCxnSpPr>
          <p:nvPr/>
        </p:nvCxnSpPr>
        <p:spPr>
          <a:xfrm>
            <a:off x="1331425" y="4714089"/>
            <a:ext cx="613727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21D517-6AAA-B144-A485-A24F04D912A6}"/>
              </a:ext>
            </a:extLst>
          </p:cNvPr>
          <p:cNvCxnSpPr>
            <a:cxnSpLocks/>
            <a:stCxn id="25" idx="3"/>
            <a:endCxn id="21" idx="1"/>
          </p:cNvCxnSpPr>
          <p:nvPr/>
        </p:nvCxnSpPr>
        <p:spPr>
          <a:xfrm flipV="1">
            <a:off x="2424549" y="3967025"/>
            <a:ext cx="592455" cy="747065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03718D-D94E-484E-9CCD-F292141C28DD}"/>
              </a:ext>
            </a:extLst>
          </p:cNvPr>
          <p:cNvCxnSpPr>
            <a:cxnSpLocks/>
            <a:stCxn id="24" idx="3"/>
            <a:endCxn id="21" idx="1"/>
          </p:cNvCxnSpPr>
          <p:nvPr/>
        </p:nvCxnSpPr>
        <p:spPr>
          <a:xfrm>
            <a:off x="2419929" y="3859652"/>
            <a:ext cx="597075" cy="107373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A4A2831-4FA4-1543-9D36-D19F8AFA548A}"/>
              </a:ext>
            </a:extLst>
          </p:cNvPr>
          <p:cNvCxnSpPr>
            <a:cxnSpLocks/>
            <a:stCxn id="23" idx="3"/>
            <a:endCxn id="21" idx="1"/>
          </p:cNvCxnSpPr>
          <p:nvPr/>
        </p:nvCxnSpPr>
        <p:spPr>
          <a:xfrm>
            <a:off x="2424549" y="3337582"/>
            <a:ext cx="592455" cy="629443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FAD4C67-7FEB-2B40-9D98-1434EBAD26DF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>
            <a:off x="2424550" y="2860062"/>
            <a:ext cx="592454" cy="1106963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BD4084C-28DB-D84A-82FC-7DCBCF0217F5}"/>
              </a:ext>
            </a:extLst>
          </p:cNvPr>
          <p:cNvSpPr txBox="1"/>
          <p:nvPr/>
        </p:nvSpPr>
        <p:spPr>
          <a:xfrm>
            <a:off x="2847990" y="1269524"/>
            <a:ext cx="1619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2. </a:t>
            </a:r>
            <a:r>
              <a:rPr lang="en-US" dirty="0">
                <a:latin typeface="Century Gothic" panose="020B0502020202020204" pitchFamily="34" charset="0"/>
              </a:rPr>
              <a:t>Create co-</a:t>
            </a:r>
            <a:r>
              <a:rPr lang="en-US" dirty="0" err="1">
                <a:latin typeface="Century Gothic" panose="020B0502020202020204" pitchFamily="34" charset="0"/>
              </a:rPr>
              <a:t>occurence</a:t>
            </a:r>
            <a:r>
              <a:rPr lang="en-US" dirty="0">
                <a:latin typeface="Century Gothic" panose="020B0502020202020204" pitchFamily="34" charset="0"/>
              </a:rPr>
              <a:t> matrix is to represent entire corpora</a:t>
            </a:r>
          </a:p>
        </p:txBody>
      </p:sp>
    </p:spTree>
    <p:extLst>
      <p:ext uri="{BB962C8B-B14F-4D97-AF65-F5344CB8AC3E}">
        <p14:creationId xmlns:p14="http://schemas.microsoft.com/office/powerpoint/2010/main" val="5378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60D76-D0FA-8341-A3E8-E1CC20F5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FDC96-986E-3141-A8D1-89B063DBE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6" y="834852"/>
            <a:ext cx="11111345" cy="46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61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363ED-8ED9-8A42-83ED-B409F290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A8D51-631D-D44B-9488-0D1B6A24A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12" b="25500"/>
          <a:stretch/>
        </p:blipFill>
        <p:spPr>
          <a:xfrm>
            <a:off x="766519" y="1059760"/>
            <a:ext cx="6077626" cy="464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0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61467E-4282-3E49-8D3C-68AA84E27BE2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 flipV="1">
            <a:off x="4287004" y="3961483"/>
            <a:ext cx="1590418" cy="5542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F36FE6A-40CC-0E45-9776-BC22F9F94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20"/>
          <a:stretch/>
        </p:blipFill>
        <p:spPr>
          <a:xfrm>
            <a:off x="5877422" y="3326483"/>
            <a:ext cx="643635" cy="127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A862F2-A322-6E40-A1E5-6C4C0733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04" y="3332025"/>
            <a:ext cx="1270000" cy="127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92418C-BDDA-A245-B4F9-7950D0986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53" y="2620363"/>
            <a:ext cx="479397" cy="4793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A05A20-6BC9-294B-B900-46F235234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52" y="3097883"/>
            <a:ext cx="479397" cy="4793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55530F-445B-D847-9563-400F9AB0B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532" y="3619953"/>
            <a:ext cx="479397" cy="4793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A53623-93FA-D54E-B73D-42D621E67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52" y="4474391"/>
            <a:ext cx="479397" cy="4793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440784-4A55-AA4C-92C6-0FDF44C00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97" y="2542561"/>
            <a:ext cx="635000" cy="635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6AB1FB-E561-7D42-AAA5-3B043FFEF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97" y="3020081"/>
            <a:ext cx="635000" cy="635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837AC-1922-E345-869D-2658CD269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97" y="3542152"/>
            <a:ext cx="635000" cy="635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9E89C6-0DA1-034E-A61D-DFD477CAE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25" y="4396589"/>
            <a:ext cx="635000" cy="635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BFEEEA-C517-1A4D-B0BB-4F4AC2369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46" y="5251026"/>
            <a:ext cx="872690" cy="87269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E49B128-77B9-8349-A9D7-6F65D027A998}"/>
              </a:ext>
            </a:extLst>
          </p:cNvPr>
          <p:cNvSpPr/>
          <p:nvPr/>
        </p:nvSpPr>
        <p:spPr>
          <a:xfrm>
            <a:off x="742869" y="2441454"/>
            <a:ext cx="595973" cy="2637808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728D353-95CE-D144-9493-BC305BC06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103" y="3619953"/>
            <a:ext cx="746220" cy="746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FA1DD1-0E50-E54B-87FD-2E9B1ECB550D}"/>
              </a:ext>
            </a:extLst>
          </p:cNvPr>
          <p:cNvCxnSpPr>
            <a:cxnSpLocks/>
            <a:stCxn id="26" idx="3"/>
            <a:endCxn id="22" idx="1"/>
          </p:cNvCxnSpPr>
          <p:nvPr/>
        </p:nvCxnSpPr>
        <p:spPr>
          <a:xfrm>
            <a:off x="1352697" y="2860061"/>
            <a:ext cx="592456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CDE6551-C1DC-D94C-A0F7-E322088D4154}"/>
              </a:ext>
            </a:extLst>
          </p:cNvPr>
          <p:cNvCxnSpPr>
            <a:cxnSpLocks/>
            <a:stCxn id="27" idx="3"/>
            <a:endCxn id="23" idx="1"/>
          </p:cNvCxnSpPr>
          <p:nvPr/>
        </p:nvCxnSpPr>
        <p:spPr>
          <a:xfrm>
            <a:off x="1352697" y="3337581"/>
            <a:ext cx="592455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3C58815-3722-9B43-8AD4-851E603D7273}"/>
              </a:ext>
            </a:extLst>
          </p:cNvPr>
          <p:cNvCxnSpPr>
            <a:cxnSpLocks/>
            <a:stCxn id="28" idx="3"/>
            <a:endCxn id="24" idx="1"/>
          </p:cNvCxnSpPr>
          <p:nvPr/>
        </p:nvCxnSpPr>
        <p:spPr>
          <a:xfrm>
            <a:off x="1352697" y="3859652"/>
            <a:ext cx="587835" cy="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134292-ACF5-0140-B143-2782F77BA33E}"/>
              </a:ext>
            </a:extLst>
          </p:cNvPr>
          <p:cNvCxnSpPr>
            <a:cxnSpLocks/>
            <a:stCxn id="29" idx="3"/>
            <a:endCxn id="25" idx="1"/>
          </p:cNvCxnSpPr>
          <p:nvPr/>
        </p:nvCxnSpPr>
        <p:spPr>
          <a:xfrm>
            <a:off x="1331425" y="4714089"/>
            <a:ext cx="613727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21D517-6AAA-B144-A485-A24F04D912A6}"/>
              </a:ext>
            </a:extLst>
          </p:cNvPr>
          <p:cNvCxnSpPr>
            <a:cxnSpLocks/>
            <a:stCxn id="25" idx="3"/>
            <a:endCxn id="21" idx="1"/>
          </p:cNvCxnSpPr>
          <p:nvPr/>
        </p:nvCxnSpPr>
        <p:spPr>
          <a:xfrm flipV="1">
            <a:off x="2424549" y="3967025"/>
            <a:ext cx="592455" cy="747065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03718D-D94E-484E-9CCD-F292141C28DD}"/>
              </a:ext>
            </a:extLst>
          </p:cNvPr>
          <p:cNvCxnSpPr>
            <a:cxnSpLocks/>
            <a:stCxn id="24" idx="3"/>
            <a:endCxn id="21" idx="1"/>
          </p:cNvCxnSpPr>
          <p:nvPr/>
        </p:nvCxnSpPr>
        <p:spPr>
          <a:xfrm>
            <a:off x="2419929" y="3859652"/>
            <a:ext cx="597075" cy="107373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A4A2831-4FA4-1543-9D36-D19F8AFA548A}"/>
              </a:ext>
            </a:extLst>
          </p:cNvPr>
          <p:cNvCxnSpPr>
            <a:cxnSpLocks/>
            <a:stCxn id="23" idx="3"/>
            <a:endCxn id="21" idx="1"/>
          </p:cNvCxnSpPr>
          <p:nvPr/>
        </p:nvCxnSpPr>
        <p:spPr>
          <a:xfrm>
            <a:off x="2424549" y="3337582"/>
            <a:ext cx="592455" cy="629443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FAD4C67-7FEB-2B40-9D98-1434EBAD26DF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>
            <a:off x="2424550" y="2860062"/>
            <a:ext cx="592454" cy="1106963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AE58D31-751F-FF4D-952D-2C72C45D7A91}"/>
              </a:ext>
            </a:extLst>
          </p:cNvPr>
          <p:cNvSpPr txBox="1"/>
          <p:nvPr/>
        </p:nvSpPr>
        <p:spPr>
          <a:xfrm>
            <a:off x="5185995" y="689465"/>
            <a:ext cx="19064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3. </a:t>
            </a:r>
            <a:r>
              <a:rPr lang="en-US" dirty="0">
                <a:latin typeface="Century Gothic" panose="020B0502020202020204" pitchFamily="34" charset="0"/>
              </a:rPr>
              <a:t>Run algorithm (e.g. SGNS, </a:t>
            </a:r>
            <a:r>
              <a:rPr lang="en-US" dirty="0" err="1">
                <a:latin typeface="Century Gothic" panose="020B0502020202020204" pitchFamily="34" charset="0"/>
              </a:rPr>
              <a:t>GloVe</a:t>
            </a:r>
            <a:r>
              <a:rPr lang="en-US" dirty="0">
                <a:latin typeface="Century Gothic" panose="020B0502020202020204" pitchFamily="34" charset="0"/>
              </a:rPr>
              <a:t>) to embed words in co-</a:t>
            </a:r>
            <a:r>
              <a:rPr lang="en-US" dirty="0" err="1">
                <a:latin typeface="Century Gothic" panose="020B0502020202020204" pitchFamily="34" charset="0"/>
              </a:rPr>
              <a:t>occurance</a:t>
            </a:r>
            <a:r>
              <a:rPr lang="en-US" dirty="0">
                <a:latin typeface="Century Gothic" panose="020B0502020202020204" pitchFamily="34" charset="0"/>
              </a:rPr>
              <a:t> matrix into low dimensional space</a:t>
            </a:r>
          </a:p>
        </p:txBody>
      </p:sp>
    </p:spTree>
    <p:extLst>
      <p:ext uri="{BB962C8B-B14F-4D97-AF65-F5344CB8AC3E}">
        <p14:creationId xmlns:p14="http://schemas.microsoft.com/office/powerpoint/2010/main" val="245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5AFA6-299E-5340-9687-481AEA12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F61EC-C9D5-8243-A9DE-2CC65EB0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81" y="616415"/>
            <a:ext cx="10764982" cy="50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99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6AECCF-C2EF-9B4C-907F-5FC5C6618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49097-41C2-D742-ADDD-97937B69A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460"/>
            <a:ext cx="12192000" cy="4269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67F3EC-046D-5340-AA06-C79CB3C52443}"/>
              </a:ext>
            </a:extLst>
          </p:cNvPr>
          <p:cNvSpPr/>
          <p:nvPr/>
        </p:nvSpPr>
        <p:spPr>
          <a:xfrm>
            <a:off x="789708" y="5690928"/>
            <a:ext cx="9421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</a:rPr>
              <a:t>Mikolov</a:t>
            </a:r>
            <a:r>
              <a:rPr lang="en-US" dirty="0">
                <a:effectLst/>
              </a:rPr>
              <a:t>, T., </a:t>
            </a:r>
            <a:r>
              <a:rPr lang="en-US" dirty="0" err="1">
                <a:effectLst/>
              </a:rPr>
              <a:t>Yih</a:t>
            </a:r>
            <a:r>
              <a:rPr lang="en-US" dirty="0">
                <a:effectLst/>
              </a:rPr>
              <a:t>, W., &amp; Zweig, G. (2013). Linguistic Regularities in Continuous Space Word Representations. </a:t>
            </a:r>
            <a:r>
              <a:rPr lang="en-US" i="1" dirty="0">
                <a:effectLst/>
              </a:rPr>
              <a:t>HLT-NAACL</a:t>
            </a:r>
            <a:r>
              <a:rPr lang="en-US" dirty="0">
                <a:effectLst/>
              </a:rPr>
              <a:t>, 746–751. </a:t>
            </a:r>
            <a:r>
              <a:rPr lang="en-US" dirty="0" err="1">
                <a:effectLst/>
              </a:rPr>
              <a:t>Citeseer</a:t>
            </a:r>
            <a:r>
              <a:rPr lang="en-US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0961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20CED-208A-AC44-B6C1-11041BD0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4156C-00E9-434E-A982-12B318A66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37" b="27038"/>
          <a:stretch/>
        </p:blipFill>
        <p:spPr>
          <a:xfrm>
            <a:off x="4673501" y="444194"/>
            <a:ext cx="5788791" cy="18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A1532-6A62-954F-BC84-59ADB611E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320"/>
          <a:stretch/>
        </p:blipFill>
        <p:spPr>
          <a:xfrm>
            <a:off x="564557" y="1919023"/>
            <a:ext cx="1499770" cy="2959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ABF26-4FFB-9D47-B371-A108E6EC7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339" y="2249394"/>
            <a:ext cx="2322605" cy="232260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2D092-88A9-3945-9CB2-4D3CD8469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051" y="2603504"/>
            <a:ext cx="3089690" cy="35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93DEF4-1059-044D-B523-05774CF3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D95A0-E03D-6E47-96E1-288218558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 learn word embeddings from large text corpora we find on the internet</a:t>
            </a:r>
          </a:p>
          <a:p>
            <a:r>
              <a:rPr lang="en-US" sz="4000" dirty="0"/>
              <a:t>We then use them to do a lot of things, like coreference resolution and document classification</a:t>
            </a:r>
            <a:endParaRPr lang="en-US" sz="3600" dirty="0"/>
          </a:p>
          <a:p>
            <a:r>
              <a:rPr lang="en-US" sz="3600" dirty="0"/>
              <a:t>Anyone see a potential problem w/ this?</a:t>
            </a:r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CB694B-4BEA-E245-9D66-102E52D3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1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FF931-1D47-3A4A-AA80-02A93FE8B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EBD7D-8453-EB4F-9E7F-9BC2B37033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53312" y="2682240"/>
            <a:ext cx="9467088" cy="2496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hlinkClick r:id="rId2"/>
              </a:rPr>
              <a:t>http://wordbias.umiacs.umd.edu/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4803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7656-64C7-70A9-D052-063B59748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Operations – the Transpose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084859-9164-DB1E-C12D-D5B760845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transpose</a:t>
                </a:r>
                <a:r>
                  <a:rPr lang="en-US" dirty="0"/>
                  <a:t> of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denoted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ar-AE" dirty="0"/>
                  <a:t>.</a:t>
                </a:r>
              </a:p>
              <a:p>
                <a:r>
                  <a:rPr lang="en-US" dirty="0"/>
                  <a:t>It is defined by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i.e., rows and columns are swapped).</a:t>
                </a:r>
              </a:p>
              <a:p>
                <a:r>
                  <a:rPr lang="en-US" b="1" dirty="0"/>
                  <a:t>Example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</m:m>
                        </m:e>
                      </m:d>
                      <m:r>
                        <a:rPr lang="ar-AE">
                          <a:latin typeface="Cambria Math" panose="02040503050406030204" pitchFamily="18" charset="0"/>
                        </a:rPr>
                        <m:t> ⇒ 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ar-AE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ar-AE" dirty="0"/>
              </a:p>
              <a:p>
                <a:r>
                  <a:rPr lang="en-US" b="1" dirty="0"/>
                  <a:t>Properties</a:t>
                </a:r>
                <a:endParaRPr lang="en-US" dirty="0"/>
              </a:p>
              <a:p>
                <a:r>
                  <a:rPr lang="en-US" dirty="0"/>
                  <a:t>Transpose converts </a:t>
                </a:r>
                <a:r>
                  <a:rPr lang="en-US" b="1" dirty="0"/>
                  <a:t>column vectors to row vectors</a:t>
                </a:r>
                <a:r>
                  <a:rPr lang="en-US" dirty="0"/>
                  <a:t> (and vice versa).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i="1" dirty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i="1" dirty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084859-9164-DB1E-C12D-D5B760845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62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DCB2F-6ED2-5C43-5BF0-35B301EE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61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082B6D-73B1-874D-B922-3AE33A5D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9501C-09E0-554C-A886-C746D0D10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1"/>
          <a:stretch/>
        </p:blipFill>
        <p:spPr>
          <a:xfrm>
            <a:off x="0" y="1009235"/>
            <a:ext cx="12192000" cy="2419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8AF658-F359-0045-A49D-68776646A226}"/>
              </a:ext>
            </a:extLst>
          </p:cNvPr>
          <p:cNvSpPr/>
          <p:nvPr/>
        </p:nvSpPr>
        <p:spPr>
          <a:xfrm>
            <a:off x="2394009" y="4282570"/>
            <a:ext cx="7585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3"/>
              </a:rPr>
              <a:t>https://huggingface.co/coref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09969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0A918-7221-754E-AC15-2D792780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4B2D3-A5C8-8249-BD1D-10110203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4" y="0"/>
            <a:ext cx="6031938" cy="6276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9B41C2-F9CC-824E-BE2D-6356F0A0D2C9}"/>
              </a:ext>
            </a:extLst>
          </p:cNvPr>
          <p:cNvSpPr/>
          <p:nvPr/>
        </p:nvSpPr>
        <p:spPr>
          <a:xfrm>
            <a:off x="7869381" y="1623583"/>
            <a:ext cx="4045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De-Arteaga, M., Romanov, A., Wallach, H.,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Chayes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, J., Borgs, C.,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Chouldechova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, A., ... &amp;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Kalai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, A. T. (2019, January). Bias in bios: A case study of semantic representation bias in a high-stakes setting. In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Proceedings of the Conference on Fairness, Accountability, and Transparency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 (pp. 120-128). ACM.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86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310C7C-7DCC-BD48-ACF7-CE1EFE48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A12B0C9-0047-0F45-9184-BBF52307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1097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21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F89A-4879-2341-A148-DF558744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5A734-294F-C54B-9B24-72A4057D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what?</a:t>
            </a:r>
          </a:p>
          <a:p>
            <a:r>
              <a:rPr lang="en-US" dirty="0"/>
              <a:t>One thought early on – what if we “debias” the embeddings?</a:t>
            </a:r>
          </a:p>
          <a:p>
            <a:r>
              <a:rPr lang="en-US" dirty="0"/>
              <a:t>But … much more complicated</a:t>
            </a:r>
          </a:p>
          <a:p>
            <a:r>
              <a:rPr lang="en-US" dirty="0"/>
              <a:t>Take CSE 440 or, soon, some of the AIS classes to learn more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28C8A-48BE-824C-B8F3-DB3E81C9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9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608E-B6EC-76CD-C36C-358E4649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context of this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D71CD-3BD4-D5D0-8841-B3E0EDF65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word to context matrix contains a lot of </a:t>
            </a:r>
            <a:r>
              <a:rPr lang="en-US" i="1" dirty="0"/>
              <a:t>redundant information</a:t>
            </a:r>
            <a:endParaRPr lang="en-US" dirty="0"/>
          </a:p>
          <a:p>
            <a:r>
              <a:rPr lang="en-US" dirty="0"/>
              <a:t>[What concept do we already have that kind of gets at this?!]</a:t>
            </a:r>
          </a:p>
          <a:p>
            <a:r>
              <a:rPr lang="en-US" dirty="0"/>
              <a:t>It would be nice if we had a way to shrink the matrix while still maintaining most of the important information</a:t>
            </a:r>
          </a:p>
          <a:p>
            <a:r>
              <a:rPr lang="en-US" dirty="0"/>
              <a:t>That’s what word embeddings are really doing!</a:t>
            </a:r>
          </a:p>
          <a:p>
            <a:r>
              <a:rPr lang="en-US" dirty="0"/>
              <a:t>Enter </a:t>
            </a:r>
            <a:r>
              <a:rPr lang="en-US" i="1" dirty="0"/>
              <a:t>matrix decomposition</a:t>
            </a:r>
          </a:p>
          <a:p>
            <a:pPr lvl="1"/>
            <a:r>
              <a:rPr lang="en-US" dirty="0"/>
              <a:t>A starting point for decomposition are </a:t>
            </a:r>
            <a:r>
              <a:rPr lang="en-US" i="1" dirty="0" err="1"/>
              <a:t>eigenthing-ys</a:t>
            </a:r>
            <a:r>
              <a:rPr lang="en-US" i="1" dirty="0"/>
              <a:t> </a:t>
            </a:r>
            <a:r>
              <a:rPr lang="en-US" i="1" dirty="0">
                <a:sym typeface="Wingdings" pitchFamily="2" charset="2"/>
              </a:rPr>
              <a:t>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820A4-F163-11FD-5314-63122090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32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D009B-14DE-5900-3C2B-7BC1917F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4DE2A-7DBB-1881-3EF9-42A1C627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311952"/>
            <a:ext cx="10515600" cy="863600"/>
          </a:xfrm>
        </p:spPr>
        <p:txBody>
          <a:bodyPr>
            <a:normAutofit/>
          </a:bodyPr>
          <a:lstStyle/>
          <a:p>
            <a:r>
              <a:rPr lang="en-US" dirty="0" err="1"/>
              <a:t>Eigenthingys</a:t>
            </a:r>
            <a:r>
              <a:rPr lang="en-US" dirty="0"/>
              <a:t> – Intuition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D8B7C-456C-49FA-C261-72CDB7DB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C2F0C-AF9B-3457-91BA-E3B7C3AD5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79" y="2128104"/>
            <a:ext cx="10580598" cy="14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6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2D5D-6124-CE59-08D9-C947EFD7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311952"/>
            <a:ext cx="10515600" cy="8636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Eigenthingys</a:t>
            </a:r>
            <a:r>
              <a:rPr lang="en-US" dirty="0"/>
              <a:t> – Intuition from an ML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3583-3A3C-DC93-A268-308CBDB0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76793-F5DD-E161-B1D9-D95C6B74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4" y="1355219"/>
            <a:ext cx="8460318" cy="4147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E9F7F-4D20-8D1C-1541-DA890A2A2A15}"/>
              </a:ext>
            </a:extLst>
          </p:cNvPr>
          <p:cNvSpPr txBox="1"/>
          <p:nvPr/>
        </p:nvSpPr>
        <p:spPr>
          <a:xfrm>
            <a:off x="2775857" y="56580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setosa.io</a:t>
            </a:r>
            <a:r>
              <a:rPr lang="en-US" dirty="0"/>
              <a:t>/</a:t>
            </a:r>
            <a:r>
              <a:rPr lang="en-US" dirty="0" err="1"/>
              <a:t>ev</a:t>
            </a:r>
            <a:r>
              <a:rPr lang="en-US" dirty="0"/>
              <a:t>/principal-component-analysis/</a:t>
            </a:r>
          </a:p>
        </p:txBody>
      </p:sp>
    </p:spTree>
    <p:extLst>
      <p:ext uri="{BB962C8B-B14F-4D97-AF65-F5344CB8AC3E}">
        <p14:creationId xmlns:p14="http://schemas.microsoft.com/office/powerpoint/2010/main" val="1685065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3120-24A1-E56A-A7CB-C0873A6FA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[We’re actually doing SVD, not EVD]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10062-0329-38CE-77C4-86CFBE5CD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 just a reminder, for </a:t>
            </a:r>
            <a:r>
              <a:rPr lang="en-US"/>
              <a:t>next class!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482D0-A5C9-ACBE-9C73-E6055146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6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A6874-3BF4-4D6D-7F41-0FD0940B7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41C8-EBF3-E847-780F-34A3FA09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EA576-FD0E-E8CA-E43B-400FAFC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we write the dot product of two vectors </a:t>
            </a:r>
            <a:r>
              <a:rPr lang="en-US" i="1" dirty="0" err="1"/>
              <a:t>a</a:t>
            </a:r>
            <a:r>
              <a:rPr lang="en-US" i="1" baseline="30000" dirty="0" err="1"/>
              <a:t>T</a:t>
            </a:r>
            <a:r>
              <a:rPr lang="en-US" i="1" dirty="0" err="1"/>
              <a:t>b</a:t>
            </a:r>
            <a:r>
              <a:rPr lang="en-US" i="1" dirty="0"/>
              <a:t>?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2B918-C13A-EF7B-45B4-492AE9B0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0D3-4F01-7D08-685F-7BCD71619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608E4-085D-70F5-118E-627088656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Save for a few functions, we now have all the linear algebra we need to understand what transformers do</a:t>
            </a:r>
          </a:p>
          <a:p>
            <a:r>
              <a:rPr lang="en-US" dirty="0"/>
              <a:t>But! There’s more linear algebra that’s useful in ML more broadly.</a:t>
            </a:r>
          </a:p>
          <a:p>
            <a:r>
              <a:rPr lang="en-US" dirty="0"/>
              <a:t>And, we probably should talk about the fundamental goal of linear algebra – to solve linear equations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F9AC5-5EBC-6192-A5BB-A14B81F6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18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FEA9A-FCE5-B38E-7BBA-95D7F0B1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I showed you Monday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9C15D-6853-1356-AB3F-DFFD7FEE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Other matrix operations</a:t>
            </a:r>
          </a:p>
          <a:p>
            <a:pPr lvl="1"/>
            <a:r>
              <a:rPr lang="en-US" dirty="0"/>
              <a:t>Determinant (Not covered, but you’re responsible for it)</a:t>
            </a:r>
          </a:p>
          <a:p>
            <a:pPr lvl="1"/>
            <a:r>
              <a:rPr lang="en-US" dirty="0"/>
              <a:t>Inverse</a:t>
            </a:r>
          </a:p>
          <a:p>
            <a:pPr lvl="1"/>
            <a:r>
              <a:rPr lang="en-US" dirty="0"/>
              <a:t>Null space</a:t>
            </a:r>
          </a:p>
          <a:p>
            <a:pPr lvl="1"/>
            <a:r>
              <a:rPr lang="en-US" dirty="0"/>
              <a:t>Column Space</a:t>
            </a:r>
          </a:p>
          <a:p>
            <a:r>
              <a:rPr lang="en-US" dirty="0"/>
              <a:t>Eigenvectors </a:t>
            </a:r>
            <a:r>
              <a:rPr lang="en-US"/>
              <a:t>/ Eigenvalues</a:t>
            </a:r>
          </a:p>
          <a:p>
            <a:r>
              <a:rPr lang="en-US" dirty="0"/>
              <a:t>Systems of equations</a:t>
            </a:r>
          </a:p>
          <a:p>
            <a:r>
              <a:rPr lang="en-US" dirty="0"/>
              <a:t>… leads us into the ideas of</a:t>
            </a:r>
          </a:p>
          <a:p>
            <a:pPr lvl="1"/>
            <a:r>
              <a:rPr lang="en-US" i="1" dirty="0"/>
              <a:t>Modeling</a:t>
            </a:r>
          </a:p>
          <a:p>
            <a:pPr lvl="1"/>
            <a:r>
              <a:rPr lang="en-US" i="1" dirty="0"/>
              <a:t>Minimizing error</a:t>
            </a:r>
          </a:p>
          <a:p>
            <a:pPr lvl="1"/>
            <a:r>
              <a:rPr lang="en-US" i="1" dirty="0"/>
              <a:t>Optimization</a:t>
            </a:r>
          </a:p>
          <a:p>
            <a:r>
              <a:rPr lang="en-US" dirty="0"/>
              <a:t>Which take us to the end of the term!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E43A-E469-7067-DBD9-9C59C6ED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7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7F1A6-C930-EE80-4838-89839F0C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5C3B0-D6E1-A5F0-AB28-CDECA398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767B9-E2A5-8DBF-73F1-8741C267E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Why is an idea like Eigenvectors useful?</a:t>
            </a:r>
          </a:p>
          <a:p>
            <a:r>
              <a:rPr lang="en-US" dirty="0"/>
              <a:t>Eigenvectors / Eigenvalues</a:t>
            </a:r>
          </a:p>
          <a:p>
            <a:r>
              <a:rPr lang="en-US" dirty="0">
                <a:solidFill>
                  <a:srgbClr val="FF0000"/>
                </a:solidFill>
              </a:rPr>
              <a:t>Why is the ability to solve systems of equations useful?</a:t>
            </a:r>
            <a:endParaRPr lang="en-US" dirty="0"/>
          </a:p>
          <a:p>
            <a:r>
              <a:rPr lang="en-US" dirty="0"/>
              <a:t>Systems of equations</a:t>
            </a:r>
          </a:p>
          <a:p>
            <a:pPr lvl="1"/>
            <a:r>
              <a:rPr lang="en-US" dirty="0"/>
              <a:t>Inverse</a:t>
            </a:r>
          </a:p>
          <a:p>
            <a:pPr lvl="1"/>
            <a:r>
              <a:rPr lang="en-US" dirty="0"/>
              <a:t>Null space</a:t>
            </a:r>
          </a:p>
          <a:p>
            <a:pPr lvl="1"/>
            <a:r>
              <a:rPr lang="en-US" dirty="0"/>
              <a:t>Column Space</a:t>
            </a:r>
          </a:p>
          <a:p>
            <a:r>
              <a:rPr lang="en-US" dirty="0"/>
              <a:t>… leads us into the ideas of</a:t>
            </a:r>
          </a:p>
          <a:p>
            <a:pPr lvl="1"/>
            <a:r>
              <a:rPr lang="en-US" i="1" dirty="0"/>
              <a:t>Modeling</a:t>
            </a:r>
          </a:p>
          <a:p>
            <a:pPr lvl="1"/>
            <a:r>
              <a:rPr lang="en-US" i="1" dirty="0"/>
              <a:t>Minimizing error</a:t>
            </a:r>
          </a:p>
          <a:p>
            <a:pPr lvl="1"/>
            <a:r>
              <a:rPr lang="en-US" i="1" dirty="0"/>
              <a:t>Optimization</a:t>
            </a:r>
          </a:p>
          <a:p>
            <a:r>
              <a:rPr lang="en-US" dirty="0"/>
              <a:t>Which take us to the end of the term!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88B9-CDC2-37C8-B428-8FF12B44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2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2377E-EB42-1142-A5E6-32BC1507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746582-D597-EA4B-B1D7-496566243499}"/>
              </a:ext>
            </a:extLst>
          </p:cNvPr>
          <p:cNvSpPr/>
          <p:nvPr/>
        </p:nvSpPr>
        <p:spPr>
          <a:xfrm>
            <a:off x="1652652" y="2782669"/>
            <a:ext cx="8719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2"/>
              </a:rPr>
              <a:t>https://explosion.ai/demos/sense2vec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5541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B7A3E-B7D6-BE4D-BC6E-592C6ABA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98964-1921-1D44-BCD3-3823E7FE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0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692418C-BDDA-A245-B4F9-7950D0986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53" y="2620363"/>
            <a:ext cx="479397" cy="4793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A05A20-6BC9-294B-B900-46F235234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52" y="3097883"/>
            <a:ext cx="479397" cy="4793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55530F-445B-D847-9563-400F9AB0B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532" y="3619953"/>
            <a:ext cx="479397" cy="4793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A53623-93FA-D54E-B73D-42D621E67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52" y="4474391"/>
            <a:ext cx="479397" cy="4793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440784-4A55-AA4C-92C6-0FDF44C00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7" y="2542561"/>
            <a:ext cx="635000" cy="635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6AB1FB-E561-7D42-AAA5-3B043FFEF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7" y="3020081"/>
            <a:ext cx="635000" cy="635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837AC-1922-E345-869D-2658CD269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7" y="3542152"/>
            <a:ext cx="635000" cy="635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9E89C6-0DA1-034E-A61D-DFD477CAE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25" y="4396589"/>
            <a:ext cx="635000" cy="635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BFEEEA-C517-1A4D-B0BB-4F4AC2369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6" y="5251026"/>
            <a:ext cx="872690" cy="87269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E49B128-77B9-8349-A9D7-6F65D027A998}"/>
              </a:ext>
            </a:extLst>
          </p:cNvPr>
          <p:cNvSpPr/>
          <p:nvPr/>
        </p:nvSpPr>
        <p:spPr>
          <a:xfrm>
            <a:off x="742869" y="2441454"/>
            <a:ext cx="595973" cy="2637808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0">
            <a:noAutofit/>
          </a:bodyPr>
          <a:lstStyle/>
          <a:p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FA1DD1-0E50-E54B-87FD-2E9B1ECB550D}"/>
              </a:ext>
            </a:extLst>
          </p:cNvPr>
          <p:cNvCxnSpPr>
            <a:cxnSpLocks/>
            <a:stCxn id="26" idx="3"/>
            <a:endCxn id="22" idx="1"/>
          </p:cNvCxnSpPr>
          <p:nvPr/>
        </p:nvCxnSpPr>
        <p:spPr>
          <a:xfrm>
            <a:off x="1352697" y="2860061"/>
            <a:ext cx="592456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CDE6551-C1DC-D94C-A0F7-E322088D4154}"/>
              </a:ext>
            </a:extLst>
          </p:cNvPr>
          <p:cNvCxnSpPr>
            <a:cxnSpLocks/>
            <a:stCxn id="27" idx="3"/>
            <a:endCxn id="23" idx="1"/>
          </p:cNvCxnSpPr>
          <p:nvPr/>
        </p:nvCxnSpPr>
        <p:spPr>
          <a:xfrm>
            <a:off x="1352697" y="3337581"/>
            <a:ext cx="592455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3C58815-3722-9B43-8AD4-851E603D7273}"/>
              </a:ext>
            </a:extLst>
          </p:cNvPr>
          <p:cNvCxnSpPr>
            <a:cxnSpLocks/>
            <a:stCxn id="28" idx="3"/>
            <a:endCxn id="24" idx="1"/>
          </p:cNvCxnSpPr>
          <p:nvPr/>
        </p:nvCxnSpPr>
        <p:spPr>
          <a:xfrm>
            <a:off x="1352697" y="3859652"/>
            <a:ext cx="587835" cy="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134292-ACF5-0140-B143-2782F77BA33E}"/>
              </a:ext>
            </a:extLst>
          </p:cNvPr>
          <p:cNvCxnSpPr>
            <a:cxnSpLocks/>
            <a:stCxn id="29" idx="3"/>
            <a:endCxn id="25" idx="1"/>
          </p:cNvCxnSpPr>
          <p:nvPr/>
        </p:nvCxnSpPr>
        <p:spPr>
          <a:xfrm>
            <a:off x="1331425" y="4714089"/>
            <a:ext cx="613727" cy="1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D9F750A-C479-7442-BFAF-D6FBCFF4D349}"/>
              </a:ext>
            </a:extLst>
          </p:cNvPr>
          <p:cNvSpPr txBox="1"/>
          <p:nvPr/>
        </p:nvSpPr>
        <p:spPr>
          <a:xfrm>
            <a:off x="742869" y="1359293"/>
            <a:ext cx="198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Step 1: </a:t>
            </a:r>
            <a:r>
              <a:rPr lang="en-US" dirty="0">
                <a:latin typeface="Century Gothic" panose="020B0502020202020204" pitchFamily="34" charset="0"/>
              </a:rPr>
              <a:t>Select a corpus</a:t>
            </a:r>
          </a:p>
        </p:txBody>
      </p:sp>
    </p:spTree>
    <p:extLst>
      <p:ext uri="{BB962C8B-B14F-4D97-AF65-F5344CB8AC3E}">
        <p14:creationId xmlns:p14="http://schemas.microsoft.com/office/powerpoint/2010/main" val="3751253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belab_new" id="{E4B32D4D-32E9-0B47-8318-3D1E469EE3A1}" vid="{E82BE1E3-5EE1-AE4D-B9A0-5A4D9EAC5F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7959</TotalTime>
  <Words>648</Words>
  <Application>Microsoft Macintosh PowerPoint</Application>
  <PresentationFormat>Widescreen</PresentationFormat>
  <Paragraphs>108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Aptos</vt:lpstr>
      <vt:lpstr>Aptos Display</vt:lpstr>
      <vt:lpstr>Arial</vt:lpstr>
      <vt:lpstr>Avenir Book</vt:lpstr>
      <vt:lpstr>Calibri</vt:lpstr>
      <vt:lpstr>Cambria Math</vt:lpstr>
      <vt:lpstr>Century Gothic</vt:lpstr>
      <vt:lpstr>Menlo</vt:lpstr>
      <vt:lpstr>Wingdings</vt:lpstr>
      <vt:lpstr>Office Theme</vt:lpstr>
      <vt:lpstr>2_Office Theme</vt:lpstr>
      <vt:lpstr>PowerPoint Presentation</vt:lpstr>
      <vt:lpstr>Matrix Operations – the Transpose</vt:lpstr>
      <vt:lpstr>Interpretation Questions</vt:lpstr>
      <vt:lpstr>Where are we at?</vt:lpstr>
      <vt:lpstr>Roadmap I showed you Monday</vt:lpstr>
      <vt:lpstr>Roadmap</vt:lpstr>
      <vt:lpstr>PowerPoint Presentation</vt:lpstr>
      <vt:lpstr>Generating Word embeddings</vt:lpstr>
      <vt:lpstr>PowerPoint Presentation</vt:lpstr>
      <vt:lpstr>Typical Corpora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Checking in</vt:lpstr>
      <vt:lpstr>PowerPoint Presentation</vt:lpstr>
      <vt:lpstr>PowerPoint Presentation</vt:lpstr>
      <vt:lpstr>PowerPoint Presentation</vt:lpstr>
      <vt:lpstr>PowerPoint Presentation</vt:lpstr>
      <vt:lpstr>Erg</vt:lpstr>
      <vt:lpstr>In the context of this class</vt:lpstr>
      <vt:lpstr>Eigenthingys – Intuition</vt:lpstr>
      <vt:lpstr>Eigenthingys – Intuition from an ML perspective</vt:lpstr>
      <vt:lpstr>[We’re actually doing SVD, not EVD]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Kenneth Joseph</dc:creator>
  <cp:lastModifiedBy>Kenneth Joseph</cp:lastModifiedBy>
  <cp:revision>16</cp:revision>
  <dcterms:created xsi:type="dcterms:W3CDTF">2026-03-08T11:57:56Z</dcterms:created>
  <dcterms:modified xsi:type="dcterms:W3CDTF">2026-03-26T17:33:30Z</dcterms:modified>
</cp:coreProperties>
</file>