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1087" r:id="rId2"/>
    <p:sldId id="1124" r:id="rId3"/>
    <p:sldId id="636" r:id="rId4"/>
    <p:sldId id="1110" r:id="rId5"/>
    <p:sldId id="1111" r:id="rId6"/>
    <p:sldId id="1121" r:id="rId7"/>
    <p:sldId id="1122" r:id="rId8"/>
    <p:sldId id="1129" r:id="rId9"/>
    <p:sldId id="256" r:id="rId10"/>
    <p:sldId id="1125" r:id="rId11"/>
    <p:sldId id="257" r:id="rId12"/>
    <p:sldId id="258" r:id="rId13"/>
    <p:sldId id="112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59"/>
    <p:restoredTop sz="94795"/>
  </p:normalViewPr>
  <p:slideViewPr>
    <p:cSldViewPr snapToGrid="0">
      <p:cViewPr varScale="1">
        <p:scale>
          <a:sx n="117" d="100"/>
          <a:sy n="117" d="100"/>
        </p:scale>
        <p:origin x="17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B48AD-4CC0-3E4D-8A35-15B5EE7DAC71}" type="datetimeFigureOut">
              <a:rPr lang="en-US" smtClean="0"/>
              <a:t>4/13/26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24518-2E9E-B445-90D5-EC1471965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5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A4BF3-BC9F-DC47-F3DC-E4B388CFD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8702FE-7707-11FF-8989-9F935C2C05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4FF9A0-5757-EAD8-1D44-B191E59D80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FE6F7-51F3-C26C-82E1-982D5862A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39BA-FEE4-F742-9DD7-1C03E9434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35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24518-2E9E-B445-90D5-EC14719656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5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96823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8E1-29D8-B545-9988-D99D030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A642-52EE-1C4B-971E-6948478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3C7B-81DD-7C4B-8F58-BE4CBA9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91513984-9F27-9E49-9B00-9D22AC5389E4}" type="datetime1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805-0CBF-1047-9BC9-69599AA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FDB1-04A3-0149-84CD-E672303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85370-647C-0B49-9380-1C49754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A2A6-67B7-264F-AF52-523788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166E-842D-B946-9536-4480AE49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B99A-C6B4-A742-97F0-F17EA55B1A6D}" type="datetime1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48CA-7CE6-DA4B-9846-169CB0AB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4698-0B78-9E48-9174-23884DB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3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66034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D386E3-47F7-785C-AC7D-57DB27502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B7AA1-D6F6-4B4A-B5B1-981CED0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16B-CCCF-5F4A-9B01-AA30C704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>
            <a:lvl1pPr>
              <a:defRPr>
                <a:solidFill>
                  <a:srgbClr val="014AAE"/>
                </a:solidFill>
              </a:defRPr>
            </a:lvl1pPr>
            <a:lvl2pPr>
              <a:defRPr>
                <a:solidFill>
                  <a:srgbClr val="014AAE"/>
                </a:solidFill>
              </a:defRPr>
            </a:lvl2pPr>
            <a:lvl3pPr>
              <a:defRPr>
                <a:solidFill>
                  <a:srgbClr val="014AAE"/>
                </a:solidFill>
              </a:defRPr>
            </a:lvl3pPr>
            <a:lvl4pPr>
              <a:defRPr>
                <a:solidFill>
                  <a:srgbClr val="014AAE"/>
                </a:solidFill>
              </a:defRPr>
            </a:lvl4pPr>
            <a:lvl5pPr>
              <a:defRPr>
                <a:solidFill>
                  <a:srgbClr val="014AA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AE38-E3F9-C245-B7DE-C4C9EB49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278AA-B099-F756-F75F-A869D4525C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0706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9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03E-4803-134F-AB27-D21C948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41F8-4CD0-3A46-B3EE-ADF0D1E0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B2E-4180-0140-A0EE-DC140A80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E14E46EA-DB6D-514A-88D8-66FF730AD5E0}" type="datetime1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AE1E-10E1-404D-85FC-6630865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4B96-5E86-3D4C-8295-0989BEF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1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3CC1-F046-9A4F-899D-098AD752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B690-400D-AE40-A601-FF00109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E1D4-774B-BB4E-BFAC-DF0936DF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EC447-F086-E942-9EE8-0600383E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D18C-25CE-AA4B-A73E-B46B96E5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C780A-4C69-8943-BE7B-A51838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DA6-1472-5140-83CA-00E768B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A5C1-A757-AB46-A0C5-CD0DA34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B4-80FF-5F4B-B852-390BC194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4E944-9940-0B43-A059-1BE4E3EB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B5AB0-1923-0B43-BE76-4B6C9065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FABA-D2AE-4944-ADB6-63E839E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F0BF0248-29B6-F541-A1D6-BBDE16E072DD}" type="datetime1">
              <a:rPr lang="en-US" smtClean="0"/>
              <a:t>4/13/26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D4525-EA83-6848-B9BB-A5CF47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55BB-B79D-F64F-9020-84A57E7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6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BB87-5902-7744-A4E7-EE8EDAF5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4DD06-51EA-4F41-AE88-9A4601A7015E}"/>
              </a:ext>
            </a:extLst>
          </p:cNvPr>
          <p:cNvSpPr/>
          <p:nvPr userDrawn="1"/>
        </p:nvSpPr>
        <p:spPr>
          <a:xfrm>
            <a:off x="375138" y="2394802"/>
            <a:ext cx="11816862" cy="110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47C3C-68C2-09BC-5A20-25EB1A794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9723" y="6129656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7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6C5-F017-F540-92C2-1D2BF28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7A7BE-01A5-604C-828E-62791FF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C7CFD90E-F155-6A43-B571-E2B4666C1DF6}" type="datetime1">
              <a:rPr lang="en-US" smtClean="0"/>
              <a:t>4/13/26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BFD0-DCCE-A74E-97B9-31B3295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14C57-EA7C-C947-BB4A-4B35D0F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5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F48D-A912-5944-A3CD-71EC761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EF2B-FE98-A34C-9E17-C18DCC14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3D79F-FDC9-8742-98A2-78250DBE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742B-7C63-B54E-B7AA-719B8774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247DCFCF-1206-B743-B73D-85F000A75FF3}" type="datetime1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6D8F2-2705-734E-A79A-90E80EB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B6-418F-A642-A0E4-1191F96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3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2B7-9655-DB46-A00A-7B5B9B65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AC25-D0F0-054E-9C4C-01E5923C1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8B72-6045-5641-B2B9-6451EF5D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C82DE-B816-6549-9FFB-CAD7609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302E-C790-FE45-B9BF-241F43D7A189}" type="datetime1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4E5B-AD2B-D44F-854B-3D49709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EE40-2824-B248-86DC-EFD7365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5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58E7A-C450-D148-A984-F08FF70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9E-3F8A-F440-B472-05854D5E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78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blue1brown.com/?v=eigenvalues" TargetMode="External"/><Relationship Id="rId2" Type="http://schemas.openxmlformats.org/officeDocument/2006/relationships/hyperlink" Target="https://www.3blue1brown.com/?v=change-of-basi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ED471-524B-2C72-0E82-A67D1469D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1C636-2821-A162-2EF6-E5677D1C58C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067CE-DC2A-3C42-8429-E81EC704DE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8BC384-FEBA-616B-F1D9-5A5F46215FBB}"/>
              </a:ext>
            </a:extLst>
          </p:cNvPr>
          <p:cNvSpPr txBox="1"/>
          <p:nvPr/>
        </p:nvSpPr>
        <p:spPr>
          <a:xfrm>
            <a:off x="480108" y="752994"/>
            <a:ext cx="698581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AIS 220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Foundational Mathematics for 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Lecture 16</a:t>
            </a:r>
          </a:p>
          <a:p>
            <a:pPr lvl="0">
              <a:defRPr/>
            </a:pPr>
            <a:r>
              <a:rPr lang="en-US" sz="4400" b="1" dirty="0">
                <a:solidFill>
                  <a:srgbClr val="0070C0"/>
                </a:solidFill>
                <a:latin typeface="Avenir Book" panose="02000503020000020003" pitchFamily="2" charset="0"/>
              </a:rPr>
              <a:t>Review and Matrix Decomposition</a:t>
            </a:r>
            <a:endParaRPr lang="en-US" sz="54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132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5C25C-B4C5-F38D-1658-107124E2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F48C-35FA-EE88-453C-6CC5D48B7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0741" y="3341914"/>
            <a:ext cx="4702938" cy="24588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can we figure out what a better “natural” basis for this data 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BBB09-6925-6DD5-2145-1500F5EBF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805642-B6C0-9D0A-C78A-4BC73D68B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42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72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formal motivation statement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Data Complexity: Lack of clear 'physics' in high-dim data.</a:t>
            </a:r>
          </a:p>
          <a:p>
            <a:r>
              <a:rPr dirty="0"/>
              <a:t>Redundancy: Identifying correlated variables.</a:t>
            </a:r>
          </a:p>
          <a:p>
            <a:r>
              <a:rPr dirty="0"/>
              <a:t>Noise: Separating meaningful signal from fluctuations.</a:t>
            </a:r>
          </a:p>
          <a:p>
            <a:r>
              <a:rPr dirty="0"/>
              <a:t>Objective: Simplify representation without losing essence.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Philosophy – Change of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dirty="0"/>
                  <a:t>Better Coordinate Systems: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𝑃𝑋</m:t>
                    </m:r>
                  </m:oMath>
                </a14:m>
                <a:r>
                  <a:rPr dirty="0"/>
                  <a:t>.</a:t>
                </a:r>
              </a:p>
              <a:p>
                <a:r>
                  <a:rPr dirty="0"/>
                  <a:t>Principal Components: The rows of the transformation matrix P.</a:t>
                </a:r>
              </a:p>
              <a:p>
                <a:r>
                  <a:rPr dirty="0"/>
                  <a:t>Re-orientation: Aligning axes with maximum variance.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41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827E-C093-E353-96DB-8C6CA7A5F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3blue1brown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6541A-C3A6-FA65-10B7-D62F06C4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https://www.3blue1brown.com/?v=change-of-basis</a:t>
            </a:r>
            <a:endParaRPr lang="en-US" dirty="0"/>
          </a:p>
          <a:p>
            <a:r>
              <a:rPr lang="en-US" dirty="0">
                <a:hlinkClick r:id="rId3"/>
              </a:rPr>
              <a:t>https://www.3blue1brown.com/?v=eigenvalues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96474-A8D4-E9E4-0CD2-5F7584A9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4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2A78E-CE23-1A0D-FFDC-CFFB47AEF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D6739-78AB-47BC-034E-BB599AF2E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Projects due tonight</a:t>
            </a:r>
          </a:p>
          <a:p>
            <a:r>
              <a:rPr lang="en-US" dirty="0"/>
              <a:t>Project interviews on Weds</a:t>
            </a:r>
          </a:p>
          <a:p>
            <a:r>
              <a:rPr lang="en-US" dirty="0"/>
              <a:t>Updated schedule!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AB98E-F137-ED93-123E-E0D0B05FD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29F1D3-B138-BB28-BD2D-8EF9419D5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363" y="10074"/>
            <a:ext cx="5167550" cy="685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6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5AFA6-299E-5340-9687-481AEA12C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F61EC-C9D5-8243-A9DE-2CC65EB0C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1" y="616415"/>
            <a:ext cx="10764982" cy="504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99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3608E-B6EC-76CD-C36C-358E4649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Ways I aimed to talk about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D71CD-3BD4-D5D0-8841-B3E0EDF65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word to context matrix contains a lot of </a:t>
            </a:r>
            <a:r>
              <a:rPr lang="en-US" i="1" dirty="0"/>
              <a:t>redundant information</a:t>
            </a:r>
          </a:p>
          <a:p>
            <a:r>
              <a:rPr lang="en-US" dirty="0"/>
              <a:t>It would be nice if we had a way to shrink the matrix while still maintaining most of the important information</a:t>
            </a:r>
          </a:p>
          <a:p>
            <a:r>
              <a:rPr lang="en-US" dirty="0"/>
              <a:t>That’s what word embeddings are really doing!</a:t>
            </a:r>
          </a:p>
          <a:p>
            <a:r>
              <a:rPr lang="en-US" dirty="0"/>
              <a:t>Enter </a:t>
            </a:r>
            <a:r>
              <a:rPr lang="en-US" i="1" dirty="0"/>
              <a:t>matrix decomposition</a:t>
            </a:r>
          </a:p>
          <a:p>
            <a:pPr lvl="1"/>
            <a:r>
              <a:rPr lang="en-US" dirty="0"/>
              <a:t>A starting point for decomposition are </a:t>
            </a:r>
            <a:r>
              <a:rPr lang="en-US" i="1" dirty="0" err="1"/>
              <a:t>eigenthing-ys</a:t>
            </a:r>
            <a:r>
              <a:rPr lang="en-US" i="1" dirty="0"/>
              <a:t> </a:t>
            </a:r>
            <a:r>
              <a:rPr lang="en-US" i="1" dirty="0">
                <a:sym typeface="Wingdings" pitchFamily="2" charset="2"/>
              </a:rPr>
              <a:t>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820A4-F163-11FD-5314-63122090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3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D009B-14DE-5900-3C2B-7BC1917FD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4DE2A-7DBB-1881-3EF9-42A1C627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311952"/>
            <a:ext cx="10515600" cy="863600"/>
          </a:xfrm>
        </p:spPr>
        <p:txBody>
          <a:bodyPr>
            <a:normAutofit/>
          </a:bodyPr>
          <a:lstStyle/>
          <a:p>
            <a:r>
              <a:rPr lang="en-US" dirty="0" err="1"/>
              <a:t>Eigenthingys</a:t>
            </a:r>
            <a:r>
              <a:rPr lang="en-US" dirty="0"/>
              <a:t> – Intuition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D8B7C-456C-49FA-C261-72CDB7DB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5C2F0C-AF9B-3457-91BA-E3B7C3AD5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79" y="2128104"/>
            <a:ext cx="10580598" cy="14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0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2A9FD-12CB-B4C3-16DE-E86DAB2F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400DF-38FC-E580-B9F1-A2413CC4F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many, many methods for matrix decomposition</a:t>
            </a:r>
          </a:p>
          <a:p>
            <a:r>
              <a:rPr lang="en-US" dirty="0"/>
              <a:t>We are going to focus on ones that make </a:t>
            </a:r>
            <a:r>
              <a:rPr lang="en-US" b="1" dirty="0"/>
              <a:t>linearity assumptions</a:t>
            </a:r>
          </a:p>
          <a:p>
            <a:r>
              <a:rPr lang="en-US" dirty="0"/>
              <a:t>In reverse order, a bit, from how we might teach this in a non-ML-focused course</a:t>
            </a:r>
          </a:p>
          <a:p>
            <a:pPr lvl="1"/>
            <a:r>
              <a:rPr lang="en-US" dirty="0"/>
              <a:t>Start with </a:t>
            </a:r>
            <a:r>
              <a:rPr lang="en-US" b="1" dirty="0"/>
              <a:t>Principle Component Analysis (PCA)</a:t>
            </a:r>
          </a:p>
          <a:p>
            <a:pPr lvl="1"/>
            <a:r>
              <a:rPr lang="en-US" dirty="0"/>
              <a:t>Link that, informally, to </a:t>
            </a:r>
            <a:r>
              <a:rPr lang="en-US" b="1" dirty="0"/>
              <a:t>eigenvector decomposition</a:t>
            </a:r>
          </a:p>
          <a:p>
            <a:pPr lvl="2"/>
            <a:r>
              <a:rPr lang="en-US" b="1" dirty="0"/>
              <a:t>Introduce determinants, change of basis, and rank to understand this</a:t>
            </a:r>
          </a:p>
          <a:p>
            <a:r>
              <a:rPr lang="en-US" dirty="0"/>
              <a:t>Next week</a:t>
            </a:r>
          </a:p>
          <a:p>
            <a:pPr lvl="1"/>
            <a:r>
              <a:rPr lang="en-US" dirty="0"/>
              <a:t>More math-y lectures on PCA and, using very similar concepts, systems of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B62AB-B6CC-B436-E4F1-F27A5EB7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8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4BB1-9F5B-85C6-7E98-10D1A7CA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component analysis (PCA)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4C09A-72ED-0E14-D400-61DD3C914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=FgakZw6K1QQ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CBCF1-2B4F-E0AE-8D0C-9445610FA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24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CA182-03FA-E613-4EBE-1644BA5A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Where’s the linear algebra?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67992-D8D7-FB69-5203-6166E715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AE136-4B07-DA7D-CD50-7C4D79CA8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72" y="1279401"/>
            <a:ext cx="6970022" cy="4499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DD1BFA-7DEF-B92D-DD64-C3663701D7F6}"/>
              </a:ext>
            </a:extLst>
          </p:cNvPr>
          <p:cNvSpPr txBox="1"/>
          <p:nvPr/>
        </p:nvSpPr>
        <p:spPr>
          <a:xfrm>
            <a:off x="2079171" y="5778569"/>
            <a:ext cx="6970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gregorygundersen.com</a:t>
            </a:r>
            <a:r>
              <a:rPr lang="en-US" dirty="0"/>
              <a:t>/blog/2018/12/10/</a:t>
            </a:r>
            <a:r>
              <a:rPr lang="en-US" dirty="0" err="1"/>
              <a:t>svd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47064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intuition for PCA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 Tutorial on Change of Basis and Dimensionality Reduction</a:t>
            </a:r>
          </a:p>
          <a:p>
            <a:r>
              <a:rPr dirty="0"/>
              <a:t>Based on J. </a:t>
            </a:r>
            <a:r>
              <a:rPr dirty="0" err="1"/>
              <a:t>Shlens</a:t>
            </a:r>
            <a:r>
              <a:rPr dirty="0"/>
              <a:t> (2014)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/pdf/1404.1100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belab_new" id="{E4B32D4D-32E9-0B47-8318-3D1E469EE3A1}" vid="{E82BE1E3-5EE1-AE4D-B9A0-5A4D9EAC5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20894</TotalTime>
  <Words>358</Words>
  <Application>Microsoft Macintosh PowerPoint</Application>
  <PresentationFormat>Widescreen</PresentationFormat>
  <Paragraphs>58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Arial</vt:lpstr>
      <vt:lpstr>Avenir Book</vt:lpstr>
      <vt:lpstr>Calibri</vt:lpstr>
      <vt:lpstr>Cambria Math</vt:lpstr>
      <vt:lpstr>Century Gothic</vt:lpstr>
      <vt:lpstr>Menlo</vt:lpstr>
      <vt:lpstr>Wingdings</vt:lpstr>
      <vt:lpstr>2_Office Theme</vt:lpstr>
      <vt:lpstr>PowerPoint Presentation</vt:lpstr>
      <vt:lpstr>Announcements</vt:lpstr>
      <vt:lpstr>PowerPoint Presentation</vt:lpstr>
      <vt:lpstr>Ways I aimed to talk about decomposition</vt:lpstr>
      <vt:lpstr>Eigenthingys – Intuition</vt:lpstr>
      <vt:lpstr>Today</vt:lpstr>
      <vt:lpstr>Principle component analysis (PCA)</vt:lpstr>
      <vt:lpstr>Where’s the linear algebra?</vt:lpstr>
      <vt:lpstr>A second intuition for PCA</vt:lpstr>
      <vt:lpstr>PowerPoint Presentation</vt:lpstr>
      <vt:lpstr>A more formal motivation statement</vt:lpstr>
      <vt:lpstr>Philosophy – Change of Basis</vt:lpstr>
      <vt:lpstr>3blue1brown interpretation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Kenneth Joseph</dc:creator>
  <cp:lastModifiedBy>Kenneth Joseph</cp:lastModifiedBy>
  <cp:revision>23</cp:revision>
  <dcterms:created xsi:type="dcterms:W3CDTF">2026-03-08T11:57:56Z</dcterms:created>
  <dcterms:modified xsi:type="dcterms:W3CDTF">2026-04-13T15:25:26Z</dcterms:modified>
</cp:coreProperties>
</file>