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1131" r:id="rId2"/>
    <p:sldId id="1160" r:id="rId3"/>
    <p:sldId id="1153" r:id="rId4"/>
    <p:sldId id="1118" r:id="rId5"/>
    <p:sldId id="1155" r:id="rId6"/>
    <p:sldId id="1156" r:id="rId7"/>
    <p:sldId id="1158" r:id="rId8"/>
    <p:sldId id="112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59"/>
    <p:restoredTop sz="94795"/>
  </p:normalViewPr>
  <p:slideViewPr>
    <p:cSldViewPr snapToGrid="0">
      <p:cViewPr varScale="1">
        <p:scale>
          <a:sx n="117" d="100"/>
          <a:sy n="117" d="100"/>
        </p:scale>
        <p:origin x="1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48AD-4CC0-3E4D-8A35-15B5EE7DAC71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4518-2E9E-B445-90D5-EC147196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CA5B2-206D-2AF7-5574-7F92AFBFB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434670-3FA9-EFF2-3CAD-335D43809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866F3-3884-8C83-01E1-F7BDBB53D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C0877-2DC6-C5A8-07C9-F21D53383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60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9682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66034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1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4/13/26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6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4/13/26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5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5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78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sgNflj69-Y" TargetMode="External"/><Relationship Id="rId2" Type="http://schemas.openxmlformats.org/officeDocument/2006/relationships/hyperlink" Target="https://www.3blue1brown.com/lessons/inverse-matrices#tit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blue1brown.com/?v=determinant" TargetMode="External"/><Relationship Id="rId5" Type="http://schemas.openxmlformats.org/officeDocument/2006/relationships/hyperlink" Target="https://www.youtube.com/watch?v=2Bt-mi5rrCI" TargetMode="External"/><Relationship Id="rId4" Type="http://schemas.openxmlformats.org/officeDocument/2006/relationships/hyperlink" Target="https://www.youtube.com/watch?v=pL4PXSXH-R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44177-F50E-8E91-DE40-9892A5435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A20E0-221B-0D74-770A-E342B4D5AA7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37CFC-5A5B-EAF5-6B4B-B943690EE3F1}"/>
              </a:ext>
            </a:extLst>
          </p:cNvPr>
          <p:cNvSpPr txBox="1"/>
          <p:nvPr/>
        </p:nvSpPr>
        <p:spPr>
          <a:xfrm>
            <a:off x="480108" y="752994"/>
            <a:ext cx="69858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AIS 220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Foundational Mathematics for 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Lecture 17</a:t>
            </a:r>
          </a:p>
          <a:p>
            <a:pPr lvl="0">
              <a:defRPr/>
            </a:pPr>
            <a:r>
              <a:rPr lang="en-US" sz="4400" b="1" dirty="0">
                <a:solidFill>
                  <a:srgbClr val="0070C0"/>
                </a:solidFill>
                <a:latin typeface="Avenir Book" panose="02000503020000020003" pitchFamily="2" charset="0"/>
              </a:rPr>
              <a:t>Systems of linear equations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3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C47E-79D8-B0FF-D8CA-20EFB8BF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65031-9F5C-868B-B615-1F1E6C51C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Systems of Linear Equations</a:t>
            </a:r>
          </a:p>
          <a:p>
            <a:r>
              <a:rPr lang="en-US" dirty="0"/>
              <a:t>Eigenvectors and changing bases</a:t>
            </a:r>
          </a:p>
          <a:p>
            <a:r>
              <a:rPr lang="en-US" dirty="0"/>
              <a:t>Back, once more, to SVD / PCA</a:t>
            </a:r>
          </a:p>
          <a:p>
            <a:r>
              <a:rPr lang="en-US" dirty="0"/>
              <a:t>Intermingled: Review</a:t>
            </a:r>
          </a:p>
          <a:p>
            <a:pPr lvl="1"/>
            <a:r>
              <a:rPr lang="en-US" dirty="0"/>
              <a:t>Basic matrix notation</a:t>
            </a:r>
          </a:p>
          <a:p>
            <a:pPr lvl="1"/>
            <a:r>
              <a:rPr lang="en-US" dirty="0"/>
              <a:t>Matrix addition, multiplication, transpose, inverse, determinant</a:t>
            </a:r>
          </a:p>
          <a:p>
            <a:pPr lvl="1"/>
            <a:r>
              <a:rPr lang="en-US" dirty="0"/>
              <a:t>How to build word by context matrices</a:t>
            </a:r>
          </a:p>
          <a:p>
            <a:pPr lvl="1"/>
            <a:r>
              <a:rPr lang="en-US" dirty="0"/>
              <a:t>Motivations (but not the math) behind PCA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5A75E-13F1-C315-7D1D-D575AFA9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4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4C85-ACE0-B757-13E9-E1AE636EE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of Linear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53352-1927-D7C2-6F6C-3D811B87D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https://www.3blue1brown.com/lessons/inverse-matrices#title</a:t>
            </a:r>
            <a:endParaRPr lang="en-US" dirty="0"/>
          </a:p>
          <a:p>
            <a:r>
              <a:rPr lang="en-US" dirty="0"/>
              <a:t>Stops for</a:t>
            </a:r>
          </a:p>
          <a:p>
            <a:pPr lvl="1"/>
            <a:r>
              <a:rPr lang="en-US" dirty="0"/>
              <a:t>Why are systems of linear equation useful?</a:t>
            </a:r>
          </a:p>
          <a:p>
            <a:pPr lvl="2"/>
            <a:r>
              <a:rPr lang="en-US" dirty="0">
                <a:hlinkClick r:id="rId3"/>
              </a:rPr>
              <a:t>https://www.youtube.com/watch?v=csgNflj69-Y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https://www.youtube.com/watch?v=pL4PXSXH-R8</a:t>
            </a:r>
            <a:endParaRPr lang="en-US" dirty="0"/>
          </a:p>
          <a:p>
            <a:pPr lvl="2"/>
            <a:r>
              <a:rPr lang="en-US" dirty="0">
                <a:hlinkClick r:id="rId5"/>
              </a:rPr>
              <a:t>https://www.youtube.com/watch?v=2Bt-mi5rrCI</a:t>
            </a:r>
            <a:endParaRPr lang="en-US" dirty="0"/>
          </a:p>
          <a:p>
            <a:pPr lvl="2"/>
            <a:r>
              <a:rPr lang="en-US" dirty="0"/>
              <a:t>Come up with your own example!</a:t>
            </a:r>
          </a:p>
          <a:p>
            <a:pPr lvl="1"/>
            <a:r>
              <a:rPr lang="en-US" dirty="0"/>
              <a:t>What is the determinant?</a:t>
            </a:r>
          </a:p>
          <a:p>
            <a:pPr lvl="2"/>
            <a:r>
              <a:rPr lang="en-US" dirty="0">
                <a:hlinkClick r:id="rId6"/>
              </a:rPr>
              <a:t>https://www.3blue1brown.com/?v=determinant</a:t>
            </a:r>
            <a:endParaRPr lang="en-US" dirty="0"/>
          </a:p>
          <a:p>
            <a:pPr lvl="1"/>
            <a:r>
              <a:rPr lang="en-US" dirty="0"/>
              <a:t>What is rank?</a:t>
            </a:r>
          </a:p>
          <a:p>
            <a:pPr lvl="2"/>
            <a:r>
              <a:rPr lang="en-US" dirty="0"/>
              <a:t>The “column space” of a matrix. </a:t>
            </a:r>
          </a:p>
          <a:p>
            <a:pPr lvl="2"/>
            <a:r>
              <a:rPr lang="en-US" dirty="0"/>
              <a:t>Similarly, span of your column vectors</a:t>
            </a:r>
          </a:p>
          <a:p>
            <a:pPr lvl="1"/>
            <a:r>
              <a:rPr lang="en-US" dirty="0"/>
              <a:t>What is null space?</a:t>
            </a:r>
          </a:p>
          <a:p>
            <a:pPr lvl="2"/>
            <a:r>
              <a:rPr lang="en-US" dirty="0"/>
              <a:t>The set of vectors that land at the origin (that get “squished” into the origin)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619F5-5160-8CF4-E189-6D3F95CF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4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F50B-0882-5FEA-D157-EA989B88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73C7-CA58-C626-158B-63306FD9B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Sounds a lot like span, right?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rank of a matrix is the dimension of the span of its columns</a:t>
            </a:r>
          </a:p>
          <a:p>
            <a:r>
              <a:rPr lang="en-US" dirty="0"/>
              <a:t>The </a:t>
            </a:r>
            <a:r>
              <a:rPr lang="en-US" b="1" dirty="0"/>
              <a:t>span</a:t>
            </a:r>
            <a:r>
              <a:rPr lang="en-US" dirty="0"/>
              <a:t> of a set of vectors = all linear combinations of those vectors</a:t>
            </a:r>
          </a:p>
          <a:p>
            <a:r>
              <a:rPr lang="en-US" dirty="0"/>
              <a:t>The </a:t>
            </a:r>
            <a:r>
              <a:rPr lang="en-US" b="1" dirty="0"/>
              <a:t>rank</a:t>
            </a:r>
            <a:r>
              <a:rPr lang="en-US" dirty="0"/>
              <a:t> = the number of </a:t>
            </a:r>
            <a:r>
              <a:rPr lang="en-US" b="1" dirty="0"/>
              <a:t>linearly independent</a:t>
            </a:r>
            <a:r>
              <a:rPr lang="en-US" dirty="0"/>
              <a:t> vectors in that set</a:t>
            </a:r>
          </a:p>
          <a:p>
            <a:r>
              <a:rPr lang="en-US" dirty="0"/>
              <a:t>rank(A)=dim(span of columns of 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46CB9-56DC-9C65-319C-0AD645AA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3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8F09-A050-42F7-CDF3-1A85E40C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84F7-901C-E316-EEEC-12ED5E66B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8" y="1449408"/>
            <a:ext cx="3719751" cy="46379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does A</a:t>
            </a:r>
            <a:r>
              <a:rPr lang="en-US" baseline="30000" dirty="0"/>
              <a:t>-1</a:t>
            </a:r>
            <a:r>
              <a:rPr lang="en-US" dirty="0"/>
              <a:t>A = if A is a 3x3 matrix?</a:t>
            </a:r>
          </a:p>
          <a:p>
            <a:endParaRPr lang="en-US" dirty="0"/>
          </a:p>
          <a:p>
            <a:r>
              <a:rPr lang="en-US" dirty="0"/>
              <a:t>Come up with your own system of linear equations that would be interesting to solve</a:t>
            </a:r>
          </a:p>
          <a:p>
            <a:endParaRPr lang="en-US" dirty="0"/>
          </a:p>
          <a:p>
            <a:r>
              <a:rPr lang="en-US" dirty="0"/>
              <a:t>Computing the determinant, the general formula for 2x2 matrix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E1596-56CD-72B2-35E8-358F6456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AF4F6-B9C1-B970-E415-8DA0AB618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57" y="1269080"/>
            <a:ext cx="4680803" cy="2057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242AB-2FD2-2EF0-F81D-6E48C9200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057" y="3530982"/>
            <a:ext cx="4680803" cy="23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6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B4A39-DA05-F889-02D7-48F0ABE7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7CE4B-1B0D-F7FD-3DED-F64AE1741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0" y="1271360"/>
            <a:ext cx="7093373" cy="2995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3219E-EA0D-5EB5-D9F0-E070F9EF0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345" y="1184358"/>
            <a:ext cx="5020885" cy="29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D8CAB-289B-0EE5-0614-F817D559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970C-4B76-754D-1EA1-1D4418910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27" y="250368"/>
            <a:ext cx="11747095" cy="107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2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4D8C-3FB8-1CDF-D21F-E89677A5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B4BF8-7AE3-415F-7C07-84163B755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not cover solving systems of linear equations in this class, despite its importance</a:t>
            </a:r>
          </a:p>
          <a:p>
            <a:r>
              <a:rPr lang="en-US" dirty="0"/>
              <a:t>If you want to know more about this, I think you could do much worse than this reference:</a:t>
            </a:r>
          </a:p>
          <a:p>
            <a:pPr marL="0" indent="0">
              <a:buNone/>
            </a:pPr>
            <a:r>
              <a:rPr lang="en-US" dirty="0"/>
              <a:t>			https://</a:t>
            </a:r>
            <a:r>
              <a:rPr lang="en-US" dirty="0" err="1"/>
              <a:t>e.math.cornell.edu</a:t>
            </a:r>
            <a:r>
              <a:rPr lang="en-US" dirty="0"/>
              <a:t>/people/</a:t>
            </a:r>
            <a:r>
              <a:rPr lang="en-US" dirty="0" err="1"/>
              <a:t>belk</a:t>
            </a:r>
            <a:r>
              <a:rPr lang="en-US" dirty="0"/>
              <a:t>/writing/LinearODEs11.pdf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B1ACF-E1CB-EE74-B137-D0376530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25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20894</TotalTime>
  <Words>362</Words>
  <Application>Microsoft Macintosh PowerPoint</Application>
  <PresentationFormat>Widescreen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Avenir Book</vt:lpstr>
      <vt:lpstr>Calibri</vt:lpstr>
      <vt:lpstr>Century Gothic</vt:lpstr>
      <vt:lpstr>Menlo</vt:lpstr>
      <vt:lpstr>Wingdings</vt:lpstr>
      <vt:lpstr>2_Office Theme</vt:lpstr>
      <vt:lpstr>PowerPoint Presentation</vt:lpstr>
      <vt:lpstr>Today</vt:lpstr>
      <vt:lpstr>System of Linear Equations</vt:lpstr>
      <vt:lpstr>Rank</vt:lpstr>
      <vt:lpstr>Concept Review</vt:lpstr>
      <vt:lpstr>PowerPoint Presentation</vt:lpstr>
      <vt:lpstr>PowerPoint Presentation</vt:lpstr>
      <vt:lpstr>Solving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23</cp:revision>
  <dcterms:created xsi:type="dcterms:W3CDTF">2026-03-08T11:57:56Z</dcterms:created>
  <dcterms:modified xsi:type="dcterms:W3CDTF">2026-04-13T15:25:15Z</dcterms:modified>
</cp:coreProperties>
</file>