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1166" r:id="rId2"/>
    <p:sldId id="1159" r:id="rId3"/>
    <p:sldId id="1161" r:id="rId4"/>
    <p:sldId id="1138" r:id="rId5"/>
    <p:sldId id="1162" r:id="rId6"/>
    <p:sldId id="1139" r:id="rId7"/>
    <p:sldId id="1143" r:id="rId8"/>
    <p:sldId id="1164" r:id="rId9"/>
    <p:sldId id="1130" r:id="rId10"/>
    <p:sldId id="1165" r:id="rId11"/>
    <p:sldId id="1140" r:id="rId12"/>
    <p:sldId id="1163" r:id="rId13"/>
    <p:sldId id="1146" r:id="rId14"/>
    <p:sldId id="11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/>
    <p:restoredTop sz="94795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A748-E23D-25A3-BD0C-0C874097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A2E54-209F-E270-3A1E-3103D3956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4D837-5716-6110-3DB6-F4DDD3848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B2DF-3F2F-1073-7B7E-C2DA53CC9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8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remykun.com/2016/05/16/singular-value-decomposition-part-2-theorem-proof-algorith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blue1brown.com/lessons/eigenvalues#tit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regorygundersen.com/blog/2022/08/28/matrices-as-functions-and-dat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22BBC-C38F-6B88-9BE6-F7F883FD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B09BC-009E-8FA1-6BEF-B47CA02B174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2AD12-4CB0-2564-2B23-6E24129D41A1}"/>
              </a:ext>
            </a:extLst>
          </p:cNvPr>
          <p:cNvSpPr txBox="1"/>
          <p:nvPr/>
        </p:nvSpPr>
        <p:spPr>
          <a:xfrm>
            <a:off x="480108" y="752994"/>
            <a:ext cx="69858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Foundational Mathematics for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18</a:t>
            </a:r>
          </a:p>
          <a:p>
            <a:pPr lvl="0"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Matrix Decomposition, again, for the last time</a:t>
            </a:r>
            <a:endParaRPr lang="en-US" sz="5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3904-83A8-D2AE-8157-31E18F26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20FE0-D6EF-D865-5817-529E473D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https://www.jeremykun.com/2016/05/16/singular-value-decomposition-part-2-theorem-proof-algorithm/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SVD is what you get when you iteratively solve the greedy optimization problem of fitting data to a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that I mean, you can compute the SVD by doing the following:</a:t>
            </a:r>
          </a:p>
          <a:p>
            <a:pPr lvl="1"/>
            <a:r>
              <a:rPr lang="en-US" dirty="0"/>
              <a:t>What’s the best line fitting my data?</a:t>
            </a:r>
          </a:p>
          <a:p>
            <a:pPr lvl="1"/>
            <a:r>
              <a:rPr lang="en-US" dirty="0"/>
              <a:t>Okay, ignoring that first line, what’s the next best line?</a:t>
            </a:r>
          </a:p>
          <a:p>
            <a:pPr lvl="1"/>
            <a:r>
              <a:rPr lang="en-US" dirty="0"/>
              <a:t>Okay, ignoring all the lines in the span of those first two lines, what’s the next best line?</a:t>
            </a:r>
          </a:p>
          <a:p>
            <a:pPr lvl="1"/>
            <a:r>
              <a:rPr lang="en-US" dirty="0"/>
              <a:t>Ignoring all the lines in the span of the first </a:t>
            </a:r>
            <a:r>
              <a:rPr lang="en-US" i="1" dirty="0"/>
              <a:t>three</a:t>
            </a:r>
            <a:r>
              <a:rPr lang="en-US" dirty="0"/>
              <a:t> lines, what’s the next best line?</a:t>
            </a:r>
          </a:p>
          <a:p>
            <a:pPr lvl="1"/>
            <a:r>
              <a:rPr lang="en-US" dirty="0"/>
              <a:t>(repeat)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51CCE-A6C5-3079-6B26-5B879884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8099-372C-C052-2FEA-4A0243AC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as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C5BA-9054-74A1-7CDE-7BEE55780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Find directions that are maximally stretched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  <m:lim>
                          <m:r>
                            <a:rPr lang="ar-AE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∥=1</m:t>
                          </m:r>
                        </m:lim>
                      </m:limLow>
                      <m:r>
                        <a:rPr lang="ar-AE">
                          <a:latin typeface="Cambria Math" panose="02040503050406030204" pitchFamily="18" charset="0"/>
                        </a:rPr>
                        <m:t>∥</m:t>
                      </m:r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Among all unit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find: </a:t>
                </a:r>
              </a:p>
              <a:p>
                <a:pPr lvl="1"/>
                <a:r>
                  <a:rPr lang="en-US" dirty="0"/>
                  <a:t>The direction stretched the most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Alternatively, the dimension that minimizes distance from the line</a:t>
                </a:r>
              </a:p>
              <a:p>
                <a:r>
                  <a:rPr lang="en-US" dirty="0"/>
                  <a:t>Outputs: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:r>
                  <a:rPr lang="en-US" dirty="0"/>
                  <a:t>first </a:t>
                </a:r>
                <a:r>
                  <a:rPr lang="en-US" b="1" dirty="0"/>
                  <a:t>right singular vector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=∥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ar-AE" dirty="0"/>
                  <a:t>: </a:t>
                </a:r>
                <a:r>
                  <a:rPr lang="en-US" dirty="0"/>
                  <a:t>largest </a:t>
                </a:r>
                <a:r>
                  <a:rPr lang="en-US" b="1" dirty="0"/>
                  <a:t>singular value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ar-AE" dirty="0"/>
                  <a:t>: </a:t>
                </a:r>
                <a:r>
                  <a:rPr lang="en-US" dirty="0"/>
                  <a:t>first </a:t>
                </a:r>
                <a:r>
                  <a:rPr lang="en-US" b="1" dirty="0"/>
                  <a:t>left singular vector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C5BA-9054-74A1-7CDE-7BEE55780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0A095-799D-D8B8-9B02-8318C23D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1907-C9E6-E7F8-6B46-4AF3AADA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E57C-D146-2E92-A8BA-2840C978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in the 3blue1brown how to find the eigenvectors</a:t>
            </a:r>
          </a:p>
          <a:p>
            <a:r>
              <a:rPr lang="en-US" dirty="0"/>
              <a:t>How do we find U, </a:t>
            </a:r>
            <a:r>
              <a:rPr lang="el-GR" dirty="0"/>
              <a:t>Σ</a:t>
            </a:r>
            <a:r>
              <a:rPr lang="en-US" dirty="0"/>
              <a:t>, and V?</a:t>
            </a:r>
          </a:p>
          <a:p>
            <a:pPr lvl="1"/>
            <a:r>
              <a:rPr lang="en-US" dirty="0"/>
              <a:t>The iterative, greedy algorithm described above</a:t>
            </a:r>
          </a:p>
          <a:p>
            <a:pPr lvl="1"/>
            <a:r>
              <a:rPr lang="en-US" dirty="0"/>
              <a:t>This translates to finding orthogonal vectors that maximally explain (or equivalently, “stretch”) our data</a:t>
            </a:r>
          </a:p>
          <a:p>
            <a:r>
              <a:rPr lang="en-US" dirty="0"/>
              <a:t>And what, exactly, can we use them for?</a:t>
            </a:r>
          </a:p>
          <a:p>
            <a:pPr lvl="1"/>
            <a:r>
              <a:rPr lang="en-US" dirty="0"/>
              <a:t>Dimensionality reduction</a:t>
            </a:r>
          </a:p>
          <a:p>
            <a:pPr lvl="2"/>
            <a:r>
              <a:rPr lang="en-US" dirty="0"/>
              <a:t>Projecting onto the first singular dimension gives </a:t>
            </a:r>
            <a:r>
              <a:rPr lang="en-US" b="1" dirty="0"/>
              <a:t>the best low rank approximation of our data</a:t>
            </a:r>
            <a:endParaRPr lang="en-US" dirty="0"/>
          </a:p>
          <a:p>
            <a:pPr lvl="1"/>
            <a:r>
              <a:rPr lang="en-US" dirty="0"/>
              <a:t>Other nice matrix operations that make more sense geometrically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B85A1-8589-F1B5-5B43-276657F0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DC6C-FCB9-50E1-BCA1-9F12141F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PCA?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EAAA8-28FF-F6EB-C02F-DA57780C2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449408"/>
                <a:ext cx="4122521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Find directions of maximum variance in data</a:t>
                </a:r>
                <a:endParaRPr lang="en-US" dirty="0"/>
              </a:p>
              <a:p>
                <a:r>
                  <a:rPr lang="en-US" dirty="0"/>
                  <a:t>Given data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/>
                        </m:func>
                      </m:e>
                      <m:lim>
                        <m:r>
                          <a:rPr lang="ar-AE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∥=1</m:t>
                        </m:r>
                      </m:lim>
                    </m:limLow>
                    <m:r>
                      <a:rPr lang="ar-AE">
                        <a:latin typeface="Cambria Math" panose="02040503050406030204" pitchFamily="18" charset="0"/>
                      </a:rPr>
                      <m:t>∥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𝑋𝑣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𝑋𝑣</m:t>
                    </m:r>
                  </m:oMath>
                </a14:m>
                <a:r>
                  <a:rPr lang="ar-AE" dirty="0"/>
                  <a:t>= </a:t>
                </a:r>
                <a:r>
                  <a:rPr lang="en-US" dirty="0"/>
                  <a:t>projection of data onto direction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directions capturing the most variation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EAAA8-28FF-F6EB-C02F-DA57780C2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449408"/>
                <a:ext cx="4122521" cy="4351338"/>
              </a:xfrm>
              <a:blipFill>
                <a:blip r:embed="rId2"/>
                <a:stretch>
                  <a:fillRect l="-2761" t="-2915" r="-2454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F37D-77DC-7FC4-3109-5C50D5E6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335C9-9E9F-F3EA-AF36-906D94A2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898" y="1708150"/>
            <a:ext cx="6510495" cy="354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1EA7C-B6A0-1234-2C6E-5E90A5D4856C}"/>
              </a:ext>
            </a:extLst>
          </p:cNvPr>
          <p:cNvSpPr txBox="1"/>
          <p:nvPr/>
        </p:nvSpPr>
        <p:spPr>
          <a:xfrm>
            <a:off x="4800599" y="5574793"/>
            <a:ext cx="639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gregorygundersen.com</a:t>
            </a:r>
            <a:r>
              <a:rPr lang="en-US" dirty="0"/>
              <a:t>/blog/2018/12/10/</a:t>
            </a:r>
            <a:r>
              <a:rPr lang="en-US" dirty="0" err="1"/>
              <a:t>svd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551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BEF85-6ABF-1A48-B20A-D6473E03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61D2A-CF2C-E8DA-36F4-43153455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57" y="478971"/>
            <a:ext cx="8850086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9456-CF9B-9EEE-1040-F831425C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Eigenvectors, geometrically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25D58-BB4F-76C6-5090-469C25B8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https://www.3blue1brown.com/lessons/eigenvalues#title</a:t>
            </a:r>
            <a:endParaRPr lang="en-US" dirty="0"/>
          </a:p>
          <a:p>
            <a:r>
              <a:rPr lang="en-US" dirty="0"/>
              <a:t>Some review points</a:t>
            </a:r>
          </a:p>
          <a:p>
            <a:pPr lvl="1"/>
            <a:r>
              <a:rPr lang="en-US" dirty="0"/>
              <a:t>“But if you can find an </a:t>
            </a:r>
            <a:r>
              <a:rPr lang="en-US" dirty="0" err="1"/>
              <a:t>eigenbasis</a:t>
            </a:r>
            <a:r>
              <a:rPr lang="en-US" dirty="0"/>
              <a:t>, it can make matrix operations really lovely.”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C3131-9683-B90A-A58B-05EF5D46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2B166-F5D9-48D3-6D55-6D6C6879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59858-9C84-3B3C-894E-FFD49D71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39" y="62230"/>
            <a:ext cx="5498193" cy="65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4B83-A4C1-2B14-1B30-77AEBC82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– (Geometric)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A6B53-0976-26BC-7FA4-43FB1E2BC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Eigenvectors are directions preserved by a transformation</a:t>
                </a:r>
                <a:endParaRPr lang="en-US" dirty="0"/>
              </a:p>
              <a:p>
                <a:r>
                  <a:rPr lang="en-US" dirty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Interpretation: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keeps its </a:t>
                </a:r>
                <a:r>
                  <a:rPr lang="en-US" b="1" dirty="0"/>
                  <a:t>direction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Only scaled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Geometric idea: </a:t>
                </a:r>
              </a:p>
              <a:p>
                <a:pPr lvl="1"/>
                <a:r>
                  <a:rPr lang="en-US" dirty="0"/>
                  <a:t>Not “knocked off” their span </a:t>
                </a:r>
              </a:p>
              <a:p>
                <a:pPr lvl="1"/>
                <a:r>
                  <a:rPr lang="en-US" dirty="0"/>
                  <a:t>Transformation acts as pure scaling along these directions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A6B53-0976-26BC-7FA4-43FB1E2BC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4AAA5-BC3A-0F39-8CB4-96A2747C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2755A-C786-F57E-54CA-D9CA6887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– Who cares, anyway?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5B469-5003-50DE-669D-9F497EC68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Eigenvectors and eigenvalues amount to finding a change of basis that make matrix operations easier (amongst other reasons we won’t cover)</a:t>
            </a:r>
          </a:p>
          <a:p>
            <a:r>
              <a:rPr lang="en-US" dirty="0"/>
              <a:t>As in 3blue1brown, this utility comes from the fact that we can do </a:t>
            </a:r>
            <a:r>
              <a:rPr lang="en-US" b="1" dirty="0"/>
              <a:t>Diagonalization</a:t>
            </a:r>
            <a:r>
              <a:rPr lang="en-US" dirty="0"/>
              <a:t>. If a matrix A has a full set of linearly independent eigenvectors, we can decompose it as:</a:t>
            </a:r>
          </a:p>
          <a:p>
            <a:pPr marL="0" indent="0">
              <a:buNone/>
            </a:pPr>
            <a:r>
              <a:rPr lang="en-US" b="1" dirty="0"/>
              <a:t>					A = PDP</a:t>
            </a:r>
            <a:r>
              <a:rPr lang="en-US" b="1" baseline="30000" dirty="0"/>
              <a:t>-1 </a:t>
            </a:r>
          </a:p>
          <a:p>
            <a:pPr marL="0" indent="0">
              <a:buNone/>
            </a:pPr>
            <a:r>
              <a:rPr lang="en-US" dirty="0"/>
              <a:t>where D is a diagonal matrix containing the eigenvalues and P contains the eigenvectors. This transformation makes complex operations, like raising a matrix to a high power (as shown in the video), easier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D286F-8A41-E051-7E51-BB5349E4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4BA143-1A17-1B04-38B5-A5364C965F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 What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isn’t square or symmetric?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4BA143-1A17-1B04-38B5-A5364C965F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2827-46C3-9AB5-CFE1-DA63B23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“Same direction” no longer makes sense!</a:t>
            </a:r>
          </a:p>
          <a:p>
            <a:r>
              <a:rPr lang="en-US" dirty="0"/>
              <a:t>As we will see (and have seen), however, we still find use in these kinds of decompositions</a:t>
            </a:r>
          </a:p>
          <a:p>
            <a:r>
              <a:rPr lang="en-US" dirty="0"/>
              <a:t>The outline:</a:t>
            </a:r>
          </a:p>
          <a:p>
            <a:pPr lvl="1"/>
            <a:r>
              <a:rPr lang="en-US" dirty="0"/>
              <a:t>We’re have to define a new notion of what constitutes ”same direction” for non-square matrices</a:t>
            </a:r>
          </a:p>
          <a:p>
            <a:pPr lvl="1"/>
            <a:r>
              <a:rPr lang="en-US" dirty="0"/>
              <a:t>These are going to be the directions in the column space that “maximally stretch” the data, or in other words, that explain the data “the best” (remember the </a:t>
            </a:r>
            <a:r>
              <a:rPr lang="en-US" dirty="0" err="1"/>
              <a:t>StatQuest</a:t>
            </a:r>
            <a:r>
              <a:rPr lang="en-US" dirty="0"/>
              <a:t> video)</a:t>
            </a:r>
          </a:p>
          <a:p>
            <a:r>
              <a:rPr lang="en-US" dirty="0"/>
              <a:t>This is going to result in something called the </a:t>
            </a:r>
            <a:r>
              <a:rPr lang="en-US" i="1" dirty="0"/>
              <a:t>singular value decomposition (SVD) </a:t>
            </a:r>
            <a:r>
              <a:rPr lang="en-US" dirty="0"/>
              <a:t>of a non-square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5AFD4-CCDC-347B-D21A-73B76D58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8999-7027-ECEC-7980-61172BB2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objective, from a linear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E4295-276A-41CE-B89D-B09AD7985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449407"/>
                <a:ext cx="10515600" cy="48425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A= U</a:t>
                </a:r>
                <a:r>
                  <a:rPr lang="el-GR" dirty="0"/>
                  <a:t>Σ</a:t>
                </a:r>
                <a:r>
                  <a:rPr lang="en-US" dirty="0"/>
                  <a:t>V</a:t>
                </a:r>
                <a:r>
                  <a:rPr lang="en-US" baseline="30000" dirty="0"/>
                  <a:t>T</a:t>
                </a:r>
                <a:r>
                  <a:rPr lang="en-US" dirty="0"/>
                  <a:t> </a:t>
                </a:r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input directions (right singular vectors)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output directions (left singular vectors)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l-GR" dirty="0"/>
                  <a:t>: </a:t>
                </a:r>
                <a:r>
                  <a:rPr lang="en-US" dirty="0"/>
                  <a:t>scaling (singular values) </a:t>
                </a:r>
              </a:p>
              <a:p>
                <a:r>
                  <a:rPr lang="en-US" dirty="0"/>
                  <a:t>Mathematically, this looks very similar to the decomposition we get with square matrices from </a:t>
                </a:r>
                <a:r>
                  <a:rPr lang="en-US" dirty="0" err="1"/>
                  <a:t>eigendecomposition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Gives you a sense of how the two are connected, SVD is in many ways the equivalent of doing </a:t>
                </a:r>
                <a:r>
                  <a:rPr lang="en-US" dirty="0" err="1"/>
                  <a:t>eigendecomposition</a:t>
                </a:r>
                <a:r>
                  <a:rPr lang="en-US" dirty="0"/>
                  <a:t>, but on a non-square matrix</a:t>
                </a:r>
              </a:p>
              <a:p>
                <a:pPr lvl="1"/>
                <a:r>
                  <a:rPr lang="en-US" dirty="0"/>
                  <a:t>The intuition is that we’re finding a “nice direction” in the column space that runs through the data the best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E4295-276A-41CE-B89D-B09AD7985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449407"/>
                <a:ext cx="10515600" cy="4842535"/>
              </a:xfrm>
              <a:blipFill>
                <a:blip r:embed="rId2"/>
                <a:stretch>
                  <a:fillRect l="-1086" t="-1832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963C7-F392-36D0-75AB-2F3E041A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16EC-25C5-702B-F995-E6548683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can, if we want, stop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9F9B-6C12-A5E0-FA1E-E645D3EE1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the SVD of a non-square matrix again lets us do some nice things with our matrix</a:t>
            </a:r>
          </a:p>
          <a:p>
            <a:r>
              <a:rPr lang="en-US" dirty="0"/>
              <a:t>But if you recall, I motivated PCA (which is a cousin of SVD) on data matrices</a:t>
            </a:r>
          </a:p>
          <a:p>
            <a:r>
              <a:rPr lang="en-US" b="1" dirty="0"/>
              <a:t>What, exactly, is the relationship between these 3blue1brown videos geometrically, and matrices of data?!!!!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8701C-4F6D-7A5F-C75F-FC62EFA2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5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7809-3088-940B-921B-3C6EE880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OK, but like, how does this connect to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8414C-C6DE-3991-05BE-1BF11B10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https://gregorygundersen.com/blog/2022/08/28/matrices-as-functions-and-data/</a:t>
            </a:r>
            <a:endParaRPr lang="en-US" dirty="0"/>
          </a:p>
          <a:p>
            <a:r>
              <a:rPr lang="en-US" dirty="0"/>
              <a:t>[On the board]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2FD1-A8E6-7BCE-4888-213FCDB9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01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20894</TotalTime>
  <Words>843</Words>
  <Application>Microsoft Macintosh PowerPoint</Application>
  <PresentationFormat>Widescreen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2_Office Theme</vt:lpstr>
      <vt:lpstr>PowerPoint Presentation</vt:lpstr>
      <vt:lpstr>Eigenvectors, geometrically</vt:lpstr>
      <vt:lpstr>PowerPoint Presentation</vt:lpstr>
      <vt:lpstr>Eigenvectors – (Geometric) Intuition</vt:lpstr>
      <vt:lpstr>Eigenvectors – Who cares, anyway?</vt:lpstr>
      <vt:lpstr> What if A isn’t square or symmetric?</vt:lpstr>
      <vt:lpstr>SVD objective, from a linear perspective</vt:lpstr>
      <vt:lpstr>We can, if we want, stop here</vt:lpstr>
      <vt:lpstr>OK, but like, how does this connect to data?</vt:lpstr>
      <vt:lpstr>Connecting to SVD</vt:lpstr>
      <vt:lpstr>SVD as optimization</vt:lpstr>
      <vt:lpstr>Questions</vt:lpstr>
      <vt:lpstr>What about PCA?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23</cp:revision>
  <dcterms:created xsi:type="dcterms:W3CDTF">2026-03-08T11:57:56Z</dcterms:created>
  <dcterms:modified xsi:type="dcterms:W3CDTF">2026-04-13T15:24:57Z</dcterms:modified>
</cp:coreProperties>
</file>