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59"/>
  </p:notesMasterIdLst>
  <p:sldIdLst>
    <p:sldId id="816" r:id="rId2"/>
    <p:sldId id="732" r:id="rId3"/>
    <p:sldId id="533" r:id="rId4"/>
    <p:sldId id="539" r:id="rId5"/>
    <p:sldId id="676" r:id="rId6"/>
    <p:sldId id="563" r:id="rId7"/>
    <p:sldId id="574" r:id="rId8"/>
    <p:sldId id="1501" r:id="rId9"/>
    <p:sldId id="512" r:id="rId10"/>
    <p:sldId id="799" r:id="rId11"/>
    <p:sldId id="556" r:id="rId12"/>
    <p:sldId id="1502" r:id="rId13"/>
    <p:sldId id="811" r:id="rId14"/>
    <p:sldId id="1345" r:id="rId15"/>
    <p:sldId id="1235" r:id="rId16"/>
    <p:sldId id="1226" r:id="rId17"/>
    <p:sldId id="1173" r:id="rId18"/>
    <p:sldId id="1200" r:id="rId19"/>
    <p:sldId id="1207" r:id="rId20"/>
    <p:sldId id="1347" r:id="rId21"/>
    <p:sldId id="1230" r:id="rId22"/>
    <p:sldId id="1217" r:id="rId23"/>
    <p:sldId id="1495" r:id="rId24"/>
    <p:sldId id="810" r:id="rId25"/>
    <p:sldId id="792" r:id="rId26"/>
    <p:sldId id="1503" r:id="rId27"/>
    <p:sldId id="697" r:id="rId28"/>
    <p:sldId id="467" r:id="rId29"/>
    <p:sldId id="527" r:id="rId30"/>
    <p:sldId id="580" r:id="rId31"/>
    <p:sldId id="658" r:id="rId32"/>
    <p:sldId id="659" r:id="rId33"/>
    <p:sldId id="704" r:id="rId34"/>
    <p:sldId id="705" r:id="rId35"/>
    <p:sldId id="812" r:id="rId36"/>
    <p:sldId id="1496" r:id="rId37"/>
    <p:sldId id="677" r:id="rId38"/>
    <p:sldId id="653" r:id="rId39"/>
    <p:sldId id="654" r:id="rId40"/>
    <p:sldId id="632" r:id="rId41"/>
    <p:sldId id="789" r:id="rId42"/>
    <p:sldId id="655" r:id="rId43"/>
    <p:sldId id="656" r:id="rId44"/>
    <p:sldId id="657" r:id="rId45"/>
    <p:sldId id="808" r:id="rId46"/>
    <p:sldId id="791" r:id="rId47"/>
    <p:sldId id="813" r:id="rId48"/>
    <p:sldId id="708" r:id="rId49"/>
    <p:sldId id="709" r:id="rId50"/>
    <p:sldId id="711" r:id="rId51"/>
    <p:sldId id="698" r:id="rId52"/>
    <p:sldId id="1497" r:id="rId53"/>
    <p:sldId id="1498" r:id="rId54"/>
    <p:sldId id="263" r:id="rId55"/>
    <p:sldId id="1493" r:id="rId56"/>
    <p:sldId id="1396" r:id="rId57"/>
    <p:sldId id="149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p:restoredTop sz="78082"/>
  </p:normalViewPr>
  <p:slideViewPr>
    <p:cSldViewPr snapToGrid="0" snapToObjects="1">
      <p:cViewPr varScale="1">
        <p:scale>
          <a:sx n="98" d="100"/>
          <a:sy n="98" d="100"/>
        </p:scale>
        <p:origin x="11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A06383-B709-4745-B82D-22F7C0969621}" type="datetimeFigureOut">
              <a:rPr lang="en-US" smtClean="0"/>
              <a:t>1/28/26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B39BA-FEE4-F742-9DD7-1C03E9434244}" type="slidenum">
              <a:rPr lang="en-US" smtClean="0"/>
              <a:t>‹#›</a:t>
            </a:fld>
            <a:endParaRPr lang="en-US"/>
          </a:p>
        </p:txBody>
      </p:sp>
    </p:spTree>
    <p:extLst>
      <p:ext uri="{BB962C8B-B14F-4D97-AF65-F5344CB8AC3E}">
        <p14:creationId xmlns:p14="http://schemas.microsoft.com/office/powerpoint/2010/main" val="23807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Big_dat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4202A-239C-82B9-1939-B8709A6CE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0B661-4EAB-AE41-D4B6-7DF1CC674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2493F-EFF9-08F7-A147-324092C7F2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5EEE1F-E5F7-DED0-2C1A-82B2417EE5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B39BA-FEE4-F742-9DD7-1C03E9434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09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4</a:t>
            </a:fld>
            <a:endParaRPr lang="en-US"/>
          </a:p>
        </p:txBody>
      </p:sp>
    </p:spTree>
    <p:extLst>
      <p:ext uri="{BB962C8B-B14F-4D97-AF65-F5344CB8AC3E}">
        <p14:creationId xmlns:p14="http://schemas.microsoft.com/office/powerpoint/2010/main" val="71347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Cholera epidemics, what we now know to be caused by a specific pathogen in drinking water, were routine and catastrophic; so common that the population growth of London had flattened out. The likelihood of an infant reaching the age of three was less than one in five. In spite of this terrible scourge, Londoners were helpless to stop it. The germ theory was not yet established, and physicians continued to consider “miasmas,” or toxic vapors, as the source of ,. While Snow was skeptical of the miasma theory, his approach to the 1854 epidemic, was nothing short of brilliant; it was early “</a:t>
            </a:r>
            <a:r>
              <a:rPr lang="en-US" sz="1200" b="0" i="0" u="none" strike="noStrike" kern="1200" dirty="0">
                <a:solidFill>
                  <a:schemeClr val="tx1"/>
                </a:solidFill>
                <a:effectLst/>
                <a:latin typeface="+mn-lt"/>
                <a:ea typeface="+mn-ea"/>
                <a:cs typeface="+mn-cs"/>
                <a:hlinkClick r:id="rId3"/>
              </a:rPr>
              <a:t>Big-data” science</a:t>
            </a:r>
            <a:r>
              <a:rPr lang="en-US" sz="1200" b="0" i="0" kern="1200" dirty="0">
                <a:solidFill>
                  <a:schemeClr val="tx1"/>
                </a:solidFill>
                <a:effectLst/>
                <a:latin typeface="+mn-lt"/>
                <a:ea typeface="+mn-ea"/>
                <a:cs typeface="+mn-cs"/>
              </a:rPr>
              <a:t>, at least to the extent that Snow had no real idea of the causative agent, or a model with which to shape his analysis.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8</a:t>
            </a:fld>
            <a:endParaRPr lang="en-US"/>
          </a:p>
        </p:txBody>
      </p:sp>
    </p:spTree>
    <p:extLst>
      <p:ext uri="{BB962C8B-B14F-4D97-AF65-F5344CB8AC3E}">
        <p14:creationId xmlns:p14="http://schemas.microsoft.com/office/powerpoint/2010/main" val="57017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11</a:t>
            </a:fld>
            <a:endParaRPr lang="en-US"/>
          </a:p>
        </p:txBody>
      </p:sp>
    </p:spTree>
    <p:extLst>
      <p:ext uri="{BB962C8B-B14F-4D97-AF65-F5344CB8AC3E}">
        <p14:creationId xmlns:p14="http://schemas.microsoft.com/office/powerpoint/2010/main" val="396971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12</a:t>
            </a:fld>
            <a:endParaRPr lang="en-US"/>
          </a:p>
        </p:txBody>
      </p:sp>
    </p:spTree>
    <p:extLst>
      <p:ext uri="{BB962C8B-B14F-4D97-AF65-F5344CB8AC3E}">
        <p14:creationId xmlns:p14="http://schemas.microsoft.com/office/powerpoint/2010/main" val="310765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B39BA-FEE4-F742-9DD7-1C03E9434244}" type="slidenum">
              <a:rPr lang="en-US" smtClean="0"/>
              <a:t>26</a:t>
            </a:fld>
            <a:endParaRPr lang="en-US"/>
          </a:p>
        </p:txBody>
      </p:sp>
    </p:spTree>
    <p:extLst>
      <p:ext uri="{BB962C8B-B14F-4D97-AF65-F5344CB8AC3E}">
        <p14:creationId xmlns:p14="http://schemas.microsoft.com/office/powerpoint/2010/main" val="17866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C28BE-C975-AB42-888D-E70E23DE64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D14990-4C3E-5F4B-8FED-CB70E7F1F2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863563-9ED4-D643-9587-042835747AE4}"/>
              </a:ext>
            </a:extLst>
          </p:cNvPr>
          <p:cNvSpPr>
            <a:spLocks noGrp="1"/>
          </p:cNvSpPr>
          <p:nvPr>
            <p:ph type="dt" sz="half" idx="10"/>
          </p:nvPr>
        </p:nvSpPr>
        <p:spPr/>
        <p:txBody>
          <a:bodyPr/>
          <a:lstStyle/>
          <a:p>
            <a:fld id="{1FE0101D-1620-424A-A1B7-828218DBE0B3}" type="datetime1">
              <a:rPr lang="en-US" smtClean="0"/>
              <a:t>1/28/26</a:t>
            </a:fld>
            <a:endParaRPr lang="en-US"/>
          </a:p>
        </p:txBody>
      </p:sp>
      <p:sp>
        <p:nvSpPr>
          <p:cNvPr id="5" name="Footer Placeholder 4">
            <a:extLst>
              <a:ext uri="{FF2B5EF4-FFF2-40B4-BE49-F238E27FC236}">
                <a16:creationId xmlns:a16="http://schemas.microsoft.com/office/drawing/2014/main" id="{B0CF07C6-5297-7646-9A1B-34D1829C512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BF169D41-EC52-DA4D-A0C7-0F4F1DC05238}"/>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2403311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48E1-29D8-B545-9988-D99D030078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14A642-52EE-1C4B-971E-6948478B3B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A3C7B-81DD-7C4B-8F58-BE4CBA90F05E}"/>
              </a:ext>
            </a:extLst>
          </p:cNvPr>
          <p:cNvSpPr>
            <a:spLocks noGrp="1"/>
          </p:cNvSpPr>
          <p:nvPr>
            <p:ph type="dt" sz="half" idx="10"/>
          </p:nvPr>
        </p:nvSpPr>
        <p:spPr/>
        <p:txBody>
          <a:bodyPr/>
          <a:lstStyle/>
          <a:p>
            <a:fld id="{91513984-9F27-9E49-9B00-9D22AC5389E4}" type="datetime1">
              <a:rPr lang="en-US" smtClean="0"/>
              <a:t>1/28/26</a:t>
            </a:fld>
            <a:endParaRPr lang="en-US"/>
          </a:p>
        </p:txBody>
      </p:sp>
      <p:sp>
        <p:nvSpPr>
          <p:cNvPr id="5" name="Footer Placeholder 4">
            <a:extLst>
              <a:ext uri="{FF2B5EF4-FFF2-40B4-BE49-F238E27FC236}">
                <a16:creationId xmlns:a16="http://schemas.microsoft.com/office/drawing/2014/main" id="{17846805-0CBF-1047-9BC9-69599AA1C889}"/>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DF82FDB1-04A3-0149-84CD-E6723037A3C9}"/>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309129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85370-647C-0B49-9380-1C49754080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68A2A6-67B7-264F-AF52-523788CAA26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9166E-842D-B946-9536-4480AE4971BB}"/>
              </a:ext>
            </a:extLst>
          </p:cNvPr>
          <p:cNvSpPr>
            <a:spLocks noGrp="1"/>
          </p:cNvSpPr>
          <p:nvPr>
            <p:ph type="dt" sz="half" idx="10"/>
          </p:nvPr>
        </p:nvSpPr>
        <p:spPr/>
        <p:txBody>
          <a:bodyPr/>
          <a:lstStyle/>
          <a:p>
            <a:fld id="{4FACB99A-C6B4-A742-97F0-F17EA55B1A6D}" type="datetime1">
              <a:rPr lang="en-US" smtClean="0"/>
              <a:t>1/28/26</a:t>
            </a:fld>
            <a:endParaRPr lang="en-US"/>
          </a:p>
        </p:txBody>
      </p:sp>
      <p:sp>
        <p:nvSpPr>
          <p:cNvPr id="5" name="Footer Placeholder 4">
            <a:extLst>
              <a:ext uri="{FF2B5EF4-FFF2-40B4-BE49-F238E27FC236}">
                <a16:creationId xmlns:a16="http://schemas.microsoft.com/office/drawing/2014/main" id="{D19948CA-7CE6-DA4B-9846-169CB0AB1F09}"/>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576D4698-0B78-9E48-9174-23884DB67D00}"/>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2796863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653969" y="1854398"/>
            <a:ext cx="8884063" cy="4420196"/>
          </a:xfrm>
          <a:prstGeom prst="rect">
            <a:avLst/>
          </a:prstGeom>
        </p:spPr>
        <p:txBody>
          <a:bodyPr/>
          <a:lstStyle>
            <a:lvl1pPr marL="0" indent="0">
              <a:buSzTx/>
              <a:buNone/>
            </a:lvl1pPr>
            <a:lvl2pPr marL="0" indent="114300">
              <a:spcBef>
                <a:spcPts val="2100"/>
              </a:spcBef>
              <a:buSzTx/>
              <a:buNone/>
              <a:defRPr sz="2300">
                <a:solidFill>
                  <a:srgbClr val="53545F"/>
                </a:solidFill>
              </a:defRPr>
            </a:lvl2pPr>
            <a:lvl3pPr marL="0" indent="228600">
              <a:spcBef>
                <a:spcPts val="1500"/>
              </a:spcBef>
              <a:buSzTx/>
              <a:buNone/>
              <a:defRPr sz="2200">
                <a:solidFill>
                  <a:srgbClr val="686977"/>
                </a:solidFill>
              </a:defRPr>
            </a:lvl3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665803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416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601127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5F90AF-A7DA-AE4F-8E05-D7BB60B73C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88950" cy="6857998"/>
          </a:xfrm>
          <a:prstGeom prst="rect">
            <a:avLst/>
          </a:prstGeom>
        </p:spPr>
      </p:pic>
      <p:pic>
        <p:nvPicPr>
          <p:cNvPr id="12" name="Picture 11">
            <a:extLst>
              <a:ext uri="{FF2B5EF4-FFF2-40B4-BE49-F238E27FC236}">
                <a16:creationId xmlns:a16="http://schemas.microsoft.com/office/drawing/2014/main" id="{DEF76966-B0EA-3344-AA63-F2BB9F5FFF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8368" y="5383324"/>
            <a:ext cx="3038969" cy="653986"/>
          </a:xfrm>
          <a:prstGeom prst="rect">
            <a:avLst/>
          </a:prstGeom>
        </p:spPr>
      </p:pic>
      <p:sp>
        <p:nvSpPr>
          <p:cNvPr id="8" name="Text Placeholder 7">
            <a:extLst>
              <a:ext uri="{FF2B5EF4-FFF2-40B4-BE49-F238E27FC236}">
                <a16:creationId xmlns:a16="http://schemas.microsoft.com/office/drawing/2014/main" id="{F0734D86-3E3D-8648-A97A-7CAFCF59DE3A}"/>
              </a:ext>
            </a:extLst>
          </p:cNvPr>
          <p:cNvSpPr>
            <a:spLocks noGrp="1"/>
          </p:cNvSpPr>
          <p:nvPr>
            <p:ph type="body" sz="quarter" idx="10" hasCustomPrompt="1"/>
          </p:nvPr>
        </p:nvSpPr>
        <p:spPr>
          <a:xfrm>
            <a:off x="658368" y="1483185"/>
            <a:ext cx="6445250" cy="2492375"/>
          </a:xfrm>
        </p:spPr>
        <p:txBody>
          <a:bodyPr/>
          <a:lstStyle>
            <a:lvl1pPr marL="0" marR="0" indent="0" algn="l" defTabSz="914400" rtl="0" eaLnBrk="1" fontAlgn="auto" latinLnBrk="0" hangingPunct="1">
              <a:lnSpc>
                <a:spcPts val="5800"/>
              </a:lnSpc>
              <a:spcBef>
                <a:spcPct val="0"/>
              </a:spcBef>
              <a:spcAft>
                <a:spcPts val="0"/>
              </a:spcAft>
              <a:buClrTx/>
              <a:buSzTx/>
              <a:buFontTx/>
              <a:buNone/>
              <a:tabLst/>
              <a:defRPr/>
            </a:lvl1pPr>
          </a:lstStyle>
          <a:p>
            <a:pPr marL="0" marR="0" lvl="0" indent="0" algn="l" defTabSz="914400" rtl="0" eaLnBrk="1" fontAlgn="auto" latinLnBrk="0" hangingPunct="1">
              <a:lnSpc>
                <a:spcPts val="5800"/>
              </a:lnSpc>
              <a:spcBef>
                <a:spcPct val="0"/>
              </a:spcBef>
              <a:spcAft>
                <a:spcPts val="0"/>
              </a:spcAft>
              <a:buClrTx/>
              <a:buSzTx/>
              <a:buFontTx/>
              <a:buNone/>
              <a:tabLst/>
              <a:defRPr/>
            </a:pPr>
            <a: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t>Presentation</a:t>
            </a:r>
            <a:b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br>
            <a: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t>title </a:t>
            </a:r>
          </a:p>
        </p:txBody>
      </p:sp>
    </p:spTree>
    <p:extLst>
      <p:ext uri="{BB962C8B-B14F-4D97-AF65-F5344CB8AC3E}">
        <p14:creationId xmlns:p14="http://schemas.microsoft.com/office/powerpoint/2010/main" val="3036153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White">
    <p:spTree>
      <p:nvGrpSpPr>
        <p:cNvPr id="1" name=""/>
        <p:cNvGrpSpPr/>
        <p:nvPr/>
      </p:nvGrpSpPr>
      <p:grpSpPr>
        <a:xfrm>
          <a:off x="0" y="0"/>
          <a:ext cx="0" cy="0"/>
          <a:chOff x="0" y="0"/>
          <a:chExt cx="0" cy="0"/>
        </a:xfrm>
      </p:grpSpPr>
      <p:sp>
        <p:nvSpPr>
          <p:cNvPr id="49" name="Title Text"/>
          <p:cNvSpPr txBox="1">
            <a:spLocks noGrp="1"/>
          </p:cNvSpPr>
          <p:nvPr>
            <p:ph type="body" sz="quarter" idx="21"/>
          </p:nvPr>
        </p:nvSpPr>
        <p:spPr>
          <a:xfrm>
            <a:off x="419100" y="196850"/>
            <a:ext cx="11353800" cy="558800"/>
          </a:xfrm>
          <a:prstGeom prst="rect">
            <a:avLst/>
          </a:prstGeom>
        </p:spPr>
        <p:txBody>
          <a:bodyPr anchor="t">
            <a:noAutofit/>
          </a:bodyPr>
          <a:lstStyle>
            <a:lvl1pPr marL="0" indent="0">
              <a:spcBef>
                <a:spcPts val="0"/>
              </a:spcBef>
              <a:buSzTx/>
              <a:buNone/>
              <a:defRPr sz="4200">
                <a:solidFill>
                  <a:srgbClr val="000000"/>
                </a:solidFill>
              </a:defRPr>
            </a:lvl1pPr>
          </a:lstStyle>
          <a:p>
            <a:r>
              <a:t>Title Text</a:t>
            </a:r>
          </a:p>
        </p:txBody>
      </p:sp>
      <p:sp>
        <p:nvSpPr>
          <p:cNvPr id="50" name="Body Level One…"/>
          <p:cNvSpPr txBox="1">
            <a:spLocks noGrp="1"/>
          </p:cNvSpPr>
          <p:nvPr>
            <p:ph type="body" idx="22"/>
          </p:nvPr>
        </p:nvSpPr>
        <p:spPr>
          <a:xfrm>
            <a:off x="419100" y="1047750"/>
            <a:ext cx="11353800" cy="5175250"/>
          </a:xfrm>
          <a:prstGeom prst="rect">
            <a:avLst/>
          </a:prstGeom>
        </p:spPr>
        <p:txBody>
          <a:bodyPr anchor="t">
            <a:noAutofit/>
          </a:bodyPr>
          <a:lstStyle>
            <a:lvl1pPr marL="400050" indent="-400050">
              <a:buSzPct val="120000"/>
              <a:buFont typeface="Lucida Grande"/>
              <a:buChar char="▪"/>
              <a:defRPr>
                <a:solidFill>
                  <a:srgbClr val="000000"/>
                </a:solidFill>
              </a:defRPr>
            </a:lvl1pPr>
            <a:lvl2pPr marL="723900" indent="-292100">
              <a:buSzPct val="130000"/>
              <a:buChar char="-"/>
              <a:defRPr>
                <a:solidFill>
                  <a:srgbClr val="000000"/>
                </a:solidFill>
              </a:defRPr>
            </a:lvl2pPr>
            <a:lvl3pPr marL="1041400" indent="-292100">
              <a:buSzPct val="130000"/>
              <a:buChar char="-"/>
              <a:defRPr>
                <a:solidFill>
                  <a:srgbClr val="000000"/>
                </a:solidFill>
              </a:defRPr>
            </a:lvl3pPr>
            <a:lvl4pPr marL="1371600" indent="-292100">
              <a:buSzPct val="130000"/>
              <a:buChar char="-"/>
              <a:defRPr>
                <a:solidFill>
                  <a:srgbClr val="000000"/>
                </a:solidFill>
              </a:defRPr>
            </a:lvl4pPr>
            <a:lvl5pPr marL="1682750" indent="-279400">
              <a:buSzPct val="13000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66581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7AA1-D6F6-4B4A-B5B1-981CED01C3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2516B-CCCF-5F4A-9B01-AA30C70462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ADF89-55E3-0B41-8164-0573FBFBDFA3}"/>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06626338-8A8B-B342-A19C-7B770259468D}"/>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03F9AE38-E3F9-C245-B7DE-C4C9EB4982E9}"/>
              </a:ext>
            </a:extLst>
          </p:cNvPr>
          <p:cNvSpPr>
            <a:spLocks noGrp="1"/>
          </p:cNvSpPr>
          <p:nvPr>
            <p:ph type="sldNum" sz="quarter" idx="12"/>
          </p:nvPr>
        </p:nvSpPr>
        <p:spPr/>
        <p:txBody>
          <a:bodyPr/>
          <a:lstStyle/>
          <a:p>
            <a:fld id="{6088BDBC-A55A-0D4E-9238-49D16FB07DCD}" type="slidenum">
              <a:rPr lang="en-US" smtClean="0"/>
              <a:t>‹#›</a:t>
            </a:fld>
            <a:endParaRPr lang="en-US"/>
          </a:p>
        </p:txBody>
      </p:sp>
      <p:cxnSp>
        <p:nvCxnSpPr>
          <p:cNvPr id="7" name="Straight Connector 6">
            <a:extLst>
              <a:ext uri="{FF2B5EF4-FFF2-40B4-BE49-F238E27FC236}">
                <a16:creationId xmlns:a16="http://schemas.microsoft.com/office/drawing/2014/main" id="{85EA864B-F01B-F242-B83A-4C5118F102E0}"/>
              </a:ext>
            </a:extLst>
          </p:cNvPr>
          <p:cNvCxnSpPr/>
          <p:nvPr userDrawn="1"/>
        </p:nvCxnSpPr>
        <p:spPr>
          <a:xfrm>
            <a:off x="738184" y="1385887"/>
            <a:ext cx="10710862" cy="0"/>
          </a:xfrm>
          <a:prstGeom prst="line">
            <a:avLst/>
          </a:prstGeom>
          <a:ln w="53975"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5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903E-4803-134F-AB27-D21C948085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FF41F8-4CD0-3A46-B3EE-ADF0D1E05D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AE7B2E-4180-0140-A0EE-DC140A802CD2}"/>
              </a:ext>
            </a:extLst>
          </p:cNvPr>
          <p:cNvSpPr>
            <a:spLocks noGrp="1"/>
          </p:cNvSpPr>
          <p:nvPr>
            <p:ph type="dt" sz="half" idx="10"/>
          </p:nvPr>
        </p:nvSpPr>
        <p:spPr/>
        <p:txBody>
          <a:bodyPr/>
          <a:lstStyle/>
          <a:p>
            <a:fld id="{E14E46EA-DB6D-514A-88D8-66FF730AD5E0}" type="datetime1">
              <a:rPr lang="en-US" smtClean="0"/>
              <a:t>1/28/26</a:t>
            </a:fld>
            <a:endParaRPr lang="en-US"/>
          </a:p>
        </p:txBody>
      </p:sp>
      <p:sp>
        <p:nvSpPr>
          <p:cNvPr id="5" name="Footer Placeholder 4">
            <a:extLst>
              <a:ext uri="{FF2B5EF4-FFF2-40B4-BE49-F238E27FC236}">
                <a16:creationId xmlns:a16="http://schemas.microsoft.com/office/drawing/2014/main" id="{7605AE1E-10E1-404D-85FC-663086503BF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7B884B96-5E86-3D4C-8295-0989BEF3ED4C}"/>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1168613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3CC1-F046-9A4F-899D-098AD752D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1B690-400D-AE40-A601-FF00109DB6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A0E1D4-774B-BB4E-BFAC-DF0936DF76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EC447-F086-E942-9EE8-0600383EE06A}"/>
              </a:ext>
            </a:extLst>
          </p:cNvPr>
          <p:cNvSpPr>
            <a:spLocks noGrp="1"/>
          </p:cNvSpPr>
          <p:nvPr>
            <p:ph type="dt" sz="half" idx="10"/>
          </p:nvPr>
        </p:nvSpPr>
        <p:spPr/>
        <p:txBody>
          <a:bodyPr/>
          <a:lstStyle/>
          <a:p>
            <a:fld id="{4A703512-4B06-EE47-B919-5BA2C010F920}" type="datetime1">
              <a:rPr lang="en-US" smtClean="0"/>
              <a:t>1/28/26</a:t>
            </a:fld>
            <a:endParaRPr lang="en-US"/>
          </a:p>
        </p:txBody>
      </p:sp>
      <p:sp>
        <p:nvSpPr>
          <p:cNvPr id="6" name="Footer Placeholder 5">
            <a:extLst>
              <a:ext uri="{FF2B5EF4-FFF2-40B4-BE49-F238E27FC236}">
                <a16:creationId xmlns:a16="http://schemas.microsoft.com/office/drawing/2014/main" id="{A5A3D18C-25CE-AA4B-A73E-B46B96E5B7B7}"/>
              </a:ext>
            </a:extLst>
          </p:cNvPr>
          <p:cNvSpPr>
            <a:spLocks noGrp="1"/>
          </p:cNvSpPr>
          <p:nvPr>
            <p:ph type="ftr" sz="quarter" idx="11"/>
          </p:nvPr>
        </p:nvSpPr>
        <p:spPr/>
        <p:txBody>
          <a:bodyPr/>
          <a:lstStyle/>
          <a:p>
            <a:r>
              <a:rPr lang="en-US"/>
              <a:t>UB</a:t>
            </a:r>
          </a:p>
        </p:txBody>
      </p:sp>
      <p:sp>
        <p:nvSpPr>
          <p:cNvPr id="7" name="Slide Number Placeholder 6">
            <a:extLst>
              <a:ext uri="{FF2B5EF4-FFF2-40B4-BE49-F238E27FC236}">
                <a16:creationId xmlns:a16="http://schemas.microsoft.com/office/drawing/2014/main" id="{0C6C780A-4C69-8943-BE7B-A518385297E0}"/>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3183970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DDA6-1472-5140-83CA-00E768B54C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4CA5C1-A757-AB46-A0C5-CD0DA342FC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0A17B4-80FF-5F4B-B852-390BC1948C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04E944-9940-0B43-A059-1BE4E3EB6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8B5AB0-1923-0B43-BE76-4B6C90654E7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0EFABA-D2AE-4944-ADB6-63E839EC6502}"/>
              </a:ext>
            </a:extLst>
          </p:cNvPr>
          <p:cNvSpPr>
            <a:spLocks noGrp="1"/>
          </p:cNvSpPr>
          <p:nvPr>
            <p:ph type="dt" sz="half" idx="10"/>
          </p:nvPr>
        </p:nvSpPr>
        <p:spPr/>
        <p:txBody>
          <a:bodyPr/>
          <a:lstStyle/>
          <a:p>
            <a:fld id="{F0BF0248-29B6-F541-A1D6-BBDE16E072DD}" type="datetime1">
              <a:rPr lang="en-US" smtClean="0"/>
              <a:t>1/28/26</a:t>
            </a:fld>
            <a:endParaRPr lang="en-US"/>
          </a:p>
        </p:txBody>
      </p:sp>
      <p:sp>
        <p:nvSpPr>
          <p:cNvPr id="8" name="Footer Placeholder 7">
            <a:extLst>
              <a:ext uri="{FF2B5EF4-FFF2-40B4-BE49-F238E27FC236}">
                <a16:creationId xmlns:a16="http://schemas.microsoft.com/office/drawing/2014/main" id="{3F0D4525-EA83-6848-B9BB-A5CF47E1235B}"/>
              </a:ext>
            </a:extLst>
          </p:cNvPr>
          <p:cNvSpPr>
            <a:spLocks noGrp="1"/>
          </p:cNvSpPr>
          <p:nvPr>
            <p:ph type="ftr" sz="quarter" idx="11"/>
          </p:nvPr>
        </p:nvSpPr>
        <p:spPr/>
        <p:txBody>
          <a:bodyPr/>
          <a:lstStyle/>
          <a:p>
            <a:r>
              <a:rPr lang="en-US"/>
              <a:t>UB</a:t>
            </a:r>
          </a:p>
        </p:txBody>
      </p:sp>
      <p:sp>
        <p:nvSpPr>
          <p:cNvPr id="9" name="Slide Number Placeholder 8">
            <a:extLst>
              <a:ext uri="{FF2B5EF4-FFF2-40B4-BE49-F238E27FC236}">
                <a16:creationId xmlns:a16="http://schemas.microsoft.com/office/drawing/2014/main" id="{22F455BB-B79D-F64F-9020-84A57E73E12D}"/>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90271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1E6C5-F017-F540-92C2-1D2BF28B55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7A7BE-01A5-604C-828E-62791FF5D2D0}"/>
              </a:ext>
            </a:extLst>
          </p:cNvPr>
          <p:cNvSpPr>
            <a:spLocks noGrp="1"/>
          </p:cNvSpPr>
          <p:nvPr>
            <p:ph type="dt" sz="half" idx="10"/>
          </p:nvPr>
        </p:nvSpPr>
        <p:spPr/>
        <p:txBody>
          <a:bodyPr/>
          <a:lstStyle/>
          <a:p>
            <a:fld id="{C7CFD90E-F155-6A43-B571-E2B4666C1DF6}" type="datetime1">
              <a:rPr lang="en-US" smtClean="0"/>
              <a:t>1/28/26</a:t>
            </a:fld>
            <a:endParaRPr lang="en-US"/>
          </a:p>
        </p:txBody>
      </p:sp>
      <p:sp>
        <p:nvSpPr>
          <p:cNvPr id="4" name="Footer Placeholder 3">
            <a:extLst>
              <a:ext uri="{FF2B5EF4-FFF2-40B4-BE49-F238E27FC236}">
                <a16:creationId xmlns:a16="http://schemas.microsoft.com/office/drawing/2014/main" id="{163CBFD0-DCCE-A74E-97B9-31B32953D408}"/>
              </a:ext>
            </a:extLst>
          </p:cNvPr>
          <p:cNvSpPr>
            <a:spLocks noGrp="1"/>
          </p:cNvSpPr>
          <p:nvPr>
            <p:ph type="ftr" sz="quarter" idx="11"/>
          </p:nvPr>
        </p:nvSpPr>
        <p:spPr/>
        <p:txBody>
          <a:bodyPr/>
          <a:lstStyle/>
          <a:p>
            <a:r>
              <a:rPr lang="en-US"/>
              <a:t>UB</a:t>
            </a:r>
          </a:p>
        </p:txBody>
      </p:sp>
      <p:sp>
        <p:nvSpPr>
          <p:cNvPr id="5" name="Slide Number Placeholder 4">
            <a:extLst>
              <a:ext uri="{FF2B5EF4-FFF2-40B4-BE49-F238E27FC236}">
                <a16:creationId xmlns:a16="http://schemas.microsoft.com/office/drawing/2014/main" id="{29E14C57-EA7C-C947-BB4A-4B35D0FF1AAA}"/>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55904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80CEBD-15C4-4844-82B5-DB8D826E5CE4}"/>
              </a:ext>
            </a:extLst>
          </p:cNvPr>
          <p:cNvSpPr>
            <a:spLocks noGrp="1"/>
          </p:cNvSpPr>
          <p:nvPr>
            <p:ph type="dt" sz="half" idx="10"/>
          </p:nvPr>
        </p:nvSpPr>
        <p:spPr/>
        <p:txBody>
          <a:bodyPr/>
          <a:lstStyle/>
          <a:p>
            <a:fld id="{51FCA9F3-E38A-1948-A7BD-9C5B1CFDFAF3}" type="datetime1">
              <a:rPr lang="en-US" smtClean="0"/>
              <a:t>1/28/26</a:t>
            </a:fld>
            <a:endParaRPr lang="en-US"/>
          </a:p>
        </p:txBody>
      </p:sp>
      <p:sp>
        <p:nvSpPr>
          <p:cNvPr id="3" name="Footer Placeholder 2">
            <a:extLst>
              <a:ext uri="{FF2B5EF4-FFF2-40B4-BE49-F238E27FC236}">
                <a16:creationId xmlns:a16="http://schemas.microsoft.com/office/drawing/2014/main" id="{1E8A5262-0146-A24C-9C5A-78CD2D10E193}"/>
              </a:ext>
            </a:extLst>
          </p:cNvPr>
          <p:cNvSpPr>
            <a:spLocks noGrp="1"/>
          </p:cNvSpPr>
          <p:nvPr>
            <p:ph type="ftr" sz="quarter" idx="11"/>
          </p:nvPr>
        </p:nvSpPr>
        <p:spPr/>
        <p:txBody>
          <a:bodyPr/>
          <a:lstStyle/>
          <a:p>
            <a:r>
              <a:rPr lang="en-US"/>
              <a:t>UB</a:t>
            </a:r>
          </a:p>
        </p:txBody>
      </p:sp>
      <p:sp>
        <p:nvSpPr>
          <p:cNvPr id="4" name="Slide Number Placeholder 3">
            <a:extLst>
              <a:ext uri="{FF2B5EF4-FFF2-40B4-BE49-F238E27FC236}">
                <a16:creationId xmlns:a16="http://schemas.microsoft.com/office/drawing/2014/main" id="{F8CB23A9-6DF0-7B4E-9101-84B41D777EF4}"/>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285234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2F48D-A912-5944-A3CD-71EC7617C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43EF2B-FE98-A34C-9E17-C18DCC143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F3D79F-FDC9-8742-98A2-78250DBE2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D6742B-7C63-B54E-B7AA-719B8774D431}"/>
              </a:ext>
            </a:extLst>
          </p:cNvPr>
          <p:cNvSpPr>
            <a:spLocks noGrp="1"/>
          </p:cNvSpPr>
          <p:nvPr>
            <p:ph type="dt" sz="half" idx="10"/>
          </p:nvPr>
        </p:nvSpPr>
        <p:spPr/>
        <p:txBody>
          <a:bodyPr/>
          <a:lstStyle/>
          <a:p>
            <a:fld id="{247DCFCF-1206-B743-B73D-85F000A75FF3}" type="datetime1">
              <a:rPr lang="en-US" smtClean="0"/>
              <a:t>1/28/26</a:t>
            </a:fld>
            <a:endParaRPr lang="en-US"/>
          </a:p>
        </p:txBody>
      </p:sp>
      <p:sp>
        <p:nvSpPr>
          <p:cNvPr id="6" name="Footer Placeholder 5">
            <a:extLst>
              <a:ext uri="{FF2B5EF4-FFF2-40B4-BE49-F238E27FC236}">
                <a16:creationId xmlns:a16="http://schemas.microsoft.com/office/drawing/2014/main" id="{3896D8F2-2705-734E-A79A-90E80EB0F86A}"/>
              </a:ext>
            </a:extLst>
          </p:cNvPr>
          <p:cNvSpPr>
            <a:spLocks noGrp="1"/>
          </p:cNvSpPr>
          <p:nvPr>
            <p:ph type="ftr" sz="quarter" idx="11"/>
          </p:nvPr>
        </p:nvSpPr>
        <p:spPr/>
        <p:txBody>
          <a:bodyPr/>
          <a:lstStyle/>
          <a:p>
            <a:r>
              <a:rPr lang="en-US"/>
              <a:t>UB</a:t>
            </a:r>
          </a:p>
        </p:txBody>
      </p:sp>
      <p:sp>
        <p:nvSpPr>
          <p:cNvPr id="7" name="Slide Number Placeholder 6">
            <a:extLst>
              <a:ext uri="{FF2B5EF4-FFF2-40B4-BE49-F238E27FC236}">
                <a16:creationId xmlns:a16="http://schemas.microsoft.com/office/drawing/2014/main" id="{C9D108B6-418F-A642-A0E4-1191F96DFA15}"/>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81309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42B7-9655-DB46-A00A-7B5B9B659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C0AC25-D0F0-054E-9C4C-01E5923C1D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948B72-6045-5641-B2B9-6451EF5D7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2C82DE-B816-6549-9FFB-CAD7609C2245}"/>
              </a:ext>
            </a:extLst>
          </p:cNvPr>
          <p:cNvSpPr>
            <a:spLocks noGrp="1"/>
          </p:cNvSpPr>
          <p:nvPr>
            <p:ph type="dt" sz="half" idx="10"/>
          </p:nvPr>
        </p:nvSpPr>
        <p:spPr/>
        <p:txBody>
          <a:bodyPr/>
          <a:lstStyle/>
          <a:p>
            <a:fld id="{B12E302E-C790-FE45-B9BF-241F43D7A189}" type="datetime1">
              <a:rPr lang="en-US" smtClean="0"/>
              <a:t>1/28/26</a:t>
            </a:fld>
            <a:endParaRPr lang="en-US"/>
          </a:p>
        </p:txBody>
      </p:sp>
      <p:sp>
        <p:nvSpPr>
          <p:cNvPr id="6" name="Footer Placeholder 5">
            <a:extLst>
              <a:ext uri="{FF2B5EF4-FFF2-40B4-BE49-F238E27FC236}">
                <a16:creationId xmlns:a16="http://schemas.microsoft.com/office/drawing/2014/main" id="{16A34E5B-AD2B-D44F-854B-3D497099C5B6}"/>
              </a:ext>
            </a:extLst>
          </p:cNvPr>
          <p:cNvSpPr>
            <a:spLocks noGrp="1"/>
          </p:cNvSpPr>
          <p:nvPr>
            <p:ph type="ftr" sz="quarter" idx="11"/>
          </p:nvPr>
        </p:nvSpPr>
        <p:spPr/>
        <p:txBody>
          <a:bodyPr/>
          <a:lstStyle/>
          <a:p>
            <a:r>
              <a:rPr lang="en-US"/>
              <a:t>UB</a:t>
            </a:r>
          </a:p>
        </p:txBody>
      </p:sp>
      <p:sp>
        <p:nvSpPr>
          <p:cNvPr id="7" name="Slide Number Placeholder 6">
            <a:extLst>
              <a:ext uri="{FF2B5EF4-FFF2-40B4-BE49-F238E27FC236}">
                <a16:creationId xmlns:a16="http://schemas.microsoft.com/office/drawing/2014/main" id="{4592EE40-2824-B248-86DC-EFD7365560A7}"/>
              </a:ext>
            </a:extLst>
          </p:cNvPr>
          <p:cNvSpPr>
            <a:spLocks noGrp="1"/>
          </p:cNvSpPr>
          <p:nvPr>
            <p:ph type="sldNum" sz="quarter" idx="12"/>
          </p:nvPr>
        </p:nvSpPr>
        <p:spPr/>
        <p:txBody>
          <a:bodyPr/>
          <a:lstStyle/>
          <a:p>
            <a:fld id="{6088BDBC-A55A-0D4E-9238-49D16FB07DCD}" type="slidenum">
              <a:rPr lang="en-US" smtClean="0"/>
              <a:t>‹#›</a:t>
            </a:fld>
            <a:endParaRPr lang="en-US"/>
          </a:p>
        </p:txBody>
      </p:sp>
    </p:spTree>
    <p:extLst>
      <p:ext uri="{BB962C8B-B14F-4D97-AF65-F5344CB8AC3E}">
        <p14:creationId xmlns:p14="http://schemas.microsoft.com/office/powerpoint/2010/main" val="251013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36C49E-2B8B-2A43-91B4-9E41F79BD5C1}"/>
              </a:ext>
            </a:extLst>
          </p:cNvPr>
          <p:cNvSpPr/>
          <p:nvPr userDrawn="1"/>
        </p:nvSpPr>
        <p:spPr>
          <a:xfrm>
            <a:off x="0" y="6473820"/>
            <a:ext cx="12192000" cy="384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9F58E7A-C450-D148-A984-F08FF70205C7}"/>
              </a:ext>
            </a:extLst>
          </p:cNvPr>
          <p:cNvSpPr>
            <a:spLocks noGrp="1"/>
          </p:cNvSpPr>
          <p:nvPr>
            <p:ph type="title"/>
          </p:nvPr>
        </p:nvSpPr>
        <p:spPr>
          <a:xfrm>
            <a:off x="838200" y="365126"/>
            <a:ext cx="105156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4C519E-3F8A-F440-B472-05854D5EB80D}"/>
              </a:ext>
            </a:extLst>
          </p:cNvPr>
          <p:cNvSpPr>
            <a:spLocks noGrp="1"/>
          </p:cNvSpPr>
          <p:nvPr>
            <p:ph type="body" idx="1"/>
          </p:nvPr>
        </p:nvSpPr>
        <p:spPr>
          <a:xfrm>
            <a:off x="838200" y="175418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CC3A7-CE2B-D24D-B14C-FD5A5ED531F0}"/>
              </a:ext>
            </a:extLst>
          </p:cNvPr>
          <p:cNvSpPr>
            <a:spLocks noGrp="1"/>
          </p:cNvSpPr>
          <p:nvPr>
            <p:ph type="dt" sz="half" idx="2"/>
          </p:nvPr>
        </p:nvSpPr>
        <p:spPr>
          <a:xfrm>
            <a:off x="280982" y="6484940"/>
            <a:ext cx="2743200" cy="365125"/>
          </a:xfrm>
          <a:prstGeom prst="rect">
            <a:avLst/>
          </a:prstGeom>
        </p:spPr>
        <p:txBody>
          <a:bodyPr vert="horz" lIns="91440" tIns="45720" rIns="91440" bIns="45720" rtlCol="0" anchor="ctr"/>
          <a:lstStyle>
            <a:lvl1pPr algn="l">
              <a:defRPr sz="1600">
                <a:solidFill>
                  <a:schemeClr val="bg1"/>
                </a:solidFill>
                <a:latin typeface="Futura Medium" panose="020B0602020204020303" pitchFamily="34" charset="-79"/>
                <a:cs typeface="Futura Medium" panose="020B0602020204020303" pitchFamily="34" charset="-79"/>
              </a:defRPr>
            </a:lvl1pPr>
          </a:lstStyle>
          <a:p>
            <a:fld id="{21FFBA18-3112-0040-9A57-39D3DEDF6F5D}" type="datetime1">
              <a:rPr lang="en-US" smtClean="0"/>
              <a:t>1/28/26</a:t>
            </a:fld>
            <a:endParaRPr lang="en-US" dirty="0"/>
          </a:p>
        </p:txBody>
      </p:sp>
      <p:sp>
        <p:nvSpPr>
          <p:cNvPr id="5" name="Footer Placeholder 4">
            <a:extLst>
              <a:ext uri="{FF2B5EF4-FFF2-40B4-BE49-F238E27FC236}">
                <a16:creationId xmlns:a16="http://schemas.microsoft.com/office/drawing/2014/main" id="{A5C1104B-8F00-4448-A33E-BA8396590687}"/>
              </a:ext>
            </a:extLst>
          </p:cNvPr>
          <p:cNvSpPr>
            <a:spLocks noGrp="1"/>
          </p:cNvSpPr>
          <p:nvPr>
            <p:ph type="ftr" sz="quarter" idx="3"/>
          </p:nvPr>
        </p:nvSpPr>
        <p:spPr>
          <a:xfrm>
            <a:off x="4038600" y="6484940"/>
            <a:ext cx="4114800" cy="365125"/>
          </a:xfrm>
          <a:prstGeom prst="rect">
            <a:avLst/>
          </a:prstGeom>
        </p:spPr>
        <p:txBody>
          <a:bodyPr vert="horz" lIns="91440" tIns="45720" rIns="91440" bIns="45720" rtlCol="0" anchor="ctr"/>
          <a:lstStyle>
            <a:lvl1pPr algn="ctr">
              <a:defRPr sz="1600">
                <a:solidFill>
                  <a:schemeClr val="bg1"/>
                </a:solidFill>
                <a:latin typeface="Futura Medium" panose="020B0602020204020303" pitchFamily="34" charset="-79"/>
                <a:cs typeface="Futura Medium" panose="020B0602020204020303" pitchFamily="34" charset="-79"/>
              </a:defRPr>
            </a:lvl1pPr>
          </a:lstStyle>
          <a:p>
            <a:r>
              <a:rPr lang="en-US"/>
              <a:t>UB</a:t>
            </a:r>
            <a:endParaRPr lang="en-US" dirty="0"/>
          </a:p>
        </p:txBody>
      </p:sp>
      <p:sp>
        <p:nvSpPr>
          <p:cNvPr id="6" name="Slide Number Placeholder 5">
            <a:extLst>
              <a:ext uri="{FF2B5EF4-FFF2-40B4-BE49-F238E27FC236}">
                <a16:creationId xmlns:a16="http://schemas.microsoft.com/office/drawing/2014/main" id="{2A9C2646-AB1D-2743-AEFD-31E4C5937015}"/>
              </a:ext>
            </a:extLst>
          </p:cNvPr>
          <p:cNvSpPr>
            <a:spLocks noGrp="1"/>
          </p:cNvSpPr>
          <p:nvPr>
            <p:ph type="sldNum" sz="quarter" idx="4"/>
          </p:nvPr>
        </p:nvSpPr>
        <p:spPr>
          <a:xfrm>
            <a:off x="9339272" y="6484940"/>
            <a:ext cx="2743200" cy="365125"/>
          </a:xfrm>
          <a:prstGeom prst="rect">
            <a:avLst/>
          </a:prstGeom>
        </p:spPr>
        <p:txBody>
          <a:bodyPr vert="horz" lIns="91440" tIns="45720" rIns="91440" bIns="45720" rtlCol="0" anchor="ctr"/>
          <a:lstStyle>
            <a:lvl1pPr algn="r">
              <a:defRPr sz="1600">
                <a:solidFill>
                  <a:schemeClr val="bg1"/>
                </a:solidFill>
                <a:latin typeface="Futura Medium" panose="020B0602020204020303" pitchFamily="34" charset="-79"/>
                <a:cs typeface="Futura Medium" panose="020B0602020204020303" pitchFamily="34" charset="-79"/>
              </a:defRPr>
            </a:lvl1pPr>
          </a:lstStyle>
          <a:p>
            <a:fld id="{6088BDBC-A55A-0D4E-9238-49D16FB07DCD}" type="slidenum">
              <a:rPr lang="en-US" smtClean="0"/>
              <a:pPr/>
              <a:t>‹#›</a:t>
            </a:fld>
            <a:endParaRPr lang="en-US"/>
          </a:p>
        </p:txBody>
      </p:sp>
    </p:spTree>
    <p:extLst>
      <p:ext uri="{BB962C8B-B14F-4D97-AF65-F5344CB8AC3E}">
        <p14:creationId xmlns:p14="http://schemas.microsoft.com/office/powerpoint/2010/main" val="3128866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Futura Medium" panose="020B0602020204020303" pitchFamily="34" charset="-79"/>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2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cKxRvEZd3Mw?t=2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dododas.github.io/linear-algebra-with-python/posts/16-12-29-2d-transformations.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3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4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86E3F-D65C-F753-B7D9-BC194312E63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2BD2C0C-6716-0518-5C28-E2C4093D1E94}"/>
              </a:ext>
            </a:extLst>
          </p:cNvPr>
          <p:cNvSpPr>
            <a:spLocks noGrp="1"/>
          </p:cNvSpPr>
          <p:nvPr>
            <p:ph type="dt" sz="half" idx="4294967295"/>
          </p:nvPr>
        </p:nvSpPr>
        <p:spPr>
          <a:xfrm>
            <a:off x="0" y="6484938"/>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2067CE-DC2A-3C42-8429-E81EC704DE8B}"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9B936D7-98F2-7061-90EF-F013502AA109}"/>
              </a:ext>
            </a:extLst>
          </p:cNvPr>
          <p:cNvSpPr txBox="1"/>
          <p:nvPr/>
        </p:nvSpPr>
        <p:spPr>
          <a:xfrm>
            <a:off x="480108" y="1166763"/>
            <a:ext cx="6174692"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Book" panose="02000503020000020003" pitchFamily="2" charset="0"/>
              </a:rPr>
              <a:t>AIS 220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Book" panose="02000503020000020003" pitchFamily="2" charset="0"/>
              </a:rPr>
              <a:t>Foundational Mathematics for 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venir Book" panose="02000503020000020003" pitchFamily="2" charset="0"/>
              </a:rPr>
              <a:t>Lecture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rgbClr val="0070C0"/>
                </a:solidFill>
                <a:latin typeface="Avenir Book" panose="02000503020000020003" pitchFamily="2" charset="0"/>
              </a:rPr>
              <a:t>Hi!</a:t>
            </a:r>
            <a:endParaRPr kumimoji="0" lang="en-US" sz="4400" b="1" i="0" u="none" strike="noStrike" kern="1200" cap="none" spc="0" normalizeH="0" baseline="0" noProof="0" dirty="0">
              <a:ln>
                <a:noFill/>
              </a:ln>
              <a:solidFill>
                <a:srgbClr val="0070C0"/>
              </a:solidFill>
              <a:effectLst/>
              <a:uLnTx/>
              <a:uFillTx/>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i="0" u="none" strike="noStrike" kern="1200" cap="none" spc="0" normalizeH="0" baseline="0" noProof="0" dirty="0">
              <a:ln>
                <a:noFill/>
              </a:ln>
              <a:solidFill>
                <a:srgbClr val="0070C0"/>
              </a:solidFill>
              <a:effectLst/>
              <a:uLnTx/>
              <a:uFillTx/>
              <a:latin typeface="Avenir Book" panose="02000503020000020003" pitchFamily="2" charset="0"/>
            </a:endParaRPr>
          </a:p>
        </p:txBody>
      </p:sp>
      <p:sp>
        <p:nvSpPr>
          <p:cNvPr id="13" name="TextBox 12">
            <a:extLst>
              <a:ext uri="{FF2B5EF4-FFF2-40B4-BE49-F238E27FC236}">
                <a16:creationId xmlns:a16="http://schemas.microsoft.com/office/drawing/2014/main" id="{DEC97765-BEB8-E8E2-D50E-1904F45F403F}"/>
              </a:ext>
            </a:extLst>
          </p:cNvPr>
          <p:cNvSpPr txBox="1"/>
          <p:nvPr/>
        </p:nvSpPr>
        <p:spPr>
          <a:xfrm>
            <a:off x="480108" y="4510285"/>
            <a:ext cx="668215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lumMod val="50000"/>
                  </a:srgbClr>
                </a:solidFill>
                <a:effectLst/>
                <a:uLnTx/>
                <a:uFillTx/>
                <a:latin typeface="Avenir Book" panose="02000503020000020003" pitchFamily="2" charset="0"/>
              </a:rPr>
              <a:t>Kenneth (Kenny) Joseph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lumMod val="50000"/>
                  </a:srgbClr>
                </a:solidFill>
                <a:effectLst/>
                <a:uLnTx/>
                <a:uFillTx/>
                <a:latin typeface="Avenir Book" panose="02000503020000020003" pitchFamily="2" charset="0"/>
              </a:rPr>
              <a:t> </a:t>
            </a:r>
            <a:endParaRPr kumimoji="0" lang="en-US" sz="2400" b="0" i="0" u="none" strike="noStrike" kern="1200" cap="none" spc="0" normalizeH="0" baseline="0" noProof="0" dirty="0">
              <a:ln>
                <a:noFill/>
              </a:ln>
              <a:solidFill>
                <a:srgbClr val="E7E6E6">
                  <a:lumMod val="50000"/>
                </a:srgbClr>
              </a:solidFill>
              <a:effectLst/>
              <a:uLnTx/>
              <a:uFillTx/>
              <a:latin typeface="Avenir Book" panose="02000503020000020003" pitchFamily="2" charset="0"/>
            </a:endParaRPr>
          </a:p>
        </p:txBody>
      </p:sp>
    </p:spTree>
    <p:extLst>
      <p:ext uri="{BB962C8B-B14F-4D97-AF65-F5344CB8AC3E}">
        <p14:creationId xmlns:p14="http://schemas.microsoft.com/office/powerpoint/2010/main" val="3227885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A020-41DA-134B-81E7-BC4F493C89B5}"/>
              </a:ext>
            </a:extLst>
          </p:cNvPr>
          <p:cNvSpPr>
            <a:spLocks noGrp="1"/>
          </p:cNvSpPr>
          <p:nvPr>
            <p:ph type="title"/>
          </p:nvPr>
        </p:nvSpPr>
        <p:spPr/>
        <p:txBody>
          <a:bodyPr/>
          <a:lstStyle/>
          <a:p>
            <a:r>
              <a:rPr lang="en-US" dirty="0"/>
              <a:t>Case Study 1</a:t>
            </a:r>
          </a:p>
        </p:txBody>
      </p:sp>
      <p:sp>
        <p:nvSpPr>
          <p:cNvPr id="3" name="Content Placeholder 2">
            <a:extLst>
              <a:ext uri="{FF2B5EF4-FFF2-40B4-BE49-F238E27FC236}">
                <a16:creationId xmlns:a16="http://schemas.microsoft.com/office/drawing/2014/main" id="{30C10ACB-B250-2A42-A9C3-0FC378094E78}"/>
              </a:ext>
            </a:extLst>
          </p:cNvPr>
          <p:cNvSpPr>
            <a:spLocks noGrp="1"/>
          </p:cNvSpPr>
          <p:nvPr>
            <p:ph idx="1"/>
          </p:nvPr>
        </p:nvSpPr>
        <p:spPr/>
        <p:txBody>
          <a:bodyPr>
            <a:normAutofit fontScale="92500"/>
          </a:bodyPr>
          <a:lstStyle/>
          <a:p>
            <a:pPr marL="0" indent="0" algn="ctr">
              <a:buNone/>
            </a:pPr>
            <a:r>
              <a:rPr lang="en-US" sz="4400" dirty="0"/>
              <a:t>We are the Buffalo Police Department. We want to predict where crime is going to happen at the neighborhood level. </a:t>
            </a:r>
          </a:p>
          <a:p>
            <a:pPr marL="0" indent="0" algn="ctr">
              <a:buNone/>
            </a:pPr>
            <a:endParaRPr lang="en-US" sz="4400" dirty="0"/>
          </a:p>
          <a:p>
            <a:pPr marL="0" indent="0" algn="ctr">
              <a:buNone/>
            </a:pPr>
            <a:r>
              <a:rPr lang="en-US" sz="4400" dirty="0"/>
              <a:t>Our question: </a:t>
            </a:r>
            <a:r>
              <a:rPr lang="en-US" sz="4400" b="1" dirty="0"/>
              <a:t>Given inputs about a neighborhood today, predict the level of crime in that neighborhood tomorrow</a:t>
            </a:r>
            <a:endParaRPr lang="en-US" sz="4400" dirty="0"/>
          </a:p>
        </p:txBody>
      </p:sp>
      <p:sp>
        <p:nvSpPr>
          <p:cNvPr id="6" name="Slide Number Placeholder 5">
            <a:extLst>
              <a:ext uri="{FF2B5EF4-FFF2-40B4-BE49-F238E27FC236}">
                <a16:creationId xmlns:a16="http://schemas.microsoft.com/office/drawing/2014/main" id="{CED8F66D-A59C-0A46-9DD3-363CCE56AE4B}"/>
              </a:ext>
            </a:extLst>
          </p:cNvPr>
          <p:cNvSpPr>
            <a:spLocks noGrp="1"/>
          </p:cNvSpPr>
          <p:nvPr>
            <p:ph type="sldNum" sz="quarter" idx="12"/>
          </p:nvPr>
        </p:nvSpPr>
        <p:spPr/>
        <p:txBody>
          <a:bodyPr/>
          <a:lstStyle/>
          <a:p>
            <a:fld id="{6088BDBC-A55A-0D4E-9238-49D16FB07DCD}" type="slidenum">
              <a:rPr lang="en-US" smtClean="0"/>
              <a:t>11</a:t>
            </a:fld>
            <a:endParaRPr lang="en-US"/>
          </a:p>
        </p:txBody>
      </p:sp>
    </p:spTree>
    <p:extLst>
      <p:ext uri="{BB962C8B-B14F-4D97-AF65-F5344CB8AC3E}">
        <p14:creationId xmlns:p14="http://schemas.microsoft.com/office/powerpoint/2010/main" val="2809864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A020-41DA-134B-81E7-BC4F493C89B5}"/>
              </a:ext>
            </a:extLst>
          </p:cNvPr>
          <p:cNvSpPr>
            <a:spLocks noGrp="1"/>
          </p:cNvSpPr>
          <p:nvPr>
            <p:ph type="title"/>
          </p:nvPr>
        </p:nvSpPr>
        <p:spPr/>
        <p:txBody>
          <a:bodyPr/>
          <a:lstStyle/>
          <a:p>
            <a:r>
              <a:rPr lang="en-US" dirty="0"/>
              <a:t>Case Study 2</a:t>
            </a:r>
          </a:p>
        </p:txBody>
      </p:sp>
      <p:sp>
        <p:nvSpPr>
          <p:cNvPr id="4" name="Date Placeholder 3">
            <a:extLst>
              <a:ext uri="{FF2B5EF4-FFF2-40B4-BE49-F238E27FC236}">
                <a16:creationId xmlns:a16="http://schemas.microsoft.com/office/drawing/2014/main" id="{1C57F5FC-E82A-7F47-A577-13C80F86AF22}"/>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B4CB41DF-A2C5-FA4F-B19B-665DF8D7970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CED8F66D-A59C-0A46-9DD3-363CCE56AE4B}"/>
              </a:ext>
            </a:extLst>
          </p:cNvPr>
          <p:cNvSpPr>
            <a:spLocks noGrp="1"/>
          </p:cNvSpPr>
          <p:nvPr>
            <p:ph type="sldNum" sz="quarter" idx="12"/>
          </p:nvPr>
        </p:nvSpPr>
        <p:spPr/>
        <p:txBody>
          <a:bodyPr/>
          <a:lstStyle/>
          <a:p>
            <a:fld id="{6088BDBC-A55A-0D4E-9238-49D16FB07DCD}" type="slidenum">
              <a:rPr lang="en-US" smtClean="0"/>
              <a:t>12</a:t>
            </a:fld>
            <a:endParaRPr lang="en-US"/>
          </a:p>
        </p:txBody>
      </p:sp>
      <p:sp>
        <p:nvSpPr>
          <p:cNvPr id="7" name="Content Placeholder 2">
            <a:extLst>
              <a:ext uri="{FF2B5EF4-FFF2-40B4-BE49-F238E27FC236}">
                <a16:creationId xmlns:a16="http://schemas.microsoft.com/office/drawing/2014/main" id="{9D1520CC-7050-304D-BCD5-9970D7C543EA}"/>
              </a:ext>
            </a:extLst>
          </p:cNvPr>
          <p:cNvSpPr>
            <a:spLocks noGrp="1"/>
          </p:cNvSpPr>
          <p:nvPr>
            <p:ph idx="1"/>
          </p:nvPr>
        </p:nvSpPr>
        <p:spPr>
          <a:xfrm>
            <a:off x="1374648" y="1754185"/>
            <a:ext cx="9442704" cy="4351338"/>
          </a:xfrm>
        </p:spPr>
        <p:txBody>
          <a:bodyPr>
            <a:normAutofit/>
          </a:bodyPr>
          <a:lstStyle/>
          <a:p>
            <a:pPr marL="0" indent="0" algn="ctr">
              <a:buNone/>
            </a:pPr>
            <a:r>
              <a:rPr lang="en-US" sz="4400" dirty="0"/>
              <a:t>We are Erie County. We want an algorithm that predicts </a:t>
            </a:r>
            <a:r>
              <a:rPr lang="en-US" sz="4400" b="1" dirty="0"/>
              <a:t>recidivism</a:t>
            </a:r>
            <a:r>
              <a:rPr lang="en-US" sz="4400" dirty="0"/>
              <a:t>, i.e. whether or not </a:t>
            </a:r>
            <a:r>
              <a:rPr lang="en-US" sz="4400" b="1" dirty="0"/>
              <a:t>a given person</a:t>
            </a:r>
            <a:r>
              <a:rPr lang="en-US" sz="4400" dirty="0"/>
              <a:t>, if </a:t>
            </a:r>
            <a:r>
              <a:rPr lang="en-US" sz="4400" b="1" dirty="0"/>
              <a:t>let out on bail</a:t>
            </a:r>
            <a:r>
              <a:rPr lang="en-US" sz="4400" dirty="0"/>
              <a:t>, will or will not </a:t>
            </a:r>
            <a:r>
              <a:rPr lang="en-US" sz="4400" b="1" dirty="0"/>
              <a:t>commit a crime before their court date</a:t>
            </a:r>
          </a:p>
        </p:txBody>
      </p:sp>
    </p:spTree>
    <p:extLst>
      <p:ext uri="{BB962C8B-B14F-4D97-AF65-F5344CB8AC3E}">
        <p14:creationId xmlns:p14="http://schemas.microsoft.com/office/powerpoint/2010/main" val="106032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2EB5-2A4D-7A38-17B3-26C1FCE4C3BC}"/>
              </a:ext>
            </a:extLst>
          </p:cNvPr>
          <p:cNvSpPr>
            <a:spLocks noGrp="1"/>
          </p:cNvSpPr>
          <p:nvPr>
            <p:ph type="title"/>
          </p:nvPr>
        </p:nvSpPr>
        <p:spPr/>
        <p:txBody>
          <a:bodyPr/>
          <a:lstStyle/>
          <a:p>
            <a:r>
              <a:rPr lang="en-US" dirty="0"/>
              <a:t>Case Study 3</a:t>
            </a:r>
          </a:p>
        </p:txBody>
      </p:sp>
      <p:sp>
        <p:nvSpPr>
          <p:cNvPr id="4" name="Date Placeholder 3">
            <a:extLst>
              <a:ext uri="{FF2B5EF4-FFF2-40B4-BE49-F238E27FC236}">
                <a16:creationId xmlns:a16="http://schemas.microsoft.com/office/drawing/2014/main" id="{6F904FAD-07A2-6078-E0A0-9304CFE47282}"/>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28A38B32-1190-EC98-7AA1-241E0CFD3178}"/>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E07EAAEF-239C-24B9-90CE-44CFC8E9EB0A}"/>
              </a:ext>
            </a:extLst>
          </p:cNvPr>
          <p:cNvSpPr>
            <a:spLocks noGrp="1"/>
          </p:cNvSpPr>
          <p:nvPr>
            <p:ph type="sldNum" sz="quarter" idx="12"/>
          </p:nvPr>
        </p:nvSpPr>
        <p:spPr/>
        <p:txBody>
          <a:bodyPr/>
          <a:lstStyle/>
          <a:p>
            <a:fld id="{6088BDBC-A55A-0D4E-9238-49D16FB07DCD}" type="slidenum">
              <a:rPr lang="en-US" smtClean="0"/>
              <a:t>13</a:t>
            </a:fld>
            <a:endParaRPr lang="en-US"/>
          </a:p>
        </p:txBody>
      </p:sp>
      <p:pic>
        <p:nvPicPr>
          <p:cNvPr id="11" name="Picture 10">
            <a:extLst>
              <a:ext uri="{FF2B5EF4-FFF2-40B4-BE49-F238E27FC236}">
                <a16:creationId xmlns:a16="http://schemas.microsoft.com/office/drawing/2014/main" id="{2A042B13-9292-9D31-FBF7-D2FD6E8C29B5}"/>
              </a:ext>
            </a:extLst>
          </p:cNvPr>
          <p:cNvPicPr>
            <a:picLocks noChangeAspect="1"/>
          </p:cNvPicPr>
          <p:nvPr/>
        </p:nvPicPr>
        <p:blipFill>
          <a:blip r:embed="rId2"/>
          <a:stretch>
            <a:fillRect/>
          </a:stretch>
        </p:blipFill>
        <p:spPr>
          <a:xfrm>
            <a:off x="3024182" y="1572616"/>
            <a:ext cx="6795655" cy="4568433"/>
          </a:xfrm>
          <a:prstGeom prst="rect">
            <a:avLst/>
          </a:prstGeom>
        </p:spPr>
      </p:pic>
    </p:spTree>
    <p:extLst>
      <p:ext uri="{BB962C8B-B14F-4D97-AF65-F5344CB8AC3E}">
        <p14:creationId xmlns:p14="http://schemas.microsoft.com/office/powerpoint/2010/main" val="2107982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0094-DF05-D1EB-5F96-F6245DF28783}"/>
              </a:ext>
            </a:extLst>
          </p:cNvPr>
          <p:cNvSpPr>
            <a:spLocks noGrp="1"/>
          </p:cNvSpPr>
          <p:nvPr>
            <p:ph type="title"/>
          </p:nvPr>
        </p:nvSpPr>
        <p:spPr/>
        <p:txBody>
          <a:bodyPr>
            <a:normAutofit/>
          </a:bodyPr>
          <a:lstStyle/>
          <a:p>
            <a:r>
              <a:rPr lang="en-US" dirty="0"/>
              <a:t>Weather is explicitly </a:t>
            </a:r>
            <a:r>
              <a:rPr lang="en-US" i="1" dirty="0"/>
              <a:t>probabilistic</a:t>
            </a:r>
            <a:endParaRPr lang="en-US" dirty="0"/>
          </a:p>
        </p:txBody>
      </p:sp>
      <p:sp>
        <p:nvSpPr>
          <p:cNvPr id="4" name="Date Placeholder 3">
            <a:extLst>
              <a:ext uri="{FF2B5EF4-FFF2-40B4-BE49-F238E27FC236}">
                <a16:creationId xmlns:a16="http://schemas.microsoft.com/office/drawing/2014/main" id="{C619019B-2C63-DF5B-66A9-EECD8ED5F37A}"/>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FF41F4FA-F0BE-19BB-1423-1C1AC770ABB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2138C909-8479-6347-3190-7A511B05B8A0}"/>
              </a:ext>
            </a:extLst>
          </p:cNvPr>
          <p:cNvSpPr>
            <a:spLocks noGrp="1"/>
          </p:cNvSpPr>
          <p:nvPr>
            <p:ph type="sldNum" sz="quarter" idx="12"/>
          </p:nvPr>
        </p:nvSpPr>
        <p:spPr/>
        <p:txBody>
          <a:bodyPr/>
          <a:lstStyle/>
          <a:p>
            <a:fld id="{6088BDBC-A55A-0D4E-9238-49D16FB07DCD}" type="slidenum">
              <a:rPr lang="en-US" smtClean="0"/>
              <a:t>14</a:t>
            </a:fld>
            <a:endParaRPr lang="en-US"/>
          </a:p>
        </p:txBody>
      </p:sp>
      <p:sp>
        <p:nvSpPr>
          <p:cNvPr id="8" name="Content Placeholder 7">
            <a:extLst>
              <a:ext uri="{FF2B5EF4-FFF2-40B4-BE49-F238E27FC236}">
                <a16:creationId xmlns:a16="http://schemas.microsoft.com/office/drawing/2014/main" id="{7BC2D3F3-B3AF-F44F-5E49-916B3AFB0BE3}"/>
              </a:ext>
            </a:extLst>
          </p:cNvPr>
          <p:cNvSpPr>
            <a:spLocks noGrp="1"/>
          </p:cNvSpPr>
          <p:nvPr>
            <p:ph idx="1"/>
          </p:nvPr>
        </p:nvSpPr>
        <p:spPr/>
        <p:txBody>
          <a:bodyPr/>
          <a:lstStyle/>
          <a:p>
            <a:r>
              <a:rPr lang="en-US" dirty="0"/>
              <a:t>So are the others! </a:t>
            </a:r>
          </a:p>
          <a:p>
            <a:r>
              <a:rPr lang="en-US" dirty="0"/>
              <a:t>Why? … we’ll discuss in the next few lectures. For now, lean on intuition</a:t>
            </a:r>
          </a:p>
        </p:txBody>
      </p:sp>
    </p:spTree>
    <p:extLst>
      <p:ext uri="{BB962C8B-B14F-4D97-AF65-F5344CB8AC3E}">
        <p14:creationId xmlns:p14="http://schemas.microsoft.com/office/powerpoint/2010/main" val="1233348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19D7-8B7F-BD8A-FF7B-01372A3EDCA7}"/>
              </a:ext>
            </a:extLst>
          </p:cNvPr>
          <p:cNvSpPr>
            <a:spLocks noGrp="1"/>
          </p:cNvSpPr>
          <p:nvPr>
            <p:ph type="title"/>
          </p:nvPr>
        </p:nvSpPr>
        <p:spPr/>
        <p:txBody>
          <a:bodyPr/>
          <a:lstStyle/>
          <a:p>
            <a:r>
              <a:rPr lang="en-US" dirty="0"/>
              <a:t>A more fun case study</a:t>
            </a:r>
          </a:p>
        </p:txBody>
      </p:sp>
      <p:sp>
        <p:nvSpPr>
          <p:cNvPr id="4" name="Date Placeholder 3">
            <a:extLst>
              <a:ext uri="{FF2B5EF4-FFF2-40B4-BE49-F238E27FC236}">
                <a16:creationId xmlns:a16="http://schemas.microsoft.com/office/drawing/2014/main" id="{058928D2-C84F-27C3-786E-3CF651DC2FF7}"/>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4C3E209E-43BE-BB50-9892-C56C9833AFFC}"/>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8C8C897E-6A65-822F-84A5-23D9D5C36763}"/>
              </a:ext>
            </a:extLst>
          </p:cNvPr>
          <p:cNvSpPr>
            <a:spLocks noGrp="1"/>
          </p:cNvSpPr>
          <p:nvPr>
            <p:ph type="sldNum" sz="quarter" idx="12"/>
          </p:nvPr>
        </p:nvSpPr>
        <p:spPr/>
        <p:txBody>
          <a:bodyPr/>
          <a:lstStyle/>
          <a:p>
            <a:fld id="{6088BDBC-A55A-0D4E-9238-49D16FB07DCD}" type="slidenum">
              <a:rPr lang="en-US" smtClean="0"/>
              <a:t>15</a:t>
            </a:fld>
            <a:endParaRPr lang="en-US"/>
          </a:p>
        </p:txBody>
      </p:sp>
      <p:pic>
        <p:nvPicPr>
          <p:cNvPr id="3" name="Content Placeholder 9">
            <a:extLst>
              <a:ext uri="{FF2B5EF4-FFF2-40B4-BE49-F238E27FC236}">
                <a16:creationId xmlns:a16="http://schemas.microsoft.com/office/drawing/2014/main" id="{0B5FB3C6-9185-677E-ED0B-01B5D934CD7B}"/>
              </a:ext>
            </a:extLst>
          </p:cNvPr>
          <p:cNvPicPr>
            <a:picLocks noChangeAspect="1"/>
          </p:cNvPicPr>
          <p:nvPr/>
        </p:nvPicPr>
        <p:blipFill>
          <a:blip r:embed="rId2"/>
          <a:stretch>
            <a:fillRect/>
          </a:stretch>
        </p:blipFill>
        <p:spPr>
          <a:xfrm>
            <a:off x="3349387" y="1705600"/>
            <a:ext cx="5493226" cy="4142808"/>
          </a:xfrm>
          <a:prstGeom prst="rect">
            <a:avLst/>
          </a:prstGeom>
        </p:spPr>
      </p:pic>
      <p:sp>
        <p:nvSpPr>
          <p:cNvPr id="7" name="TextBox 6">
            <a:extLst>
              <a:ext uri="{FF2B5EF4-FFF2-40B4-BE49-F238E27FC236}">
                <a16:creationId xmlns:a16="http://schemas.microsoft.com/office/drawing/2014/main" id="{1D28CF7F-677E-BFB9-6666-027B678A70A0}"/>
              </a:ext>
            </a:extLst>
          </p:cNvPr>
          <p:cNvSpPr txBox="1"/>
          <p:nvPr/>
        </p:nvSpPr>
        <p:spPr>
          <a:xfrm>
            <a:off x="2415207" y="6105523"/>
            <a:ext cx="7871791"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=3WyUpmeg7ro</a:t>
            </a:r>
          </a:p>
        </p:txBody>
      </p:sp>
    </p:spTree>
    <p:extLst>
      <p:ext uri="{BB962C8B-B14F-4D97-AF65-F5344CB8AC3E}">
        <p14:creationId xmlns:p14="http://schemas.microsoft.com/office/powerpoint/2010/main" val="92460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9CF1-12A8-F5CB-15C8-63CC0C31E06F}"/>
              </a:ext>
            </a:extLst>
          </p:cNvPr>
          <p:cNvSpPr>
            <a:spLocks noGrp="1"/>
          </p:cNvSpPr>
          <p:nvPr>
            <p:ph type="title"/>
          </p:nvPr>
        </p:nvSpPr>
        <p:spPr/>
        <p:txBody>
          <a:bodyPr/>
          <a:lstStyle/>
          <a:p>
            <a:r>
              <a:rPr lang="en-US" dirty="0"/>
              <a:t>Building a bidding tool… some starters</a:t>
            </a:r>
          </a:p>
        </p:txBody>
      </p:sp>
      <p:sp>
        <p:nvSpPr>
          <p:cNvPr id="3" name="Content Placeholder 2">
            <a:extLst>
              <a:ext uri="{FF2B5EF4-FFF2-40B4-BE49-F238E27FC236}">
                <a16:creationId xmlns:a16="http://schemas.microsoft.com/office/drawing/2014/main" id="{8311E063-C78E-212E-AA9C-D3D8BAE7FFD3}"/>
              </a:ext>
            </a:extLst>
          </p:cNvPr>
          <p:cNvSpPr>
            <a:spLocks noGrp="1"/>
          </p:cNvSpPr>
          <p:nvPr>
            <p:ph idx="1"/>
          </p:nvPr>
        </p:nvSpPr>
        <p:spPr>
          <a:xfrm>
            <a:off x="838199" y="1772114"/>
            <a:ext cx="11353801" cy="4351338"/>
          </a:xfrm>
        </p:spPr>
        <p:txBody>
          <a:bodyPr>
            <a:noAutofit/>
          </a:bodyPr>
          <a:lstStyle/>
          <a:p>
            <a:r>
              <a:rPr lang="en-US" sz="3200" dirty="0"/>
              <a:t>Let’s imagine we wanted </a:t>
            </a:r>
            <a:r>
              <a:rPr lang="en-US" sz="3200" b="1" dirty="0"/>
              <a:t>a probabilistic model </a:t>
            </a:r>
            <a:r>
              <a:rPr lang="en-US" sz="3200" dirty="0"/>
              <a:t>to help us make our decision</a:t>
            </a:r>
          </a:p>
          <a:p>
            <a:r>
              <a:rPr lang="en-US" sz="3200" dirty="0"/>
              <a:t>We’re going to simplify a bit: </a:t>
            </a:r>
          </a:p>
          <a:p>
            <a:pPr lvl="1"/>
            <a:r>
              <a:rPr lang="en-US" sz="3200" dirty="0"/>
              <a:t>Only two choices: Bid [$1] or Bid [$1 + the highest bid]</a:t>
            </a:r>
            <a:endParaRPr lang="en-US" sz="3200" dirty="0">
              <a:sym typeface="Wingdings" pitchFamily="2" charset="2"/>
            </a:endParaRPr>
          </a:p>
          <a:p>
            <a:r>
              <a:rPr lang="en-US" sz="3200" dirty="0"/>
              <a:t>Probabilistic models are common in ALL of science</a:t>
            </a:r>
          </a:p>
          <a:p>
            <a:r>
              <a:rPr lang="en-US" sz="3200" dirty="0"/>
              <a:t>As we’ve seen, this includes ML (to the extent it is a science)</a:t>
            </a:r>
          </a:p>
        </p:txBody>
      </p:sp>
      <p:sp>
        <p:nvSpPr>
          <p:cNvPr id="4" name="Date Placeholder 3">
            <a:extLst>
              <a:ext uri="{FF2B5EF4-FFF2-40B4-BE49-F238E27FC236}">
                <a16:creationId xmlns:a16="http://schemas.microsoft.com/office/drawing/2014/main" id="{FF79EC30-7BD0-F9FD-CB71-480B2E042FA7}"/>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DF8A3AF7-320C-79D4-C484-C23FF1379C9D}"/>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BF84F469-401E-5A18-A5D5-58B13840FEBC}"/>
              </a:ext>
            </a:extLst>
          </p:cNvPr>
          <p:cNvSpPr>
            <a:spLocks noGrp="1"/>
          </p:cNvSpPr>
          <p:nvPr>
            <p:ph type="sldNum" sz="quarter" idx="12"/>
          </p:nvPr>
        </p:nvSpPr>
        <p:spPr/>
        <p:txBody>
          <a:bodyPr/>
          <a:lstStyle/>
          <a:p>
            <a:fld id="{6088BDBC-A55A-0D4E-9238-49D16FB07DCD}" type="slidenum">
              <a:rPr lang="en-US" smtClean="0"/>
              <a:t>16</a:t>
            </a:fld>
            <a:endParaRPr lang="en-US"/>
          </a:p>
        </p:txBody>
      </p:sp>
    </p:spTree>
    <p:extLst>
      <p:ext uri="{BB962C8B-B14F-4D97-AF65-F5344CB8AC3E}">
        <p14:creationId xmlns:p14="http://schemas.microsoft.com/office/powerpoint/2010/main" val="366988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57A6-2196-3C7F-36E2-70B941BD24E3}"/>
              </a:ext>
            </a:extLst>
          </p:cNvPr>
          <p:cNvSpPr>
            <a:spLocks noGrp="1"/>
          </p:cNvSpPr>
          <p:nvPr>
            <p:ph type="title"/>
          </p:nvPr>
        </p:nvSpPr>
        <p:spPr/>
        <p:txBody>
          <a:bodyPr>
            <a:normAutofit/>
          </a:bodyPr>
          <a:lstStyle/>
          <a:p>
            <a:r>
              <a:rPr lang="en-US" dirty="0"/>
              <a:t>Constructing a (probabilistic) model</a:t>
            </a:r>
          </a:p>
        </p:txBody>
      </p:sp>
      <p:sp>
        <p:nvSpPr>
          <p:cNvPr id="3" name="Content Placeholder 2">
            <a:extLst>
              <a:ext uri="{FF2B5EF4-FFF2-40B4-BE49-F238E27FC236}">
                <a16:creationId xmlns:a16="http://schemas.microsoft.com/office/drawing/2014/main" id="{2DC78D5A-7A09-3B53-3B0F-B7F181DB6E5B}"/>
              </a:ext>
            </a:extLst>
          </p:cNvPr>
          <p:cNvSpPr>
            <a:spLocks noGrp="1"/>
          </p:cNvSpPr>
          <p:nvPr>
            <p:ph idx="1"/>
          </p:nvPr>
        </p:nvSpPr>
        <p:spPr/>
        <p:txBody>
          <a:bodyPr>
            <a:normAutofit/>
          </a:bodyPr>
          <a:lstStyle/>
          <a:p>
            <a:r>
              <a:rPr lang="en-US" sz="3200" b="1" dirty="0"/>
              <a:t>Step 1: </a:t>
            </a:r>
            <a:r>
              <a:rPr lang="en-US" sz="3200" dirty="0"/>
              <a:t>Define the outcome</a:t>
            </a:r>
          </a:p>
          <a:p>
            <a:r>
              <a:rPr lang="en-US" sz="3200" b="1" dirty="0"/>
              <a:t>Step 2: </a:t>
            </a:r>
            <a:r>
              <a:rPr lang="en-US" sz="3200" dirty="0"/>
              <a:t>Write down a </a:t>
            </a:r>
            <a:r>
              <a:rPr lang="en-US" sz="3200" i="1" dirty="0"/>
              <a:t>probability model</a:t>
            </a:r>
          </a:p>
          <a:p>
            <a:r>
              <a:rPr lang="en-US" sz="3200" b="1" dirty="0"/>
              <a:t>Step 3: </a:t>
            </a:r>
            <a:r>
              <a:rPr lang="en-US" sz="3200" dirty="0"/>
              <a:t>Use our model to </a:t>
            </a:r>
            <a:r>
              <a:rPr lang="en-US" sz="3200" b="1" dirty="0"/>
              <a:t>make predictions</a:t>
            </a:r>
            <a:endParaRPr lang="en-US" sz="3200" dirty="0"/>
          </a:p>
        </p:txBody>
      </p:sp>
    </p:spTree>
    <p:extLst>
      <p:ext uri="{BB962C8B-B14F-4D97-AF65-F5344CB8AC3E}">
        <p14:creationId xmlns:p14="http://schemas.microsoft.com/office/powerpoint/2010/main" val="200637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57A6-2196-3C7F-36E2-70B941BD24E3}"/>
              </a:ext>
            </a:extLst>
          </p:cNvPr>
          <p:cNvSpPr>
            <a:spLocks noGrp="1"/>
          </p:cNvSpPr>
          <p:nvPr>
            <p:ph type="title"/>
          </p:nvPr>
        </p:nvSpPr>
        <p:spPr/>
        <p:txBody>
          <a:bodyPr>
            <a:normAutofit/>
          </a:bodyPr>
          <a:lstStyle/>
          <a:p>
            <a:r>
              <a:rPr lang="en-US" dirty="0"/>
              <a:t>Creating a probabilistic model</a:t>
            </a:r>
          </a:p>
        </p:txBody>
      </p:sp>
      <p:sp>
        <p:nvSpPr>
          <p:cNvPr id="3" name="Content Placeholder 2">
            <a:extLst>
              <a:ext uri="{FF2B5EF4-FFF2-40B4-BE49-F238E27FC236}">
                <a16:creationId xmlns:a16="http://schemas.microsoft.com/office/drawing/2014/main" id="{2DC78D5A-7A09-3B53-3B0F-B7F181DB6E5B}"/>
              </a:ext>
            </a:extLst>
          </p:cNvPr>
          <p:cNvSpPr>
            <a:spLocks noGrp="1"/>
          </p:cNvSpPr>
          <p:nvPr>
            <p:ph idx="1"/>
          </p:nvPr>
        </p:nvSpPr>
        <p:spPr/>
        <p:txBody>
          <a:bodyPr>
            <a:normAutofit/>
          </a:bodyPr>
          <a:lstStyle/>
          <a:p>
            <a:r>
              <a:rPr lang="en-US" sz="3600" b="1" dirty="0"/>
              <a:t>Step 1: </a:t>
            </a:r>
            <a:r>
              <a:rPr lang="en-US" sz="3600" dirty="0"/>
              <a:t>Define the outcome</a:t>
            </a:r>
          </a:p>
          <a:p>
            <a:pPr lvl="1"/>
            <a:r>
              <a:rPr lang="en-US" sz="3200" dirty="0"/>
              <a:t>Simple example: Flipping a coin. What is the </a:t>
            </a:r>
            <a:r>
              <a:rPr lang="en-US" sz="3200" b="1" dirty="0"/>
              <a:t>outcome </a:t>
            </a:r>
            <a:r>
              <a:rPr lang="en-US" sz="3200" dirty="0"/>
              <a:t>we are interested in?</a:t>
            </a:r>
            <a:endParaRPr lang="en-US" sz="2800" dirty="0"/>
          </a:p>
          <a:p>
            <a:pPr lvl="1"/>
            <a:r>
              <a:rPr lang="en-US" sz="3200" dirty="0"/>
              <a:t>(Much) Harder: TPIR. </a:t>
            </a:r>
          </a:p>
        </p:txBody>
      </p:sp>
    </p:spTree>
    <p:extLst>
      <p:ext uri="{BB962C8B-B14F-4D97-AF65-F5344CB8AC3E}">
        <p14:creationId xmlns:p14="http://schemas.microsoft.com/office/powerpoint/2010/main" val="3235049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57A6-2196-3C7F-36E2-70B941BD24E3}"/>
              </a:ext>
            </a:extLst>
          </p:cNvPr>
          <p:cNvSpPr>
            <a:spLocks noGrp="1"/>
          </p:cNvSpPr>
          <p:nvPr>
            <p:ph type="title"/>
          </p:nvPr>
        </p:nvSpPr>
        <p:spPr/>
        <p:txBody>
          <a:bodyPr>
            <a:normAutofit/>
          </a:bodyPr>
          <a:lstStyle/>
          <a:p>
            <a:r>
              <a:rPr lang="en-US" dirty="0"/>
              <a:t>Defining our algorithm, cont.</a:t>
            </a:r>
          </a:p>
        </p:txBody>
      </p:sp>
      <p:sp>
        <p:nvSpPr>
          <p:cNvPr id="3" name="Content Placeholder 2">
            <a:extLst>
              <a:ext uri="{FF2B5EF4-FFF2-40B4-BE49-F238E27FC236}">
                <a16:creationId xmlns:a16="http://schemas.microsoft.com/office/drawing/2014/main" id="{2DC78D5A-7A09-3B53-3B0F-B7F181DB6E5B}"/>
              </a:ext>
            </a:extLst>
          </p:cNvPr>
          <p:cNvSpPr>
            <a:spLocks noGrp="1"/>
          </p:cNvSpPr>
          <p:nvPr>
            <p:ph idx="1"/>
          </p:nvPr>
        </p:nvSpPr>
        <p:spPr/>
        <p:txBody>
          <a:bodyPr>
            <a:normAutofit/>
          </a:bodyPr>
          <a:lstStyle/>
          <a:p>
            <a:r>
              <a:rPr lang="en-US" sz="3200" b="1" dirty="0"/>
              <a:t>Step 1: </a:t>
            </a:r>
            <a:r>
              <a:rPr lang="en-US" sz="3200" dirty="0"/>
              <a:t>Define the outcome</a:t>
            </a:r>
          </a:p>
          <a:p>
            <a:r>
              <a:rPr lang="en-US" sz="3200" b="1" dirty="0"/>
              <a:t>Step 2: </a:t>
            </a:r>
            <a:r>
              <a:rPr lang="en-US" sz="3200" dirty="0"/>
              <a:t>Write down the </a:t>
            </a:r>
            <a:r>
              <a:rPr lang="en-US" sz="3200" i="1" dirty="0"/>
              <a:t>probability model</a:t>
            </a:r>
          </a:p>
          <a:p>
            <a:pPr lvl="1"/>
            <a:r>
              <a:rPr lang="en-US" sz="2800" dirty="0"/>
              <a:t>Simple example to work with: Flip a coin, then decide whether to bet $1 (heads) or [highest + 1] (tails)</a:t>
            </a:r>
          </a:p>
          <a:p>
            <a:pPr lvl="1"/>
            <a:r>
              <a:rPr lang="en-US" sz="2800" dirty="0"/>
              <a:t>Some intuitive probability practice with this model</a:t>
            </a:r>
          </a:p>
        </p:txBody>
      </p:sp>
    </p:spTree>
    <p:extLst>
      <p:ext uri="{BB962C8B-B14F-4D97-AF65-F5344CB8AC3E}">
        <p14:creationId xmlns:p14="http://schemas.microsoft.com/office/powerpoint/2010/main" val="26967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6ECF-CB79-C713-43F6-EDA3D4087370}"/>
              </a:ext>
            </a:extLst>
          </p:cNvPr>
          <p:cNvSpPr>
            <a:spLocks noGrp="1"/>
          </p:cNvSpPr>
          <p:nvPr>
            <p:ph type="title"/>
          </p:nvPr>
        </p:nvSpPr>
        <p:spPr/>
        <p:txBody>
          <a:bodyPr/>
          <a:lstStyle/>
          <a:p>
            <a:r>
              <a:rPr lang="en-US" dirty="0"/>
              <a:t>Making a good model</a:t>
            </a:r>
          </a:p>
        </p:txBody>
      </p:sp>
      <p:sp>
        <p:nvSpPr>
          <p:cNvPr id="3" name="Content Placeholder 2">
            <a:extLst>
              <a:ext uri="{FF2B5EF4-FFF2-40B4-BE49-F238E27FC236}">
                <a16:creationId xmlns:a16="http://schemas.microsoft.com/office/drawing/2014/main" id="{32EA51E0-F73E-78E1-4B98-C054CD1FDB4F}"/>
              </a:ext>
            </a:extLst>
          </p:cNvPr>
          <p:cNvSpPr>
            <a:spLocks noGrp="1"/>
          </p:cNvSpPr>
          <p:nvPr>
            <p:ph idx="1"/>
          </p:nvPr>
        </p:nvSpPr>
        <p:spPr/>
        <p:txBody>
          <a:bodyPr>
            <a:normAutofit/>
          </a:bodyPr>
          <a:lstStyle/>
          <a:p>
            <a:pPr marL="0" indent="0">
              <a:buNone/>
            </a:pPr>
            <a:r>
              <a:rPr lang="en-US" sz="3200" dirty="0"/>
              <a:t>We can build better models by:</a:t>
            </a:r>
          </a:p>
          <a:p>
            <a:pPr marL="0" indent="0">
              <a:buNone/>
            </a:pPr>
            <a:endParaRPr lang="en-US" sz="3200" dirty="0"/>
          </a:p>
          <a:p>
            <a:pPr marL="514350" indent="-514350">
              <a:buFont typeface="+mj-lt"/>
              <a:buAutoNum type="arabicPeriod"/>
            </a:pPr>
            <a:r>
              <a:rPr lang="en-US" sz="3200" dirty="0"/>
              <a:t>Finding </a:t>
            </a:r>
            <a:r>
              <a:rPr lang="en-US" sz="3200" b="1" dirty="0"/>
              <a:t>more factors to condition on </a:t>
            </a:r>
            <a:r>
              <a:rPr lang="en-US" sz="3200" dirty="0"/>
              <a:t>[using more information about our environment]</a:t>
            </a:r>
            <a:endParaRPr lang="en-US" sz="3200" b="1" dirty="0"/>
          </a:p>
          <a:p>
            <a:pPr marL="514350" indent="-514350">
              <a:buFont typeface="+mj-lt"/>
              <a:buAutoNum type="arabicPeriod"/>
            </a:pPr>
            <a:r>
              <a:rPr lang="en-US" sz="3200" dirty="0"/>
              <a:t>Gaining more </a:t>
            </a:r>
            <a:r>
              <a:rPr lang="en-US" sz="3200" b="1" dirty="0"/>
              <a:t>knowledge </a:t>
            </a:r>
            <a:r>
              <a:rPr lang="en-US" sz="3200" dirty="0"/>
              <a:t>about how these factors </a:t>
            </a:r>
            <a:r>
              <a:rPr lang="en-US" sz="3200" b="1" dirty="0"/>
              <a:t>predict </a:t>
            </a:r>
            <a:r>
              <a:rPr lang="en-US" sz="3200" dirty="0"/>
              <a:t>our outcome [knowing our environment better]</a:t>
            </a:r>
          </a:p>
        </p:txBody>
      </p:sp>
      <p:sp>
        <p:nvSpPr>
          <p:cNvPr id="4" name="Date Placeholder 3">
            <a:extLst>
              <a:ext uri="{FF2B5EF4-FFF2-40B4-BE49-F238E27FC236}">
                <a16:creationId xmlns:a16="http://schemas.microsoft.com/office/drawing/2014/main" id="{5DC80D86-FA14-FC87-39A1-7718445237CF}"/>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DB214293-4AD7-E4CA-7CE5-2C3AF207329F}"/>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83C3270A-AB0E-EE2E-B8A8-B92C7C8EF045}"/>
              </a:ext>
            </a:extLst>
          </p:cNvPr>
          <p:cNvSpPr>
            <a:spLocks noGrp="1"/>
          </p:cNvSpPr>
          <p:nvPr>
            <p:ph type="sldNum" sz="quarter" idx="12"/>
          </p:nvPr>
        </p:nvSpPr>
        <p:spPr/>
        <p:txBody>
          <a:bodyPr/>
          <a:lstStyle/>
          <a:p>
            <a:fld id="{6088BDBC-A55A-0D4E-9238-49D16FB07DCD}" type="slidenum">
              <a:rPr lang="en-US" smtClean="0"/>
              <a:t>20</a:t>
            </a:fld>
            <a:endParaRPr lang="en-US"/>
          </a:p>
        </p:txBody>
      </p:sp>
    </p:spTree>
    <p:extLst>
      <p:ext uri="{BB962C8B-B14F-4D97-AF65-F5344CB8AC3E}">
        <p14:creationId xmlns:p14="http://schemas.microsoft.com/office/powerpoint/2010/main" val="228791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6C5E-DEA0-D44E-A1A3-EC8C2A3EAF22}"/>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B0B8FED3-CE70-0941-A009-8C9407AF2D70}"/>
              </a:ext>
            </a:extLst>
          </p:cNvPr>
          <p:cNvSpPr>
            <a:spLocks noGrp="1"/>
          </p:cNvSpPr>
          <p:nvPr>
            <p:ph idx="1"/>
          </p:nvPr>
        </p:nvSpPr>
        <p:spPr/>
        <p:txBody>
          <a:bodyPr/>
          <a:lstStyle/>
          <a:p>
            <a:r>
              <a:rPr lang="en-US" dirty="0"/>
              <a:t>Hope you all had a nice snow day </a:t>
            </a:r>
            <a:r>
              <a:rPr lang="en-US" dirty="0">
                <a:sym typeface="Wingdings" pitchFamily="2" charset="2"/>
              </a:rPr>
              <a:t></a:t>
            </a:r>
          </a:p>
          <a:p>
            <a:pPr lvl="1"/>
            <a:r>
              <a:rPr lang="en-US" dirty="0">
                <a:sym typeface="Wingdings" pitchFamily="2" charset="2"/>
              </a:rPr>
              <a:t>I’ll make up for lost time but will take me a few lectures</a:t>
            </a:r>
          </a:p>
          <a:p>
            <a:r>
              <a:rPr lang="en-US" dirty="0">
                <a:sym typeface="Wingdings" pitchFamily="2" charset="2"/>
              </a:rPr>
              <a:t>I … changed our probability textbook. I’m sorry. </a:t>
            </a:r>
          </a:p>
          <a:p>
            <a:pPr lvl="1"/>
            <a:r>
              <a:rPr lang="en-US" dirty="0">
                <a:sym typeface="Wingdings" pitchFamily="2" charset="2"/>
              </a:rPr>
              <a:t>Bonus points…</a:t>
            </a:r>
          </a:p>
          <a:p>
            <a:r>
              <a:rPr lang="en-US" dirty="0"/>
              <a:t>Today:</a:t>
            </a:r>
          </a:p>
          <a:p>
            <a:pPr lvl="1"/>
            <a:r>
              <a:rPr lang="en-US" dirty="0"/>
              <a:t>What is ML</a:t>
            </a:r>
          </a:p>
          <a:p>
            <a:pPr lvl="1"/>
            <a:r>
              <a:rPr lang="en-US" dirty="0"/>
              <a:t>Where does probability play a role, more concretely</a:t>
            </a:r>
          </a:p>
          <a:p>
            <a:pPr lvl="1"/>
            <a:r>
              <a:rPr lang="en-US" dirty="0"/>
              <a:t>Why? </a:t>
            </a:r>
          </a:p>
          <a:p>
            <a:pPr lvl="2"/>
            <a:r>
              <a:rPr lang="en-US" dirty="0"/>
              <a:t>B/c this is, hopefully, the start of many ML classes for you, good to get the big picture view</a:t>
            </a:r>
          </a:p>
        </p:txBody>
      </p:sp>
      <p:sp>
        <p:nvSpPr>
          <p:cNvPr id="4" name="Date Placeholder 3">
            <a:extLst>
              <a:ext uri="{FF2B5EF4-FFF2-40B4-BE49-F238E27FC236}">
                <a16:creationId xmlns:a16="http://schemas.microsoft.com/office/drawing/2014/main" id="{4DB94601-3457-6C47-A441-48B85E95978D}"/>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A86C7FE1-C510-2140-8B5F-D2917E44C8D5}"/>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DE7D030C-3562-1A48-B02F-A063963CF5E7}"/>
              </a:ext>
            </a:extLst>
          </p:cNvPr>
          <p:cNvSpPr>
            <a:spLocks noGrp="1"/>
          </p:cNvSpPr>
          <p:nvPr>
            <p:ph type="sldNum" sz="quarter" idx="12"/>
          </p:nvPr>
        </p:nvSpPr>
        <p:spPr/>
        <p:txBody>
          <a:bodyPr/>
          <a:lstStyle/>
          <a:p>
            <a:fld id="{6088BDBC-A55A-0D4E-9238-49D16FB07DCD}" type="slidenum">
              <a:rPr lang="en-US" smtClean="0"/>
              <a:t>3</a:t>
            </a:fld>
            <a:endParaRPr lang="en-US"/>
          </a:p>
        </p:txBody>
      </p:sp>
    </p:spTree>
    <p:extLst>
      <p:ext uri="{BB962C8B-B14F-4D97-AF65-F5344CB8AC3E}">
        <p14:creationId xmlns:p14="http://schemas.microsoft.com/office/powerpoint/2010/main" val="227430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C7503-996A-36CD-7487-97506A81A5D2}"/>
              </a:ext>
            </a:extLst>
          </p:cNvPr>
          <p:cNvSpPr>
            <a:spLocks noGrp="1"/>
          </p:cNvSpPr>
          <p:nvPr>
            <p:ph type="title"/>
          </p:nvPr>
        </p:nvSpPr>
        <p:spPr/>
        <p:txBody>
          <a:bodyPr/>
          <a:lstStyle/>
          <a:p>
            <a:r>
              <a:rPr lang="en-US" dirty="0"/>
              <a:t>More factors</a:t>
            </a:r>
          </a:p>
        </p:txBody>
      </p:sp>
      <p:sp>
        <p:nvSpPr>
          <p:cNvPr id="3" name="Content Placeholder 2">
            <a:extLst>
              <a:ext uri="{FF2B5EF4-FFF2-40B4-BE49-F238E27FC236}">
                <a16:creationId xmlns:a16="http://schemas.microsoft.com/office/drawing/2014/main" id="{8E74FD14-42C2-9232-C39C-9411317000D9}"/>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42DA7B24-E6C4-CBFD-31A0-29EF406BBACD}"/>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378AC284-C972-2083-C4CE-FEB43DAC1833}"/>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A87A6B0B-096B-1C39-C52A-B28EF51BC719}"/>
              </a:ext>
            </a:extLst>
          </p:cNvPr>
          <p:cNvSpPr>
            <a:spLocks noGrp="1"/>
          </p:cNvSpPr>
          <p:nvPr>
            <p:ph type="sldNum" sz="quarter" idx="12"/>
          </p:nvPr>
        </p:nvSpPr>
        <p:spPr/>
        <p:txBody>
          <a:bodyPr/>
          <a:lstStyle/>
          <a:p>
            <a:fld id="{6088BDBC-A55A-0D4E-9238-49D16FB07DCD}" type="slidenum">
              <a:rPr lang="en-US" smtClean="0"/>
              <a:t>21</a:t>
            </a:fld>
            <a:endParaRPr lang="en-US"/>
          </a:p>
        </p:txBody>
      </p:sp>
    </p:spTree>
    <p:extLst>
      <p:ext uri="{BB962C8B-B14F-4D97-AF65-F5344CB8AC3E}">
        <p14:creationId xmlns:p14="http://schemas.microsoft.com/office/powerpoint/2010/main" val="4110665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398E-E2E0-FCB6-4D70-E513D22C0C4F}"/>
              </a:ext>
            </a:extLst>
          </p:cNvPr>
          <p:cNvSpPr>
            <a:spLocks noGrp="1"/>
          </p:cNvSpPr>
          <p:nvPr>
            <p:ph type="title"/>
          </p:nvPr>
        </p:nvSpPr>
        <p:spPr/>
        <p:txBody>
          <a:bodyPr/>
          <a:lstStyle/>
          <a:p>
            <a:r>
              <a:rPr lang="en-US" dirty="0"/>
              <a:t>More knowledge</a:t>
            </a:r>
          </a:p>
        </p:txBody>
      </p:sp>
      <p:sp>
        <p:nvSpPr>
          <p:cNvPr id="4" name="Date Placeholder 3">
            <a:extLst>
              <a:ext uri="{FF2B5EF4-FFF2-40B4-BE49-F238E27FC236}">
                <a16:creationId xmlns:a16="http://schemas.microsoft.com/office/drawing/2014/main" id="{84E81B84-9775-B5D2-3C49-B4BF3D980681}"/>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D9841493-6953-6467-DE42-2B458154874C}"/>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4AD384C5-7A17-0184-845A-C181D90F68F2}"/>
              </a:ext>
            </a:extLst>
          </p:cNvPr>
          <p:cNvSpPr>
            <a:spLocks noGrp="1"/>
          </p:cNvSpPr>
          <p:nvPr>
            <p:ph type="sldNum" sz="quarter" idx="12"/>
          </p:nvPr>
        </p:nvSpPr>
        <p:spPr/>
        <p:txBody>
          <a:bodyPr/>
          <a:lstStyle/>
          <a:p>
            <a:fld id="{6088BDBC-A55A-0D4E-9238-49D16FB07DCD}" type="slidenum">
              <a:rPr lang="en-US" smtClean="0"/>
              <a:t>22</a:t>
            </a:fld>
            <a:endParaRPr lang="en-US"/>
          </a:p>
        </p:txBody>
      </p:sp>
      <p:sp>
        <p:nvSpPr>
          <p:cNvPr id="9" name="TextBox 8">
            <a:extLst>
              <a:ext uri="{FF2B5EF4-FFF2-40B4-BE49-F238E27FC236}">
                <a16:creationId xmlns:a16="http://schemas.microsoft.com/office/drawing/2014/main" id="{37A4B04B-F863-81A8-405B-1E77CFC693AE}"/>
              </a:ext>
            </a:extLst>
          </p:cNvPr>
          <p:cNvSpPr txBox="1"/>
          <p:nvPr/>
        </p:nvSpPr>
        <p:spPr>
          <a:xfrm>
            <a:off x="396978" y="5838609"/>
            <a:ext cx="10313894" cy="369332"/>
          </a:xfrm>
          <a:prstGeom prst="rect">
            <a:avLst/>
          </a:prstGeom>
          <a:noFill/>
        </p:spPr>
        <p:txBody>
          <a:bodyPr wrap="square">
            <a:spAutoFit/>
          </a:bodyPr>
          <a:lstStyle/>
          <a:p>
            <a:r>
              <a:rPr lang="en-US" dirty="0"/>
              <a:t>https://</a:t>
            </a:r>
            <a:r>
              <a:rPr lang="en-US" dirty="0" err="1"/>
              <a:t>www.cnn.com</a:t>
            </a:r>
            <a:r>
              <a:rPr lang="en-US" dirty="0"/>
              <a:t>/2013/11/18/showbiz/price-is-right-strategy/</a:t>
            </a:r>
            <a:r>
              <a:rPr lang="en-US" dirty="0" err="1"/>
              <a:t>index.html</a:t>
            </a:r>
            <a:endParaRPr lang="en-US" dirty="0"/>
          </a:p>
        </p:txBody>
      </p:sp>
      <p:pic>
        <p:nvPicPr>
          <p:cNvPr id="10" name="Picture 9">
            <a:extLst>
              <a:ext uri="{FF2B5EF4-FFF2-40B4-BE49-F238E27FC236}">
                <a16:creationId xmlns:a16="http://schemas.microsoft.com/office/drawing/2014/main" id="{AA2CBB76-A45A-A095-1B19-CA4631951CBA}"/>
              </a:ext>
            </a:extLst>
          </p:cNvPr>
          <p:cNvPicPr>
            <a:picLocks noChangeAspect="1"/>
          </p:cNvPicPr>
          <p:nvPr/>
        </p:nvPicPr>
        <p:blipFill>
          <a:blip r:embed="rId2"/>
          <a:stretch>
            <a:fillRect/>
          </a:stretch>
        </p:blipFill>
        <p:spPr>
          <a:xfrm>
            <a:off x="717316" y="2375296"/>
            <a:ext cx="10757367" cy="1522795"/>
          </a:xfrm>
          <a:prstGeom prst="rect">
            <a:avLst/>
          </a:prstGeom>
        </p:spPr>
      </p:pic>
    </p:spTree>
    <p:extLst>
      <p:ext uri="{BB962C8B-B14F-4D97-AF65-F5344CB8AC3E}">
        <p14:creationId xmlns:p14="http://schemas.microsoft.com/office/powerpoint/2010/main" val="2825844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57A6-2196-3C7F-36E2-70B941BD24E3}"/>
              </a:ext>
            </a:extLst>
          </p:cNvPr>
          <p:cNvSpPr>
            <a:spLocks noGrp="1"/>
          </p:cNvSpPr>
          <p:nvPr>
            <p:ph type="title"/>
          </p:nvPr>
        </p:nvSpPr>
        <p:spPr/>
        <p:txBody>
          <a:bodyPr>
            <a:normAutofit/>
          </a:bodyPr>
          <a:lstStyle/>
          <a:p>
            <a:r>
              <a:rPr lang="en-US" dirty="0"/>
              <a:t>Creating a probabilistic model</a:t>
            </a:r>
          </a:p>
        </p:txBody>
      </p:sp>
      <p:sp>
        <p:nvSpPr>
          <p:cNvPr id="3" name="Content Placeholder 2">
            <a:extLst>
              <a:ext uri="{FF2B5EF4-FFF2-40B4-BE49-F238E27FC236}">
                <a16:creationId xmlns:a16="http://schemas.microsoft.com/office/drawing/2014/main" id="{2DC78D5A-7A09-3B53-3B0F-B7F181DB6E5B}"/>
              </a:ext>
            </a:extLst>
          </p:cNvPr>
          <p:cNvSpPr>
            <a:spLocks noGrp="1"/>
          </p:cNvSpPr>
          <p:nvPr>
            <p:ph idx="1"/>
          </p:nvPr>
        </p:nvSpPr>
        <p:spPr/>
        <p:txBody>
          <a:bodyPr>
            <a:normAutofit/>
          </a:bodyPr>
          <a:lstStyle/>
          <a:p>
            <a:r>
              <a:rPr lang="en-US" sz="3200" b="1" dirty="0"/>
              <a:t>Step 1: </a:t>
            </a:r>
            <a:r>
              <a:rPr lang="en-US" sz="3200" dirty="0"/>
              <a:t>Define the outcome</a:t>
            </a:r>
          </a:p>
          <a:p>
            <a:r>
              <a:rPr lang="en-US" sz="3200" b="1" dirty="0"/>
              <a:t>Step 2: </a:t>
            </a:r>
            <a:r>
              <a:rPr lang="en-US" sz="3200" dirty="0"/>
              <a:t>Write down the </a:t>
            </a:r>
            <a:r>
              <a:rPr lang="en-US" sz="3200" i="1" dirty="0"/>
              <a:t>probability model</a:t>
            </a:r>
          </a:p>
          <a:p>
            <a:pPr lvl="1"/>
            <a:r>
              <a:rPr lang="en-US" sz="2800" dirty="0"/>
              <a:t>Flip a coin, then decide whether to bet $1 (heads) or [highest + 1] (tails)</a:t>
            </a:r>
          </a:p>
          <a:p>
            <a:r>
              <a:rPr lang="en-US" sz="3200" b="1" dirty="0"/>
              <a:t>Step 3: </a:t>
            </a:r>
            <a:r>
              <a:rPr lang="en-US" sz="3200" dirty="0"/>
              <a:t>Use our model to </a:t>
            </a:r>
            <a:r>
              <a:rPr lang="en-US" sz="3200" b="1" dirty="0"/>
              <a:t>make predictions</a:t>
            </a:r>
            <a:endParaRPr lang="en-US" sz="3200" dirty="0"/>
          </a:p>
          <a:p>
            <a:pPr lvl="1"/>
            <a:r>
              <a:rPr lang="en-US" sz="2800" dirty="0"/>
              <a:t>How do we use our model to predict what to bet?</a:t>
            </a:r>
          </a:p>
        </p:txBody>
      </p:sp>
    </p:spTree>
    <p:extLst>
      <p:ext uri="{BB962C8B-B14F-4D97-AF65-F5344CB8AC3E}">
        <p14:creationId xmlns:p14="http://schemas.microsoft.com/office/powerpoint/2010/main" val="3450704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7BC-5AE3-9F51-3B81-3935E440290D}"/>
              </a:ext>
            </a:extLst>
          </p:cNvPr>
          <p:cNvSpPr>
            <a:spLocks noGrp="1"/>
          </p:cNvSpPr>
          <p:nvPr>
            <p:ph type="title"/>
          </p:nvPr>
        </p:nvSpPr>
        <p:spPr/>
        <p:txBody>
          <a:bodyPr/>
          <a:lstStyle/>
          <a:p>
            <a:r>
              <a:rPr lang="en-US" dirty="0"/>
              <a:t>This is (supervised) machine learning!!</a:t>
            </a:r>
          </a:p>
        </p:txBody>
      </p:sp>
      <p:sp>
        <p:nvSpPr>
          <p:cNvPr id="3" name="Content Placeholder 2">
            <a:extLst>
              <a:ext uri="{FF2B5EF4-FFF2-40B4-BE49-F238E27FC236}">
                <a16:creationId xmlns:a16="http://schemas.microsoft.com/office/drawing/2014/main" id="{FF557182-025A-53C6-9392-AD3FEB7CCD64}"/>
              </a:ext>
            </a:extLst>
          </p:cNvPr>
          <p:cNvSpPr>
            <a:spLocks noGrp="1"/>
          </p:cNvSpPr>
          <p:nvPr>
            <p:ph idx="1"/>
          </p:nvPr>
        </p:nvSpPr>
        <p:spPr/>
        <p:txBody>
          <a:bodyPr>
            <a:normAutofit fontScale="92500" lnSpcReduction="20000"/>
          </a:bodyPr>
          <a:lstStyle/>
          <a:p>
            <a:r>
              <a:rPr lang="en-US" sz="4000" b="1" dirty="0"/>
              <a:t>Supervised learning </a:t>
            </a:r>
            <a:r>
              <a:rPr lang="en-US" sz="4000" dirty="0"/>
              <a:t>- can I predict </a:t>
            </a:r>
            <a:r>
              <a:rPr lang="en-US" sz="4000" b="1" dirty="0"/>
              <a:t>an outcome</a:t>
            </a:r>
            <a:r>
              <a:rPr lang="en-US" sz="4000" dirty="0"/>
              <a:t> from some </a:t>
            </a:r>
            <a:r>
              <a:rPr lang="en-US" sz="4000" b="1" dirty="0"/>
              <a:t>inputs</a:t>
            </a:r>
            <a:endParaRPr lang="en-US" sz="4000" dirty="0"/>
          </a:p>
          <a:p>
            <a:r>
              <a:rPr lang="en-US" sz="4000" dirty="0"/>
              <a:t>If the outcome is…</a:t>
            </a:r>
          </a:p>
          <a:p>
            <a:pPr lvl="1"/>
            <a:r>
              <a:rPr lang="en-US" sz="3600" dirty="0"/>
              <a:t>A category/set of discrete outcomes, this is </a:t>
            </a:r>
            <a:r>
              <a:rPr lang="en-US" sz="3600" b="1" i="1" dirty="0"/>
              <a:t>classification</a:t>
            </a:r>
          </a:p>
          <a:p>
            <a:pPr lvl="2"/>
            <a:r>
              <a:rPr lang="en-US" sz="3200" i="1" dirty="0"/>
              <a:t>Given a picture of their brain, does this person have cancer, yes or no?</a:t>
            </a:r>
          </a:p>
          <a:p>
            <a:pPr lvl="1"/>
            <a:r>
              <a:rPr lang="en-US" sz="3600" dirty="0"/>
              <a:t>A number, this is </a:t>
            </a:r>
            <a:r>
              <a:rPr lang="en-US" sz="3600" b="1" i="1" dirty="0"/>
              <a:t>regression</a:t>
            </a:r>
          </a:p>
          <a:p>
            <a:pPr lvl="2"/>
            <a:r>
              <a:rPr lang="en-US" sz="3200" i="1" dirty="0"/>
              <a:t>How much will the price of this stock change tomorrow, given its prices over the last week?</a:t>
            </a:r>
          </a:p>
        </p:txBody>
      </p:sp>
      <p:sp>
        <p:nvSpPr>
          <p:cNvPr id="4" name="Date Placeholder 3">
            <a:extLst>
              <a:ext uri="{FF2B5EF4-FFF2-40B4-BE49-F238E27FC236}">
                <a16:creationId xmlns:a16="http://schemas.microsoft.com/office/drawing/2014/main" id="{CB61375D-A90E-EDE5-8BD2-6EFDDACBE22A}"/>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3C39D42F-E698-FD04-96B9-66F87C836965}"/>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0E33F980-E5D0-D800-00F7-5CDB57BBA1D5}"/>
              </a:ext>
            </a:extLst>
          </p:cNvPr>
          <p:cNvSpPr>
            <a:spLocks noGrp="1"/>
          </p:cNvSpPr>
          <p:nvPr>
            <p:ph type="sldNum" sz="quarter" idx="12"/>
          </p:nvPr>
        </p:nvSpPr>
        <p:spPr/>
        <p:txBody>
          <a:bodyPr/>
          <a:lstStyle/>
          <a:p>
            <a:fld id="{6088BDBC-A55A-0D4E-9238-49D16FB07DCD}" type="slidenum">
              <a:rPr lang="en-US" smtClean="0"/>
              <a:t>24</a:t>
            </a:fld>
            <a:endParaRPr lang="en-US"/>
          </a:p>
        </p:txBody>
      </p:sp>
    </p:spTree>
    <p:extLst>
      <p:ext uri="{BB962C8B-B14F-4D97-AF65-F5344CB8AC3E}">
        <p14:creationId xmlns:p14="http://schemas.microsoft.com/office/powerpoint/2010/main" val="4135865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D7557-1594-F656-1C59-C6C032F443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E14B6-AF9A-3321-474B-C881B147FFE9}"/>
              </a:ext>
            </a:extLst>
          </p:cNvPr>
          <p:cNvSpPr>
            <a:spLocks noGrp="1"/>
          </p:cNvSpPr>
          <p:nvPr>
            <p:ph type="title"/>
          </p:nvPr>
        </p:nvSpPr>
        <p:spPr/>
        <p:txBody>
          <a:bodyPr>
            <a:normAutofit fontScale="90000"/>
          </a:bodyPr>
          <a:lstStyle/>
          <a:p>
            <a:r>
              <a:rPr lang="en-US" dirty="0"/>
              <a:t>A basic view of the supervised machine learning pipeline</a:t>
            </a:r>
          </a:p>
        </p:txBody>
      </p:sp>
      <p:sp>
        <p:nvSpPr>
          <p:cNvPr id="4" name="Date Placeholder 3">
            <a:extLst>
              <a:ext uri="{FF2B5EF4-FFF2-40B4-BE49-F238E27FC236}">
                <a16:creationId xmlns:a16="http://schemas.microsoft.com/office/drawing/2014/main" id="{58E06224-7BC9-48AE-FE27-5774F1662EE7}"/>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25D46C8F-7832-36F7-431A-6F6FC87C5842}"/>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2A52C029-7114-5BA8-7DBF-F3D194EFC3F3}"/>
              </a:ext>
            </a:extLst>
          </p:cNvPr>
          <p:cNvSpPr>
            <a:spLocks noGrp="1"/>
          </p:cNvSpPr>
          <p:nvPr>
            <p:ph type="sldNum" sz="quarter" idx="12"/>
          </p:nvPr>
        </p:nvSpPr>
        <p:spPr/>
        <p:txBody>
          <a:bodyPr/>
          <a:lstStyle/>
          <a:p>
            <a:fld id="{6088BDBC-A55A-0D4E-9238-49D16FB07DCD}" type="slidenum">
              <a:rPr lang="en-US" smtClean="0"/>
              <a:t>25</a:t>
            </a:fld>
            <a:endParaRPr lang="en-US"/>
          </a:p>
        </p:txBody>
      </p:sp>
      <p:sp>
        <p:nvSpPr>
          <p:cNvPr id="3" name="TextBox 2">
            <a:extLst>
              <a:ext uri="{FF2B5EF4-FFF2-40B4-BE49-F238E27FC236}">
                <a16:creationId xmlns:a16="http://schemas.microsoft.com/office/drawing/2014/main" id="{1FD16651-DD5F-3844-E9F8-6C8BB7C46B7E}"/>
              </a:ext>
            </a:extLst>
          </p:cNvPr>
          <p:cNvSpPr txBox="1"/>
          <p:nvPr/>
        </p:nvSpPr>
        <p:spPr>
          <a:xfrm>
            <a:off x="282966" y="2713780"/>
            <a:ext cx="1056700" cy="1862048"/>
          </a:xfrm>
          <a:prstGeom prst="rect">
            <a:avLst/>
          </a:prstGeom>
          <a:noFill/>
        </p:spPr>
        <p:txBody>
          <a:bodyPr wrap="none" rtlCol="0">
            <a:spAutoFit/>
          </a:bodyPr>
          <a:lstStyle/>
          <a:p>
            <a:r>
              <a:rPr lang="en-US" sz="11500" dirty="0">
                <a:latin typeface="Century Gothic" panose="020B0502020202020204" pitchFamily="34" charset="0"/>
              </a:rPr>
              <a:t>?</a:t>
            </a:r>
          </a:p>
        </p:txBody>
      </p:sp>
      <p:pic>
        <p:nvPicPr>
          <p:cNvPr id="9" name="Image" descr="Image">
            <a:extLst>
              <a:ext uri="{FF2B5EF4-FFF2-40B4-BE49-F238E27FC236}">
                <a16:creationId xmlns:a16="http://schemas.microsoft.com/office/drawing/2014/main" id="{178C1612-B4D3-84F0-F67D-0A8AFC5D98E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85080" y="1612708"/>
            <a:ext cx="1799869" cy="1261745"/>
          </a:xfrm>
          <a:prstGeom prst="rect">
            <a:avLst/>
          </a:prstGeom>
          <a:ln w="12700">
            <a:miter lim="400000"/>
          </a:ln>
        </p:spPr>
      </p:pic>
      <p:pic>
        <p:nvPicPr>
          <p:cNvPr id="10" name="Picture 9">
            <a:extLst>
              <a:ext uri="{FF2B5EF4-FFF2-40B4-BE49-F238E27FC236}">
                <a16:creationId xmlns:a16="http://schemas.microsoft.com/office/drawing/2014/main" id="{CF0A9EA8-4309-22DD-5453-C72E2269F7A8}"/>
              </a:ext>
            </a:extLst>
          </p:cNvPr>
          <p:cNvPicPr>
            <a:picLocks noChangeAspect="1"/>
          </p:cNvPicPr>
          <p:nvPr/>
        </p:nvPicPr>
        <p:blipFill>
          <a:blip r:embed="rId3"/>
          <a:stretch>
            <a:fillRect/>
          </a:stretch>
        </p:blipFill>
        <p:spPr>
          <a:xfrm>
            <a:off x="6380872" y="1619160"/>
            <a:ext cx="1638300" cy="1231900"/>
          </a:xfrm>
          <a:prstGeom prst="rect">
            <a:avLst/>
          </a:prstGeom>
        </p:spPr>
      </p:pic>
      <p:pic>
        <p:nvPicPr>
          <p:cNvPr id="11" name="Picture 10">
            <a:extLst>
              <a:ext uri="{FF2B5EF4-FFF2-40B4-BE49-F238E27FC236}">
                <a16:creationId xmlns:a16="http://schemas.microsoft.com/office/drawing/2014/main" id="{1DFF9A12-99DC-79F7-682C-3E827983871C}"/>
              </a:ext>
            </a:extLst>
          </p:cNvPr>
          <p:cNvPicPr>
            <a:picLocks noChangeAspect="1"/>
          </p:cNvPicPr>
          <p:nvPr/>
        </p:nvPicPr>
        <p:blipFill>
          <a:blip r:embed="rId4"/>
          <a:stretch>
            <a:fillRect/>
          </a:stretch>
        </p:blipFill>
        <p:spPr>
          <a:xfrm>
            <a:off x="2571120" y="3944389"/>
            <a:ext cx="1833210" cy="1262878"/>
          </a:xfrm>
          <a:prstGeom prst="rect">
            <a:avLst/>
          </a:prstGeom>
        </p:spPr>
      </p:pic>
      <p:pic>
        <p:nvPicPr>
          <p:cNvPr id="12" name="Picture 11">
            <a:extLst>
              <a:ext uri="{FF2B5EF4-FFF2-40B4-BE49-F238E27FC236}">
                <a16:creationId xmlns:a16="http://schemas.microsoft.com/office/drawing/2014/main" id="{8154AF8F-1A88-6935-B96F-8A47CD6FF497}"/>
              </a:ext>
            </a:extLst>
          </p:cNvPr>
          <p:cNvPicPr>
            <a:picLocks noChangeAspect="1"/>
          </p:cNvPicPr>
          <p:nvPr/>
        </p:nvPicPr>
        <p:blipFill>
          <a:blip r:embed="rId5"/>
          <a:stretch>
            <a:fillRect/>
          </a:stretch>
        </p:blipFill>
        <p:spPr>
          <a:xfrm>
            <a:off x="6180934" y="3681421"/>
            <a:ext cx="1768525" cy="1768525"/>
          </a:xfrm>
          <a:prstGeom prst="rect">
            <a:avLst/>
          </a:prstGeom>
        </p:spPr>
      </p:pic>
      <p:pic>
        <p:nvPicPr>
          <p:cNvPr id="13" name="Picture 12">
            <a:extLst>
              <a:ext uri="{FF2B5EF4-FFF2-40B4-BE49-F238E27FC236}">
                <a16:creationId xmlns:a16="http://schemas.microsoft.com/office/drawing/2014/main" id="{1E90D984-BB4E-D766-3FBE-CC7A521BC1EA}"/>
              </a:ext>
            </a:extLst>
          </p:cNvPr>
          <p:cNvPicPr>
            <a:picLocks noChangeAspect="1"/>
          </p:cNvPicPr>
          <p:nvPr/>
        </p:nvPicPr>
        <p:blipFill>
          <a:blip r:embed="rId6"/>
          <a:stretch>
            <a:fillRect/>
          </a:stretch>
        </p:blipFill>
        <p:spPr>
          <a:xfrm>
            <a:off x="9132751" y="2984023"/>
            <a:ext cx="1739900" cy="1155700"/>
          </a:xfrm>
          <a:prstGeom prst="rect">
            <a:avLst/>
          </a:prstGeom>
        </p:spPr>
      </p:pic>
      <p:cxnSp>
        <p:nvCxnSpPr>
          <p:cNvPr id="15" name="Straight Arrow Connector 14">
            <a:extLst>
              <a:ext uri="{FF2B5EF4-FFF2-40B4-BE49-F238E27FC236}">
                <a16:creationId xmlns:a16="http://schemas.microsoft.com/office/drawing/2014/main" id="{0BC568A2-3C16-ABAC-C111-2F3392B6DAEA}"/>
              </a:ext>
            </a:extLst>
          </p:cNvPr>
          <p:cNvCxnSpPr>
            <a:stCxn id="3" idx="3"/>
            <a:endCxn id="9" idx="1"/>
          </p:cNvCxnSpPr>
          <p:nvPr/>
        </p:nvCxnSpPr>
        <p:spPr>
          <a:xfrm flipV="1">
            <a:off x="1339666" y="2243581"/>
            <a:ext cx="1245414" cy="1401223"/>
          </a:xfrm>
          <a:prstGeom prst="straightConnector1">
            <a:avLst/>
          </a:prstGeom>
          <a:ln w="698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17AB96E-FC74-08EB-2EE3-6C92643588D4}"/>
              </a:ext>
            </a:extLst>
          </p:cNvPr>
          <p:cNvCxnSpPr>
            <a:cxnSpLocks/>
            <a:stCxn id="9" idx="2"/>
            <a:endCxn id="11" idx="0"/>
          </p:cNvCxnSpPr>
          <p:nvPr/>
        </p:nvCxnSpPr>
        <p:spPr>
          <a:xfrm>
            <a:off x="3485015" y="2874453"/>
            <a:ext cx="2710" cy="1069936"/>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019943D-69E2-3A6D-CA1B-1D82C0228416}"/>
              </a:ext>
            </a:extLst>
          </p:cNvPr>
          <p:cNvCxnSpPr>
            <a:cxnSpLocks/>
            <a:stCxn id="29" idx="3"/>
            <a:endCxn id="12" idx="1"/>
          </p:cNvCxnSpPr>
          <p:nvPr/>
        </p:nvCxnSpPr>
        <p:spPr>
          <a:xfrm>
            <a:off x="4388832" y="2689007"/>
            <a:ext cx="1792102" cy="1876677"/>
          </a:xfrm>
          <a:prstGeom prst="straightConnector1">
            <a:avLst/>
          </a:prstGeom>
          <a:ln w="698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34AEC35-15A1-CCD5-B818-66C153E58CDA}"/>
              </a:ext>
            </a:extLst>
          </p:cNvPr>
          <p:cNvCxnSpPr>
            <a:cxnSpLocks/>
            <a:stCxn id="3" idx="3"/>
            <a:endCxn id="11" idx="1"/>
          </p:cNvCxnSpPr>
          <p:nvPr/>
        </p:nvCxnSpPr>
        <p:spPr>
          <a:xfrm>
            <a:off x="1339666" y="3644804"/>
            <a:ext cx="1231454" cy="93102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7556391-6EF0-EA90-A182-AEBC5C181E19}"/>
              </a:ext>
            </a:extLst>
          </p:cNvPr>
          <p:cNvSpPr/>
          <p:nvPr/>
        </p:nvSpPr>
        <p:spPr>
          <a:xfrm>
            <a:off x="2571120" y="1955685"/>
            <a:ext cx="1833210" cy="592735"/>
          </a:xfrm>
          <a:prstGeom prst="rect">
            <a:avLst/>
          </a:prstGeom>
          <a:noFill/>
          <a:ln w="730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DB3F63B-084F-902A-11C8-5037B7C23CBF}"/>
              </a:ext>
            </a:extLst>
          </p:cNvPr>
          <p:cNvSpPr/>
          <p:nvPr/>
        </p:nvSpPr>
        <p:spPr>
          <a:xfrm>
            <a:off x="2555622" y="2530008"/>
            <a:ext cx="1833210" cy="317998"/>
          </a:xfrm>
          <a:prstGeom prst="rect">
            <a:avLst/>
          </a:prstGeom>
          <a:noFill/>
          <a:ln w="730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A1D5BBF7-0857-5763-FC03-A9D32176118E}"/>
              </a:ext>
            </a:extLst>
          </p:cNvPr>
          <p:cNvCxnSpPr>
            <a:cxnSpLocks/>
            <a:stCxn id="28" idx="3"/>
            <a:endCxn id="10" idx="1"/>
          </p:cNvCxnSpPr>
          <p:nvPr/>
        </p:nvCxnSpPr>
        <p:spPr>
          <a:xfrm flipV="1">
            <a:off x="4404330" y="2235110"/>
            <a:ext cx="1976542" cy="16943"/>
          </a:xfrm>
          <a:prstGeom prst="straightConnector1">
            <a:avLst/>
          </a:prstGeom>
          <a:ln w="698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FF6F635-7A23-E9FE-8DFA-4BAFFCE67CE5}"/>
              </a:ext>
            </a:extLst>
          </p:cNvPr>
          <p:cNvCxnSpPr>
            <a:cxnSpLocks/>
            <a:stCxn id="11" idx="0"/>
            <a:endCxn id="10" idx="1"/>
          </p:cNvCxnSpPr>
          <p:nvPr/>
        </p:nvCxnSpPr>
        <p:spPr>
          <a:xfrm flipV="1">
            <a:off x="3487725" y="2235110"/>
            <a:ext cx="2893147" cy="1709279"/>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A5A0E17-C8FC-7605-068F-6283EB8888F1}"/>
              </a:ext>
            </a:extLst>
          </p:cNvPr>
          <p:cNvCxnSpPr>
            <a:cxnSpLocks/>
            <a:stCxn id="11" idx="3"/>
            <a:endCxn id="12" idx="1"/>
          </p:cNvCxnSpPr>
          <p:nvPr/>
        </p:nvCxnSpPr>
        <p:spPr>
          <a:xfrm flipV="1">
            <a:off x="4404330" y="4565684"/>
            <a:ext cx="1776604" cy="1014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02F9911E-7F98-FE38-34A1-6116D0975E16}"/>
              </a:ext>
            </a:extLst>
          </p:cNvPr>
          <p:cNvCxnSpPr>
            <a:cxnSpLocks/>
            <a:stCxn id="11" idx="2"/>
            <a:endCxn id="13" idx="1"/>
          </p:cNvCxnSpPr>
          <p:nvPr/>
        </p:nvCxnSpPr>
        <p:spPr>
          <a:xfrm rot="5400000" flipH="1" flipV="1">
            <a:off x="5487541" y="1562057"/>
            <a:ext cx="1645394" cy="5645026"/>
          </a:xfrm>
          <a:prstGeom prst="bentConnector4">
            <a:avLst>
              <a:gd name="adj1" fmla="val -47237"/>
              <a:gd name="adj2" fmla="val 90017"/>
            </a:avLst>
          </a:prstGeom>
          <a:ln w="7302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D8A4B7C-AB2A-18B6-82A8-33685BF2AB6C}"/>
              </a:ext>
            </a:extLst>
          </p:cNvPr>
          <p:cNvSpPr txBox="1"/>
          <p:nvPr/>
        </p:nvSpPr>
        <p:spPr>
          <a:xfrm>
            <a:off x="147597" y="4395480"/>
            <a:ext cx="1381205" cy="646331"/>
          </a:xfrm>
          <a:prstGeom prst="rect">
            <a:avLst/>
          </a:prstGeom>
          <a:noFill/>
        </p:spPr>
        <p:txBody>
          <a:bodyPr wrap="square" rtlCol="0">
            <a:spAutoFit/>
          </a:bodyPr>
          <a:lstStyle/>
          <a:p>
            <a:r>
              <a:rPr lang="en-US" dirty="0">
                <a:latin typeface="Century Gothic" panose="020B0502020202020204" pitchFamily="34" charset="0"/>
              </a:rPr>
              <a:t>Start with a </a:t>
            </a:r>
            <a:r>
              <a:rPr lang="en-US" b="1" dirty="0">
                <a:latin typeface="Century Gothic" panose="020B0502020202020204" pitchFamily="34" charset="0"/>
              </a:rPr>
              <a:t>question</a:t>
            </a:r>
          </a:p>
        </p:txBody>
      </p:sp>
      <p:sp>
        <p:nvSpPr>
          <p:cNvPr id="51" name="TextBox 50">
            <a:extLst>
              <a:ext uri="{FF2B5EF4-FFF2-40B4-BE49-F238E27FC236}">
                <a16:creationId xmlns:a16="http://schemas.microsoft.com/office/drawing/2014/main" id="{22A20B99-A5AB-A6B7-5734-18D3101FA05F}"/>
              </a:ext>
            </a:extLst>
          </p:cNvPr>
          <p:cNvSpPr txBox="1"/>
          <p:nvPr/>
        </p:nvSpPr>
        <p:spPr>
          <a:xfrm>
            <a:off x="874144" y="1669050"/>
            <a:ext cx="1458748" cy="646331"/>
          </a:xfrm>
          <a:prstGeom prst="rect">
            <a:avLst/>
          </a:prstGeom>
          <a:noFill/>
        </p:spPr>
        <p:txBody>
          <a:bodyPr wrap="square" rtlCol="0">
            <a:spAutoFit/>
          </a:bodyPr>
          <a:lstStyle/>
          <a:p>
            <a:r>
              <a:rPr lang="en-US" dirty="0">
                <a:latin typeface="Century Gothic" panose="020B0502020202020204" pitchFamily="34" charset="0"/>
              </a:rPr>
              <a:t>And/or some </a:t>
            </a:r>
            <a:r>
              <a:rPr lang="en-US" b="1" dirty="0">
                <a:latin typeface="Century Gothic" panose="020B0502020202020204" pitchFamily="34" charset="0"/>
              </a:rPr>
              <a:t>data</a:t>
            </a:r>
          </a:p>
        </p:txBody>
      </p:sp>
      <p:sp>
        <p:nvSpPr>
          <p:cNvPr id="52" name="TextBox 51">
            <a:extLst>
              <a:ext uri="{FF2B5EF4-FFF2-40B4-BE49-F238E27FC236}">
                <a16:creationId xmlns:a16="http://schemas.microsoft.com/office/drawing/2014/main" id="{77811BB2-52F6-4381-586F-F6A6AEE2BD17}"/>
              </a:ext>
            </a:extLst>
          </p:cNvPr>
          <p:cNvSpPr txBox="1"/>
          <p:nvPr/>
        </p:nvSpPr>
        <p:spPr>
          <a:xfrm>
            <a:off x="1880517" y="5372626"/>
            <a:ext cx="1381205" cy="646331"/>
          </a:xfrm>
          <a:prstGeom prst="rect">
            <a:avLst/>
          </a:prstGeom>
          <a:noFill/>
        </p:spPr>
        <p:txBody>
          <a:bodyPr wrap="square" rtlCol="0">
            <a:spAutoFit/>
          </a:bodyPr>
          <a:lstStyle/>
          <a:p>
            <a:r>
              <a:rPr lang="en-US" b="1" dirty="0">
                <a:latin typeface="Century Gothic" panose="020B0502020202020204" pitchFamily="34" charset="0"/>
              </a:rPr>
              <a:t>Build</a:t>
            </a:r>
            <a:r>
              <a:rPr lang="en-US" dirty="0">
                <a:latin typeface="Century Gothic" panose="020B0502020202020204" pitchFamily="34" charset="0"/>
              </a:rPr>
              <a:t> a model</a:t>
            </a:r>
          </a:p>
        </p:txBody>
      </p:sp>
      <p:sp>
        <p:nvSpPr>
          <p:cNvPr id="53" name="TextBox 52">
            <a:extLst>
              <a:ext uri="{FF2B5EF4-FFF2-40B4-BE49-F238E27FC236}">
                <a16:creationId xmlns:a16="http://schemas.microsoft.com/office/drawing/2014/main" id="{4AE237C9-1E09-53D5-6A2D-FEA46006C71A}"/>
              </a:ext>
            </a:extLst>
          </p:cNvPr>
          <p:cNvSpPr txBox="1"/>
          <p:nvPr/>
        </p:nvSpPr>
        <p:spPr>
          <a:xfrm>
            <a:off x="7985831" y="1706350"/>
            <a:ext cx="2025381" cy="369332"/>
          </a:xfrm>
          <a:prstGeom prst="rect">
            <a:avLst/>
          </a:prstGeom>
          <a:noFill/>
        </p:spPr>
        <p:txBody>
          <a:bodyPr wrap="square" rtlCol="0">
            <a:spAutoFit/>
          </a:bodyPr>
          <a:lstStyle/>
          <a:p>
            <a:r>
              <a:rPr lang="en-US" b="1" dirty="0">
                <a:latin typeface="Century Gothic" panose="020B0502020202020204" pitchFamily="34" charset="0"/>
              </a:rPr>
              <a:t>Train</a:t>
            </a:r>
            <a:r>
              <a:rPr lang="en-US" dirty="0">
                <a:latin typeface="Century Gothic" panose="020B0502020202020204" pitchFamily="34" charset="0"/>
              </a:rPr>
              <a:t> the model</a:t>
            </a:r>
          </a:p>
        </p:txBody>
      </p:sp>
      <p:sp>
        <p:nvSpPr>
          <p:cNvPr id="54" name="TextBox 53">
            <a:extLst>
              <a:ext uri="{FF2B5EF4-FFF2-40B4-BE49-F238E27FC236}">
                <a16:creationId xmlns:a16="http://schemas.microsoft.com/office/drawing/2014/main" id="{F7CB271B-BA22-F611-EC86-CF0A54D38C1B}"/>
              </a:ext>
            </a:extLst>
          </p:cNvPr>
          <p:cNvSpPr txBox="1"/>
          <p:nvPr/>
        </p:nvSpPr>
        <p:spPr>
          <a:xfrm>
            <a:off x="6180934" y="5476771"/>
            <a:ext cx="2442205" cy="369332"/>
          </a:xfrm>
          <a:prstGeom prst="rect">
            <a:avLst/>
          </a:prstGeom>
          <a:noFill/>
        </p:spPr>
        <p:txBody>
          <a:bodyPr wrap="square" rtlCol="0">
            <a:spAutoFit/>
          </a:bodyPr>
          <a:lstStyle/>
          <a:p>
            <a:r>
              <a:rPr lang="en-US" b="1" dirty="0">
                <a:latin typeface="Century Gothic" panose="020B0502020202020204" pitchFamily="34" charset="0"/>
              </a:rPr>
              <a:t>Evaluate </a:t>
            </a:r>
            <a:r>
              <a:rPr lang="en-US" dirty="0">
                <a:latin typeface="Century Gothic" panose="020B0502020202020204" pitchFamily="34" charset="0"/>
              </a:rPr>
              <a:t>the model</a:t>
            </a:r>
          </a:p>
        </p:txBody>
      </p:sp>
      <p:sp>
        <p:nvSpPr>
          <p:cNvPr id="55" name="TextBox 54">
            <a:extLst>
              <a:ext uri="{FF2B5EF4-FFF2-40B4-BE49-F238E27FC236}">
                <a16:creationId xmlns:a16="http://schemas.microsoft.com/office/drawing/2014/main" id="{528A0844-4AE3-6A05-D2F6-A33BE924EDC5}"/>
              </a:ext>
            </a:extLst>
          </p:cNvPr>
          <p:cNvSpPr txBox="1"/>
          <p:nvPr/>
        </p:nvSpPr>
        <p:spPr>
          <a:xfrm>
            <a:off x="9148249" y="4356259"/>
            <a:ext cx="2025747" cy="923330"/>
          </a:xfrm>
          <a:prstGeom prst="rect">
            <a:avLst/>
          </a:prstGeom>
          <a:noFill/>
        </p:spPr>
        <p:txBody>
          <a:bodyPr wrap="square" rtlCol="0">
            <a:spAutoFit/>
          </a:bodyPr>
          <a:lstStyle/>
          <a:p>
            <a:r>
              <a:rPr lang="en-US" b="1" dirty="0">
                <a:latin typeface="Century Gothic" panose="020B0502020202020204" pitchFamily="34" charset="0"/>
              </a:rPr>
              <a:t>Engineer</a:t>
            </a:r>
            <a:r>
              <a:rPr lang="en-US" dirty="0">
                <a:latin typeface="Century Gothic" panose="020B0502020202020204" pitchFamily="34" charset="0"/>
              </a:rPr>
              <a:t> the system for production use</a:t>
            </a:r>
          </a:p>
        </p:txBody>
      </p:sp>
      <p:sp>
        <p:nvSpPr>
          <p:cNvPr id="7" name="Rounded Rectangle 6">
            <a:extLst>
              <a:ext uri="{FF2B5EF4-FFF2-40B4-BE49-F238E27FC236}">
                <a16:creationId xmlns:a16="http://schemas.microsoft.com/office/drawing/2014/main" id="{3A7A8F19-051E-E2AE-3501-E7C97E8809B9}"/>
              </a:ext>
            </a:extLst>
          </p:cNvPr>
          <p:cNvSpPr/>
          <p:nvPr/>
        </p:nvSpPr>
        <p:spPr>
          <a:xfrm>
            <a:off x="774078" y="1286110"/>
            <a:ext cx="4038207" cy="200625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762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52" grpId="0"/>
      <p:bldP spid="53" grpId="0"/>
      <p:bldP spid="54" grpId="0"/>
      <p:bldP spid="5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A020-41DA-134B-81E7-BC4F493C89B5}"/>
              </a:ext>
            </a:extLst>
          </p:cNvPr>
          <p:cNvSpPr>
            <a:spLocks noGrp="1"/>
          </p:cNvSpPr>
          <p:nvPr>
            <p:ph type="title"/>
          </p:nvPr>
        </p:nvSpPr>
        <p:spPr/>
        <p:txBody>
          <a:bodyPr/>
          <a:lstStyle/>
          <a:p>
            <a:r>
              <a:rPr lang="en-US" dirty="0"/>
              <a:t>Case Study 1</a:t>
            </a:r>
          </a:p>
        </p:txBody>
      </p:sp>
      <p:sp>
        <p:nvSpPr>
          <p:cNvPr id="3" name="Content Placeholder 2">
            <a:extLst>
              <a:ext uri="{FF2B5EF4-FFF2-40B4-BE49-F238E27FC236}">
                <a16:creationId xmlns:a16="http://schemas.microsoft.com/office/drawing/2014/main" id="{30C10ACB-B250-2A42-A9C3-0FC378094E78}"/>
              </a:ext>
            </a:extLst>
          </p:cNvPr>
          <p:cNvSpPr>
            <a:spLocks noGrp="1"/>
          </p:cNvSpPr>
          <p:nvPr>
            <p:ph idx="1"/>
          </p:nvPr>
        </p:nvSpPr>
        <p:spPr/>
        <p:txBody>
          <a:bodyPr>
            <a:normAutofit/>
          </a:bodyPr>
          <a:lstStyle/>
          <a:p>
            <a:pPr marL="0" indent="0" algn="ctr">
              <a:buNone/>
            </a:pPr>
            <a:r>
              <a:rPr lang="en-US" sz="4400" dirty="0"/>
              <a:t>Given inputs about a neighborhood today, predict the level of crime in that neighborhood tomorrow</a:t>
            </a:r>
          </a:p>
        </p:txBody>
      </p:sp>
      <p:sp>
        <p:nvSpPr>
          <p:cNvPr id="6" name="Slide Number Placeholder 5">
            <a:extLst>
              <a:ext uri="{FF2B5EF4-FFF2-40B4-BE49-F238E27FC236}">
                <a16:creationId xmlns:a16="http://schemas.microsoft.com/office/drawing/2014/main" id="{CED8F66D-A59C-0A46-9DD3-363CCE56AE4B}"/>
              </a:ext>
            </a:extLst>
          </p:cNvPr>
          <p:cNvSpPr>
            <a:spLocks noGrp="1"/>
          </p:cNvSpPr>
          <p:nvPr>
            <p:ph type="sldNum" sz="quarter" idx="12"/>
          </p:nvPr>
        </p:nvSpPr>
        <p:spPr/>
        <p:txBody>
          <a:bodyPr/>
          <a:lstStyle/>
          <a:p>
            <a:fld id="{6088BDBC-A55A-0D4E-9238-49D16FB07DCD}" type="slidenum">
              <a:rPr lang="en-US" smtClean="0"/>
              <a:t>26</a:t>
            </a:fld>
            <a:endParaRPr lang="en-US"/>
          </a:p>
        </p:txBody>
      </p:sp>
      <p:sp>
        <p:nvSpPr>
          <p:cNvPr id="4" name="Rectangle 3">
            <a:extLst>
              <a:ext uri="{FF2B5EF4-FFF2-40B4-BE49-F238E27FC236}">
                <a16:creationId xmlns:a16="http://schemas.microsoft.com/office/drawing/2014/main" id="{39AF8A6C-3E4F-104D-9551-CF11AE4FBF1A}"/>
              </a:ext>
            </a:extLst>
          </p:cNvPr>
          <p:cNvSpPr/>
          <p:nvPr/>
        </p:nvSpPr>
        <p:spPr>
          <a:xfrm>
            <a:off x="2008112" y="4685858"/>
            <a:ext cx="7616380" cy="1200329"/>
          </a:xfrm>
          <a:prstGeom prst="rect">
            <a:avLst/>
          </a:prstGeom>
        </p:spPr>
        <p:txBody>
          <a:bodyPr wrap="none">
            <a:spAutoFit/>
          </a:bodyPr>
          <a:lstStyle/>
          <a:p>
            <a:pPr algn="ctr"/>
            <a:r>
              <a:rPr lang="en-US" sz="3600" dirty="0"/>
              <a:t>What might we use as </a:t>
            </a:r>
            <a:r>
              <a:rPr lang="en-US" sz="3600" b="1" dirty="0"/>
              <a:t>inputs/features?</a:t>
            </a:r>
          </a:p>
          <a:p>
            <a:pPr algn="ctr"/>
            <a:r>
              <a:rPr lang="en-US" sz="3600" dirty="0"/>
              <a:t>What should our </a:t>
            </a:r>
            <a:r>
              <a:rPr lang="en-US" sz="3600" b="1" dirty="0"/>
              <a:t>outcome </a:t>
            </a:r>
            <a:r>
              <a:rPr lang="en-US" sz="3600" dirty="0"/>
              <a:t>be?</a:t>
            </a:r>
          </a:p>
        </p:txBody>
      </p:sp>
    </p:spTree>
    <p:extLst>
      <p:ext uri="{BB962C8B-B14F-4D97-AF65-F5344CB8AC3E}">
        <p14:creationId xmlns:p14="http://schemas.microsoft.com/office/powerpoint/2010/main" val="2713463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AB625-CC1B-904D-FFF1-8865AC2DC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6589F-3046-5F0D-DFE3-D206163A9823}"/>
              </a:ext>
            </a:extLst>
          </p:cNvPr>
          <p:cNvSpPr>
            <a:spLocks noGrp="1"/>
          </p:cNvSpPr>
          <p:nvPr>
            <p:ph type="title"/>
          </p:nvPr>
        </p:nvSpPr>
        <p:spPr/>
        <p:txBody>
          <a:bodyPr/>
          <a:lstStyle/>
          <a:p>
            <a:r>
              <a:rPr lang="en-US" dirty="0"/>
              <a:t>Case Study 3</a:t>
            </a:r>
          </a:p>
        </p:txBody>
      </p:sp>
      <p:sp>
        <p:nvSpPr>
          <p:cNvPr id="4" name="Date Placeholder 3">
            <a:extLst>
              <a:ext uri="{FF2B5EF4-FFF2-40B4-BE49-F238E27FC236}">
                <a16:creationId xmlns:a16="http://schemas.microsoft.com/office/drawing/2014/main" id="{69158445-F403-9550-8006-9B4190145446}"/>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785E12E1-F66A-EB61-B9AA-45E33FEA20EB}"/>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74A3FD70-E2A6-301F-63FB-19FC7A250F82}"/>
              </a:ext>
            </a:extLst>
          </p:cNvPr>
          <p:cNvSpPr>
            <a:spLocks noGrp="1"/>
          </p:cNvSpPr>
          <p:nvPr>
            <p:ph type="sldNum" sz="quarter" idx="12"/>
          </p:nvPr>
        </p:nvSpPr>
        <p:spPr/>
        <p:txBody>
          <a:bodyPr/>
          <a:lstStyle/>
          <a:p>
            <a:fld id="{6088BDBC-A55A-0D4E-9238-49D16FB07DCD}" type="slidenum">
              <a:rPr lang="en-US" smtClean="0"/>
              <a:t>27</a:t>
            </a:fld>
            <a:endParaRPr lang="en-US"/>
          </a:p>
        </p:txBody>
      </p:sp>
      <p:pic>
        <p:nvPicPr>
          <p:cNvPr id="11" name="Picture 10">
            <a:extLst>
              <a:ext uri="{FF2B5EF4-FFF2-40B4-BE49-F238E27FC236}">
                <a16:creationId xmlns:a16="http://schemas.microsoft.com/office/drawing/2014/main" id="{702D5093-F565-38DF-88F0-D0D560265157}"/>
              </a:ext>
            </a:extLst>
          </p:cNvPr>
          <p:cNvPicPr>
            <a:picLocks noChangeAspect="1"/>
          </p:cNvPicPr>
          <p:nvPr/>
        </p:nvPicPr>
        <p:blipFill>
          <a:blip r:embed="rId2"/>
          <a:stretch>
            <a:fillRect/>
          </a:stretch>
        </p:blipFill>
        <p:spPr>
          <a:xfrm>
            <a:off x="3024183" y="1572617"/>
            <a:ext cx="5141751" cy="3456583"/>
          </a:xfrm>
          <a:prstGeom prst="rect">
            <a:avLst/>
          </a:prstGeom>
        </p:spPr>
      </p:pic>
      <p:sp>
        <p:nvSpPr>
          <p:cNvPr id="7" name="TextBox 6">
            <a:extLst>
              <a:ext uri="{FF2B5EF4-FFF2-40B4-BE49-F238E27FC236}">
                <a16:creationId xmlns:a16="http://schemas.microsoft.com/office/drawing/2014/main" id="{E1633E70-0B0C-19A2-B093-4EF26C6D5D2B}"/>
              </a:ext>
            </a:extLst>
          </p:cNvPr>
          <p:cNvSpPr txBox="1"/>
          <p:nvPr/>
        </p:nvSpPr>
        <p:spPr>
          <a:xfrm>
            <a:off x="875629" y="5247405"/>
            <a:ext cx="11035389" cy="124546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ED7D31"/>
              </a:buClr>
              <a:buSzTx/>
              <a:buFont typeface="Wingdings" pitchFamily="2" charset="2"/>
              <a:buNone/>
              <a:tabLst/>
              <a:defRPr/>
            </a:pPr>
            <a:r>
              <a:rPr kumimoji="0" lang="en-US" sz="3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might we use as </a:t>
            </a:r>
            <a:r>
              <a:rPr kumimoji="0" lang="en-US" sz="37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inputs/features?</a:t>
            </a:r>
          </a:p>
          <a:p>
            <a:pPr marL="0" marR="0" lvl="0" indent="0" algn="ctr" defTabSz="914400" rtl="0" eaLnBrk="1" fontAlgn="auto" latinLnBrk="0" hangingPunct="1">
              <a:lnSpc>
                <a:spcPct val="90000"/>
              </a:lnSpc>
              <a:spcBef>
                <a:spcPts val="1000"/>
              </a:spcBef>
              <a:spcAft>
                <a:spcPts val="0"/>
              </a:spcAft>
              <a:buClr>
                <a:srgbClr val="ED7D31"/>
              </a:buClr>
              <a:buSzTx/>
              <a:buFont typeface="Wingdings" pitchFamily="2" charset="2"/>
              <a:buNone/>
              <a:tabLst/>
              <a:defRPr/>
            </a:pPr>
            <a:r>
              <a:rPr kumimoji="0" lang="en-US" sz="3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should we use as an </a:t>
            </a:r>
            <a:r>
              <a:rPr kumimoji="0" lang="en-US" sz="37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outcome/label?</a:t>
            </a:r>
            <a:endParaRPr kumimoji="0" lang="en-US" sz="3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3634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ED83-0EB8-9746-A3E7-A2EF7CFE4AC7}"/>
              </a:ext>
            </a:extLst>
          </p:cNvPr>
          <p:cNvSpPr>
            <a:spLocks noGrp="1"/>
          </p:cNvSpPr>
          <p:nvPr>
            <p:ph type="title"/>
          </p:nvPr>
        </p:nvSpPr>
        <p:spPr/>
        <p:txBody>
          <a:bodyPr>
            <a:normAutofit fontScale="90000"/>
          </a:bodyPr>
          <a:lstStyle/>
          <a:p>
            <a:r>
              <a:rPr lang="en-US" dirty="0"/>
              <a:t>A basic view of the machine learning pipeline</a:t>
            </a:r>
          </a:p>
        </p:txBody>
      </p:sp>
      <p:sp>
        <p:nvSpPr>
          <p:cNvPr id="4" name="Date Placeholder 3">
            <a:extLst>
              <a:ext uri="{FF2B5EF4-FFF2-40B4-BE49-F238E27FC236}">
                <a16:creationId xmlns:a16="http://schemas.microsoft.com/office/drawing/2014/main" id="{7A573D68-B746-4F43-A686-4D2BE1F59A43}"/>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A6E6037-B5D2-DD48-B430-3A94925817E2}"/>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67B761AA-6DA4-6C49-9AFA-FD8E8281E12F}"/>
              </a:ext>
            </a:extLst>
          </p:cNvPr>
          <p:cNvSpPr>
            <a:spLocks noGrp="1"/>
          </p:cNvSpPr>
          <p:nvPr>
            <p:ph type="sldNum" sz="quarter" idx="12"/>
          </p:nvPr>
        </p:nvSpPr>
        <p:spPr/>
        <p:txBody>
          <a:bodyPr/>
          <a:lstStyle/>
          <a:p>
            <a:fld id="{6088BDBC-A55A-0D4E-9238-49D16FB07DCD}" type="slidenum">
              <a:rPr lang="en-US" smtClean="0"/>
              <a:t>28</a:t>
            </a:fld>
            <a:endParaRPr lang="en-US"/>
          </a:p>
        </p:txBody>
      </p:sp>
      <p:sp>
        <p:nvSpPr>
          <p:cNvPr id="3" name="TextBox 2">
            <a:extLst>
              <a:ext uri="{FF2B5EF4-FFF2-40B4-BE49-F238E27FC236}">
                <a16:creationId xmlns:a16="http://schemas.microsoft.com/office/drawing/2014/main" id="{C4AFD8FE-F647-0249-B542-29C174988D56}"/>
              </a:ext>
            </a:extLst>
          </p:cNvPr>
          <p:cNvSpPr txBox="1"/>
          <p:nvPr/>
        </p:nvSpPr>
        <p:spPr>
          <a:xfrm>
            <a:off x="282966" y="2713780"/>
            <a:ext cx="1056700" cy="1862048"/>
          </a:xfrm>
          <a:prstGeom prst="rect">
            <a:avLst/>
          </a:prstGeom>
          <a:noFill/>
        </p:spPr>
        <p:txBody>
          <a:bodyPr wrap="none" rtlCol="0">
            <a:spAutoFit/>
          </a:bodyPr>
          <a:lstStyle/>
          <a:p>
            <a:r>
              <a:rPr lang="en-US" sz="11500" dirty="0">
                <a:latin typeface="Century Gothic" panose="020B0502020202020204" pitchFamily="34" charset="0"/>
              </a:rPr>
              <a:t>?</a:t>
            </a:r>
          </a:p>
        </p:txBody>
      </p:sp>
      <p:pic>
        <p:nvPicPr>
          <p:cNvPr id="9" name="Image" descr="Image">
            <a:extLst>
              <a:ext uri="{FF2B5EF4-FFF2-40B4-BE49-F238E27FC236}">
                <a16:creationId xmlns:a16="http://schemas.microsoft.com/office/drawing/2014/main" id="{E89E69FE-F12A-584D-9CB4-A0F4C260D8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85080" y="1612708"/>
            <a:ext cx="1799869" cy="1261745"/>
          </a:xfrm>
          <a:prstGeom prst="rect">
            <a:avLst/>
          </a:prstGeom>
          <a:ln w="12700">
            <a:miter lim="400000"/>
          </a:ln>
        </p:spPr>
      </p:pic>
      <p:pic>
        <p:nvPicPr>
          <p:cNvPr id="10" name="Picture 9">
            <a:extLst>
              <a:ext uri="{FF2B5EF4-FFF2-40B4-BE49-F238E27FC236}">
                <a16:creationId xmlns:a16="http://schemas.microsoft.com/office/drawing/2014/main" id="{CFA13F72-2071-6040-9F23-4977A85EDCB3}"/>
              </a:ext>
            </a:extLst>
          </p:cNvPr>
          <p:cNvPicPr>
            <a:picLocks noChangeAspect="1"/>
          </p:cNvPicPr>
          <p:nvPr/>
        </p:nvPicPr>
        <p:blipFill>
          <a:blip r:embed="rId3"/>
          <a:stretch>
            <a:fillRect/>
          </a:stretch>
        </p:blipFill>
        <p:spPr>
          <a:xfrm>
            <a:off x="6380872" y="1619160"/>
            <a:ext cx="1638300" cy="1231900"/>
          </a:xfrm>
          <a:prstGeom prst="rect">
            <a:avLst/>
          </a:prstGeom>
        </p:spPr>
      </p:pic>
      <p:pic>
        <p:nvPicPr>
          <p:cNvPr id="11" name="Picture 10">
            <a:extLst>
              <a:ext uri="{FF2B5EF4-FFF2-40B4-BE49-F238E27FC236}">
                <a16:creationId xmlns:a16="http://schemas.microsoft.com/office/drawing/2014/main" id="{D0F4279A-0486-BC4A-90F9-74806D54273F}"/>
              </a:ext>
            </a:extLst>
          </p:cNvPr>
          <p:cNvPicPr>
            <a:picLocks noChangeAspect="1"/>
          </p:cNvPicPr>
          <p:nvPr/>
        </p:nvPicPr>
        <p:blipFill>
          <a:blip r:embed="rId4"/>
          <a:stretch>
            <a:fillRect/>
          </a:stretch>
        </p:blipFill>
        <p:spPr>
          <a:xfrm>
            <a:off x="2571120" y="3944389"/>
            <a:ext cx="1833210" cy="1262878"/>
          </a:xfrm>
          <a:prstGeom prst="rect">
            <a:avLst/>
          </a:prstGeom>
        </p:spPr>
      </p:pic>
      <p:pic>
        <p:nvPicPr>
          <p:cNvPr id="12" name="Picture 11">
            <a:extLst>
              <a:ext uri="{FF2B5EF4-FFF2-40B4-BE49-F238E27FC236}">
                <a16:creationId xmlns:a16="http://schemas.microsoft.com/office/drawing/2014/main" id="{185AB1D1-E884-0D4F-9937-7ADF05262DE1}"/>
              </a:ext>
            </a:extLst>
          </p:cNvPr>
          <p:cNvPicPr>
            <a:picLocks noChangeAspect="1"/>
          </p:cNvPicPr>
          <p:nvPr/>
        </p:nvPicPr>
        <p:blipFill>
          <a:blip r:embed="rId5"/>
          <a:stretch>
            <a:fillRect/>
          </a:stretch>
        </p:blipFill>
        <p:spPr>
          <a:xfrm>
            <a:off x="6180934" y="3681421"/>
            <a:ext cx="1768525" cy="1768525"/>
          </a:xfrm>
          <a:prstGeom prst="rect">
            <a:avLst/>
          </a:prstGeom>
        </p:spPr>
      </p:pic>
      <p:pic>
        <p:nvPicPr>
          <p:cNvPr id="13" name="Picture 12">
            <a:extLst>
              <a:ext uri="{FF2B5EF4-FFF2-40B4-BE49-F238E27FC236}">
                <a16:creationId xmlns:a16="http://schemas.microsoft.com/office/drawing/2014/main" id="{30514BE9-2A06-8844-A0A5-D3B1F0DF4A6E}"/>
              </a:ext>
            </a:extLst>
          </p:cNvPr>
          <p:cNvPicPr>
            <a:picLocks noChangeAspect="1"/>
          </p:cNvPicPr>
          <p:nvPr/>
        </p:nvPicPr>
        <p:blipFill>
          <a:blip r:embed="rId6"/>
          <a:stretch>
            <a:fillRect/>
          </a:stretch>
        </p:blipFill>
        <p:spPr>
          <a:xfrm>
            <a:off x="9132751" y="2984023"/>
            <a:ext cx="1739900" cy="1155700"/>
          </a:xfrm>
          <a:prstGeom prst="rect">
            <a:avLst/>
          </a:prstGeom>
        </p:spPr>
      </p:pic>
      <p:cxnSp>
        <p:nvCxnSpPr>
          <p:cNvPr id="15" name="Straight Arrow Connector 14">
            <a:extLst>
              <a:ext uri="{FF2B5EF4-FFF2-40B4-BE49-F238E27FC236}">
                <a16:creationId xmlns:a16="http://schemas.microsoft.com/office/drawing/2014/main" id="{0EEAC1CE-F82A-F84C-BB12-8CA83748C6BC}"/>
              </a:ext>
            </a:extLst>
          </p:cNvPr>
          <p:cNvCxnSpPr>
            <a:stCxn id="3" idx="3"/>
            <a:endCxn id="9" idx="1"/>
          </p:cNvCxnSpPr>
          <p:nvPr/>
        </p:nvCxnSpPr>
        <p:spPr>
          <a:xfrm flipV="1">
            <a:off x="1339666" y="2243581"/>
            <a:ext cx="1245414" cy="1401223"/>
          </a:xfrm>
          <a:prstGeom prst="straightConnector1">
            <a:avLst/>
          </a:prstGeom>
          <a:ln w="698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73EA20F-DE78-AE44-8387-60133BA1B1EA}"/>
              </a:ext>
            </a:extLst>
          </p:cNvPr>
          <p:cNvCxnSpPr>
            <a:cxnSpLocks/>
            <a:stCxn id="9" idx="2"/>
            <a:endCxn id="11" idx="0"/>
          </p:cNvCxnSpPr>
          <p:nvPr/>
        </p:nvCxnSpPr>
        <p:spPr>
          <a:xfrm>
            <a:off x="3485015" y="2874453"/>
            <a:ext cx="2710" cy="1069936"/>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35D8BB-37B7-874C-80B1-1E29C4A1FD32}"/>
              </a:ext>
            </a:extLst>
          </p:cNvPr>
          <p:cNvCxnSpPr>
            <a:cxnSpLocks/>
            <a:stCxn id="29" idx="3"/>
            <a:endCxn id="12" idx="1"/>
          </p:cNvCxnSpPr>
          <p:nvPr/>
        </p:nvCxnSpPr>
        <p:spPr>
          <a:xfrm>
            <a:off x="4388832" y="2689007"/>
            <a:ext cx="1792102" cy="1876677"/>
          </a:xfrm>
          <a:prstGeom prst="straightConnector1">
            <a:avLst/>
          </a:prstGeom>
          <a:ln w="698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DB9A7B5-D518-D749-A5E5-C02D8755C603}"/>
              </a:ext>
            </a:extLst>
          </p:cNvPr>
          <p:cNvCxnSpPr>
            <a:cxnSpLocks/>
            <a:stCxn id="3" idx="3"/>
            <a:endCxn id="11" idx="1"/>
          </p:cNvCxnSpPr>
          <p:nvPr/>
        </p:nvCxnSpPr>
        <p:spPr>
          <a:xfrm>
            <a:off x="1339666" y="3644804"/>
            <a:ext cx="1231454" cy="93102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7622A08-83BA-5946-AAA3-174549384A21}"/>
              </a:ext>
            </a:extLst>
          </p:cNvPr>
          <p:cNvSpPr/>
          <p:nvPr/>
        </p:nvSpPr>
        <p:spPr>
          <a:xfrm>
            <a:off x="2571120" y="1955685"/>
            <a:ext cx="1833210" cy="592735"/>
          </a:xfrm>
          <a:prstGeom prst="rect">
            <a:avLst/>
          </a:prstGeom>
          <a:noFill/>
          <a:ln w="730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294170D-68B9-7342-AA36-8B3D3E27F939}"/>
              </a:ext>
            </a:extLst>
          </p:cNvPr>
          <p:cNvSpPr/>
          <p:nvPr/>
        </p:nvSpPr>
        <p:spPr>
          <a:xfrm>
            <a:off x="2555622" y="2530008"/>
            <a:ext cx="1833210" cy="317998"/>
          </a:xfrm>
          <a:prstGeom prst="rect">
            <a:avLst/>
          </a:prstGeom>
          <a:noFill/>
          <a:ln w="730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740A085-D134-7E40-861E-27B1A5BC9125}"/>
              </a:ext>
            </a:extLst>
          </p:cNvPr>
          <p:cNvCxnSpPr>
            <a:cxnSpLocks/>
            <a:stCxn id="28" idx="3"/>
            <a:endCxn id="10" idx="1"/>
          </p:cNvCxnSpPr>
          <p:nvPr/>
        </p:nvCxnSpPr>
        <p:spPr>
          <a:xfrm flipV="1">
            <a:off x="4404330" y="2235110"/>
            <a:ext cx="1976542" cy="16943"/>
          </a:xfrm>
          <a:prstGeom prst="straightConnector1">
            <a:avLst/>
          </a:prstGeom>
          <a:ln w="698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4B33E15-36F3-1845-B9CF-3D06C6138736}"/>
              </a:ext>
            </a:extLst>
          </p:cNvPr>
          <p:cNvCxnSpPr>
            <a:cxnSpLocks/>
            <a:stCxn id="11" idx="0"/>
            <a:endCxn id="10" idx="1"/>
          </p:cNvCxnSpPr>
          <p:nvPr/>
        </p:nvCxnSpPr>
        <p:spPr>
          <a:xfrm flipV="1">
            <a:off x="3487725" y="2235110"/>
            <a:ext cx="2893147" cy="1709279"/>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9EB9B7E-1EA8-064F-ACC8-EC5254BAF5B0}"/>
              </a:ext>
            </a:extLst>
          </p:cNvPr>
          <p:cNvCxnSpPr>
            <a:cxnSpLocks/>
            <a:stCxn id="11" idx="3"/>
            <a:endCxn id="12" idx="1"/>
          </p:cNvCxnSpPr>
          <p:nvPr/>
        </p:nvCxnSpPr>
        <p:spPr>
          <a:xfrm flipV="1">
            <a:off x="4404330" y="4565684"/>
            <a:ext cx="1776604" cy="1014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3731C793-59DE-AF40-871E-D9BF561EE4F1}"/>
              </a:ext>
            </a:extLst>
          </p:cNvPr>
          <p:cNvCxnSpPr>
            <a:cxnSpLocks/>
            <a:stCxn id="11" idx="2"/>
            <a:endCxn id="13" idx="1"/>
          </p:cNvCxnSpPr>
          <p:nvPr/>
        </p:nvCxnSpPr>
        <p:spPr>
          <a:xfrm rot="5400000" flipH="1" flipV="1">
            <a:off x="5487541" y="1562057"/>
            <a:ext cx="1645394" cy="5645026"/>
          </a:xfrm>
          <a:prstGeom prst="bentConnector4">
            <a:avLst>
              <a:gd name="adj1" fmla="val -47237"/>
              <a:gd name="adj2" fmla="val 90017"/>
            </a:avLst>
          </a:prstGeom>
          <a:ln w="7302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C5F80CB-637A-6843-B629-104CB387DD79}"/>
              </a:ext>
            </a:extLst>
          </p:cNvPr>
          <p:cNvSpPr txBox="1"/>
          <p:nvPr/>
        </p:nvSpPr>
        <p:spPr>
          <a:xfrm>
            <a:off x="147597" y="4599311"/>
            <a:ext cx="1381205" cy="646331"/>
          </a:xfrm>
          <a:prstGeom prst="rect">
            <a:avLst/>
          </a:prstGeom>
          <a:noFill/>
        </p:spPr>
        <p:txBody>
          <a:bodyPr wrap="square" rtlCol="0">
            <a:spAutoFit/>
          </a:bodyPr>
          <a:lstStyle/>
          <a:p>
            <a:r>
              <a:rPr lang="en-US" dirty="0">
                <a:latin typeface="Century Gothic" panose="020B0502020202020204" pitchFamily="34" charset="0"/>
              </a:rPr>
              <a:t>Start with a question</a:t>
            </a:r>
          </a:p>
        </p:txBody>
      </p:sp>
      <p:sp>
        <p:nvSpPr>
          <p:cNvPr id="51" name="TextBox 50">
            <a:extLst>
              <a:ext uri="{FF2B5EF4-FFF2-40B4-BE49-F238E27FC236}">
                <a16:creationId xmlns:a16="http://schemas.microsoft.com/office/drawing/2014/main" id="{EC2E07A7-924B-7D44-A2F0-8F921C53463F}"/>
              </a:ext>
            </a:extLst>
          </p:cNvPr>
          <p:cNvSpPr txBox="1"/>
          <p:nvPr/>
        </p:nvSpPr>
        <p:spPr>
          <a:xfrm>
            <a:off x="874144" y="1669050"/>
            <a:ext cx="1458748" cy="646331"/>
          </a:xfrm>
          <a:prstGeom prst="rect">
            <a:avLst/>
          </a:prstGeom>
          <a:noFill/>
        </p:spPr>
        <p:txBody>
          <a:bodyPr wrap="square" rtlCol="0">
            <a:spAutoFit/>
          </a:bodyPr>
          <a:lstStyle/>
          <a:p>
            <a:r>
              <a:rPr lang="en-US" dirty="0">
                <a:latin typeface="Century Gothic" panose="020B0502020202020204" pitchFamily="34" charset="0"/>
              </a:rPr>
              <a:t>And/or some data</a:t>
            </a:r>
          </a:p>
        </p:txBody>
      </p:sp>
      <p:sp>
        <p:nvSpPr>
          <p:cNvPr id="52" name="TextBox 51">
            <a:extLst>
              <a:ext uri="{FF2B5EF4-FFF2-40B4-BE49-F238E27FC236}">
                <a16:creationId xmlns:a16="http://schemas.microsoft.com/office/drawing/2014/main" id="{806FB3AC-F73D-B443-AE81-6D4AD6250D3B}"/>
              </a:ext>
            </a:extLst>
          </p:cNvPr>
          <p:cNvSpPr txBox="1"/>
          <p:nvPr/>
        </p:nvSpPr>
        <p:spPr>
          <a:xfrm>
            <a:off x="1880517" y="5372626"/>
            <a:ext cx="1381205" cy="646331"/>
          </a:xfrm>
          <a:prstGeom prst="rect">
            <a:avLst/>
          </a:prstGeom>
          <a:noFill/>
        </p:spPr>
        <p:txBody>
          <a:bodyPr wrap="square" rtlCol="0">
            <a:spAutoFit/>
          </a:bodyPr>
          <a:lstStyle/>
          <a:p>
            <a:r>
              <a:rPr lang="en-US" dirty="0">
                <a:latin typeface="Century Gothic" panose="020B0502020202020204" pitchFamily="34" charset="0"/>
              </a:rPr>
              <a:t>Build a model</a:t>
            </a:r>
          </a:p>
        </p:txBody>
      </p:sp>
      <p:sp>
        <p:nvSpPr>
          <p:cNvPr id="53" name="TextBox 52">
            <a:extLst>
              <a:ext uri="{FF2B5EF4-FFF2-40B4-BE49-F238E27FC236}">
                <a16:creationId xmlns:a16="http://schemas.microsoft.com/office/drawing/2014/main" id="{F76E4CB0-B458-B043-955E-AFD18F198E63}"/>
              </a:ext>
            </a:extLst>
          </p:cNvPr>
          <p:cNvSpPr txBox="1"/>
          <p:nvPr/>
        </p:nvSpPr>
        <p:spPr>
          <a:xfrm>
            <a:off x="7985831" y="1706350"/>
            <a:ext cx="1381205" cy="646331"/>
          </a:xfrm>
          <a:prstGeom prst="rect">
            <a:avLst/>
          </a:prstGeom>
          <a:noFill/>
        </p:spPr>
        <p:txBody>
          <a:bodyPr wrap="square" rtlCol="0">
            <a:spAutoFit/>
          </a:bodyPr>
          <a:lstStyle/>
          <a:p>
            <a:r>
              <a:rPr lang="en-US" dirty="0">
                <a:latin typeface="Century Gothic" panose="020B0502020202020204" pitchFamily="34" charset="0"/>
              </a:rPr>
              <a:t>Train the model</a:t>
            </a:r>
          </a:p>
        </p:txBody>
      </p:sp>
      <p:sp>
        <p:nvSpPr>
          <p:cNvPr id="54" name="TextBox 53">
            <a:extLst>
              <a:ext uri="{FF2B5EF4-FFF2-40B4-BE49-F238E27FC236}">
                <a16:creationId xmlns:a16="http://schemas.microsoft.com/office/drawing/2014/main" id="{B1ABEBFC-9BF6-1443-9B46-DFA515D497DD}"/>
              </a:ext>
            </a:extLst>
          </p:cNvPr>
          <p:cNvSpPr txBox="1"/>
          <p:nvPr/>
        </p:nvSpPr>
        <p:spPr>
          <a:xfrm>
            <a:off x="6180934" y="5476771"/>
            <a:ext cx="2025747" cy="369332"/>
          </a:xfrm>
          <a:prstGeom prst="rect">
            <a:avLst/>
          </a:prstGeom>
          <a:noFill/>
        </p:spPr>
        <p:txBody>
          <a:bodyPr wrap="square" rtlCol="0">
            <a:spAutoFit/>
          </a:bodyPr>
          <a:lstStyle/>
          <a:p>
            <a:r>
              <a:rPr lang="en-US" dirty="0">
                <a:latin typeface="Century Gothic" panose="020B0502020202020204" pitchFamily="34" charset="0"/>
              </a:rPr>
              <a:t>Test the model</a:t>
            </a:r>
          </a:p>
        </p:txBody>
      </p:sp>
      <p:sp>
        <p:nvSpPr>
          <p:cNvPr id="55" name="TextBox 54">
            <a:extLst>
              <a:ext uri="{FF2B5EF4-FFF2-40B4-BE49-F238E27FC236}">
                <a16:creationId xmlns:a16="http://schemas.microsoft.com/office/drawing/2014/main" id="{6D5D71A4-7799-F546-B9C4-34C4B3B240A6}"/>
              </a:ext>
            </a:extLst>
          </p:cNvPr>
          <p:cNvSpPr txBox="1"/>
          <p:nvPr/>
        </p:nvSpPr>
        <p:spPr>
          <a:xfrm>
            <a:off x="9148249" y="4356259"/>
            <a:ext cx="2025747" cy="923330"/>
          </a:xfrm>
          <a:prstGeom prst="rect">
            <a:avLst/>
          </a:prstGeom>
          <a:noFill/>
        </p:spPr>
        <p:txBody>
          <a:bodyPr wrap="square" rtlCol="0">
            <a:spAutoFit/>
          </a:bodyPr>
          <a:lstStyle/>
          <a:p>
            <a:r>
              <a:rPr lang="en-US" dirty="0">
                <a:latin typeface="Century Gothic" panose="020B0502020202020204" pitchFamily="34" charset="0"/>
              </a:rPr>
              <a:t>Engineer the system for production use</a:t>
            </a:r>
          </a:p>
        </p:txBody>
      </p:sp>
      <p:sp>
        <p:nvSpPr>
          <p:cNvPr id="31" name="Rounded Rectangle 30">
            <a:extLst>
              <a:ext uri="{FF2B5EF4-FFF2-40B4-BE49-F238E27FC236}">
                <a16:creationId xmlns:a16="http://schemas.microsoft.com/office/drawing/2014/main" id="{80714043-D9B6-4940-8C10-10E208801C99}"/>
              </a:ext>
            </a:extLst>
          </p:cNvPr>
          <p:cNvSpPr/>
          <p:nvPr/>
        </p:nvSpPr>
        <p:spPr>
          <a:xfrm>
            <a:off x="1422826" y="3786663"/>
            <a:ext cx="3765159" cy="229346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250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exactly, is a model?</a:t>
            </a:r>
          </a:p>
        </p:txBody>
      </p:sp>
      <p:sp>
        <p:nvSpPr>
          <p:cNvPr id="2" name="Content Placeholder 1"/>
          <p:cNvSpPr>
            <a:spLocks noGrp="1"/>
          </p:cNvSpPr>
          <p:nvPr>
            <p:ph idx="1"/>
          </p:nvPr>
        </p:nvSpPr>
        <p:spPr>
          <a:xfrm>
            <a:off x="978408" y="2359152"/>
            <a:ext cx="10488167" cy="3128294"/>
          </a:xfrm>
        </p:spPr>
        <p:txBody>
          <a:bodyPr>
            <a:normAutofit/>
          </a:bodyPr>
          <a:lstStyle/>
          <a:p>
            <a:pPr marL="0" indent="0">
              <a:buNone/>
            </a:pPr>
            <a:r>
              <a:rPr lang="en-US" sz="4400" dirty="0"/>
              <a:t>A model is a thing that simplifies or characterizes your data in some way so as to give you a better understanding of it </a:t>
            </a:r>
          </a:p>
        </p:txBody>
      </p:sp>
      <p:sp>
        <p:nvSpPr>
          <p:cNvPr id="4" name="Footer Placeholder 3"/>
          <p:cNvSpPr>
            <a:spLocks noGrp="1"/>
          </p:cNvSpPr>
          <p:nvPr>
            <p:ph type="ftr" sz="quarter" idx="11"/>
          </p:nvPr>
        </p:nvSpPr>
        <p:spPr/>
        <p:txBody>
          <a:bodyPr/>
          <a:lstStyle/>
          <a:p>
            <a:r>
              <a:rPr lang="en-US"/>
              <a:t>@_kenny_joseph</a:t>
            </a:r>
            <a:endParaRPr lang="en-US" dirty="0"/>
          </a:p>
        </p:txBody>
      </p:sp>
      <p:pic>
        <p:nvPicPr>
          <p:cNvPr id="8" name="Picture 7">
            <a:extLst>
              <a:ext uri="{FF2B5EF4-FFF2-40B4-BE49-F238E27FC236}">
                <a16:creationId xmlns:a16="http://schemas.microsoft.com/office/drawing/2014/main" id="{652A7EA9-57DF-A948-A738-CCA86E30603C}"/>
              </a:ext>
            </a:extLst>
          </p:cNvPr>
          <p:cNvPicPr>
            <a:picLocks noChangeAspect="1"/>
          </p:cNvPicPr>
          <p:nvPr/>
        </p:nvPicPr>
        <p:blipFill>
          <a:blip r:embed="rId2"/>
          <a:stretch>
            <a:fillRect/>
          </a:stretch>
        </p:blipFill>
        <p:spPr>
          <a:xfrm>
            <a:off x="10634275" y="109277"/>
            <a:ext cx="1439049" cy="991345"/>
          </a:xfrm>
          <a:prstGeom prst="rect">
            <a:avLst/>
          </a:prstGeom>
        </p:spPr>
      </p:pic>
    </p:spTree>
    <p:extLst>
      <p:ext uri="{BB962C8B-B14F-4D97-AF65-F5344CB8AC3E}">
        <p14:creationId xmlns:p14="http://schemas.microsoft.com/office/powerpoint/2010/main" val="1392185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32A7-841D-D94F-89D1-585352D8D9E2}"/>
              </a:ext>
            </a:extLst>
          </p:cNvPr>
          <p:cNvSpPr>
            <a:spLocks noGrp="1"/>
          </p:cNvSpPr>
          <p:nvPr>
            <p:ph type="title"/>
          </p:nvPr>
        </p:nvSpPr>
        <p:spPr/>
        <p:txBody>
          <a:bodyPr>
            <a:normAutofit/>
          </a:bodyPr>
          <a:lstStyle/>
          <a:p>
            <a:r>
              <a:rPr lang="en-US" dirty="0"/>
              <a:t>Example – Supervised linear </a:t>
            </a:r>
            <a:r>
              <a:rPr lang="en-US" b="1" dirty="0"/>
              <a:t>regression</a:t>
            </a:r>
          </a:p>
        </p:txBody>
      </p:sp>
      <p:sp>
        <p:nvSpPr>
          <p:cNvPr id="4" name="Date Placeholder 3">
            <a:extLst>
              <a:ext uri="{FF2B5EF4-FFF2-40B4-BE49-F238E27FC236}">
                <a16:creationId xmlns:a16="http://schemas.microsoft.com/office/drawing/2014/main" id="{90477E5D-A528-7C4D-A0A9-6514210C4B7E}"/>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C2C76B67-F1D3-2549-89E6-81273ED548B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253B8E06-2B51-4B42-9A30-254692621561}"/>
              </a:ext>
            </a:extLst>
          </p:cNvPr>
          <p:cNvSpPr>
            <a:spLocks noGrp="1"/>
          </p:cNvSpPr>
          <p:nvPr>
            <p:ph type="sldNum" sz="quarter" idx="12"/>
          </p:nvPr>
        </p:nvSpPr>
        <p:spPr/>
        <p:txBody>
          <a:bodyPr/>
          <a:lstStyle/>
          <a:p>
            <a:fld id="{6088BDBC-A55A-0D4E-9238-49D16FB07DCD}" type="slidenum">
              <a:rPr lang="en-US" smtClean="0"/>
              <a:t>30</a:t>
            </a:fld>
            <a:endParaRPr lang="en-US"/>
          </a:p>
        </p:txBody>
      </p:sp>
      <p:cxnSp>
        <p:nvCxnSpPr>
          <p:cNvPr id="7" name="Straight Connector 6">
            <a:extLst>
              <a:ext uri="{FF2B5EF4-FFF2-40B4-BE49-F238E27FC236}">
                <a16:creationId xmlns:a16="http://schemas.microsoft.com/office/drawing/2014/main" id="{A6F128C3-4D05-974E-A349-C2F5DAC28FB5}"/>
              </a:ext>
            </a:extLst>
          </p:cNvPr>
          <p:cNvCxnSpPr/>
          <p:nvPr/>
        </p:nvCxnSpPr>
        <p:spPr>
          <a:xfrm>
            <a:off x="3581400" y="1934308"/>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E7929-DF10-F243-93F6-40D2CEEDC5DE}"/>
              </a:ext>
            </a:extLst>
          </p:cNvPr>
          <p:cNvCxnSpPr>
            <a:cxnSpLocks/>
          </p:cNvCxnSpPr>
          <p:nvPr/>
        </p:nvCxnSpPr>
        <p:spPr>
          <a:xfrm flipH="1">
            <a:off x="3569677" y="5709139"/>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7CB4E28-A1B3-AC4E-A95B-C77E5106BD68}"/>
              </a:ext>
            </a:extLst>
          </p:cNvPr>
          <p:cNvSpPr/>
          <p:nvPr/>
        </p:nvSpPr>
        <p:spPr>
          <a:xfrm>
            <a:off x="4169017" y="2214533"/>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4A8AC7-A222-834B-9F36-BBF752707079}"/>
              </a:ext>
            </a:extLst>
          </p:cNvPr>
          <p:cNvSpPr/>
          <p:nvPr/>
        </p:nvSpPr>
        <p:spPr>
          <a:xfrm>
            <a:off x="4768362" y="374577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9619F0-7020-3E42-9FE5-885C75B4A82F}"/>
              </a:ext>
            </a:extLst>
          </p:cNvPr>
          <p:cNvSpPr/>
          <p:nvPr/>
        </p:nvSpPr>
        <p:spPr>
          <a:xfrm>
            <a:off x="5213838" y="366822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E9FE0-4676-D54D-B82A-5C455AA03456}"/>
              </a:ext>
            </a:extLst>
          </p:cNvPr>
          <p:cNvSpPr/>
          <p:nvPr/>
        </p:nvSpPr>
        <p:spPr>
          <a:xfrm>
            <a:off x="6775938" y="283002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47736E6-0497-AA4C-99B9-68AB528DE73E}"/>
              </a:ext>
            </a:extLst>
          </p:cNvPr>
          <p:cNvSpPr/>
          <p:nvPr/>
        </p:nvSpPr>
        <p:spPr>
          <a:xfrm>
            <a:off x="6201507" y="2936972"/>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563FF-6047-6A47-8165-75A8A61E163B}"/>
              </a:ext>
            </a:extLst>
          </p:cNvPr>
          <p:cNvSpPr/>
          <p:nvPr/>
        </p:nvSpPr>
        <p:spPr>
          <a:xfrm>
            <a:off x="5014545" y="432581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431ED7-F0E0-A944-B51E-94DBD3F45A4E}"/>
              </a:ext>
            </a:extLst>
          </p:cNvPr>
          <p:cNvSpPr/>
          <p:nvPr/>
        </p:nvSpPr>
        <p:spPr>
          <a:xfrm>
            <a:off x="4487009" y="464233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0033AF-97D6-8D4B-9CCE-892AB9ADF001}"/>
              </a:ext>
            </a:extLst>
          </p:cNvPr>
          <p:cNvSpPr/>
          <p:nvPr/>
        </p:nvSpPr>
        <p:spPr>
          <a:xfrm>
            <a:off x="6342184" y="345824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155E493-0C09-9D44-92A0-3F5898E5FF01}"/>
              </a:ext>
            </a:extLst>
          </p:cNvPr>
          <p:cNvSpPr/>
          <p:nvPr/>
        </p:nvSpPr>
        <p:spPr>
          <a:xfrm>
            <a:off x="6072554" y="386861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EBD11D-98DF-734B-964E-AA7AB5EEE28C}"/>
              </a:ext>
            </a:extLst>
          </p:cNvPr>
          <p:cNvSpPr/>
          <p:nvPr/>
        </p:nvSpPr>
        <p:spPr>
          <a:xfrm>
            <a:off x="5404339" y="447711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1F968A2-0DB6-3448-BCC0-68167DE138F5}"/>
              </a:ext>
            </a:extLst>
          </p:cNvPr>
          <p:cNvSpPr/>
          <p:nvPr/>
        </p:nvSpPr>
        <p:spPr>
          <a:xfrm>
            <a:off x="5202116" y="4982307"/>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8D1FD1-26B4-154F-836D-0770ABAE4142}"/>
              </a:ext>
            </a:extLst>
          </p:cNvPr>
          <p:cNvSpPr/>
          <p:nvPr/>
        </p:nvSpPr>
        <p:spPr>
          <a:xfrm>
            <a:off x="5802921" y="4395057"/>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741DC7-6EC5-2140-BDAF-9FB4C26998E4}"/>
              </a:ext>
            </a:extLst>
          </p:cNvPr>
          <p:cNvSpPr/>
          <p:nvPr/>
        </p:nvSpPr>
        <p:spPr>
          <a:xfrm>
            <a:off x="6822830" y="388619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91CB83-E00C-3E45-833A-B06A63CB7AB7}"/>
              </a:ext>
            </a:extLst>
          </p:cNvPr>
          <p:cNvSpPr/>
          <p:nvPr/>
        </p:nvSpPr>
        <p:spPr>
          <a:xfrm>
            <a:off x="7467598" y="309260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D46BD62-5F9F-F84F-8B46-5067EF91A3E5}"/>
              </a:ext>
            </a:extLst>
          </p:cNvPr>
          <p:cNvSpPr/>
          <p:nvPr/>
        </p:nvSpPr>
        <p:spPr>
          <a:xfrm>
            <a:off x="6084277" y="5146431"/>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FE35BA6-107E-4541-925D-DAE9551AA5B7}"/>
              </a:ext>
            </a:extLst>
          </p:cNvPr>
          <p:cNvSpPr/>
          <p:nvPr/>
        </p:nvSpPr>
        <p:spPr>
          <a:xfrm>
            <a:off x="7725505" y="5298831"/>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F3B65AD-8F06-164B-A94D-96B63A6F046A}"/>
              </a:ext>
            </a:extLst>
          </p:cNvPr>
          <p:cNvSpPr/>
          <p:nvPr/>
        </p:nvSpPr>
        <p:spPr>
          <a:xfrm>
            <a:off x="7561381" y="239040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ED78BB1-ED58-1F44-B017-1338F8BF7EE0}"/>
              </a:ext>
            </a:extLst>
          </p:cNvPr>
          <p:cNvSpPr/>
          <p:nvPr/>
        </p:nvSpPr>
        <p:spPr>
          <a:xfrm>
            <a:off x="3925768" y="496417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B1114099-394C-FE48-BCBE-2D64F013CD67}"/>
              </a:ext>
            </a:extLst>
          </p:cNvPr>
          <p:cNvCxnSpPr>
            <a:cxnSpLocks/>
          </p:cNvCxnSpPr>
          <p:nvPr/>
        </p:nvCxnSpPr>
        <p:spPr>
          <a:xfrm flipH="1">
            <a:off x="4648197" y="2382825"/>
            <a:ext cx="3171091" cy="2666660"/>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12F8E96-E320-4445-B2BA-95D9B96CB495}"/>
              </a:ext>
            </a:extLst>
          </p:cNvPr>
          <p:cNvSpPr txBox="1"/>
          <p:nvPr/>
        </p:nvSpPr>
        <p:spPr>
          <a:xfrm>
            <a:off x="3469908" y="5759806"/>
            <a:ext cx="5842904" cy="830997"/>
          </a:xfrm>
          <a:prstGeom prst="rect">
            <a:avLst/>
          </a:prstGeom>
          <a:noFill/>
        </p:spPr>
        <p:txBody>
          <a:bodyPr wrap="square" rtlCol="0">
            <a:spAutoFit/>
          </a:bodyPr>
          <a:lstStyle/>
          <a:p>
            <a:pPr algn="ctr"/>
            <a:r>
              <a:rPr lang="en-US" sz="2400" dirty="0">
                <a:latin typeface="Century Gothic" panose="020B0502020202020204" pitchFamily="34" charset="0"/>
              </a:rPr>
              <a:t>Number of tweets of preview links in week before movie</a:t>
            </a:r>
          </a:p>
        </p:txBody>
      </p:sp>
      <p:sp>
        <p:nvSpPr>
          <p:cNvPr id="32" name="TextBox 31">
            <a:extLst>
              <a:ext uri="{FF2B5EF4-FFF2-40B4-BE49-F238E27FC236}">
                <a16:creationId xmlns:a16="http://schemas.microsoft.com/office/drawing/2014/main" id="{562BCBEE-7961-3247-B78D-EE6476D47961}"/>
              </a:ext>
            </a:extLst>
          </p:cNvPr>
          <p:cNvSpPr txBox="1"/>
          <p:nvPr/>
        </p:nvSpPr>
        <p:spPr>
          <a:xfrm>
            <a:off x="280983" y="2884325"/>
            <a:ext cx="3342806" cy="954107"/>
          </a:xfrm>
          <a:prstGeom prst="rect">
            <a:avLst/>
          </a:prstGeom>
          <a:noFill/>
        </p:spPr>
        <p:txBody>
          <a:bodyPr wrap="square" rtlCol="0">
            <a:spAutoFit/>
          </a:bodyPr>
          <a:lstStyle/>
          <a:p>
            <a:r>
              <a:rPr lang="en-US" sz="2800" dirty="0">
                <a:latin typeface="Century Gothic" panose="020B0502020202020204" pitchFamily="34" charset="0"/>
              </a:rPr>
              <a:t>Gross Movie Sales (Billions of $s)</a:t>
            </a:r>
          </a:p>
        </p:txBody>
      </p:sp>
    </p:spTree>
    <p:extLst>
      <p:ext uri="{BB962C8B-B14F-4D97-AF65-F5344CB8AC3E}">
        <p14:creationId xmlns:p14="http://schemas.microsoft.com/office/powerpoint/2010/main" val="219234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48EDE-1865-5846-B3C3-3471C181EC16}"/>
              </a:ext>
            </a:extLst>
          </p:cNvPr>
          <p:cNvSpPr>
            <a:spLocks noGrp="1"/>
          </p:cNvSpPr>
          <p:nvPr>
            <p:ph type="title"/>
          </p:nvPr>
        </p:nvSpPr>
        <p:spPr/>
        <p:txBody>
          <a:bodyPr/>
          <a:lstStyle/>
          <a:p>
            <a:r>
              <a:rPr lang="en-US" dirty="0"/>
              <a:t>What is machine learning (ML)?</a:t>
            </a:r>
          </a:p>
        </p:txBody>
      </p:sp>
      <p:sp>
        <p:nvSpPr>
          <p:cNvPr id="3" name="Content Placeholder 2">
            <a:extLst>
              <a:ext uri="{FF2B5EF4-FFF2-40B4-BE49-F238E27FC236}">
                <a16:creationId xmlns:a16="http://schemas.microsoft.com/office/drawing/2014/main" id="{BB5666CD-52BA-5648-B3A2-960D9709238C}"/>
              </a:ext>
            </a:extLst>
          </p:cNvPr>
          <p:cNvSpPr>
            <a:spLocks noGrp="1"/>
          </p:cNvSpPr>
          <p:nvPr>
            <p:ph idx="1"/>
          </p:nvPr>
        </p:nvSpPr>
        <p:spPr/>
        <p:txBody>
          <a:bodyPr/>
          <a:lstStyle/>
          <a:p>
            <a:pPr marL="0" indent="0">
              <a:buNone/>
            </a:pPr>
            <a:r>
              <a:rPr lang="en-US" dirty="0">
                <a:hlinkClick r:id="rId3"/>
              </a:rPr>
              <a:t>https://youtu.be/cKxRvEZd3Mw?t=25</a:t>
            </a:r>
            <a:endParaRPr lang="en-US" dirty="0"/>
          </a:p>
        </p:txBody>
      </p:sp>
      <p:sp>
        <p:nvSpPr>
          <p:cNvPr id="4" name="Date Placeholder 3">
            <a:extLst>
              <a:ext uri="{FF2B5EF4-FFF2-40B4-BE49-F238E27FC236}">
                <a16:creationId xmlns:a16="http://schemas.microsoft.com/office/drawing/2014/main" id="{6691318E-F972-2046-ADBC-876718F48BCC}"/>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E2028BF2-053F-4041-B618-ACE6FA77573D}"/>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B1D73BB2-E487-4A48-8465-F248D95BF4A0}"/>
              </a:ext>
            </a:extLst>
          </p:cNvPr>
          <p:cNvSpPr>
            <a:spLocks noGrp="1"/>
          </p:cNvSpPr>
          <p:nvPr>
            <p:ph type="sldNum" sz="quarter" idx="12"/>
          </p:nvPr>
        </p:nvSpPr>
        <p:spPr/>
        <p:txBody>
          <a:bodyPr/>
          <a:lstStyle/>
          <a:p>
            <a:fld id="{6088BDBC-A55A-0D4E-9238-49D16FB07DCD}" type="slidenum">
              <a:rPr lang="en-US" smtClean="0"/>
              <a:t>4</a:t>
            </a:fld>
            <a:endParaRPr lang="en-US"/>
          </a:p>
        </p:txBody>
      </p:sp>
      <p:sp>
        <p:nvSpPr>
          <p:cNvPr id="8" name="Content Placeholder 2">
            <a:extLst>
              <a:ext uri="{FF2B5EF4-FFF2-40B4-BE49-F238E27FC236}">
                <a16:creationId xmlns:a16="http://schemas.microsoft.com/office/drawing/2014/main" id="{E333023D-DA3B-5D40-9B80-A0DA799F83E1}"/>
              </a:ext>
            </a:extLst>
          </p:cNvPr>
          <p:cNvSpPr txBox="1">
            <a:spLocks/>
          </p:cNvSpPr>
          <p:nvPr/>
        </p:nvSpPr>
        <p:spPr>
          <a:xfrm>
            <a:off x="990600" y="2587751"/>
            <a:ext cx="10515600" cy="367017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Terms to be keying in on:</a:t>
            </a:r>
          </a:p>
          <a:p>
            <a:pPr lvl="1"/>
            <a:r>
              <a:rPr lang="en-US" sz="4000" dirty="0"/>
              <a:t>Rule-based model</a:t>
            </a:r>
          </a:p>
          <a:p>
            <a:pPr lvl="1"/>
            <a:r>
              <a:rPr lang="en-US" sz="4000" dirty="0"/>
              <a:t>“Recipe” -&gt; pipeline</a:t>
            </a:r>
          </a:p>
          <a:p>
            <a:pPr lvl="1"/>
            <a:r>
              <a:rPr lang="en-US" sz="4000" dirty="0"/>
              <a:t>Classifier -&gt; model</a:t>
            </a:r>
          </a:p>
          <a:p>
            <a:pPr lvl="1"/>
            <a:r>
              <a:rPr lang="en-US" sz="4000" dirty="0"/>
              <a:t>Training data</a:t>
            </a:r>
          </a:p>
          <a:p>
            <a:pPr lvl="1"/>
            <a:r>
              <a:rPr lang="en-US" sz="4000" dirty="0"/>
              <a:t>Features (“inputs”)</a:t>
            </a:r>
          </a:p>
          <a:p>
            <a:pPr lvl="1"/>
            <a:r>
              <a:rPr lang="en-US" sz="4000" dirty="0"/>
              <a:t>Labels (“outcome”)</a:t>
            </a:r>
          </a:p>
          <a:p>
            <a:pPr lvl="1"/>
            <a:endParaRPr lang="en-US" sz="4000" dirty="0"/>
          </a:p>
        </p:txBody>
      </p:sp>
    </p:spTree>
    <p:extLst>
      <p:ext uri="{BB962C8B-B14F-4D97-AF65-F5344CB8AC3E}">
        <p14:creationId xmlns:p14="http://schemas.microsoft.com/office/powerpoint/2010/main" val="2722748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32A7-841D-D94F-89D1-585352D8D9E2}"/>
              </a:ext>
            </a:extLst>
          </p:cNvPr>
          <p:cNvSpPr>
            <a:spLocks noGrp="1"/>
          </p:cNvSpPr>
          <p:nvPr>
            <p:ph type="title"/>
          </p:nvPr>
        </p:nvSpPr>
        <p:spPr/>
        <p:txBody>
          <a:bodyPr>
            <a:normAutofit/>
          </a:bodyPr>
          <a:lstStyle/>
          <a:p>
            <a:r>
              <a:rPr lang="en-US" dirty="0"/>
              <a:t>Example – Supervised linear </a:t>
            </a:r>
            <a:r>
              <a:rPr lang="en-US" b="1" dirty="0"/>
              <a:t>regression</a:t>
            </a:r>
          </a:p>
        </p:txBody>
      </p:sp>
      <p:sp>
        <p:nvSpPr>
          <p:cNvPr id="4" name="Date Placeholder 3">
            <a:extLst>
              <a:ext uri="{FF2B5EF4-FFF2-40B4-BE49-F238E27FC236}">
                <a16:creationId xmlns:a16="http://schemas.microsoft.com/office/drawing/2014/main" id="{90477E5D-A528-7C4D-A0A9-6514210C4B7E}"/>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C2C76B67-F1D3-2549-89E6-81273ED548B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253B8E06-2B51-4B42-9A30-254692621561}"/>
              </a:ext>
            </a:extLst>
          </p:cNvPr>
          <p:cNvSpPr>
            <a:spLocks noGrp="1"/>
          </p:cNvSpPr>
          <p:nvPr>
            <p:ph type="sldNum" sz="quarter" idx="12"/>
          </p:nvPr>
        </p:nvSpPr>
        <p:spPr/>
        <p:txBody>
          <a:bodyPr/>
          <a:lstStyle/>
          <a:p>
            <a:fld id="{6088BDBC-A55A-0D4E-9238-49D16FB07DCD}" type="slidenum">
              <a:rPr lang="en-US" smtClean="0"/>
              <a:t>31</a:t>
            </a:fld>
            <a:endParaRPr lang="en-US"/>
          </a:p>
        </p:txBody>
      </p:sp>
      <p:cxnSp>
        <p:nvCxnSpPr>
          <p:cNvPr id="7" name="Straight Connector 6">
            <a:extLst>
              <a:ext uri="{FF2B5EF4-FFF2-40B4-BE49-F238E27FC236}">
                <a16:creationId xmlns:a16="http://schemas.microsoft.com/office/drawing/2014/main" id="{A6F128C3-4D05-974E-A349-C2F5DAC28FB5}"/>
              </a:ext>
            </a:extLst>
          </p:cNvPr>
          <p:cNvCxnSpPr/>
          <p:nvPr/>
        </p:nvCxnSpPr>
        <p:spPr>
          <a:xfrm>
            <a:off x="3581400" y="1934308"/>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E7929-DF10-F243-93F6-40D2CEEDC5DE}"/>
              </a:ext>
            </a:extLst>
          </p:cNvPr>
          <p:cNvCxnSpPr>
            <a:cxnSpLocks/>
          </p:cNvCxnSpPr>
          <p:nvPr/>
        </p:nvCxnSpPr>
        <p:spPr>
          <a:xfrm flipH="1">
            <a:off x="3569677" y="5709139"/>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1114099-394C-FE48-BCBE-2D64F013CD67}"/>
              </a:ext>
            </a:extLst>
          </p:cNvPr>
          <p:cNvCxnSpPr>
            <a:cxnSpLocks/>
          </p:cNvCxnSpPr>
          <p:nvPr/>
        </p:nvCxnSpPr>
        <p:spPr>
          <a:xfrm flipH="1">
            <a:off x="4648197" y="2382825"/>
            <a:ext cx="3171091" cy="2666660"/>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12F8E96-E320-4445-B2BA-95D9B96CB495}"/>
              </a:ext>
            </a:extLst>
          </p:cNvPr>
          <p:cNvSpPr txBox="1"/>
          <p:nvPr/>
        </p:nvSpPr>
        <p:spPr>
          <a:xfrm>
            <a:off x="3469908" y="5759806"/>
            <a:ext cx="5842904" cy="830997"/>
          </a:xfrm>
          <a:prstGeom prst="rect">
            <a:avLst/>
          </a:prstGeom>
          <a:noFill/>
        </p:spPr>
        <p:txBody>
          <a:bodyPr wrap="square" rtlCol="0">
            <a:spAutoFit/>
          </a:bodyPr>
          <a:lstStyle/>
          <a:p>
            <a:pPr algn="ctr"/>
            <a:r>
              <a:rPr lang="en-US" sz="2400" dirty="0">
                <a:latin typeface="Century Gothic" panose="020B0502020202020204" pitchFamily="34" charset="0"/>
              </a:rPr>
              <a:t>Number of tweets of preview links in week before movie</a:t>
            </a:r>
          </a:p>
        </p:txBody>
      </p:sp>
      <p:sp>
        <p:nvSpPr>
          <p:cNvPr id="32" name="TextBox 31">
            <a:extLst>
              <a:ext uri="{FF2B5EF4-FFF2-40B4-BE49-F238E27FC236}">
                <a16:creationId xmlns:a16="http://schemas.microsoft.com/office/drawing/2014/main" id="{562BCBEE-7961-3247-B78D-EE6476D47961}"/>
              </a:ext>
            </a:extLst>
          </p:cNvPr>
          <p:cNvSpPr txBox="1"/>
          <p:nvPr/>
        </p:nvSpPr>
        <p:spPr>
          <a:xfrm>
            <a:off x="280983" y="2884325"/>
            <a:ext cx="3342806" cy="954107"/>
          </a:xfrm>
          <a:prstGeom prst="rect">
            <a:avLst/>
          </a:prstGeom>
          <a:noFill/>
        </p:spPr>
        <p:txBody>
          <a:bodyPr wrap="square" rtlCol="0">
            <a:spAutoFit/>
          </a:bodyPr>
          <a:lstStyle/>
          <a:p>
            <a:r>
              <a:rPr lang="en-US" sz="2800" dirty="0">
                <a:latin typeface="Century Gothic" panose="020B0502020202020204" pitchFamily="34" charset="0"/>
              </a:rPr>
              <a:t>Gross Movie Sales (Billions of $s)</a:t>
            </a:r>
          </a:p>
        </p:txBody>
      </p:sp>
    </p:spTree>
    <p:extLst>
      <p:ext uri="{BB962C8B-B14F-4D97-AF65-F5344CB8AC3E}">
        <p14:creationId xmlns:p14="http://schemas.microsoft.com/office/powerpoint/2010/main" val="229375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32A7-841D-D94F-89D1-585352D8D9E2}"/>
              </a:ext>
            </a:extLst>
          </p:cNvPr>
          <p:cNvSpPr>
            <a:spLocks noGrp="1"/>
          </p:cNvSpPr>
          <p:nvPr>
            <p:ph type="title"/>
          </p:nvPr>
        </p:nvSpPr>
        <p:spPr/>
        <p:txBody>
          <a:bodyPr/>
          <a:lstStyle/>
          <a:p>
            <a:r>
              <a:rPr lang="en-US" dirty="0"/>
              <a:t>Is a line the only way?</a:t>
            </a:r>
          </a:p>
        </p:txBody>
      </p:sp>
      <p:sp>
        <p:nvSpPr>
          <p:cNvPr id="4" name="Date Placeholder 3">
            <a:extLst>
              <a:ext uri="{FF2B5EF4-FFF2-40B4-BE49-F238E27FC236}">
                <a16:creationId xmlns:a16="http://schemas.microsoft.com/office/drawing/2014/main" id="{90477E5D-A528-7C4D-A0A9-6514210C4B7E}"/>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C2C76B67-F1D3-2549-89E6-81273ED548B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253B8E06-2B51-4B42-9A30-254692621561}"/>
              </a:ext>
            </a:extLst>
          </p:cNvPr>
          <p:cNvSpPr>
            <a:spLocks noGrp="1"/>
          </p:cNvSpPr>
          <p:nvPr>
            <p:ph type="sldNum" sz="quarter" idx="12"/>
          </p:nvPr>
        </p:nvSpPr>
        <p:spPr/>
        <p:txBody>
          <a:bodyPr/>
          <a:lstStyle/>
          <a:p>
            <a:fld id="{6088BDBC-A55A-0D4E-9238-49D16FB07DCD}" type="slidenum">
              <a:rPr lang="en-US" smtClean="0"/>
              <a:t>32</a:t>
            </a:fld>
            <a:endParaRPr lang="en-US"/>
          </a:p>
        </p:txBody>
      </p:sp>
      <p:cxnSp>
        <p:nvCxnSpPr>
          <p:cNvPr id="7" name="Straight Connector 6">
            <a:extLst>
              <a:ext uri="{FF2B5EF4-FFF2-40B4-BE49-F238E27FC236}">
                <a16:creationId xmlns:a16="http://schemas.microsoft.com/office/drawing/2014/main" id="{A6F128C3-4D05-974E-A349-C2F5DAC28FB5}"/>
              </a:ext>
            </a:extLst>
          </p:cNvPr>
          <p:cNvCxnSpPr/>
          <p:nvPr/>
        </p:nvCxnSpPr>
        <p:spPr>
          <a:xfrm>
            <a:off x="3581400" y="1934308"/>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E7929-DF10-F243-93F6-40D2CEEDC5DE}"/>
              </a:ext>
            </a:extLst>
          </p:cNvPr>
          <p:cNvCxnSpPr>
            <a:cxnSpLocks/>
          </p:cNvCxnSpPr>
          <p:nvPr/>
        </p:nvCxnSpPr>
        <p:spPr>
          <a:xfrm flipH="1">
            <a:off x="3569677" y="5709139"/>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7CB4E28-A1B3-AC4E-A95B-C77E5106BD68}"/>
              </a:ext>
            </a:extLst>
          </p:cNvPr>
          <p:cNvSpPr/>
          <p:nvPr/>
        </p:nvSpPr>
        <p:spPr>
          <a:xfrm>
            <a:off x="6775938" y="481341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4A8AC7-A222-834B-9F36-BBF752707079}"/>
              </a:ext>
            </a:extLst>
          </p:cNvPr>
          <p:cNvSpPr/>
          <p:nvPr/>
        </p:nvSpPr>
        <p:spPr>
          <a:xfrm>
            <a:off x="4756638" y="287469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9619F0-7020-3E42-9FE5-885C75B4A82F}"/>
              </a:ext>
            </a:extLst>
          </p:cNvPr>
          <p:cNvSpPr/>
          <p:nvPr/>
        </p:nvSpPr>
        <p:spPr>
          <a:xfrm>
            <a:off x="5643583" y="358052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E9FE0-4676-D54D-B82A-5C455AA03456}"/>
              </a:ext>
            </a:extLst>
          </p:cNvPr>
          <p:cNvSpPr/>
          <p:nvPr/>
        </p:nvSpPr>
        <p:spPr>
          <a:xfrm>
            <a:off x="7968150" y="2171170"/>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47736E6-0497-AA4C-99B9-68AB528DE73E}"/>
              </a:ext>
            </a:extLst>
          </p:cNvPr>
          <p:cNvSpPr/>
          <p:nvPr/>
        </p:nvSpPr>
        <p:spPr>
          <a:xfrm>
            <a:off x="6752864" y="441225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563FF-6047-6A47-8165-75A8A61E163B}"/>
              </a:ext>
            </a:extLst>
          </p:cNvPr>
          <p:cNvSpPr/>
          <p:nvPr/>
        </p:nvSpPr>
        <p:spPr>
          <a:xfrm>
            <a:off x="4633686" y="347759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431ED7-F0E0-A944-B51E-94DBD3F45A4E}"/>
              </a:ext>
            </a:extLst>
          </p:cNvPr>
          <p:cNvSpPr/>
          <p:nvPr/>
        </p:nvSpPr>
        <p:spPr>
          <a:xfrm>
            <a:off x="4106643" y="441225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0033AF-97D6-8D4B-9CCE-892AB9ADF001}"/>
              </a:ext>
            </a:extLst>
          </p:cNvPr>
          <p:cNvSpPr/>
          <p:nvPr/>
        </p:nvSpPr>
        <p:spPr>
          <a:xfrm>
            <a:off x="7321895" y="366584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155E493-0C09-9D44-92A0-3F5898E5FF01}"/>
              </a:ext>
            </a:extLst>
          </p:cNvPr>
          <p:cNvSpPr/>
          <p:nvPr/>
        </p:nvSpPr>
        <p:spPr>
          <a:xfrm>
            <a:off x="6180293" y="4496982"/>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EBD11D-98DF-734B-964E-AA7AB5EEE28C}"/>
              </a:ext>
            </a:extLst>
          </p:cNvPr>
          <p:cNvSpPr/>
          <p:nvPr/>
        </p:nvSpPr>
        <p:spPr>
          <a:xfrm>
            <a:off x="5014545" y="323811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1F968A2-0DB6-3448-BCC0-68167DE138F5}"/>
              </a:ext>
            </a:extLst>
          </p:cNvPr>
          <p:cNvSpPr/>
          <p:nvPr/>
        </p:nvSpPr>
        <p:spPr>
          <a:xfrm>
            <a:off x="4257647" y="3676306"/>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8D1FD1-26B4-154F-836D-0770ABAE4142}"/>
              </a:ext>
            </a:extLst>
          </p:cNvPr>
          <p:cNvSpPr/>
          <p:nvPr/>
        </p:nvSpPr>
        <p:spPr>
          <a:xfrm>
            <a:off x="5827623" y="4121201"/>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741DC7-6EC5-2140-BDAF-9FB4C26998E4}"/>
              </a:ext>
            </a:extLst>
          </p:cNvPr>
          <p:cNvSpPr/>
          <p:nvPr/>
        </p:nvSpPr>
        <p:spPr>
          <a:xfrm>
            <a:off x="7209691" y="4269582"/>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91CB83-E00C-3E45-833A-B06A63CB7AB7}"/>
              </a:ext>
            </a:extLst>
          </p:cNvPr>
          <p:cNvSpPr/>
          <p:nvPr/>
        </p:nvSpPr>
        <p:spPr>
          <a:xfrm>
            <a:off x="7467598" y="309260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D46BD62-5F9F-F84F-8B46-5067EF91A3E5}"/>
              </a:ext>
            </a:extLst>
          </p:cNvPr>
          <p:cNvSpPr/>
          <p:nvPr/>
        </p:nvSpPr>
        <p:spPr>
          <a:xfrm>
            <a:off x="6180292" y="482704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FE35BA6-107E-4541-925D-DAE9551AA5B7}"/>
              </a:ext>
            </a:extLst>
          </p:cNvPr>
          <p:cNvSpPr/>
          <p:nvPr/>
        </p:nvSpPr>
        <p:spPr>
          <a:xfrm>
            <a:off x="7968150" y="2944452"/>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F3B65AD-8F06-164B-A94D-96B63A6F046A}"/>
              </a:ext>
            </a:extLst>
          </p:cNvPr>
          <p:cNvSpPr/>
          <p:nvPr/>
        </p:nvSpPr>
        <p:spPr>
          <a:xfrm>
            <a:off x="7672280" y="252260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ED78BB1-ED58-1F44-B017-1338F8BF7EE0}"/>
              </a:ext>
            </a:extLst>
          </p:cNvPr>
          <p:cNvSpPr/>
          <p:nvPr/>
        </p:nvSpPr>
        <p:spPr>
          <a:xfrm>
            <a:off x="4004898" y="5126891"/>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12F8E96-E320-4445-B2BA-95D9B96CB495}"/>
              </a:ext>
            </a:extLst>
          </p:cNvPr>
          <p:cNvSpPr txBox="1"/>
          <p:nvPr/>
        </p:nvSpPr>
        <p:spPr>
          <a:xfrm>
            <a:off x="3469908" y="5759806"/>
            <a:ext cx="5842904" cy="830997"/>
          </a:xfrm>
          <a:prstGeom prst="rect">
            <a:avLst/>
          </a:prstGeom>
          <a:noFill/>
        </p:spPr>
        <p:txBody>
          <a:bodyPr wrap="square" rtlCol="0">
            <a:spAutoFit/>
          </a:bodyPr>
          <a:lstStyle/>
          <a:p>
            <a:pPr algn="ctr"/>
            <a:r>
              <a:rPr lang="en-US" sz="2400" dirty="0">
                <a:latin typeface="Century Gothic" panose="020B0502020202020204" pitchFamily="34" charset="0"/>
              </a:rPr>
              <a:t>Number of tweets of preview links in week before movie</a:t>
            </a:r>
          </a:p>
        </p:txBody>
      </p:sp>
      <p:sp>
        <p:nvSpPr>
          <p:cNvPr id="32" name="TextBox 31">
            <a:extLst>
              <a:ext uri="{FF2B5EF4-FFF2-40B4-BE49-F238E27FC236}">
                <a16:creationId xmlns:a16="http://schemas.microsoft.com/office/drawing/2014/main" id="{562BCBEE-7961-3247-B78D-EE6476D47961}"/>
              </a:ext>
            </a:extLst>
          </p:cNvPr>
          <p:cNvSpPr txBox="1"/>
          <p:nvPr/>
        </p:nvSpPr>
        <p:spPr>
          <a:xfrm>
            <a:off x="280983" y="2884325"/>
            <a:ext cx="3342806" cy="954107"/>
          </a:xfrm>
          <a:prstGeom prst="rect">
            <a:avLst/>
          </a:prstGeom>
          <a:noFill/>
        </p:spPr>
        <p:txBody>
          <a:bodyPr wrap="square" rtlCol="0">
            <a:spAutoFit/>
          </a:bodyPr>
          <a:lstStyle/>
          <a:p>
            <a:r>
              <a:rPr lang="en-US" sz="2800" dirty="0">
                <a:latin typeface="Century Gothic" panose="020B0502020202020204" pitchFamily="34" charset="0"/>
              </a:rPr>
              <a:t>Gross Movie Sales (Billions of $s)</a:t>
            </a:r>
          </a:p>
        </p:txBody>
      </p:sp>
      <p:cxnSp>
        <p:nvCxnSpPr>
          <p:cNvPr id="34" name="Straight Connector 33">
            <a:extLst>
              <a:ext uri="{FF2B5EF4-FFF2-40B4-BE49-F238E27FC236}">
                <a16:creationId xmlns:a16="http://schemas.microsoft.com/office/drawing/2014/main" id="{6D5B3DBC-4041-E84D-A6E0-46BD25CD33B4}"/>
              </a:ext>
            </a:extLst>
          </p:cNvPr>
          <p:cNvCxnSpPr>
            <a:cxnSpLocks/>
          </p:cNvCxnSpPr>
          <p:nvPr/>
        </p:nvCxnSpPr>
        <p:spPr>
          <a:xfrm flipH="1">
            <a:off x="4271557" y="2244569"/>
            <a:ext cx="3739204" cy="3255975"/>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1CEFF2-41CF-6E4E-9D91-CD9A272D2947}"/>
              </a:ext>
            </a:extLst>
          </p:cNvPr>
          <p:cNvSpPr txBox="1"/>
          <p:nvPr/>
        </p:nvSpPr>
        <p:spPr>
          <a:xfrm>
            <a:off x="8961447" y="3067943"/>
            <a:ext cx="2835388" cy="1077218"/>
          </a:xfrm>
          <a:prstGeom prst="rect">
            <a:avLst/>
          </a:prstGeom>
          <a:noFill/>
        </p:spPr>
        <p:txBody>
          <a:bodyPr wrap="square" rtlCol="0">
            <a:spAutoFit/>
          </a:bodyPr>
          <a:lstStyle/>
          <a:p>
            <a:r>
              <a:rPr lang="en-US" sz="3200" dirty="0"/>
              <a:t>Can we build a better model?</a:t>
            </a:r>
          </a:p>
        </p:txBody>
      </p:sp>
    </p:spTree>
    <p:extLst>
      <p:ext uri="{BB962C8B-B14F-4D97-AF65-F5344CB8AC3E}">
        <p14:creationId xmlns:p14="http://schemas.microsoft.com/office/powerpoint/2010/main" val="1675372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32A7-841D-D94F-89D1-585352D8D9E2}"/>
              </a:ext>
            </a:extLst>
          </p:cNvPr>
          <p:cNvSpPr>
            <a:spLocks noGrp="1"/>
          </p:cNvSpPr>
          <p:nvPr>
            <p:ph type="title"/>
          </p:nvPr>
        </p:nvSpPr>
        <p:spPr/>
        <p:txBody>
          <a:bodyPr/>
          <a:lstStyle/>
          <a:p>
            <a:r>
              <a:rPr lang="en-US" dirty="0"/>
              <a:t>Is a line the only way? No!</a:t>
            </a:r>
          </a:p>
        </p:txBody>
      </p:sp>
      <p:sp>
        <p:nvSpPr>
          <p:cNvPr id="4" name="Date Placeholder 3">
            <a:extLst>
              <a:ext uri="{FF2B5EF4-FFF2-40B4-BE49-F238E27FC236}">
                <a16:creationId xmlns:a16="http://schemas.microsoft.com/office/drawing/2014/main" id="{90477E5D-A528-7C4D-A0A9-6514210C4B7E}"/>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C2C76B67-F1D3-2549-89E6-81273ED548B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253B8E06-2B51-4B42-9A30-254692621561}"/>
              </a:ext>
            </a:extLst>
          </p:cNvPr>
          <p:cNvSpPr>
            <a:spLocks noGrp="1"/>
          </p:cNvSpPr>
          <p:nvPr>
            <p:ph type="sldNum" sz="quarter" idx="12"/>
          </p:nvPr>
        </p:nvSpPr>
        <p:spPr/>
        <p:txBody>
          <a:bodyPr/>
          <a:lstStyle/>
          <a:p>
            <a:fld id="{6088BDBC-A55A-0D4E-9238-49D16FB07DCD}" type="slidenum">
              <a:rPr lang="en-US" smtClean="0"/>
              <a:t>33</a:t>
            </a:fld>
            <a:endParaRPr lang="en-US"/>
          </a:p>
        </p:txBody>
      </p:sp>
      <p:cxnSp>
        <p:nvCxnSpPr>
          <p:cNvPr id="7" name="Straight Connector 6">
            <a:extLst>
              <a:ext uri="{FF2B5EF4-FFF2-40B4-BE49-F238E27FC236}">
                <a16:creationId xmlns:a16="http://schemas.microsoft.com/office/drawing/2014/main" id="{A6F128C3-4D05-974E-A349-C2F5DAC28FB5}"/>
              </a:ext>
            </a:extLst>
          </p:cNvPr>
          <p:cNvCxnSpPr/>
          <p:nvPr/>
        </p:nvCxnSpPr>
        <p:spPr>
          <a:xfrm>
            <a:off x="3581400" y="1934308"/>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E7929-DF10-F243-93F6-40D2CEEDC5DE}"/>
              </a:ext>
            </a:extLst>
          </p:cNvPr>
          <p:cNvCxnSpPr>
            <a:cxnSpLocks/>
          </p:cNvCxnSpPr>
          <p:nvPr/>
        </p:nvCxnSpPr>
        <p:spPr>
          <a:xfrm flipH="1">
            <a:off x="3569677" y="5709139"/>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7CB4E28-A1B3-AC4E-A95B-C77E5106BD68}"/>
              </a:ext>
            </a:extLst>
          </p:cNvPr>
          <p:cNvSpPr/>
          <p:nvPr/>
        </p:nvSpPr>
        <p:spPr>
          <a:xfrm>
            <a:off x="6775938" y="481341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4A8AC7-A222-834B-9F36-BBF752707079}"/>
              </a:ext>
            </a:extLst>
          </p:cNvPr>
          <p:cNvSpPr/>
          <p:nvPr/>
        </p:nvSpPr>
        <p:spPr>
          <a:xfrm>
            <a:off x="4756638" y="287469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9619F0-7020-3E42-9FE5-885C75B4A82F}"/>
              </a:ext>
            </a:extLst>
          </p:cNvPr>
          <p:cNvSpPr/>
          <p:nvPr/>
        </p:nvSpPr>
        <p:spPr>
          <a:xfrm>
            <a:off x="5643583" y="358052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E9FE0-4676-D54D-B82A-5C455AA03456}"/>
              </a:ext>
            </a:extLst>
          </p:cNvPr>
          <p:cNvSpPr/>
          <p:nvPr/>
        </p:nvSpPr>
        <p:spPr>
          <a:xfrm>
            <a:off x="7968150" y="2171170"/>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47736E6-0497-AA4C-99B9-68AB528DE73E}"/>
              </a:ext>
            </a:extLst>
          </p:cNvPr>
          <p:cNvSpPr/>
          <p:nvPr/>
        </p:nvSpPr>
        <p:spPr>
          <a:xfrm>
            <a:off x="6752864" y="441225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563FF-6047-6A47-8165-75A8A61E163B}"/>
              </a:ext>
            </a:extLst>
          </p:cNvPr>
          <p:cNvSpPr/>
          <p:nvPr/>
        </p:nvSpPr>
        <p:spPr>
          <a:xfrm>
            <a:off x="4633686" y="347759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431ED7-F0E0-A944-B51E-94DBD3F45A4E}"/>
              </a:ext>
            </a:extLst>
          </p:cNvPr>
          <p:cNvSpPr/>
          <p:nvPr/>
        </p:nvSpPr>
        <p:spPr>
          <a:xfrm>
            <a:off x="4106643" y="441225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0033AF-97D6-8D4B-9CCE-892AB9ADF001}"/>
              </a:ext>
            </a:extLst>
          </p:cNvPr>
          <p:cNvSpPr/>
          <p:nvPr/>
        </p:nvSpPr>
        <p:spPr>
          <a:xfrm>
            <a:off x="7321895" y="366584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155E493-0C09-9D44-92A0-3F5898E5FF01}"/>
              </a:ext>
            </a:extLst>
          </p:cNvPr>
          <p:cNvSpPr/>
          <p:nvPr/>
        </p:nvSpPr>
        <p:spPr>
          <a:xfrm>
            <a:off x="6180293" y="4496982"/>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EBD11D-98DF-734B-964E-AA7AB5EEE28C}"/>
              </a:ext>
            </a:extLst>
          </p:cNvPr>
          <p:cNvSpPr/>
          <p:nvPr/>
        </p:nvSpPr>
        <p:spPr>
          <a:xfrm>
            <a:off x="5014545" y="323811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1F968A2-0DB6-3448-BCC0-68167DE138F5}"/>
              </a:ext>
            </a:extLst>
          </p:cNvPr>
          <p:cNvSpPr/>
          <p:nvPr/>
        </p:nvSpPr>
        <p:spPr>
          <a:xfrm>
            <a:off x="4257647" y="3676306"/>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8D1FD1-26B4-154F-836D-0770ABAE4142}"/>
              </a:ext>
            </a:extLst>
          </p:cNvPr>
          <p:cNvSpPr/>
          <p:nvPr/>
        </p:nvSpPr>
        <p:spPr>
          <a:xfrm>
            <a:off x="5827623" y="4121201"/>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741DC7-6EC5-2140-BDAF-9FB4C26998E4}"/>
              </a:ext>
            </a:extLst>
          </p:cNvPr>
          <p:cNvSpPr/>
          <p:nvPr/>
        </p:nvSpPr>
        <p:spPr>
          <a:xfrm>
            <a:off x="7209691" y="4269582"/>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91CB83-E00C-3E45-833A-B06A63CB7AB7}"/>
              </a:ext>
            </a:extLst>
          </p:cNvPr>
          <p:cNvSpPr/>
          <p:nvPr/>
        </p:nvSpPr>
        <p:spPr>
          <a:xfrm>
            <a:off x="7467598" y="309260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D46BD62-5F9F-F84F-8B46-5067EF91A3E5}"/>
              </a:ext>
            </a:extLst>
          </p:cNvPr>
          <p:cNvSpPr/>
          <p:nvPr/>
        </p:nvSpPr>
        <p:spPr>
          <a:xfrm>
            <a:off x="6180292" y="482704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FE35BA6-107E-4541-925D-DAE9551AA5B7}"/>
              </a:ext>
            </a:extLst>
          </p:cNvPr>
          <p:cNvSpPr/>
          <p:nvPr/>
        </p:nvSpPr>
        <p:spPr>
          <a:xfrm>
            <a:off x="7968150" y="2944452"/>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F3B65AD-8F06-164B-A94D-96B63A6F046A}"/>
              </a:ext>
            </a:extLst>
          </p:cNvPr>
          <p:cNvSpPr/>
          <p:nvPr/>
        </p:nvSpPr>
        <p:spPr>
          <a:xfrm>
            <a:off x="7672280" y="252260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ED78BB1-ED58-1F44-B017-1338F8BF7EE0}"/>
              </a:ext>
            </a:extLst>
          </p:cNvPr>
          <p:cNvSpPr/>
          <p:nvPr/>
        </p:nvSpPr>
        <p:spPr>
          <a:xfrm>
            <a:off x="4004898" y="5126891"/>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12F8E96-E320-4445-B2BA-95D9B96CB495}"/>
              </a:ext>
            </a:extLst>
          </p:cNvPr>
          <p:cNvSpPr txBox="1"/>
          <p:nvPr/>
        </p:nvSpPr>
        <p:spPr>
          <a:xfrm>
            <a:off x="3469908" y="5759806"/>
            <a:ext cx="5842904" cy="830997"/>
          </a:xfrm>
          <a:prstGeom prst="rect">
            <a:avLst/>
          </a:prstGeom>
          <a:noFill/>
        </p:spPr>
        <p:txBody>
          <a:bodyPr wrap="square" rtlCol="0">
            <a:spAutoFit/>
          </a:bodyPr>
          <a:lstStyle/>
          <a:p>
            <a:pPr algn="ctr"/>
            <a:r>
              <a:rPr lang="en-US" sz="2400" dirty="0">
                <a:latin typeface="Century Gothic" panose="020B0502020202020204" pitchFamily="34" charset="0"/>
              </a:rPr>
              <a:t>Number of tweets of preview links in week before movie</a:t>
            </a:r>
          </a:p>
        </p:txBody>
      </p:sp>
      <p:sp>
        <p:nvSpPr>
          <p:cNvPr id="32" name="TextBox 31">
            <a:extLst>
              <a:ext uri="{FF2B5EF4-FFF2-40B4-BE49-F238E27FC236}">
                <a16:creationId xmlns:a16="http://schemas.microsoft.com/office/drawing/2014/main" id="{562BCBEE-7961-3247-B78D-EE6476D47961}"/>
              </a:ext>
            </a:extLst>
          </p:cNvPr>
          <p:cNvSpPr txBox="1"/>
          <p:nvPr/>
        </p:nvSpPr>
        <p:spPr>
          <a:xfrm>
            <a:off x="280983" y="2884325"/>
            <a:ext cx="3342806" cy="954107"/>
          </a:xfrm>
          <a:prstGeom prst="rect">
            <a:avLst/>
          </a:prstGeom>
          <a:noFill/>
        </p:spPr>
        <p:txBody>
          <a:bodyPr wrap="square" rtlCol="0">
            <a:spAutoFit/>
          </a:bodyPr>
          <a:lstStyle/>
          <a:p>
            <a:r>
              <a:rPr lang="en-US" sz="2800" dirty="0">
                <a:latin typeface="Century Gothic" panose="020B0502020202020204" pitchFamily="34" charset="0"/>
              </a:rPr>
              <a:t>Gross Movie Sales (Billions of $s)</a:t>
            </a:r>
          </a:p>
        </p:txBody>
      </p:sp>
      <p:sp>
        <p:nvSpPr>
          <p:cNvPr id="9" name="Freeform 8">
            <a:extLst>
              <a:ext uri="{FF2B5EF4-FFF2-40B4-BE49-F238E27FC236}">
                <a16:creationId xmlns:a16="http://schemas.microsoft.com/office/drawing/2014/main" id="{DF729EF5-A6C3-2549-B5FA-D8944FE28174}"/>
              </a:ext>
            </a:extLst>
          </p:cNvPr>
          <p:cNvSpPr/>
          <p:nvPr/>
        </p:nvSpPr>
        <p:spPr>
          <a:xfrm>
            <a:off x="4107543" y="2067451"/>
            <a:ext cx="4152415" cy="3186720"/>
          </a:xfrm>
          <a:custGeom>
            <a:avLst/>
            <a:gdLst>
              <a:gd name="connsiteX0" fmla="*/ 0 w 4152415"/>
              <a:gd name="connsiteY0" fmla="*/ 3186720 h 3186720"/>
              <a:gd name="connsiteX1" fmla="*/ 718457 w 4152415"/>
              <a:gd name="connsiteY1" fmla="*/ 929749 h 3186720"/>
              <a:gd name="connsiteX2" fmla="*/ 2373086 w 4152415"/>
              <a:gd name="connsiteY2" fmla="*/ 2903692 h 3186720"/>
              <a:gd name="connsiteX3" fmla="*/ 3897086 w 4152415"/>
              <a:gd name="connsiteY3" fmla="*/ 421749 h 3186720"/>
              <a:gd name="connsiteX4" fmla="*/ 4136571 w 4152415"/>
              <a:gd name="connsiteY4" fmla="*/ 22606 h 318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415" h="3186720">
                <a:moveTo>
                  <a:pt x="0" y="3186720"/>
                </a:moveTo>
                <a:cubicBezTo>
                  <a:pt x="161471" y="2081820"/>
                  <a:pt x="322943" y="976920"/>
                  <a:pt x="718457" y="929749"/>
                </a:cubicBezTo>
                <a:cubicBezTo>
                  <a:pt x="1113971" y="882578"/>
                  <a:pt x="1843315" y="2988359"/>
                  <a:pt x="2373086" y="2903692"/>
                </a:cubicBezTo>
                <a:cubicBezTo>
                  <a:pt x="2902857" y="2819025"/>
                  <a:pt x="3603172" y="901930"/>
                  <a:pt x="3897086" y="421749"/>
                </a:cubicBezTo>
                <a:cubicBezTo>
                  <a:pt x="4191000" y="-58432"/>
                  <a:pt x="4163785" y="-17913"/>
                  <a:pt x="4136571" y="22606"/>
                </a:cubicBezTo>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940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32A7-841D-D94F-89D1-585352D8D9E2}"/>
              </a:ext>
            </a:extLst>
          </p:cNvPr>
          <p:cNvSpPr>
            <a:spLocks noGrp="1"/>
          </p:cNvSpPr>
          <p:nvPr>
            <p:ph type="title"/>
          </p:nvPr>
        </p:nvSpPr>
        <p:spPr/>
        <p:txBody>
          <a:bodyPr>
            <a:normAutofit/>
          </a:bodyPr>
          <a:lstStyle/>
          <a:p>
            <a:r>
              <a:rPr lang="en-US" dirty="0"/>
              <a:t>Example - </a:t>
            </a:r>
            <a:r>
              <a:rPr lang="en-US" b="1" dirty="0"/>
              <a:t>classification</a:t>
            </a:r>
            <a:endParaRPr lang="en-US" dirty="0"/>
          </a:p>
        </p:txBody>
      </p:sp>
      <p:sp>
        <p:nvSpPr>
          <p:cNvPr id="4" name="Date Placeholder 3">
            <a:extLst>
              <a:ext uri="{FF2B5EF4-FFF2-40B4-BE49-F238E27FC236}">
                <a16:creationId xmlns:a16="http://schemas.microsoft.com/office/drawing/2014/main" id="{90477E5D-A528-7C4D-A0A9-6514210C4B7E}"/>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C2C76B67-F1D3-2549-89E6-81273ED548B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253B8E06-2B51-4B42-9A30-254692621561}"/>
              </a:ext>
            </a:extLst>
          </p:cNvPr>
          <p:cNvSpPr>
            <a:spLocks noGrp="1"/>
          </p:cNvSpPr>
          <p:nvPr>
            <p:ph type="sldNum" sz="quarter" idx="12"/>
          </p:nvPr>
        </p:nvSpPr>
        <p:spPr/>
        <p:txBody>
          <a:bodyPr/>
          <a:lstStyle/>
          <a:p>
            <a:fld id="{6088BDBC-A55A-0D4E-9238-49D16FB07DCD}" type="slidenum">
              <a:rPr lang="en-US" smtClean="0"/>
              <a:t>34</a:t>
            </a:fld>
            <a:endParaRPr lang="en-US"/>
          </a:p>
        </p:txBody>
      </p:sp>
      <p:cxnSp>
        <p:nvCxnSpPr>
          <p:cNvPr id="7" name="Straight Connector 6">
            <a:extLst>
              <a:ext uri="{FF2B5EF4-FFF2-40B4-BE49-F238E27FC236}">
                <a16:creationId xmlns:a16="http://schemas.microsoft.com/office/drawing/2014/main" id="{A6F128C3-4D05-974E-A349-C2F5DAC28FB5}"/>
              </a:ext>
            </a:extLst>
          </p:cNvPr>
          <p:cNvCxnSpPr/>
          <p:nvPr/>
        </p:nvCxnSpPr>
        <p:spPr>
          <a:xfrm>
            <a:off x="3581400" y="1934308"/>
            <a:ext cx="0" cy="3774831"/>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E7929-DF10-F243-93F6-40D2CEEDC5DE}"/>
              </a:ext>
            </a:extLst>
          </p:cNvPr>
          <p:cNvCxnSpPr>
            <a:cxnSpLocks/>
          </p:cNvCxnSpPr>
          <p:nvPr/>
        </p:nvCxnSpPr>
        <p:spPr>
          <a:xfrm flipH="1">
            <a:off x="3569677" y="5709139"/>
            <a:ext cx="4683369"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7CB4E28-A1B3-AC4E-A95B-C77E5106BD68}"/>
              </a:ext>
            </a:extLst>
          </p:cNvPr>
          <p:cNvSpPr/>
          <p:nvPr/>
        </p:nvSpPr>
        <p:spPr>
          <a:xfrm>
            <a:off x="4169017" y="2214533"/>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4A8AC7-A222-834B-9F36-BBF752707079}"/>
              </a:ext>
            </a:extLst>
          </p:cNvPr>
          <p:cNvSpPr/>
          <p:nvPr/>
        </p:nvSpPr>
        <p:spPr>
          <a:xfrm>
            <a:off x="4183675" y="3446553"/>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9619F0-7020-3E42-9FE5-885C75B4A82F}"/>
              </a:ext>
            </a:extLst>
          </p:cNvPr>
          <p:cNvSpPr/>
          <p:nvPr/>
        </p:nvSpPr>
        <p:spPr>
          <a:xfrm>
            <a:off x="4495800" y="2916163"/>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E9FE0-4676-D54D-B82A-5C455AA03456}"/>
              </a:ext>
            </a:extLst>
          </p:cNvPr>
          <p:cNvSpPr/>
          <p:nvPr/>
        </p:nvSpPr>
        <p:spPr>
          <a:xfrm>
            <a:off x="5092856" y="3030015"/>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47736E6-0497-AA4C-99B9-68AB528DE73E}"/>
              </a:ext>
            </a:extLst>
          </p:cNvPr>
          <p:cNvSpPr/>
          <p:nvPr/>
        </p:nvSpPr>
        <p:spPr>
          <a:xfrm>
            <a:off x="5143498" y="251936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563FF-6047-6A47-8165-75A8A61E163B}"/>
              </a:ext>
            </a:extLst>
          </p:cNvPr>
          <p:cNvSpPr/>
          <p:nvPr/>
        </p:nvSpPr>
        <p:spPr>
          <a:xfrm>
            <a:off x="6009926" y="383288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431ED7-F0E0-A944-B51E-94DBD3F45A4E}"/>
              </a:ext>
            </a:extLst>
          </p:cNvPr>
          <p:cNvSpPr/>
          <p:nvPr/>
        </p:nvSpPr>
        <p:spPr>
          <a:xfrm>
            <a:off x="5575377" y="428094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0033AF-97D6-8D4B-9CCE-892AB9ADF001}"/>
              </a:ext>
            </a:extLst>
          </p:cNvPr>
          <p:cNvSpPr/>
          <p:nvPr/>
        </p:nvSpPr>
        <p:spPr>
          <a:xfrm>
            <a:off x="6752864" y="2489710"/>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155E493-0C09-9D44-92A0-3F5898E5FF01}"/>
              </a:ext>
            </a:extLst>
          </p:cNvPr>
          <p:cNvSpPr/>
          <p:nvPr/>
        </p:nvSpPr>
        <p:spPr>
          <a:xfrm>
            <a:off x="4731187" y="362286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EBD11D-98DF-734B-964E-AA7AB5EEE28C}"/>
              </a:ext>
            </a:extLst>
          </p:cNvPr>
          <p:cNvSpPr/>
          <p:nvPr/>
        </p:nvSpPr>
        <p:spPr>
          <a:xfrm>
            <a:off x="5432654" y="371246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1F968A2-0DB6-3448-BCC0-68167DE138F5}"/>
              </a:ext>
            </a:extLst>
          </p:cNvPr>
          <p:cNvSpPr/>
          <p:nvPr/>
        </p:nvSpPr>
        <p:spPr>
          <a:xfrm>
            <a:off x="5202116" y="4982307"/>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8D1FD1-26B4-154F-836D-0770ABAE4142}"/>
              </a:ext>
            </a:extLst>
          </p:cNvPr>
          <p:cNvSpPr/>
          <p:nvPr/>
        </p:nvSpPr>
        <p:spPr>
          <a:xfrm>
            <a:off x="6262406" y="430530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741DC7-6EC5-2140-BDAF-9FB4C26998E4}"/>
              </a:ext>
            </a:extLst>
          </p:cNvPr>
          <p:cNvSpPr/>
          <p:nvPr/>
        </p:nvSpPr>
        <p:spPr>
          <a:xfrm>
            <a:off x="6623910" y="3418790"/>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91CB83-E00C-3E45-833A-B06A63CB7AB7}"/>
              </a:ext>
            </a:extLst>
          </p:cNvPr>
          <p:cNvSpPr/>
          <p:nvPr/>
        </p:nvSpPr>
        <p:spPr>
          <a:xfrm>
            <a:off x="6881817" y="4300435"/>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D46BD62-5F9F-F84F-8B46-5067EF91A3E5}"/>
              </a:ext>
            </a:extLst>
          </p:cNvPr>
          <p:cNvSpPr/>
          <p:nvPr/>
        </p:nvSpPr>
        <p:spPr>
          <a:xfrm>
            <a:off x="6084277" y="514643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FE35BA6-107E-4541-925D-DAE9551AA5B7}"/>
              </a:ext>
            </a:extLst>
          </p:cNvPr>
          <p:cNvSpPr/>
          <p:nvPr/>
        </p:nvSpPr>
        <p:spPr>
          <a:xfrm>
            <a:off x="7329259" y="397047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F3B65AD-8F06-164B-A94D-96B63A6F046A}"/>
              </a:ext>
            </a:extLst>
          </p:cNvPr>
          <p:cNvSpPr/>
          <p:nvPr/>
        </p:nvSpPr>
        <p:spPr>
          <a:xfrm>
            <a:off x="5752019" y="305709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ED78BB1-ED58-1F44-B017-1338F8BF7EE0}"/>
              </a:ext>
            </a:extLst>
          </p:cNvPr>
          <p:cNvSpPr/>
          <p:nvPr/>
        </p:nvSpPr>
        <p:spPr>
          <a:xfrm>
            <a:off x="4915321" y="4605282"/>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12F8E96-E320-4445-B2BA-95D9B96CB495}"/>
              </a:ext>
            </a:extLst>
          </p:cNvPr>
          <p:cNvSpPr txBox="1"/>
          <p:nvPr/>
        </p:nvSpPr>
        <p:spPr>
          <a:xfrm>
            <a:off x="3469908" y="5759806"/>
            <a:ext cx="5842904" cy="461665"/>
          </a:xfrm>
          <a:prstGeom prst="rect">
            <a:avLst/>
          </a:prstGeom>
          <a:noFill/>
        </p:spPr>
        <p:txBody>
          <a:bodyPr wrap="square" rtlCol="0">
            <a:spAutoFit/>
          </a:bodyPr>
          <a:lstStyle/>
          <a:p>
            <a:pPr algn="ctr"/>
            <a:r>
              <a:rPr lang="en-US" sz="2400" dirty="0">
                <a:latin typeface="Century Gothic" panose="020B0502020202020204" pitchFamily="34" charset="0"/>
              </a:rPr>
              <a:t>Income</a:t>
            </a:r>
          </a:p>
        </p:txBody>
      </p:sp>
      <p:sp>
        <p:nvSpPr>
          <p:cNvPr id="32" name="TextBox 31">
            <a:extLst>
              <a:ext uri="{FF2B5EF4-FFF2-40B4-BE49-F238E27FC236}">
                <a16:creationId xmlns:a16="http://schemas.microsoft.com/office/drawing/2014/main" id="{562BCBEE-7961-3247-B78D-EE6476D47961}"/>
              </a:ext>
            </a:extLst>
          </p:cNvPr>
          <p:cNvSpPr txBox="1"/>
          <p:nvPr/>
        </p:nvSpPr>
        <p:spPr>
          <a:xfrm>
            <a:off x="280983" y="2884325"/>
            <a:ext cx="3342806" cy="523220"/>
          </a:xfrm>
          <a:prstGeom prst="rect">
            <a:avLst/>
          </a:prstGeom>
          <a:noFill/>
        </p:spPr>
        <p:txBody>
          <a:bodyPr wrap="square" rtlCol="0">
            <a:spAutoFit/>
          </a:bodyPr>
          <a:lstStyle/>
          <a:p>
            <a:r>
              <a:rPr lang="en-US" sz="2800" dirty="0">
                <a:latin typeface="Century Gothic" panose="020B0502020202020204" pitchFamily="34" charset="0"/>
              </a:rPr>
              <a:t>Prior convictions</a:t>
            </a:r>
          </a:p>
        </p:txBody>
      </p:sp>
      <p:sp>
        <p:nvSpPr>
          <p:cNvPr id="34" name="Oval 33">
            <a:extLst>
              <a:ext uri="{FF2B5EF4-FFF2-40B4-BE49-F238E27FC236}">
                <a16:creationId xmlns:a16="http://schemas.microsoft.com/office/drawing/2014/main" id="{5527C25B-D394-9D40-9946-F5BDCBD9A618}"/>
              </a:ext>
            </a:extLst>
          </p:cNvPr>
          <p:cNvSpPr/>
          <p:nvPr/>
        </p:nvSpPr>
        <p:spPr>
          <a:xfrm>
            <a:off x="8645949" y="2273112"/>
            <a:ext cx="748098" cy="74809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080E62-1654-684E-8EB3-56D4F5ABA04C}"/>
              </a:ext>
            </a:extLst>
          </p:cNvPr>
          <p:cNvSpPr txBox="1"/>
          <p:nvPr/>
        </p:nvSpPr>
        <p:spPr>
          <a:xfrm>
            <a:off x="9491472" y="2432304"/>
            <a:ext cx="2200924" cy="369332"/>
          </a:xfrm>
          <a:prstGeom prst="rect">
            <a:avLst/>
          </a:prstGeom>
          <a:noFill/>
        </p:spPr>
        <p:txBody>
          <a:bodyPr wrap="none" rtlCol="0">
            <a:spAutoFit/>
          </a:bodyPr>
          <a:lstStyle/>
          <a:p>
            <a:r>
              <a:rPr lang="en-US" dirty="0"/>
              <a:t>Judge lets out on bail</a:t>
            </a:r>
          </a:p>
        </p:txBody>
      </p:sp>
      <p:sp>
        <p:nvSpPr>
          <p:cNvPr id="35" name="Oval 34">
            <a:extLst>
              <a:ext uri="{FF2B5EF4-FFF2-40B4-BE49-F238E27FC236}">
                <a16:creationId xmlns:a16="http://schemas.microsoft.com/office/drawing/2014/main" id="{FECB1CDF-7C21-1748-AA39-798CA775B8FC}"/>
              </a:ext>
            </a:extLst>
          </p:cNvPr>
          <p:cNvSpPr/>
          <p:nvPr/>
        </p:nvSpPr>
        <p:spPr>
          <a:xfrm>
            <a:off x="8682440" y="3857184"/>
            <a:ext cx="748098" cy="74809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9E0F015-A534-B846-B8F4-546B90F01CC4}"/>
              </a:ext>
            </a:extLst>
          </p:cNvPr>
          <p:cNvSpPr txBox="1"/>
          <p:nvPr/>
        </p:nvSpPr>
        <p:spPr>
          <a:xfrm>
            <a:off x="9473187" y="4007623"/>
            <a:ext cx="2475370" cy="646331"/>
          </a:xfrm>
          <a:prstGeom prst="rect">
            <a:avLst/>
          </a:prstGeom>
          <a:noFill/>
        </p:spPr>
        <p:txBody>
          <a:bodyPr wrap="square" rtlCol="0">
            <a:spAutoFit/>
          </a:bodyPr>
          <a:lstStyle/>
          <a:p>
            <a:r>
              <a:rPr lang="en-US" dirty="0"/>
              <a:t>Judge </a:t>
            </a:r>
            <a:r>
              <a:rPr lang="en-US" b="1" dirty="0"/>
              <a:t>does not </a:t>
            </a:r>
            <a:r>
              <a:rPr lang="en-US" dirty="0"/>
              <a:t>let out on bail</a:t>
            </a:r>
          </a:p>
        </p:txBody>
      </p:sp>
      <p:cxnSp>
        <p:nvCxnSpPr>
          <p:cNvPr id="10" name="Straight Connector 9">
            <a:extLst>
              <a:ext uri="{FF2B5EF4-FFF2-40B4-BE49-F238E27FC236}">
                <a16:creationId xmlns:a16="http://schemas.microsoft.com/office/drawing/2014/main" id="{70FDA57D-602E-534D-A9E1-02FA2149A99C}"/>
              </a:ext>
            </a:extLst>
          </p:cNvPr>
          <p:cNvCxnSpPr>
            <a:cxnSpLocks/>
          </p:cNvCxnSpPr>
          <p:nvPr/>
        </p:nvCxnSpPr>
        <p:spPr>
          <a:xfrm flipV="1">
            <a:off x="3787632" y="2355455"/>
            <a:ext cx="4365768" cy="2954853"/>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83F92B3-FBD5-CD45-B755-898DAE9BF740}"/>
              </a:ext>
            </a:extLst>
          </p:cNvPr>
          <p:cNvSpPr txBox="1"/>
          <p:nvPr/>
        </p:nvSpPr>
        <p:spPr>
          <a:xfrm>
            <a:off x="4817076" y="1793437"/>
            <a:ext cx="2127057" cy="369332"/>
          </a:xfrm>
          <a:prstGeom prst="rect">
            <a:avLst/>
          </a:prstGeom>
          <a:noFill/>
        </p:spPr>
        <p:txBody>
          <a:bodyPr wrap="none" rtlCol="0">
            <a:spAutoFit/>
          </a:bodyPr>
          <a:lstStyle/>
          <a:p>
            <a:r>
              <a:rPr lang="en-US" b="1" dirty="0">
                <a:solidFill>
                  <a:srgbClr val="0070C0"/>
                </a:solidFill>
              </a:rPr>
              <a:t>Classify all as        (-) </a:t>
            </a:r>
          </a:p>
        </p:txBody>
      </p:sp>
      <p:sp>
        <p:nvSpPr>
          <p:cNvPr id="39" name="Oval 38">
            <a:extLst>
              <a:ext uri="{FF2B5EF4-FFF2-40B4-BE49-F238E27FC236}">
                <a16:creationId xmlns:a16="http://schemas.microsoft.com/office/drawing/2014/main" id="{4BB904DF-92D7-3D4A-8ECB-24E405FFCBD0}"/>
              </a:ext>
            </a:extLst>
          </p:cNvPr>
          <p:cNvSpPr/>
          <p:nvPr/>
        </p:nvSpPr>
        <p:spPr>
          <a:xfrm>
            <a:off x="6213230" y="1812116"/>
            <a:ext cx="290818" cy="2908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C9D40FB-705A-894F-A77E-C07D356E39AC}"/>
              </a:ext>
            </a:extLst>
          </p:cNvPr>
          <p:cNvSpPr txBox="1"/>
          <p:nvPr/>
        </p:nvSpPr>
        <p:spPr>
          <a:xfrm>
            <a:off x="6881817" y="4791227"/>
            <a:ext cx="2127057" cy="369332"/>
          </a:xfrm>
          <a:prstGeom prst="rect">
            <a:avLst/>
          </a:prstGeom>
          <a:noFill/>
        </p:spPr>
        <p:txBody>
          <a:bodyPr wrap="none" rtlCol="0">
            <a:spAutoFit/>
          </a:bodyPr>
          <a:lstStyle/>
          <a:p>
            <a:r>
              <a:rPr lang="en-US" b="1" dirty="0">
                <a:solidFill>
                  <a:srgbClr val="0070C0"/>
                </a:solidFill>
              </a:rPr>
              <a:t>Classify all as        (-) </a:t>
            </a:r>
          </a:p>
        </p:txBody>
      </p:sp>
      <p:sp>
        <p:nvSpPr>
          <p:cNvPr id="41" name="Oval 40">
            <a:extLst>
              <a:ext uri="{FF2B5EF4-FFF2-40B4-BE49-F238E27FC236}">
                <a16:creationId xmlns:a16="http://schemas.microsoft.com/office/drawing/2014/main" id="{DA9961AB-391F-C740-BFEA-E65B968FE40C}"/>
              </a:ext>
            </a:extLst>
          </p:cNvPr>
          <p:cNvSpPr/>
          <p:nvPr/>
        </p:nvSpPr>
        <p:spPr>
          <a:xfrm>
            <a:off x="8277971" y="4809906"/>
            <a:ext cx="290818" cy="29081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1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32A7-841D-D94F-89D1-585352D8D9E2}"/>
              </a:ext>
            </a:extLst>
          </p:cNvPr>
          <p:cNvSpPr>
            <a:spLocks noGrp="1"/>
          </p:cNvSpPr>
          <p:nvPr>
            <p:ph type="title"/>
          </p:nvPr>
        </p:nvSpPr>
        <p:spPr/>
        <p:txBody>
          <a:bodyPr>
            <a:normAutofit/>
          </a:bodyPr>
          <a:lstStyle/>
          <a:p>
            <a:r>
              <a:rPr lang="en-US" dirty="0"/>
              <a:t>A fancier classification algorithm</a:t>
            </a:r>
            <a:endParaRPr lang="en-US" b="1" dirty="0"/>
          </a:p>
        </p:txBody>
      </p:sp>
      <p:sp>
        <p:nvSpPr>
          <p:cNvPr id="4" name="Date Placeholder 3">
            <a:extLst>
              <a:ext uri="{FF2B5EF4-FFF2-40B4-BE49-F238E27FC236}">
                <a16:creationId xmlns:a16="http://schemas.microsoft.com/office/drawing/2014/main" id="{90477E5D-A528-7C4D-A0A9-6514210C4B7E}"/>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C2C76B67-F1D3-2549-89E6-81273ED548B7}"/>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253B8E06-2B51-4B42-9A30-254692621561}"/>
              </a:ext>
            </a:extLst>
          </p:cNvPr>
          <p:cNvSpPr>
            <a:spLocks noGrp="1"/>
          </p:cNvSpPr>
          <p:nvPr>
            <p:ph type="sldNum" sz="quarter" idx="12"/>
          </p:nvPr>
        </p:nvSpPr>
        <p:spPr/>
        <p:txBody>
          <a:bodyPr/>
          <a:lstStyle/>
          <a:p>
            <a:fld id="{6088BDBC-A55A-0D4E-9238-49D16FB07DCD}" type="slidenum">
              <a:rPr lang="en-US" smtClean="0"/>
              <a:t>35</a:t>
            </a:fld>
            <a:endParaRPr lang="en-US"/>
          </a:p>
        </p:txBody>
      </p:sp>
      <p:cxnSp>
        <p:nvCxnSpPr>
          <p:cNvPr id="7" name="Straight Connector 6">
            <a:extLst>
              <a:ext uri="{FF2B5EF4-FFF2-40B4-BE49-F238E27FC236}">
                <a16:creationId xmlns:a16="http://schemas.microsoft.com/office/drawing/2014/main" id="{A6F128C3-4D05-974E-A349-C2F5DAC28FB5}"/>
              </a:ext>
            </a:extLst>
          </p:cNvPr>
          <p:cNvCxnSpPr/>
          <p:nvPr/>
        </p:nvCxnSpPr>
        <p:spPr>
          <a:xfrm>
            <a:off x="3581400" y="1934308"/>
            <a:ext cx="0" cy="3774831"/>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E7929-DF10-F243-93F6-40D2CEEDC5DE}"/>
              </a:ext>
            </a:extLst>
          </p:cNvPr>
          <p:cNvCxnSpPr>
            <a:cxnSpLocks/>
          </p:cNvCxnSpPr>
          <p:nvPr/>
        </p:nvCxnSpPr>
        <p:spPr>
          <a:xfrm flipH="1">
            <a:off x="3569677" y="5709139"/>
            <a:ext cx="4683369"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7CB4E28-A1B3-AC4E-A95B-C77E5106BD68}"/>
              </a:ext>
            </a:extLst>
          </p:cNvPr>
          <p:cNvSpPr/>
          <p:nvPr/>
        </p:nvSpPr>
        <p:spPr>
          <a:xfrm>
            <a:off x="4169017" y="2214533"/>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4A8AC7-A222-834B-9F36-BBF752707079}"/>
              </a:ext>
            </a:extLst>
          </p:cNvPr>
          <p:cNvSpPr/>
          <p:nvPr/>
        </p:nvSpPr>
        <p:spPr>
          <a:xfrm>
            <a:off x="4183675" y="3446553"/>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9619F0-7020-3E42-9FE5-885C75B4A82F}"/>
              </a:ext>
            </a:extLst>
          </p:cNvPr>
          <p:cNvSpPr/>
          <p:nvPr/>
        </p:nvSpPr>
        <p:spPr>
          <a:xfrm>
            <a:off x="4495800" y="2916163"/>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E9FE0-4676-D54D-B82A-5C455AA03456}"/>
              </a:ext>
            </a:extLst>
          </p:cNvPr>
          <p:cNvSpPr/>
          <p:nvPr/>
        </p:nvSpPr>
        <p:spPr>
          <a:xfrm>
            <a:off x="5092856" y="3030015"/>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47736E6-0497-AA4C-99B9-68AB528DE73E}"/>
              </a:ext>
            </a:extLst>
          </p:cNvPr>
          <p:cNvSpPr/>
          <p:nvPr/>
        </p:nvSpPr>
        <p:spPr>
          <a:xfrm>
            <a:off x="5143498" y="251936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563FF-6047-6A47-8165-75A8A61E163B}"/>
              </a:ext>
            </a:extLst>
          </p:cNvPr>
          <p:cNvSpPr/>
          <p:nvPr/>
        </p:nvSpPr>
        <p:spPr>
          <a:xfrm>
            <a:off x="6009926" y="383288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431ED7-F0E0-A944-B51E-94DBD3F45A4E}"/>
              </a:ext>
            </a:extLst>
          </p:cNvPr>
          <p:cNvSpPr/>
          <p:nvPr/>
        </p:nvSpPr>
        <p:spPr>
          <a:xfrm>
            <a:off x="5575377" y="428094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0033AF-97D6-8D4B-9CCE-892AB9ADF001}"/>
              </a:ext>
            </a:extLst>
          </p:cNvPr>
          <p:cNvSpPr/>
          <p:nvPr/>
        </p:nvSpPr>
        <p:spPr>
          <a:xfrm>
            <a:off x="6752864" y="2489710"/>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155E493-0C09-9D44-92A0-3F5898E5FF01}"/>
              </a:ext>
            </a:extLst>
          </p:cNvPr>
          <p:cNvSpPr/>
          <p:nvPr/>
        </p:nvSpPr>
        <p:spPr>
          <a:xfrm>
            <a:off x="4731187" y="362286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EBD11D-98DF-734B-964E-AA7AB5EEE28C}"/>
              </a:ext>
            </a:extLst>
          </p:cNvPr>
          <p:cNvSpPr/>
          <p:nvPr/>
        </p:nvSpPr>
        <p:spPr>
          <a:xfrm>
            <a:off x="5432654" y="371246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1F968A2-0DB6-3448-BCC0-68167DE138F5}"/>
              </a:ext>
            </a:extLst>
          </p:cNvPr>
          <p:cNvSpPr/>
          <p:nvPr/>
        </p:nvSpPr>
        <p:spPr>
          <a:xfrm>
            <a:off x="5202116" y="4982307"/>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8D1FD1-26B4-154F-836D-0770ABAE4142}"/>
              </a:ext>
            </a:extLst>
          </p:cNvPr>
          <p:cNvSpPr/>
          <p:nvPr/>
        </p:nvSpPr>
        <p:spPr>
          <a:xfrm>
            <a:off x="6262406" y="430530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741DC7-6EC5-2140-BDAF-9FB4C26998E4}"/>
              </a:ext>
            </a:extLst>
          </p:cNvPr>
          <p:cNvSpPr/>
          <p:nvPr/>
        </p:nvSpPr>
        <p:spPr>
          <a:xfrm>
            <a:off x="6623910" y="3418790"/>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91CB83-E00C-3E45-833A-B06A63CB7AB7}"/>
              </a:ext>
            </a:extLst>
          </p:cNvPr>
          <p:cNvSpPr/>
          <p:nvPr/>
        </p:nvSpPr>
        <p:spPr>
          <a:xfrm>
            <a:off x="6881817" y="4300435"/>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D46BD62-5F9F-F84F-8B46-5067EF91A3E5}"/>
              </a:ext>
            </a:extLst>
          </p:cNvPr>
          <p:cNvSpPr/>
          <p:nvPr/>
        </p:nvSpPr>
        <p:spPr>
          <a:xfrm>
            <a:off x="6084277" y="514643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FE35BA6-107E-4541-925D-DAE9551AA5B7}"/>
              </a:ext>
            </a:extLst>
          </p:cNvPr>
          <p:cNvSpPr/>
          <p:nvPr/>
        </p:nvSpPr>
        <p:spPr>
          <a:xfrm>
            <a:off x="7329259" y="397047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F3B65AD-8F06-164B-A94D-96B63A6F046A}"/>
              </a:ext>
            </a:extLst>
          </p:cNvPr>
          <p:cNvSpPr/>
          <p:nvPr/>
        </p:nvSpPr>
        <p:spPr>
          <a:xfrm>
            <a:off x="5752019" y="305709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ED78BB1-ED58-1F44-B017-1338F8BF7EE0}"/>
              </a:ext>
            </a:extLst>
          </p:cNvPr>
          <p:cNvSpPr/>
          <p:nvPr/>
        </p:nvSpPr>
        <p:spPr>
          <a:xfrm>
            <a:off x="4915321" y="4605282"/>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12F8E96-E320-4445-B2BA-95D9B96CB495}"/>
              </a:ext>
            </a:extLst>
          </p:cNvPr>
          <p:cNvSpPr txBox="1"/>
          <p:nvPr/>
        </p:nvSpPr>
        <p:spPr>
          <a:xfrm>
            <a:off x="3469908" y="5759806"/>
            <a:ext cx="5842904" cy="461665"/>
          </a:xfrm>
          <a:prstGeom prst="rect">
            <a:avLst/>
          </a:prstGeom>
          <a:noFill/>
        </p:spPr>
        <p:txBody>
          <a:bodyPr wrap="square" rtlCol="0">
            <a:spAutoFit/>
          </a:bodyPr>
          <a:lstStyle/>
          <a:p>
            <a:pPr algn="ctr"/>
            <a:r>
              <a:rPr lang="en-US" sz="2400" dirty="0">
                <a:latin typeface="Century Gothic" panose="020B0502020202020204" pitchFamily="34" charset="0"/>
              </a:rPr>
              <a:t>Income</a:t>
            </a:r>
          </a:p>
        </p:txBody>
      </p:sp>
      <p:sp>
        <p:nvSpPr>
          <p:cNvPr id="32" name="TextBox 31">
            <a:extLst>
              <a:ext uri="{FF2B5EF4-FFF2-40B4-BE49-F238E27FC236}">
                <a16:creationId xmlns:a16="http://schemas.microsoft.com/office/drawing/2014/main" id="{562BCBEE-7961-3247-B78D-EE6476D47961}"/>
              </a:ext>
            </a:extLst>
          </p:cNvPr>
          <p:cNvSpPr txBox="1"/>
          <p:nvPr/>
        </p:nvSpPr>
        <p:spPr>
          <a:xfrm>
            <a:off x="280983" y="2884325"/>
            <a:ext cx="3342806" cy="523220"/>
          </a:xfrm>
          <a:prstGeom prst="rect">
            <a:avLst/>
          </a:prstGeom>
          <a:noFill/>
        </p:spPr>
        <p:txBody>
          <a:bodyPr wrap="square" rtlCol="0">
            <a:spAutoFit/>
          </a:bodyPr>
          <a:lstStyle/>
          <a:p>
            <a:r>
              <a:rPr lang="en-US" sz="2800" dirty="0">
                <a:latin typeface="Century Gothic" panose="020B0502020202020204" pitchFamily="34" charset="0"/>
              </a:rPr>
              <a:t>Prior convictions</a:t>
            </a:r>
          </a:p>
        </p:txBody>
      </p:sp>
      <p:sp>
        <p:nvSpPr>
          <p:cNvPr id="34" name="Oval 33">
            <a:extLst>
              <a:ext uri="{FF2B5EF4-FFF2-40B4-BE49-F238E27FC236}">
                <a16:creationId xmlns:a16="http://schemas.microsoft.com/office/drawing/2014/main" id="{5527C25B-D394-9D40-9946-F5BDCBD9A618}"/>
              </a:ext>
            </a:extLst>
          </p:cNvPr>
          <p:cNvSpPr/>
          <p:nvPr/>
        </p:nvSpPr>
        <p:spPr>
          <a:xfrm>
            <a:off x="8645949" y="2273112"/>
            <a:ext cx="748098" cy="74809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080E62-1654-684E-8EB3-56D4F5ABA04C}"/>
              </a:ext>
            </a:extLst>
          </p:cNvPr>
          <p:cNvSpPr txBox="1"/>
          <p:nvPr/>
        </p:nvSpPr>
        <p:spPr>
          <a:xfrm>
            <a:off x="9491472" y="2432304"/>
            <a:ext cx="2200924" cy="369332"/>
          </a:xfrm>
          <a:prstGeom prst="rect">
            <a:avLst/>
          </a:prstGeom>
          <a:noFill/>
        </p:spPr>
        <p:txBody>
          <a:bodyPr wrap="none" rtlCol="0">
            <a:spAutoFit/>
          </a:bodyPr>
          <a:lstStyle/>
          <a:p>
            <a:r>
              <a:rPr lang="en-US" dirty="0"/>
              <a:t>Judge lets out on bail</a:t>
            </a:r>
          </a:p>
        </p:txBody>
      </p:sp>
      <p:sp>
        <p:nvSpPr>
          <p:cNvPr id="35" name="Oval 34">
            <a:extLst>
              <a:ext uri="{FF2B5EF4-FFF2-40B4-BE49-F238E27FC236}">
                <a16:creationId xmlns:a16="http://schemas.microsoft.com/office/drawing/2014/main" id="{FECB1CDF-7C21-1748-AA39-798CA775B8FC}"/>
              </a:ext>
            </a:extLst>
          </p:cNvPr>
          <p:cNvSpPr/>
          <p:nvPr/>
        </p:nvSpPr>
        <p:spPr>
          <a:xfrm>
            <a:off x="8645949" y="3061663"/>
            <a:ext cx="748098" cy="74809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9E0F015-A534-B846-B8F4-546B90F01CC4}"/>
              </a:ext>
            </a:extLst>
          </p:cNvPr>
          <p:cNvSpPr txBox="1"/>
          <p:nvPr/>
        </p:nvSpPr>
        <p:spPr>
          <a:xfrm>
            <a:off x="9436696" y="3212102"/>
            <a:ext cx="2475370" cy="646331"/>
          </a:xfrm>
          <a:prstGeom prst="rect">
            <a:avLst/>
          </a:prstGeom>
          <a:noFill/>
        </p:spPr>
        <p:txBody>
          <a:bodyPr wrap="square" rtlCol="0">
            <a:spAutoFit/>
          </a:bodyPr>
          <a:lstStyle/>
          <a:p>
            <a:r>
              <a:rPr lang="en-US" dirty="0"/>
              <a:t>Judge </a:t>
            </a:r>
            <a:r>
              <a:rPr lang="en-US" b="1" dirty="0"/>
              <a:t>does not </a:t>
            </a:r>
            <a:r>
              <a:rPr lang="en-US" dirty="0"/>
              <a:t>let out on bail</a:t>
            </a:r>
          </a:p>
        </p:txBody>
      </p:sp>
      <p:sp>
        <p:nvSpPr>
          <p:cNvPr id="11" name="Freeform 10">
            <a:extLst>
              <a:ext uri="{FF2B5EF4-FFF2-40B4-BE49-F238E27FC236}">
                <a16:creationId xmlns:a16="http://schemas.microsoft.com/office/drawing/2014/main" id="{85FFB8BE-33BA-3E41-8928-ECA7E7D0072B}"/>
              </a:ext>
            </a:extLst>
          </p:cNvPr>
          <p:cNvSpPr/>
          <p:nvPr/>
        </p:nvSpPr>
        <p:spPr>
          <a:xfrm>
            <a:off x="4073065" y="1776978"/>
            <a:ext cx="3090672" cy="3008376"/>
          </a:xfrm>
          <a:custGeom>
            <a:avLst/>
            <a:gdLst>
              <a:gd name="connsiteX0" fmla="*/ 2450592 w 3090672"/>
              <a:gd name="connsiteY0" fmla="*/ 2066544 h 3008376"/>
              <a:gd name="connsiteX1" fmla="*/ 2468880 w 3090672"/>
              <a:gd name="connsiteY1" fmla="*/ 2121408 h 3008376"/>
              <a:gd name="connsiteX2" fmla="*/ 2478024 w 3090672"/>
              <a:gd name="connsiteY2" fmla="*/ 2157984 h 3008376"/>
              <a:gd name="connsiteX3" fmla="*/ 2505456 w 3090672"/>
              <a:gd name="connsiteY3" fmla="*/ 2212848 h 3008376"/>
              <a:gd name="connsiteX4" fmla="*/ 2514600 w 3090672"/>
              <a:gd name="connsiteY4" fmla="*/ 2249424 h 3008376"/>
              <a:gd name="connsiteX5" fmla="*/ 2532888 w 3090672"/>
              <a:gd name="connsiteY5" fmla="*/ 2295144 h 3008376"/>
              <a:gd name="connsiteX6" fmla="*/ 2542032 w 3090672"/>
              <a:gd name="connsiteY6" fmla="*/ 2331720 h 3008376"/>
              <a:gd name="connsiteX7" fmla="*/ 2560320 w 3090672"/>
              <a:gd name="connsiteY7" fmla="*/ 2368296 h 3008376"/>
              <a:gd name="connsiteX8" fmla="*/ 2569464 w 3090672"/>
              <a:gd name="connsiteY8" fmla="*/ 2404872 h 3008376"/>
              <a:gd name="connsiteX9" fmla="*/ 2587752 w 3090672"/>
              <a:gd name="connsiteY9" fmla="*/ 2432304 h 3008376"/>
              <a:gd name="connsiteX10" fmla="*/ 2615184 w 3090672"/>
              <a:gd name="connsiteY10" fmla="*/ 2496312 h 3008376"/>
              <a:gd name="connsiteX11" fmla="*/ 2624328 w 3090672"/>
              <a:gd name="connsiteY11" fmla="*/ 2843784 h 3008376"/>
              <a:gd name="connsiteX12" fmla="*/ 2615184 w 3090672"/>
              <a:gd name="connsiteY12" fmla="*/ 2971800 h 3008376"/>
              <a:gd name="connsiteX13" fmla="*/ 2560320 w 3090672"/>
              <a:gd name="connsiteY13" fmla="*/ 3008376 h 3008376"/>
              <a:gd name="connsiteX14" fmla="*/ 2432304 w 3090672"/>
              <a:gd name="connsiteY14" fmla="*/ 2980944 h 3008376"/>
              <a:gd name="connsiteX15" fmla="*/ 2377440 w 3090672"/>
              <a:gd name="connsiteY15" fmla="*/ 2953512 h 3008376"/>
              <a:gd name="connsiteX16" fmla="*/ 2350008 w 3090672"/>
              <a:gd name="connsiteY16" fmla="*/ 2926080 h 3008376"/>
              <a:gd name="connsiteX17" fmla="*/ 2304288 w 3090672"/>
              <a:gd name="connsiteY17" fmla="*/ 2862072 h 3008376"/>
              <a:gd name="connsiteX18" fmla="*/ 2276856 w 3090672"/>
              <a:gd name="connsiteY18" fmla="*/ 2843784 h 3008376"/>
              <a:gd name="connsiteX19" fmla="*/ 2221992 w 3090672"/>
              <a:gd name="connsiteY19" fmla="*/ 2807208 h 3008376"/>
              <a:gd name="connsiteX20" fmla="*/ 2203704 w 3090672"/>
              <a:gd name="connsiteY20" fmla="*/ 2779776 h 3008376"/>
              <a:gd name="connsiteX21" fmla="*/ 2176272 w 3090672"/>
              <a:gd name="connsiteY21" fmla="*/ 2752344 h 3008376"/>
              <a:gd name="connsiteX22" fmla="*/ 2148840 w 3090672"/>
              <a:gd name="connsiteY22" fmla="*/ 2660904 h 3008376"/>
              <a:gd name="connsiteX23" fmla="*/ 2139696 w 3090672"/>
              <a:gd name="connsiteY23" fmla="*/ 2633472 h 3008376"/>
              <a:gd name="connsiteX24" fmla="*/ 2121408 w 3090672"/>
              <a:gd name="connsiteY24" fmla="*/ 2606040 h 3008376"/>
              <a:gd name="connsiteX25" fmla="*/ 2084832 w 3090672"/>
              <a:gd name="connsiteY25" fmla="*/ 2542032 h 3008376"/>
              <a:gd name="connsiteX26" fmla="*/ 2057400 w 3090672"/>
              <a:gd name="connsiteY26" fmla="*/ 2514600 h 3008376"/>
              <a:gd name="connsiteX27" fmla="*/ 2029968 w 3090672"/>
              <a:gd name="connsiteY27" fmla="*/ 2459736 h 3008376"/>
              <a:gd name="connsiteX28" fmla="*/ 2020824 w 3090672"/>
              <a:gd name="connsiteY28" fmla="*/ 2432304 h 3008376"/>
              <a:gd name="connsiteX29" fmla="*/ 2002536 w 3090672"/>
              <a:gd name="connsiteY29" fmla="*/ 2404872 h 3008376"/>
              <a:gd name="connsiteX30" fmla="*/ 1993392 w 3090672"/>
              <a:gd name="connsiteY30" fmla="*/ 2377440 h 3008376"/>
              <a:gd name="connsiteX31" fmla="*/ 1975104 w 3090672"/>
              <a:gd name="connsiteY31" fmla="*/ 2340864 h 3008376"/>
              <a:gd name="connsiteX32" fmla="*/ 1956816 w 3090672"/>
              <a:gd name="connsiteY32" fmla="*/ 2295144 h 3008376"/>
              <a:gd name="connsiteX33" fmla="*/ 1920240 w 3090672"/>
              <a:gd name="connsiteY33" fmla="*/ 2258568 h 3008376"/>
              <a:gd name="connsiteX34" fmla="*/ 1911096 w 3090672"/>
              <a:gd name="connsiteY34" fmla="*/ 2231136 h 3008376"/>
              <a:gd name="connsiteX35" fmla="*/ 1865376 w 3090672"/>
              <a:gd name="connsiteY35" fmla="*/ 2176272 h 3008376"/>
              <a:gd name="connsiteX36" fmla="*/ 1847088 w 3090672"/>
              <a:gd name="connsiteY36" fmla="*/ 2139696 h 3008376"/>
              <a:gd name="connsiteX37" fmla="*/ 1837944 w 3090672"/>
              <a:gd name="connsiteY37" fmla="*/ 2112264 h 3008376"/>
              <a:gd name="connsiteX38" fmla="*/ 1819656 w 3090672"/>
              <a:gd name="connsiteY38" fmla="*/ 2084832 h 3008376"/>
              <a:gd name="connsiteX39" fmla="*/ 1801368 w 3090672"/>
              <a:gd name="connsiteY39" fmla="*/ 2029968 h 3008376"/>
              <a:gd name="connsiteX40" fmla="*/ 1764792 w 3090672"/>
              <a:gd name="connsiteY40" fmla="*/ 1956816 h 3008376"/>
              <a:gd name="connsiteX41" fmla="*/ 1755648 w 3090672"/>
              <a:gd name="connsiteY41" fmla="*/ 1929384 h 3008376"/>
              <a:gd name="connsiteX42" fmla="*/ 1737360 w 3090672"/>
              <a:gd name="connsiteY42" fmla="*/ 1901952 h 3008376"/>
              <a:gd name="connsiteX43" fmla="*/ 1728216 w 3090672"/>
              <a:gd name="connsiteY43" fmla="*/ 1874520 h 3008376"/>
              <a:gd name="connsiteX44" fmla="*/ 1700784 w 3090672"/>
              <a:gd name="connsiteY44" fmla="*/ 1837944 h 3008376"/>
              <a:gd name="connsiteX45" fmla="*/ 1664208 w 3090672"/>
              <a:gd name="connsiteY45" fmla="*/ 1783080 h 3008376"/>
              <a:gd name="connsiteX46" fmla="*/ 1636776 w 3090672"/>
              <a:gd name="connsiteY46" fmla="*/ 1764792 h 3008376"/>
              <a:gd name="connsiteX47" fmla="*/ 1609344 w 3090672"/>
              <a:gd name="connsiteY47" fmla="*/ 1737360 h 3008376"/>
              <a:gd name="connsiteX48" fmla="*/ 1581912 w 3090672"/>
              <a:gd name="connsiteY48" fmla="*/ 1719072 h 3008376"/>
              <a:gd name="connsiteX49" fmla="*/ 1545336 w 3090672"/>
              <a:gd name="connsiteY49" fmla="*/ 1691640 h 3008376"/>
              <a:gd name="connsiteX50" fmla="*/ 1517904 w 3090672"/>
              <a:gd name="connsiteY50" fmla="*/ 1682496 h 3008376"/>
              <a:gd name="connsiteX51" fmla="*/ 1453896 w 3090672"/>
              <a:gd name="connsiteY51" fmla="*/ 1655064 h 3008376"/>
              <a:gd name="connsiteX52" fmla="*/ 1289304 w 3090672"/>
              <a:gd name="connsiteY52" fmla="*/ 1664208 h 3008376"/>
              <a:gd name="connsiteX53" fmla="*/ 1234440 w 3090672"/>
              <a:gd name="connsiteY53" fmla="*/ 1700784 h 3008376"/>
              <a:gd name="connsiteX54" fmla="*/ 1216152 w 3090672"/>
              <a:gd name="connsiteY54" fmla="*/ 1755648 h 3008376"/>
              <a:gd name="connsiteX55" fmla="*/ 1207008 w 3090672"/>
              <a:gd name="connsiteY55" fmla="*/ 1783080 h 3008376"/>
              <a:gd name="connsiteX56" fmla="*/ 1188720 w 3090672"/>
              <a:gd name="connsiteY56" fmla="*/ 1810512 h 3008376"/>
              <a:gd name="connsiteX57" fmla="*/ 1179576 w 3090672"/>
              <a:gd name="connsiteY57" fmla="*/ 1837944 h 3008376"/>
              <a:gd name="connsiteX58" fmla="*/ 1143000 w 3090672"/>
              <a:gd name="connsiteY58" fmla="*/ 1892808 h 3008376"/>
              <a:gd name="connsiteX59" fmla="*/ 1124712 w 3090672"/>
              <a:gd name="connsiteY59" fmla="*/ 1956816 h 3008376"/>
              <a:gd name="connsiteX60" fmla="*/ 1106424 w 3090672"/>
              <a:gd name="connsiteY60" fmla="*/ 2075688 h 3008376"/>
              <a:gd name="connsiteX61" fmla="*/ 1078992 w 3090672"/>
              <a:gd name="connsiteY61" fmla="*/ 2130552 h 3008376"/>
              <a:gd name="connsiteX62" fmla="*/ 969264 w 3090672"/>
              <a:gd name="connsiteY62" fmla="*/ 2185416 h 3008376"/>
              <a:gd name="connsiteX63" fmla="*/ 941832 w 3090672"/>
              <a:gd name="connsiteY63" fmla="*/ 2194560 h 3008376"/>
              <a:gd name="connsiteX64" fmla="*/ 704088 w 3090672"/>
              <a:gd name="connsiteY64" fmla="*/ 2212848 h 3008376"/>
              <a:gd name="connsiteX65" fmla="*/ 603504 w 3090672"/>
              <a:gd name="connsiteY65" fmla="*/ 2203704 h 3008376"/>
              <a:gd name="connsiteX66" fmla="*/ 576072 w 3090672"/>
              <a:gd name="connsiteY66" fmla="*/ 2185416 h 3008376"/>
              <a:gd name="connsiteX67" fmla="*/ 521208 w 3090672"/>
              <a:gd name="connsiteY67" fmla="*/ 2157984 h 3008376"/>
              <a:gd name="connsiteX68" fmla="*/ 448056 w 3090672"/>
              <a:gd name="connsiteY68" fmla="*/ 2112264 h 3008376"/>
              <a:gd name="connsiteX69" fmla="*/ 420624 w 3090672"/>
              <a:gd name="connsiteY69" fmla="*/ 2093976 h 3008376"/>
              <a:gd name="connsiteX70" fmla="*/ 384048 w 3090672"/>
              <a:gd name="connsiteY70" fmla="*/ 2084832 h 3008376"/>
              <a:gd name="connsiteX71" fmla="*/ 283464 w 3090672"/>
              <a:gd name="connsiteY71" fmla="*/ 2029968 h 3008376"/>
              <a:gd name="connsiteX72" fmla="*/ 256032 w 3090672"/>
              <a:gd name="connsiteY72" fmla="*/ 2011680 h 3008376"/>
              <a:gd name="connsiteX73" fmla="*/ 182880 w 3090672"/>
              <a:gd name="connsiteY73" fmla="*/ 1929384 h 3008376"/>
              <a:gd name="connsiteX74" fmla="*/ 155448 w 3090672"/>
              <a:gd name="connsiteY74" fmla="*/ 1911096 h 3008376"/>
              <a:gd name="connsiteX75" fmla="*/ 118872 w 3090672"/>
              <a:gd name="connsiteY75" fmla="*/ 1874520 h 3008376"/>
              <a:gd name="connsiteX76" fmla="*/ 91440 w 3090672"/>
              <a:gd name="connsiteY76" fmla="*/ 1856232 h 3008376"/>
              <a:gd name="connsiteX77" fmla="*/ 64008 w 3090672"/>
              <a:gd name="connsiteY77" fmla="*/ 1828800 h 3008376"/>
              <a:gd name="connsiteX78" fmla="*/ 27432 w 3090672"/>
              <a:gd name="connsiteY78" fmla="*/ 1773936 h 3008376"/>
              <a:gd name="connsiteX79" fmla="*/ 18288 w 3090672"/>
              <a:gd name="connsiteY79" fmla="*/ 1728216 h 3008376"/>
              <a:gd name="connsiteX80" fmla="*/ 9144 w 3090672"/>
              <a:gd name="connsiteY80" fmla="*/ 1664208 h 3008376"/>
              <a:gd name="connsiteX81" fmla="*/ 0 w 3090672"/>
              <a:gd name="connsiteY81" fmla="*/ 1627632 h 3008376"/>
              <a:gd name="connsiteX82" fmla="*/ 27432 w 3090672"/>
              <a:gd name="connsiteY82" fmla="*/ 1490472 h 3008376"/>
              <a:gd name="connsiteX83" fmla="*/ 54864 w 3090672"/>
              <a:gd name="connsiteY83" fmla="*/ 1472184 h 3008376"/>
              <a:gd name="connsiteX84" fmla="*/ 128016 w 3090672"/>
              <a:gd name="connsiteY84" fmla="*/ 1481328 h 3008376"/>
              <a:gd name="connsiteX85" fmla="*/ 237744 w 3090672"/>
              <a:gd name="connsiteY85" fmla="*/ 1499616 h 3008376"/>
              <a:gd name="connsiteX86" fmla="*/ 539496 w 3090672"/>
              <a:gd name="connsiteY86" fmla="*/ 1490472 h 3008376"/>
              <a:gd name="connsiteX87" fmla="*/ 594360 w 3090672"/>
              <a:gd name="connsiteY87" fmla="*/ 1481328 h 3008376"/>
              <a:gd name="connsiteX88" fmla="*/ 758952 w 3090672"/>
              <a:gd name="connsiteY88" fmla="*/ 1463040 h 3008376"/>
              <a:gd name="connsiteX89" fmla="*/ 786384 w 3090672"/>
              <a:gd name="connsiteY89" fmla="*/ 1444752 h 3008376"/>
              <a:gd name="connsiteX90" fmla="*/ 804672 w 3090672"/>
              <a:gd name="connsiteY90" fmla="*/ 1380744 h 3008376"/>
              <a:gd name="connsiteX91" fmla="*/ 786384 w 3090672"/>
              <a:gd name="connsiteY91" fmla="*/ 1207008 h 3008376"/>
              <a:gd name="connsiteX92" fmla="*/ 777240 w 3090672"/>
              <a:gd name="connsiteY92" fmla="*/ 1179576 h 3008376"/>
              <a:gd name="connsiteX93" fmla="*/ 731520 w 3090672"/>
              <a:gd name="connsiteY93" fmla="*/ 1115568 h 3008376"/>
              <a:gd name="connsiteX94" fmla="*/ 694944 w 3090672"/>
              <a:gd name="connsiteY94" fmla="*/ 1088136 h 3008376"/>
              <a:gd name="connsiteX95" fmla="*/ 649224 w 3090672"/>
              <a:gd name="connsiteY95" fmla="*/ 1033272 h 3008376"/>
              <a:gd name="connsiteX96" fmla="*/ 594360 w 3090672"/>
              <a:gd name="connsiteY96" fmla="*/ 996696 h 3008376"/>
              <a:gd name="connsiteX97" fmla="*/ 411480 w 3090672"/>
              <a:gd name="connsiteY97" fmla="*/ 960120 h 3008376"/>
              <a:gd name="connsiteX98" fmla="*/ 338328 w 3090672"/>
              <a:gd name="connsiteY98" fmla="*/ 941832 h 3008376"/>
              <a:gd name="connsiteX99" fmla="*/ 265176 w 3090672"/>
              <a:gd name="connsiteY99" fmla="*/ 905256 h 3008376"/>
              <a:gd name="connsiteX100" fmla="*/ 237744 w 3090672"/>
              <a:gd name="connsiteY100" fmla="*/ 877824 h 3008376"/>
              <a:gd name="connsiteX101" fmla="*/ 201168 w 3090672"/>
              <a:gd name="connsiteY101" fmla="*/ 859536 h 3008376"/>
              <a:gd name="connsiteX102" fmla="*/ 146304 w 3090672"/>
              <a:gd name="connsiteY102" fmla="*/ 822960 h 3008376"/>
              <a:gd name="connsiteX103" fmla="*/ 128016 w 3090672"/>
              <a:gd name="connsiteY103" fmla="*/ 795528 h 3008376"/>
              <a:gd name="connsiteX104" fmla="*/ 109728 w 3090672"/>
              <a:gd name="connsiteY104" fmla="*/ 740664 h 3008376"/>
              <a:gd name="connsiteX105" fmla="*/ 91440 w 3090672"/>
              <a:gd name="connsiteY105" fmla="*/ 603504 h 3008376"/>
              <a:gd name="connsiteX106" fmla="*/ 82296 w 3090672"/>
              <a:gd name="connsiteY106" fmla="*/ 530352 h 3008376"/>
              <a:gd name="connsiteX107" fmla="*/ 73152 w 3090672"/>
              <a:gd name="connsiteY107" fmla="*/ 466344 h 3008376"/>
              <a:gd name="connsiteX108" fmla="*/ 73152 w 3090672"/>
              <a:gd name="connsiteY108" fmla="*/ 137160 h 3008376"/>
              <a:gd name="connsiteX109" fmla="*/ 128016 w 3090672"/>
              <a:gd name="connsiteY109" fmla="*/ 100584 h 3008376"/>
              <a:gd name="connsiteX110" fmla="*/ 173736 w 3090672"/>
              <a:gd name="connsiteY110" fmla="*/ 73152 h 3008376"/>
              <a:gd name="connsiteX111" fmla="*/ 210312 w 3090672"/>
              <a:gd name="connsiteY111" fmla="*/ 64008 h 3008376"/>
              <a:gd name="connsiteX112" fmla="*/ 301752 w 3090672"/>
              <a:gd name="connsiteY112" fmla="*/ 45720 h 3008376"/>
              <a:gd name="connsiteX113" fmla="*/ 347472 w 3090672"/>
              <a:gd name="connsiteY113" fmla="*/ 36576 h 3008376"/>
              <a:gd name="connsiteX114" fmla="*/ 393192 w 3090672"/>
              <a:gd name="connsiteY114" fmla="*/ 27432 h 3008376"/>
              <a:gd name="connsiteX115" fmla="*/ 457200 w 3090672"/>
              <a:gd name="connsiteY115" fmla="*/ 18288 h 3008376"/>
              <a:gd name="connsiteX116" fmla="*/ 822960 w 3090672"/>
              <a:gd name="connsiteY116" fmla="*/ 0 h 3008376"/>
              <a:gd name="connsiteX117" fmla="*/ 1252728 w 3090672"/>
              <a:gd name="connsiteY117" fmla="*/ 9144 h 3008376"/>
              <a:gd name="connsiteX118" fmla="*/ 1325880 w 3090672"/>
              <a:gd name="connsiteY118" fmla="*/ 36576 h 3008376"/>
              <a:gd name="connsiteX119" fmla="*/ 1399032 w 3090672"/>
              <a:gd name="connsiteY119" fmla="*/ 109728 h 3008376"/>
              <a:gd name="connsiteX120" fmla="*/ 1426464 w 3090672"/>
              <a:gd name="connsiteY120" fmla="*/ 128016 h 3008376"/>
              <a:gd name="connsiteX121" fmla="*/ 1490472 w 3090672"/>
              <a:gd name="connsiteY121" fmla="*/ 210312 h 3008376"/>
              <a:gd name="connsiteX122" fmla="*/ 1536192 w 3090672"/>
              <a:gd name="connsiteY122" fmla="*/ 265176 h 3008376"/>
              <a:gd name="connsiteX123" fmla="*/ 1554480 w 3090672"/>
              <a:gd name="connsiteY123" fmla="*/ 292608 h 3008376"/>
              <a:gd name="connsiteX124" fmla="*/ 1618488 w 3090672"/>
              <a:gd name="connsiteY124" fmla="*/ 347472 h 3008376"/>
              <a:gd name="connsiteX125" fmla="*/ 1673352 w 3090672"/>
              <a:gd name="connsiteY125" fmla="*/ 402336 h 3008376"/>
              <a:gd name="connsiteX126" fmla="*/ 1737360 w 3090672"/>
              <a:gd name="connsiteY126" fmla="*/ 475488 h 3008376"/>
              <a:gd name="connsiteX127" fmla="*/ 1755648 w 3090672"/>
              <a:gd name="connsiteY127" fmla="*/ 502920 h 3008376"/>
              <a:gd name="connsiteX128" fmla="*/ 1810512 w 3090672"/>
              <a:gd name="connsiteY128" fmla="*/ 557784 h 3008376"/>
              <a:gd name="connsiteX129" fmla="*/ 1847088 w 3090672"/>
              <a:gd name="connsiteY129" fmla="*/ 612648 h 3008376"/>
              <a:gd name="connsiteX130" fmla="*/ 1856232 w 3090672"/>
              <a:gd name="connsiteY130" fmla="*/ 640080 h 3008376"/>
              <a:gd name="connsiteX131" fmla="*/ 1883664 w 3090672"/>
              <a:gd name="connsiteY131" fmla="*/ 676656 h 3008376"/>
              <a:gd name="connsiteX132" fmla="*/ 1901952 w 3090672"/>
              <a:gd name="connsiteY132" fmla="*/ 713232 h 3008376"/>
              <a:gd name="connsiteX133" fmla="*/ 1956816 w 3090672"/>
              <a:gd name="connsiteY133" fmla="*/ 777240 h 3008376"/>
              <a:gd name="connsiteX134" fmla="*/ 1993392 w 3090672"/>
              <a:gd name="connsiteY134" fmla="*/ 804672 h 3008376"/>
              <a:gd name="connsiteX135" fmla="*/ 2029968 w 3090672"/>
              <a:gd name="connsiteY135" fmla="*/ 813816 h 3008376"/>
              <a:gd name="connsiteX136" fmla="*/ 2103120 w 3090672"/>
              <a:gd name="connsiteY136" fmla="*/ 804672 h 3008376"/>
              <a:gd name="connsiteX137" fmla="*/ 2221992 w 3090672"/>
              <a:gd name="connsiteY137" fmla="*/ 758952 h 3008376"/>
              <a:gd name="connsiteX138" fmla="*/ 2249424 w 3090672"/>
              <a:gd name="connsiteY138" fmla="*/ 740664 h 3008376"/>
              <a:gd name="connsiteX139" fmla="*/ 2304288 w 3090672"/>
              <a:gd name="connsiteY139" fmla="*/ 722376 h 3008376"/>
              <a:gd name="connsiteX140" fmla="*/ 2340864 w 3090672"/>
              <a:gd name="connsiteY140" fmla="*/ 704088 h 3008376"/>
              <a:gd name="connsiteX141" fmla="*/ 2395728 w 3090672"/>
              <a:gd name="connsiteY141" fmla="*/ 685800 h 3008376"/>
              <a:gd name="connsiteX142" fmla="*/ 2487168 w 3090672"/>
              <a:gd name="connsiteY142" fmla="*/ 649224 h 3008376"/>
              <a:gd name="connsiteX143" fmla="*/ 2624328 w 3090672"/>
              <a:gd name="connsiteY143" fmla="*/ 621792 h 3008376"/>
              <a:gd name="connsiteX144" fmla="*/ 2706624 w 3090672"/>
              <a:gd name="connsiteY144" fmla="*/ 603504 h 3008376"/>
              <a:gd name="connsiteX145" fmla="*/ 2743200 w 3090672"/>
              <a:gd name="connsiteY145" fmla="*/ 585216 h 3008376"/>
              <a:gd name="connsiteX146" fmla="*/ 2779776 w 3090672"/>
              <a:gd name="connsiteY146" fmla="*/ 576072 h 3008376"/>
              <a:gd name="connsiteX147" fmla="*/ 2880360 w 3090672"/>
              <a:gd name="connsiteY147" fmla="*/ 512064 h 3008376"/>
              <a:gd name="connsiteX148" fmla="*/ 2907792 w 3090672"/>
              <a:gd name="connsiteY148" fmla="*/ 484632 h 3008376"/>
              <a:gd name="connsiteX149" fmla="*/ 2962656 w 3090672"/>
              <a:gd name="connsiteY149" fmla="*/ 457200 h 3008376"/>
              <a:gd name="connsiteX150" fmla="*/ 2990088 w 3090672"/>
              <a:gd name="connsiteY150" fmla="*/ 438912 h 3008376"/>
              <a:gd name="connsiteX151" fmla="*/ 3072384 w 3090672"/>
              <a:gd name="connsiteY151" fmla="*/ 475488 h 3008376"/>
              <a:gd name="connsiteX152" fmla="*/ 3081528 w 3090672"/>
              <a:gd name="connsiteY152" fmla="*/ 548640 h 3008376"/>
              <a:gd name="connsiteX153" fmla="*/ 3090672 w 3090672"/>
              <a:gd name="connsiteY153" fmla="*/ 1014984 h 3008376"/>
              <a:gd name="connsiteX154" fmla="*/ 3072384 w 3090672"/>
              <a:gd name="connsiteY154" fmla="*/ 1234440 h 3008376"/>
              <a:gd name="connsiteX155" fmla="*/ 3054096 w 3090672"/>
              <a:gd name="connsiteY155" fmla="*/ 1280160 h 3008376"/>
              <a:gd name="connsiteX156" fmla="*/ 3008376 w 3090672"/>
              <a:gd name="connsiteY156" fmla="*/ 1353312 h 3008376"/>
              <a:gd name="connsiteX157" fmla="*/ 2843784 w 3090672"/>
              <a:gd name="connsiteY157" fmla="*/ 1490472 h 3008376"/>
              <a:gd name="connsiteX158" fmla="*/ 2816352 w 3090672"/>
              <a:gd name="connsiteY158" fmla="*/ 1499616 h 3008376"/>
              <a:gd name="connsiteX159" fmla="*/ 2743200 w 3090672"/>
              <a:gd name="connsiteY159" fmla="*/ 1527048 h 3008376"/>
              <a:gd name="connsiteX160" fmla="*/ 2651760 w 3090672"/>
              <a:gd name="connsiteY160" fmla="*/ 1581912 h 3008376"/>
              <a:gd name="connsiteX161" fmla="*/ 2569464 w 3090672"/>
              <a:gd name="connsiteY161" fmla="*/ 1609344 h 3008376"/>
              <a:gd name="connsiteX162" fmla="*/ 2523744 w 3090672"/>
              <a:gd name="connsiteY162" fmla="*/ 1636776 h 3008376"/>
              <a:gd name="connsiteX163" fmla="*/ 2468880 w 3090672"/>
              <a:gd name="connsiteY163" fmla="*/ 1655064 h 3008376"/>
              <a:gd name="connsiteX164" fmla="*/ 2423160 w 3090672"/>
              <a:gd name="connsiteY164" fmla="*/ 1709928 h 3008376"/>
              <a:gd name="connsiteX165" fmla="*/ 2377440 w 3090672"/>
              <a:gd name="connsiteY165" fmla="*/ 1792224 h 3008376"/>
              <a:gd name="connsiteX166" fmla="*/ 2313432 w 3090672"/>
              <a:gd name="connsiteY166" fmla="*/ 1856232 h 3008376"/>
              <a:gd name="connsiteX167" fmla="*/ 2249424 w 3090672"/>
              <a:gd name="connsiteY167" fmla="*/ 1947672 h 3008376"/>
              <a:gd name="connsiteX168" fmla="*/ 2240280 w 3090672"/>
              <a:gd name="connsiteY168" fmla="*/ 1975104 h 3008376"/>
              <a:gd name="connsiteX169" fmla="*/ 2276856 w 3090672"/>
              <a:gd name="connsiteY169" fmla="*/ 2066544 h 3008376"/>
              <a:gd name="connsiteX170" fmla="*/ 2313432 w 3090672"/>
              <a:gd name="connsiteY170" fmla="*/ 2057400 h 3008376"/>
              <a:gd name="connsiteX171" fmla="*/ 2450592 w 3090672"/>
              <a:gd name="connsiteY171" fmla="*/ 2066544 h 30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3090672" h="3008376">
                <a:moveTo>
                  <a:pt x="2450592" y="2066544"/>
                </a:moveTo>
                <a:cubicBezTo>
                  <a:pt x="2476500" y="2077212"/>
                  <a:pt x="2463341" y="2102944"/>
                  <a:pt x="2468880" y="2121408"/>
                </a:cubicBezTo>
                <a:cubicBezTo>
                  <a:pt x="2472491" y="2133445"/>
                  <a:pt x="2473357" y="2146316"/>
                  <a:pt x="2478024" y="2157984"/>
                </a:cubicBezTo>
                <a:cubicBezTo>
                  <a:pt x="2485618" y="2176968"/>
                  <a:pt x="2497862" y="2193864"/>
                  <a:pt x="2505456" y="2212848"/>
                </a:cubicBezTo>
                <a:cubicBezTo>
                  <a:pt x="2510123" y="2224516"/>
                  <a:pt x="2510626" y="2237502"/>
                  <a:pt x="2514600" y="2249424"/>
                </a:cubicBezTo>
                <a:cubicBezTo>
                  <a:pt x="2519791" y="2264996"/>
                  <a:pt x="2527697" y="2279572"/>
                  <a:pt x="2532888" y="2295144"/>
                </a:cubicBezTo>
                <a:cubicBezTo>
                  <a:pt x="2536862" y="2307066"/>
                  <a:pt x="2537619" y="2319953"/>
                  <a:pt x="2542032" y="2331720"/>
                </a:cubicBezTo>
                <a:cubicBezTo>
                  <a:pt x="2546818" y="2344483"/>
                  <a:pt x="2555534" y="2355533"/>
                  <a:pt x="2560320" y="2368296"/>
                </a:cubicBezTo>
                <a:cubicBezTo>
                  <a:pt x="2564733" y="2380063"/>
                  <a:pt x="2564514" y="2393321"/>
                  <a:pt x="2569464" y="2404872"/>
                </a:cubicBezTo>
                <a:cubicBezTo>
                  <a:pt x="2573793" y="2414973"/>
                  <a:pt x="2582300" y="2422762"/>
                  <a:pt x="2587752" y="2432304"/>
                </a:cubicBezTo>
                <a:cubicBezTo>
                  <a:pt x="2605831" y="2463942"/>
                  <a:pt x="2604925" y="2465536"/>
                  <a:pt x="2615184" y="2496312"/>
                </a:cubicBezTo>
                <a:cubicBezTo>
                  <a:pt x="2618232" y="2612136"/>
                  <a:pt x="2624328" y="2727920"/>
                  <a:pt x="2624328" y="2843784"/>
                </a:cubicBezTo>
                <a:cubicBezTo>
                  <a:pt x="2624328" y="2886565"/>
                  <a:pt x="2624982" y="2930157"/>
                  <a:pt x="2615184" y="2971800"/>
                </a:cubicBezTo>
                <a:cubicBezTo>
                  <a:pt x="2609355" y="2996575"/>
                  <a:pt x="2578838" y="3002203"/>
                  <a:pt x="2560320" y="3008376"/>
                </a:cubicBezTo>
                <a:cubicBezTo>
                  <a:pt x="2468040" y="2996841"/>
                  <a:pt x="2510481" y="3007003"/>
                  <a:pt x="2432304" y="2980944"/>
                </a:cubicBezTo>
                <a:cubicBezTo>
                  <a:pt x="2404811" y="2971780"/>
                  <a:pt x="2401075" y="2973207"/>
                  <a:pt x="2377440" y="2953512"/>
                </a:cubicBezTo>
                <a:cubicBezTo>
                  <a:pt x="2367506" y="2945233"/>
                  <a:pt x="2358287" y="2936014"/>
                  <a:pt x="2350008" y="2926080"/>
                </a:cubicBezTo>
                <a:cubicBezTo>
                  <a:pt x="2324048" y="2894928"/>
                  <a:pt x="2337230" y="2895014"/>
                  <a:pt x="2304288" y="2862072"/>
                </a:cubicBezTo>
                <a:cubicBezTo>
                  <a:pt x="2296517" y="2854301"/>
                  <a:pt x="2285299" y="2850819"/>
                  <a:pt x="2276856" y="2843784"/>
                </a:cubicBezTo>
                <a:cubicBezTo>
                  <a:pt x="2231193" y="2805731"/>
                  <a:pt x="2270201" y="2823278"/>
                  <a:pt x="2221992" y="2807208"/>
                </a:cubicBezTo>
                <a:cubicBezTo>
                  <a:pt x="2215896" y="2798064"/>
                  <a:pt x="2210739" y="2788219"/>
                  <a:pt x="2203704" y="2779776"/>
                </a:cubicBezTo>
                <a:cubicBezTo>
                  <a:pt x="2195425" y="2769842"/>
                  <a:pt x="2182552" y="2763648"/>
                  <a:pt x="2176272" y="2752344"/>
                </a:cubicBezTo>
                <a:cubicBezTo>
                  <a:pt x="2163490" y="2729336"/>
                  <a:pt x="2156479" y="2687642"/>
                  <a:pt x="2148840" y="2660904"/>
                </a:cubicBezTo>
                <a:cubicBezTo>
                  <a:pt x="2146192" y="2651636"/>
                  <a:pt x="2144007" y="2642093"/>
                  <a:pt x="2139696" y="2633472"/>
                </a:cubicBezTo>
                <a:cubicBezTo>
                  <a:pt x="2134781" y="2623642"/>
                  <a:pt x="2126860" y="2615582"/>
                  <a:pt x="2121408" y="2606040"/>
                </a:cubicBezTo>
                <a:cubicBezTo>
                  <a:pt x="2105147" y="2577583"/>
                  <a:pt x="2105085" y="2566335"/>
                  <a:pt x="2084832" y="2542032"/>
                </a:cubicBezTo>
                <a:cubicBezTo>
                  <a:pt x="2076553" y="2532098"/>
                  <a:pt x="2066544" y="2523744"/>
                  <a:pt x="2057400" y="2514600"/>
                </a:cubicBezTo>
                <a:cubicBezTo>
                  <a:pt x="2034416" y="2445649"/>
                  <a:pt x="2065420" y="2530640"/>
                  <a:pt x="2029968" y="2459736"/>
                </a:cubicBezTo>
                <a:cubicBezTo>
                  <a:pt x="2025657" y="2451115"/>
                  <a:pt x="2025135" y="2440925"/>
                  <a:pt x="2020824" y="2432304"/>
                </a:cubicBezTo>
                <a:cubicBezTo>
                  <a:pt x="2015909" y="2422474"/>
                  <a:pt x="2007451" y="2414702"/>
                  <a:pt x="2002536" y="2404872"/>
                </a:cubicBezTo>
                <a:cubicBezTo>
                  <a:pt x="1998225" y="2396251"/>
                  <a:pt x="1997189" y="2386299"/>
                  <a:pt x="1993392" y="2377440"/>
                </a:cubicBezTo>
                <a:cubicBezTo>
                  <a:pt x="1988022" y="2364911"/>
                  <a:pt x="1980640" y="2353320"/>
                  <a:pt x="1975104" y="2340864"/>
                </a:cubicBezTo>
                <a:cubicBezTo>
                  <a:pt x="1968438" y="2325865"/>
                  <a:pt x="1965921" y="2308801"/>
                  <a:pt x="1956816" y="2295144"/>
                </a:cubicBezTo>
                <a:cubicBezTo>
                  <a:pt x="1947252" y="2280798"/>
                  <a:pt x="1932432" y="2270760"/>
                  <a:pt x="1920240" y="2258568"/>
                </a:cubicBezTo>
                <a:cubicBezTo>
                  <a:pt x="1917192" y="2249424"/>
                  <a:pt x="1916443" y="2239156"/>
                  <a:pt x="1911096" y="2231136"/>
                </a:cubicBezTo>
                <a:cubicBezTo>
                  <a:pt x="1835447" y="2117663"/>
                  <a:pt x="1925209" y="2280981"/>
                  <a:pt x="1865376" y="2176272"/>
                </a:cubicBezTo>
                <a:cubicBezTo>
                  <a:pt x="1858613" y="2164437"/>
                  <a:pt x="1852458" y="2152225"/>
                  <a:pt x="1847088" y="2139696"/>
                </a:cubicBezTo>
                <a:cubicBezTo>
                  <a:pt x="1843291" y="2130837"/>
                  <a:pt x="1842255" y="2120885"/>
                  <a:pt x="1837944" y="2112264"/>
                </a:cubicBezTo>
                <a:cubicBezTo>
                  <a:pt x="1833029" y="2102434"/>
                  <a:pt x="1824119" y="2094875"/>
                  <a:pt x="1819656" y="2084832"/>
                </a:cubicBezTo>
                <a:cubicBezTo>
                  <a:pt x="1811827" y="2067216"/>
                  <a:pt x="1809989" y="2047210"/>
                  <a:pt x="1801368" y="2029968"/>
                </a:cubicBezTo>
                <a:cubicBezTo>
                  <a:pt x="1789176" y="2005584"/>
                  <a:pt x="1773413" y="1982679"/>
                  <a:pt x="1764792" y="1956816"/>
                </a:cubicBezTo>
                <a:cubicBezTo>
                  <a:pt x="1761744" y="1947672"/>
                  <a:pt x="1759959" y="1938005"/>
                  <a:pt x="1755648" y="1929384"/>
                </a:cubicBezTo>
                <a:cubicBezTo>
                  <a:pt x="1750733" y="1919554"/>
                  <a:pt x="1742275" y="1911782"/>
                  <a:pt x="1737360" y="1901952"/>
                </a:cubicBezTo>
                <a:cubicBezTo>
                  <a:pt x="1733049" y="1893331"/>
                  <a:pt x="1732998" y="1882889"/>
                  <a:pt x="1728216" y="1874520"/>
                </a:cubicBezTo>
                <a:cubicBezTo>
                  <a:pt x="1720655" y="1861288"/>
                  <a:pt x="1709524" y="1850429"/>
                  <a:pt x="1700784" y="1837944"/>
                </a:cubicBezTo>
                <a:cubicBezTo>
                  <a:pt x="1688180" y="1819938"/>
                  <a:pt x="1682496" y="1795272"/>
                  <a:pt x="1664208" y="1783080"/>
                </a:cubicBezTo>
                <a:cubicBezTo>
                  <a:pt x="1655064" y="1776984"/>
                  <a:pt x="1645219" y="1771827"/>
                  <a:pt x="1636776" y="1764792"/>
                </a:cubicBezTo>
                <a:cubicBezTo>
                  <a:pt x="1626842" y="1756513"/>
                  <a:pt x="1619278" y="1745639"/>
                  <a:pt x="1609344" y="1737360"/>
                </a:cubicBezTo>
                <a:cubicBezTo>
                  <a:pt x="1600901" y="1730325"/>
                  <a:pt x="1590855" y="1725460"/>
                  <a:pt x="1581912" y="1719072"/>
                </a:cubicBezTo>
                <a:cubicBezTo>
                  <a:pt x="1569511" y="1710214"/>
                  <a:pt x="1558568" y="1699201"/>
                  <a:pt x="1545336" y="1691640"/>
                </a:cubicBezTo>
                <a:cubicBezTo>
                  <a:pt x="1536967" y="1686858"/>
                  <a:pt x="1526525" y="1686807"/>
                  <a:pt x="1517904" y="1682496"/>
                </a:cubicBezTo>
                <a:cubicBezTo>
                  <a:pt x="1454756" y="1650922"/>
                  <a:pt x="1530018" y="1674095"/>
                  <a:pt x="1453896" y="1655064"/>
                </a:cubicBezTo>
                <a:cubicBezTo>
                  <a:pt x="1399032" y="1658112"/>
                  <a:pt x="1343098" y="1653001"/>
                  <a:pt x="1289304" y="1664208"/>
                </a:cubicBezTo>
                <a:cubicBezTo>
                  <a:pt x="1267787" y="1668691"/>
                  <a:pt x="1234440" y="1700784"/>
                  <a:pt x="1234440" y="1700784"/>
                </a:cubicBezTo>
                <a:lnTo>
                  <a:pt x="1216152" y="1755648"/>
                </a:lnTo>
                <a:cubicBezTo>
                  <a:pt x="1213104" y="1764792"/>
                  <a:pt x="1212355" y="1775060"/>
                  <a:pt x="1207008" y="1783080"/>
                </a:cubicBezTo>
                <a:cubicBezTo>
                  <a:pt x="1200912" y="1792224"/>
                  <a:pt x="1193635" y="1800682"/>
                  <a:pt x="1188720" y="1810512"/>
                </a:cubicBezTo>
                <a:cubicBezTo>
                  <a:pt x="1184409" y="1819133"/>
                  <a:pt x="1184257" y="1829518"/>
                  <a:pt x="1179576" y="1837944"/>
                </a:cubicBezTo>
                <a:cubicBezTo>
                  <a:pt x="1168902" y="1857157"/>
                  <a:pt x="1149951" y="1871956"/>
                  <a:pt x="1143000" y="1892808"/>
                </a:cubicBezTo>
                <a:cubicBezTo>
                  <a:pt x="1135753" y="1914550"/>
                  <a:pt x="1128539" y="1933853"/>
                  <a:pt x="1124712" y="1956816"/>
                </a:cubicBezTo>
                <a:cubicBezTo>
                  <a:pt x="1113608" y="2023443"/>
                  <a:pt x="1120408" y="2019752"/>
                  <a:pt x="1106424" y="2075688"/>
                </a:cubicBezTo>
                <a:cubicBezTo>
                  <a:pt x="1101989" y="2093429"/>
                  <a:pt x="1093295" y="2118037"/>
                  <a:pt x="1078992" y="2130552"/>
                </a:cubicBezTo>
                <a:cubicBezTo>
                  <a:pt x="1035359" y="2168731"/>
                  <a:pt x="1021062" y="2168150"/>
                  <a:pt x="969264" y="2185416"/>
                </a:cubicBezTo>
                <a:lnTo>
                  <a:pt x="941832" y="2194560"/>
                </a:lnTo>
                <a:cubicBezTo>
                  <a:pt x="847831" y="2225894"/>
                  <a:pt x="924030" y="2203285"/>
                  <a:pt x="704088" y="2212848"/>
                </a:cubicBezTo>
                <a:cubicBezTo>
                  <a:pt x="670560" y="2209800"/>
                  <a:pt x="636423" y="2210758"/>
                  <a:pt x="603504" y="2203704"/>
                </a:cubicBezTo>
                <a:cubicBezTo>
                  <a:pt x="592758" y="2201401"/>
                  <a:pt x="585679" y="2190753"/>
                  <a:pt x="576072" y="2185416"/>
                </a:cubicBezTo>
                <a:cubicBezTo>
                  <a:pt x="558198" y="2175486"/>
                  <a:pt x="538961" y="2168128"/>
                  <a:pt x="521208" y="2157984"/>
                </a:cubicBezTo>
                <a:cubicBezTo>
                  <a:pt x="496242" y="2143718"/>
                  <a:pt x="471981" y="2128214"/>
                  <a:pt x="448056" y="2112264"/>
                </a:cubicBezTo>
                <a:cubicBezTo>
                  <a:pt x="438912" y="2106168"/>
                  <a:pt x="430725" y="2098305"/>
                  <a:pt x="420624" y="2093976"/>
                </a:cubicBezTo>
                <a:cubicBezTo>
                  <a:pt x="409073" y="2089026"/>
                  <a:pt x="395970" y="2088806"/>
                  <a:pt x="384048" y="2084832"/>
                </a:cubicBezTo>
                <a:cubicBezTo>
                  <a:pt x="331146" y="2067198"/>
                  <a:pt x="334275" y="2063842"/>
                  <a:pt x="283464" y="2029968"/>
                </a:cubicBezTo>
                <a:lnTo>
                  <a:pt x="256032" y="2011680"/>
                </a:lnTo>
                <a:cubicBezTo>
                  <a:pt x="234044" y="1978697"/>
                  <a:pt x="220461" y="1954438"/>
                  <a:pt x="182880" y="1929384"/>
                </a:cubicBezTo>
                <a:cubicBezTo>
                  <a:pt x="173736" y="1923288"/>
                  <a:pt x="163792" y="1918248"/>
                  <a:pt x="155448" y="1911096"/>
                </a:cubicBezTo>
                <a:cubicBezTo>
                  <a:pt x="142357" y="1899875"/>
                  <a:pt x="131963" y="1885741"/>
                  <a:pt x="118872" y="1874520"/>
                </a:cubicBezTo>
                <a:cubicBezTo>
                  <a:pt x="110528" y="1867368"/>
                  <a:pt x="99883" y="1863267"/>
                  <a:pt x="91440" y="1856232"/>
                </a:cubicBezTo>
                <a:cubicBezTo>
                  <a:pt x="81506" y="1847953"/>
                  <a:pt x="71947" y="1839008"/>
                  <a:pt x="64008" y="1828800"/>
                </a:cubicBezTo>
                <a:cubicBezTo>
                  <a:pt x="50514" y="1811450"/>
                  <a:pt x="27432" y="1773936"/>
                  <a:pt x="27432" y="1773936"/>
                </a:cubicBezTo>
                <a:cubicBezTo>
                  <a:pt x="24384" y="1758696"/>
                  <a:pt x="20843" y="1743546"/>
                  <a:pt x="18288" y="1728216"/>
                </a:cubicBezTo>
                <a:cubicBezTo>
                  <a:pt x="14745" y="1706957"/>
                  <a:pt x="12999" y="1685413"/>
                  <a:pt x="9144" y="1664208"/>
                </a:cubicBezTo>
                <a:cubicBezTo>
                  <a:pt x="6896" y="1651843"/>
                  <a:pt x="3048" y="1639824"/>
                  <a:pt x="0" y="1627632"/>
                </a:cubicBezTo>
                <a:cubicBezTo>
                  <a:pt x="4190" y="1577355"/>
                  <a:pt x="-9458" y="1527362"/>
                  <a:pt x="27432" y="1490472"/>
                </a:cubicBezTo>
                <a:cubicBezTo>
                  <a:pt x="35203" y="1482701"/>
                  <a:pt x="45720" y="1478280"/>
                  <a:pt x="54864" y="1472184"/>
                </a:cubicBezTo>
                <a:cubicBezTo>
                  <a:pt x="79248" y="1475232"/>
                  <a:pt x="103714" y="1477683"/>
                  <a:pt x="128016" y="1481328"/>
                </a:cubicBezTo>
                <a:cubicBezTo>
                  <a:pt x="164686" y="1486829"/>
                  <a:pt x="237744" y="1499616"/>
                  <a:pt x="237744" y="1499616"/>
                </a:cubicBezTo>
                <a:cubicBezTo>
                  <a:pt x="338328" y="1496568"/>
                  <a:pt x="438998" y="1495626"/>
                  <a:pt x="539496" y="1490472"/>
                </a:cubicBezTo>
                <a:cubicBezTo>
                  <a:pt x="558012" y="1489522"/>
                  <a:pt x="575933" y="1483375"/>
                  <a:pt x="594360" y="1481328"/>
                </a:cubicBezTo>
                <a:cubicBezTo>
                  <a:pt x="786666" y="1459961"/>
                  <a:pt x="635504" y="1483615"/>
                  <a:pt x="758952" y="1463040"/>
                </a:cubicBezTo>
                <a:cubicBezTo>
                  <a:pt x="768096" y="1456944"/>
                  <a:pt x="779519" y="1453334"/>
                  <a:pt x="786384" y="1444752"/>
                </a:cubicBezTo>
                <a:cubicBezTo>
                  <a:pt x="791154" y="1438789"/>
                  <a:pt x="804075" y="1383134"/>
                  <a:pt x="804672" y="1380744"/>
                </a:cubicBezTo>
                <a:cubicBezTo>
                  <a:pt x="798576" y="1322832"/>
                  <a:pt x="804799" y="1262252"/>
                  <a:pt x="786384" y="1207008"/>
                </a:cubicBezTo>
                <a:cubicBezTo>
                  <a:pt x="783336" y="1197864"/>
                  <a:pt x="781551" y="1188197"/>
                  <a:pt x="777240" y="1179576"/>
                </a:cubicBezTo>
                <a:cubicBezTo>
                  <a:pt x="772048" y="1169192"/>
                  <a:pt x="735662" y="1119710"/>
                  <a:pt x="731520" y="1115568"/>
                </a:cubicBezTo>
                <a:cubicBezTo>
                  <a:pt x="720744" y="1104792"/>
                  <a:pt x="705720" y="1098912"/>
                  <a:pt x="694944" y="1088136"/>
                </a:cubicBezTo>
                <a:cubicBezTo>
                  <a:pt x="642112" y="1035304"/>
                  <a:pt x="716634" y="1085702"/>
                  <a:pt x="649224" y="1033272"/>
                </a:cubicBezTo>
                <a:cubicBezTo>
                  <a:pt x="631874" y="1019778"/>
                  <a:pt x="615212" y="1003647"/>
                  <a:pt x="594360" y="996696"/>
                </a:cubicBezTo>
                <a:cubicBezTo>
                  <a:pt x="470409" y="955379"/>
                  <a:pt x="621622" y="1002148"/>
                  <a:pt x="411480" y="960120"/>
                </a:cubicBezTo>
                <a:cubicBezTo>
                  <a:pt x="388693" y="955563"/>
                  <a:pt x="360420" y="951874"/>
                  <a:pt x="338328" y="941832"/>
                </a:cubicBezTo>
                <a:cubicBezTo>
                  <a:pt x="313509" y="930551"/>
                  <a:pt x="284453" y="924533"/>
                  <a:pt x="265176" y="905256"/>
                </a:cubicBezTo>
                <a:cubicBezTo>
                  <a:pt x="256032" y="896112"/>
                  <a:pt x="248267" y="885340"/>
                  <a:pt x="237744" y="877824"/>
                </a:cubicBezTo>
                <a:cubicBezTo>
                  <a:pt x="226652" y="869901"/>
                  <a:pt x="212857" y="866549"/>
                  <a:pt x="201168" y="859536"/>
                </a:cubicBezTo>
                <a:cubicBezTo>
                  <a:pt x="182321" y="848228"/>
                  <a:pt x="146304" y="822960"/>
                  <a:pt x="146304" y="822960"/>
                </a:cubicBezTo>
                <a:cubicBezTo>
                  <a:pt x="140208" y="813816"/>
                  <a:pt x="132479" y="805571"/>
                  <a:pt x="128016" y="795528"/>
                </a:cubicBezTo>
                <a:cubicBezTo>
                  <a:pt x="120187" y="777912"/>
                  <a:pt x="109728" y="740664"/>
                  <a:pt x="109728" y="740664"/>
                </a:cubicBezTo>
                <a:cubicBezTo>
                  <a:pt x="88353" y="548287"/>
                  <a:pt x="111962" y="747160"/>
                  <a:pt x="91440" y="603504"/>
                </a:cubicBezTo>
                <a:cubicBezTo>
                  <a:pt x="87965" y="579177"/>
                  <a:pt x="85544" y="554710"/>
                  <a:pt x="82296" y="530352"/>
                </a:cubicBezTo>
                <a:cubicBezTo>
                  <a:pt x="79448" y="508988"/>
                  <a:pt x="76200" y="487680"/>
                  <a:pt x="73152" y="466344"/>
                </a:cubicBezTo>
                <a:cubicBezTo>
                  <a:pt x="73009" y="462618"/>
                  <a:pt x="52185" y="205301"/>
                  <a:pt x="73152" y="137160"/>
                </a:cubicBezTo>
                <a:cubicBezTo>
                  <a:pt x="82607" y="106432"/>
                  <a:pt x="106795" y="111194"/>
                  <a:pt x="128016" y="100584"/>
                </a:cubicBezTo>
                <a:cubicBezTo>
                  <a:pt x="143912" y="92636"/>
                  <a:pt x="157495" y="80370"/>
                  <a:pt x="173736" y="73152"/>
                </a:cubicBezTo>
                <a:cubicBezTo>
                  <a:pt x="185220" y="68048"/>
                  <a:pt x="198024" y="66641"/>
                  <a:pt x="210312" y="64008"/>
                </a:cubicBezTo>
                <a:cubicBezTo>
                  <a:pt x="240706" y="57495"/>
                  <a:pt x="271272" y="51816"/>
                  <a:pt x="301752" y="45720"/>
                </a:cubicBezTo>
                <a:lnTo>
                  <a:pt x="347472" y="36576"/>
                </a:lnTo>
                <a:cubicBezTo>
                  <a:pt x="362712" y="33528"/>
                  <a:pt x="377806" y="29630"/>
                  <a:pt x="393192" y="27432"/>
                </a:cubicBezTo>
                <a:cubicBezTo>
                  <a:pt x="414528" y="24384"/>
                  <a:pt x="435691" y="19661"/>
                  <a:pt x="457200" y="18288"/>
                </a:cubicBezTo>
                <a:cubicBezTo>
                  <a:pt x="579024" y="10512"/>
                  <a:pt x="822960" y="0"/>
                  <a:pt x="822960" y="0"/>
                </a:cubicBezTo>
                <a:lnTo>
                  <a:pt x="1252728" y="9144"/>
                </a:lnTo>
                <a:cubicBezTo>
                  <a:pt x="1270805" y="9853"/>
                  <a:pt x="1312472" y="25403"/>
                  <a:pt x="1325880" y="36576"/>
                </a:cubicBezTo>
                <a:cubicBezTo>
                  <a:pt x="1352371" y="58652"/>
                  <a:pt x="1370339" y="90600"/>
                  <a:pt x="1399032" y="109728"/>
                </a:cubicBezTo>
                <a:cubicBezTo>
                  <a:pt x="1408176" y="115824"/>
                  <a:pt x="1419072" y="119884"/>
                  <a:pt x="1426464" y="128016"/>
                </a:cubicBezTo>
                <a:cubicBezTo>
                  <a:pt x="1449841" y="153731"/>
                  <a:pt x="1468762" y="183175"/>
                  <a:pt x="1490472" y="210312"/>
                </a:cubicBezTo>
                <a:cubicBezTo>
                  <a:pt x="1505343" y="228901"/>
                  <a:pt x="1522987" y="245369"/>
                  <a:pt x="1536192" y="265176"/>
                </a:cubicBezTo>
                <a:cubicBezTo>
                  <a:pt x="1542288" y="274320"/>
                  <a:pt x="1547445" y="284165"/>
                  <a:pt x="1554480" y="292608"/>
                </a:cubicBezTo>
                <a:cubicBezTo>
                  <a:pt x="1604248" y="352329"/>
                  <a:pt x="1557944" y="286928"/>
                  <a:pt x="1618488" y="347472"/>
                </a:cubicBezTo>
                <a:cubicBezTo>
                  <a:pt x="1776191" y="505175"/>
                  <a:pt x="1544054" y="294588"/>
                  <a:pt x="1673352" y="402336"/>
                </a:cubicBezTo>
                <a:cubicBezTo>
                  <a:pt x="1695909" y="421134"/>
                  <a:pt x="1720891" y="453530"/>
                  <a:pt x="1737360" y="475488"/>
                </a:cubicBezTo>
                <a:cubicBezTo>
                  <a:pt x="1743954" y="484280"/>
                  <a:pt x="1748347" y="494706"/>
                  <a:pt x="1755648" y="502920"/>
                </a:cubicBezTo>
                <a:cubicBezTo>
                  <a:pt x="1772831" y="522250"/>
                  <a:pt x="1796166" y="536265"/>
                  <a:pt x="1810512" y="557784"/>
                </a:cubicBezTo>
                <a:cubicBezTo>
                  <a:pt x="1822704" y="576072"/>
                  <a:pt x="1840137" y="591796"/>
                  <a:pt x="1847088" y="612648"/>
                </a:cubicBezTo>
                <a:cubicBezTo>
                  <a:pt x="1850136" y="621792"/>
                  <a:pt x="1851450" y="631711"/>
                  <a:pt x="1856232" y="640080"/>
                </a:cubicBezTo>
                <a:cubicBezTo>
                  <a:pt x="1863793" y="653312"/>
                  <a:pt x="1875587" y="663733"/>
                  <a:pt x="1883664" y="676656"/>
                </a:cubicBezTo>
                <a:cubicBezTo>
                  <a:pt x="1890888" y="688215"/>
                  <a:pt x="1894728" y="701673"/>
                  <a:pt x="1901952" y="713232"/>
                </a:cubicBezTo>
                <a:cubicBezTo>
                  <a:pt x="1915851" y="735470"/>
                  <a:pt x="1936675" y="759976"/>
                  <a:pt x="1956816" y="777240"/>
                </a:cubicBezTo>
                <a:cubicBezTo>
                  <a:pt x="1968387" y="787158"/>
                  <a:pt x="1979761" y="797856"/>
                  <a:pt x="1993392" y="804672"/>
                </a:cubicBezTo>
                <a:cubicBezTo>
                  <a:pt x="2004632" y="810292"/>
                  <a:pt x="2017776" y="810768"/>
                  <a:pt x="2029968" y="813816"/>
                </a:cubicBezTo>
                <a:cubicBezTo>
                  <a:pt x="2054352" y="810768"/>
                  <a:pt x="2079199" y="810300"/>
                  <a:pt x="2103120" y="804672"/>
                </a:cubicBezTo>
                <a:cubicBezTo>
                  <a:pt x="2142427" y="795423"/>
                  <a:pt x="2185914" y="779568"/>
                  <a:pt x="2221992" y="758952"/>
                </a:cubicBezTo>
                <a:cubicBezTo>
                  <a:pt x="2231534" y="753500"/>
                  <a:pt x="2239381" y="745127"/>
                  <a:pt x="2249424" y="740664"/>
                </a:cubicBezTo>
                <a:cubicBezTo>
                  <a:pt x="2267040" y="732835"/>
                  <a:pt x="2286390" y="729535"/>
                  <a:pt x="2304288" y="722376"/>
                </a:cubicBezTo>
                <a:cubicBezTo>
                  <a:pt x="2316944" y="717314"/>
                  <a:pt x="2328208" y="709150"/>
                  <a:pt x="2340864" y="704088"/>
                </a:cubicBezTo>
                <a:cubicBezTo>
                  <a:pt x="2358762" y="696929"/>
                  <a:pt x="2377736" y="692720"/>
                  <a:pt x="2395728" y="685800"/>
                </a:cubicBezTo>
                <a:cubicBezTo>
                  <a:pt x="2406829" y="681530"/>
                  <a:pt x="2463361" y="654514"/>
                  <a:pt x="2487168" y="649224"/>
                </a:cubicBezTo>
                <a:cubicBezTo>
                  <a:pt x="2532683" y="639110"/>
                  <a:pt x="2580095" y="636536"/>
                  <a:pt x="2624328" y="621792"/>
                </a:cubicBezTo>
                <a:cubicBezTo>
                  <a:pt x="2669349" y="606785"/>
                  <a:pt x="2642253" y="614233"/>
                  <a:pt x="2706624" y="603504"/>
                </a:cubicBezTo>
                <a:cubicBezTo>
                  <a:pt x="2718816" y="597408"/>
                  <a:pt x="2730437" y="590002"/>
                  <a:pt x="2743200" y="585216"/>
                </a:cubicBezTo>
                <a:cubicBezTo>
                  <a:pt x="2754967" y="580803"/>
                  <a:pt x="2768292" y="581176"/>
                  <a:pt x="2779776" y="576072"/>
                </a:cubicBezTo>
                <a:cubicBezTo>
                  <a:pt x="2795438" y="569111"/>
                  <a:pt x="2871189" y="519197"/>
                  <a:pt x="2880360" y="512064"/>
                </a:cubicBezTo>
                <a:cubicBezTo>
                  <a:pt x="2890568" y="504125"/>
                  <a:pt x="2897858" y="492911"/>
                  <a:pt x="2907792" y="484632"/>
                </a:cubicBezTo>
                <a:cubicBezTo>
                  <a:pt x="2947100" y="451875"/>
                  <a:pt x="2921416" y="477820"/>
                  <a:pt x="2962656" y="457200"/>
                </a:cubicBezTo>
                <a:cubicBezTo>
                  <a:pt x="2972486" y="452285"/>
                  <a:pt x="2980944" y="445008"/>
                  <a:pt x="2990088" y="438912"/>
                </a:cubicBezTo>
                <a:cubicBezTo>
                  <a:pt x="3017520" y="451104"/>
                  <a:pt x="3053166" y="452427"/>
                  <a:pt x="3072384" y="475488"/>
                </a:cubicBezTo>
                <a:cubicBezTo>
                  <a:pt x="3088116" y="494366"/>
                  <a:pt x="3080695" y="524080"/>
                  <a:pt x="3081528" y="548640"/>
                </a:cubicBezTo>
                <a:cubicBezTo>
                  <a:pt x="3086795" y="704029"/>
                  <a:pt x="3087624" y="859536"/>
                  <a:pt x="3090672" y="1014984"/>
                </a:cubicBezTo>
                <a:cubicBezTo>
                  <a:pt x="3089743" y="1027988"/>
                  <a:pt x="3078340" y="1204660"/>
                  <a:pt x="3072384" y="1234440"/>
                </a:cubicBezTo>
                <a:cubicBezTo>
                  <a:pt x="3069165" y="1250535"/>
                  <a:pt x="3059859" y="1264791"/>
                  <a:pt x="3054096" y="1280160"/>
                </a:cubicBezTo>
                <a:cubicBezTo>
                  <a:pt x="3037770" y="1323695"/>
                  <a:pt x="3053018" y="1304950"/>
                  <a:pt x="3008376" y="1353312"/>
                </a:cubicBezTo>
                <a:cubicBezTo>
                  <a:pt x="2974202" y="1390334"/>
                  <a:pt x="2893036" y="1474055"/>
                  <a:pt x="2843784" y="1490472"/>
                </a:cubicBezTo>
                <a:cubicBezTo>
                  <a:pt x="2834640" y="1493520"/>
                  <a:pt x="2824973" y="1495305"/>
                  <a:pt x="2816352" y="1499616"/>
                </a:cubicBezTo>
                <a:cubicBezTo>
                  <a:pt x="2753564" y="1531010"/>
                  <a:pt x="2831409" y="1509406"/>
                  <a:pt x="2743200" y="1527048"/>
                </a:cubicBezTo>
                <a:cubicBezTo>
                  <a:pt x="2712720" y="1545336"/>
                  <a:pt x="2686244" y="1573291"/>
                  <a:pt x="2651760" y="1581912"/>
                </a:cubicBezTo>
                <a:cubicBezTo>
                  <a:pt x="2616836" y="1590643"/>
                  <a:pt x="2603897" y="1592127"/>
                  <a:pt x="2569464" y="1609344"/>
                </a:cubicBezTo>
                <a:cubicBezTo>
                  <a:pt x="2553568" y="1617292"/>
                  <a:pt x="2539924" y="1629422"/>
                  <a:pt x="2523744" y="1636776"/>
                </a:cubicBezTo>
                <a:cubicBezTo>
                  <a:pt x="2506195" y="1644753"/>
                  <a:pt x="2468880" y="1655064"/>
                  <a:pt x="2468880" y="1655064"/>
                </a:cubicBezTo>
                <a:cubicBezTo>
                  <a:pt x="2452402" y="1671542"/>
                  <a:pt x="2432708" y="1687649"/>
                  <a:pt x="2423160" y="1709928"/>
                </a:cubicBezTo>
                <a:cubicBezTo>
                  <a:pt x="2394329" y="1777199"/>
                  <a:pt x="2445089" y="1718426"/>
                  <a:pt x="2377440" y="1792224"/>
                </a:cubicBezTo>
                <a:cubicBezTo>
                  <a:pt x="2357051" y="1814467"/>
                  <a:pt x="2331536" y="1832093"/>
                  <a:pt x="2313432" y="1856232"/>
                </a:cubicBezTo>
                <a:cubicBezTo>
                  <a:pt x="2300913" y="1872925"/>
                  <a:pt x="2253927" y="1934163"/>
                  <a:pt x="2249424" y="1947672"/>
                </a:cubicBezTo>
                <a:lnTo>
                  <a:pt x="2240280" y="1975104"/>
                </a:lnTo>
                <a:cubicBezTo>
                  <a:pt x="2243650" y="2002062"/>
                  <a:pt x="2232169" y="2060160"/>
                  <a:pt x="2276856" y="2066544"/>
                </a:cubicBezTo>
                <a:cubicBezTo>
                  <a:pt x="2289297" y="2068321"/>
                  <a:pt x="2301240" y="2060448"/>
                  <a:pt x="2313432" y="2057400"/>
                </a:cubicBezTo>
                <a:cubicBezTo>
                  <a:pt x="2413450" y="2067402"/>
                  <a:pt x="2424684" y="2055876"/>
                  <a:pt x="2450592" y="2066544"/>
                </a:cubicBezTo>
                <a:close/>
              </a:path>
            </a:pathLst>
          </a:custGeom>
          <a:solidFill>
            <a:srgbClr val="FF0000">
              <a:alpha val="2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53DC4A12-ECBA-AD42-BAF5-203C174813BB}"/>
              </a:ext>
            </a:extLst>
          </p:cNvPr>
          <p:cNvSpPr/>
          <p:nvPr/>
        </p:nvSpPr>
        <p:spPr>
          <a:xfrm>
            <a:off x="4579853" y="3261224"/>
            <a:ext cx="3365106" cy="2258568"/>
          </a:xfrm>
          <a:custGeom>
            <a:avLst/>
            <a:gdLst>
              <a:gd name="connsiteX0" fmla="*/ 1911112 w 3365106"/>
              <a:gd name="connsiteY0" fmla="*/ 365760 h 2258568"/>
              <a:gd name="connsiteX1" fmla="*/ 2057416 w 3365106"/>
              <a:gd name="connsiteY1" fmla="*/ 137160 h 2258568"/>
              <a:gd name="connsiteX2" fmla="*/ 2121424 w 3365106"/>
              <a:gd name="connsiteY2" fmla="*/ 0 h 2258568"/>
              <a:gd name="connsiteX3" fmla="*/ 2176288 w 3365106"/>
              <a:gd name="connsiteY3" fmla="*/ 18288 h 2258568"/>
              <a:gd name="connsiteX4" fmla="*/ 2240296 w 3365106"/>
              <a:gd name="connsiteY4" fmla="*/ 36576 h 2258568"/>
              <a:gd name="connsiteX5" fmla="*/ 2606056 w 3365106"/>
              <a:gd name="connsiteY5" fmla="*/ 54864 h 2258568"/>
              <a:gd name="connsiteX6" fmla="*/ 2660920 w 3365106"/>
              <a:gd name="connsiteY6" fmla="*/ 100584 h 2258568"/>
              <a:gd name="connsiteX7" fmla="*/ 2688352 w 3365106"/>
              <a:gd name="connsiteY7" fmla="*/ 137160 h 2258568"/>
              <a:gd name="connsiteX8" fmla="*/ 2761504 w 3365106"/>
              <a:gd name="connsiteY8" fmla="*/ 210312 h 2258568"/>
              <a:gd name="connsiteX9" fmla="*/ 2825512 w 3365106"/>
              <a:gd name="connsiteY9" fmla="*/ 256032 h 2258568"/>
              <a:gd name="connsiteX10" fmla="*/ 2852944 w 3365106"/>
              <a:gd name="connsiteY10" fmla="*/ 283464 h 2258568"/>
              <a:gd name="connsiteX11" fmla="*/ 2880376 w 3365106"/>
              <a:gd name="connsiteY11" fmla="*/ 301752 h 2258568"/>
              <a:gd name="connsiteX12" fmla="*/ 2889520 w 3365106"/>
              <a:gd name="connsiteY12" fmla="*/ 329184 h 2258568"/>
              <a:gd name="connsiteX13" fmla="*/ 2871232 w 3365106"/>
              <a:gd name="connsiteY13" fmla="*/ 393192 h 2258568"/>
              <a:gd name="connsiteX14" fmla="*/ 2843800 w 3365106"/>
              <a:gd name="connsiteY14" fmla="*/ 448056 h 2258568"/>
              <a:gd name="connsiteX15" fmla="*/ 2862088 w 3365106"/>
              <a:gd name="connsiteY15" fmla="*/ 475488 h 2258568"/>
              <a:gd name="connsiteX16" fmla="*/ 2889520 w 3365106"/>
              <a:gd name="connsiteY16" fmla="*/ 484632 h 2258568"/>
              <a:gd name="connsiteX17" fmla="*/ 3008392 w 3365106"/>
              <a:gd name="connsiteY17" fmla="*/ 502920 h 2258568"/>
              <a:gd name="connsiteX18" fmla="*/ 3090688 w 3365106"/>
              <a:gd name="connsiteY18" fmla="*/ 530352 h 2258568"/>
              <a:gd name="connsiteX19" fmla="*/ 3154696 w 3365106"/>
              <a:gd name="connsiteY19" fmla="*/ 557784 h 2258568"/>
              <a:gd name="connsiteX20" fmla="*/ 3182128 w 3365106"/>
              <a:gd name="connsiteY20" fmla="*/ 576072 h 2258568"/>
              <a:gd name="connsiteX21" fmla="*/ 3255280 w 3365106"/>
              <a:gd name="connsiteY21" fmla="*/ 667512 h 2258568"/>
              <a:gd name="connsiteX22" fmla="*/ 3282712 w 3365106"/>
              <a:gd name="connsiteY22" fmla="*/ 713232 h 2258568"/>
              <a:gd name="connsiteX23" fmla="*/ 3301000 w 3365106"/>
              <a:gd name="connsiteY23" fmla="*/ 758952 h 2258568"/>
              <a:gd name="connsiteX24" fmla="*/ 3346720 w 3365106"/>
              <a:gd name="connsiteY24" fmla="*/ 914400 h 2258568"/>
              <a:gd name="connsiteX25" fmla="*/ 3355864 w 3365106"/>
              <a:gd name="connsiteY25" fmla="*/ 969264 h 2258568"/>
              <a:gd name="connsiteX26" fmla="*/ 3355864 w 3365106"/>
              <a:gd name="connsiteY26" fmla="*/ 1207008 h 2258568"/>
              <a:gd name="connsiteX27" fmla="*/ 3346720 w 3365106"/>
              <a:gd name="connsiteY27" fmla="*/ 1243584 h 2258568"/>
              <a:gd name="connsiteX28" fmla="*/ 3328432 w 3365106"/>
              <a:gd name="connsiteY28" fmla="*/ 1271016 h 2258568"/>
              <a:gd name="connsiteX29" fmla="*/ 3301000 w 3365106"/>
              <a:gd name="connsiteY29" fmla="*/ 1316736 h 2258568"/>
              <a:gd name="connsiteX30" fmla="*/ 3236992 w 3365106"/>
              <a:gd name="connsiteY30" fmla="*/ 1417320 h 2258568"/>
              <a:gd name="connsiteX31" fmla="*/ 3172984 w 3365106"/>
              <a:gd name="connsiteY31" fmla="*/ 1472184 h 2258568"/>
              <a:gd name="connsiteX32" fmla="*/ 3099832 w 3365106"/>
              <a:gd name="connsiteY32" fmla="*/ 1572768 h 2258568"/>
              <a:gd name="connsiteX33" fmla="*/ 3072400 w 3365106"/>
              <a:gd name="connsiteY33" fmla="*/ 1609344 h 2258568"/>
              <a:gd name="connsiteX34" fmla="*/ 3054112 w 3365106"/>
              <a:gd name="connsiteY34" fmla="*/ 1636776 h 2258568"/>
              <a:gd name="connsiteX35" fmla="*/ 2999248 w 3365106"/>
              <a:gd name="connsiteY35" fmla="*/ 1682496 h 2258568"/>
              <a:gd name="connsiteX36" fmla="*/ 2916952 w 3365106"/>
              <a:gd name="connsiteY36" fmla="*/ 1746504 h 2258568"/>
              <a:gd name="connsiteX37" fmla="*/ 2898664 w 3365106"/>
              <a:gd name="connsiteY37" fmla="*/ 1773936 h 2258568"/>
              <a:gd name="connsiteX38" fmla="*/ 2834656 w 3365106"/>
              <a:gd name="connsiteY38" fmla="*/ 1819656 h 2258568"/>
              <a:gd name="connsiteX39" fmla="*/ 2779792 w 3365106"/>
              <a:gd name="connsiteY39" fmla="*/ 1865376 h 2258568"/>
              <a:gd name="connsiteX40" fmla="*/ 2743216 w 3365106"/>
              <a:gd name="connsiteY40" fmla="*/ 1883664 h 2258568"/>
              <a:gd name="connsiteX41" fmla="*/ 2715784 w 3365106"/>
              <a:gd name="connsiteY41" fmla="*/ 1911096 h 2258568"/>
              <a:gd name="connsiteX42" fmla="*/ 2679208 w 3365106"/>
              <a:gd name="connsiteY42" fmla="*/ 1929384 h 2258568"/>
              <a:gd name="connsiteX43" fmla="*/ 2642632 w 3365106"/>
              <a:gd name="connsiteY43" fmla="*/ 1956816 h 2258568"/>
              <a:gd name="connsiteX44" fmla="*/ 2569480 w 3365106"/>
              <a:gd name="connsiteY44" fmla="*/ 1993392 h 2258568"/>
              <a:gd name="connsiteX45" fmla="*/ 2450608 w 3365106"/>
              <a:gd name="connsiteY45" fmla="*/ 2057400 h 2258568"/>
              <a:gd name="connsiteX46" fmla="*/ 2404888 w 3365106"/>
              <a:gd name="connsiteY46" fmla="*/ 2075688 h 2258568"/>
              <a:gd name="connsiteX47" fmla="*/ 2377456 w 3365106"/>
              <a:gd name="connsiteY47" fmla="*/ 2093976 h 2258568"/>
              <a:gd name="connsiteX48" fmla="*/ 2295160 w 3365106"/>
              <a:gd name="connsiteY48" fmla="*/ 2130552 h 2258568"/>
              <a:gd name="connsiteX49" fmla="*/ 2258584 w 3365106"/>
              <a:gd name="connsiteY49" fmla="*/ 2148840 h 2258568"/>
              <a:gd name="connsiteX50" fmla="*/ 2222008 w 3365106"/>
              <a:gd name="connsiteY50" fmla="*/ 2157984 h 2258568"/>
              <a:gd name="connsiteX51" fmla="*/ 2121424 w 3365106"/>
              <a:gd name="connsiteY51" fmla="*/ 2176272 h 2258568"/>
              <a:gd name="connsiteX52" fmla="*/ 2057416 w 3365106"/>
              <a:gd name="connsiteY52" fmla="*/ 2194560 h 2258568"/>
              <a:gd name="connsiteX53" fmla="*/ 2020840 w 3365106"/>
              <a:gd name="connsiteY53" fmla="*/ 2203704 h 2258568"/>
              <a:gd name="connsiteX54" fmla="*/ 1965976 w 3365106"/>
              <a:gd name="connsiteY54" fmla="*/ 2221992 h 2258568"/>
              <a:gd name="connsiteX55" fmla="*/ 1938544 w 3365106"/>
              <a:gd name="connsiteY55" fmla="*/ 2231136 h 2258568"/>
              <a:gd name="connsiteX56" fmla="*/ 1865392 w 3365106"/>
              <a:gd name="connsiteY56" fmla="*/ 2240280 h 2258568"/>
              <a:gd name="connsiteX57" fmla="*/ 1810528 w 3365106"/>
              <a:gd name="connsiteY57" fmla="*/ 2249424 h 2258568"/>
              <a:gd name="connsiteX58" fmla="*/ 1728232 w 3365106"/>
              <a:gd name="connsiteY58" fmla="*/ 2258568 h 2258568"/>
              <a:gd name="connsiteX59" fmla="*/ 1627648 w 3365106"/>
              <a:gd name="connsiteY59" fmla="*/ 2249424 h 2258568"/>
              <a:gd name="connsiteX60" fmla="*/ 1554496 w 3365106"/>
              <a:gd name="connsiteY60" fmla="*/ 2221992 h 2258568"/>
              <a:gd name="connsiteX61" fmla="*/ 1463056 w 3365106"/>
              <a:gd name="connsiteY61" fmla="*/ 2194560 h 2258568"/>
              <a:gd name="connsiteX62" fmla="*/ 1435624 w 3365106"/>
              <a:gd name="connsiteY62" fmla="*/ 2176272 h 2258568"/>
              <a:gd name="connsiteX63" fmla="*/ 1399048 w 3365106"/>
              <a:gd name="connsiteY63" fmla="*/ 2121408 h 2258568"/>
              <a:gd name="connsiteX64" fmla="*/ 1371616 w 3365106"/>
              <a:gd name="connsiteY64" fmla="*/ 2057400 h 2258568"/>
              <a:gd name="connsiteX65" fmla="*/ 1344184 w 3365106"/>
              <a:gd name="connsiteY65" fmla="*/ 1938528 h 2258568"/>
              <a:gd name="connsiteX66" fmla="*/ 1325896 w 3365106"/>
              <a:gd name="connsiteY66" fmla="*/ 1883664 h 2258568"/>
              <a:gd name="connsiteX67" fmla="*/ 1307608 w 3365106"/>
              <a:gd name="connsiteY67" fmla="*/ 1847088 h 2258568"/>
              <a:gd name="connsiteX68" fmla="*/ 1289320 w 3365106"/>
              <a:gd name="connsiteY68" fmla="*/ 1801368 h 2258568"/>
              <a:gd name="connsiteX69" fmla="*/ 1225312 w 3365106"/>
              <a:gd name="connsiteY69" fmla="*/ 1719072 h 2258568"/>
              <a:gd name="connsiteX70" fmla="*/ 1188736 w 3365106"/>
              <a:gd name="connsiteY70" fmla="*/ 1673352 h 2258568"/>
              <a:gd name="connsiteX71" fmla="*/ 1097296 w 3365106"/>
              <a:gd name="connsiteY71" fmla="*/ 1591056 h 2258568"/>
              <a:gd name="connsiteX72" fmla="*/ 1069864 w 3365106"/>
              <a:gd name="connsiteY72" fmla="*/ 1581912 h 2258568"/>
              <a:gd name="connsiteX73" fmla="*/ 1015000 w 3365106"/>
              <a:gd name="connsiteY73" fmla="*/ 1545336 h 2258568"/>
              <a:gd name="connsiteX74" fmla="*/ 978424 w 3365106"/>
              <a:gd name="connsiteY74" fmla="*/ 1527048 h 2258568"/>
              <a:gd name="connsiteX75" fmla="*/ 950992 w 3365106"/>
              <a:gd name="connsiteY75" fmla="*/ 1508760 h 2258568"/>
              <a:gd name="connsiteX76" fmla="*/ 923560 w 3365106"/>
              <a:gd name="connsiteY76" fmla="*/ 1499616 h 2258568"/>
              <a:gd name="connsiteX77" fmla="*/ 877840 w 3365106"/>
              <a:gd name="connsiteY77" fmla="*/ 1508760 h 2258568"/>
              <a:gd name="connsiteX78" fmla="*/ 850408 w 3365106"/>
              <a:gd name="connsiteY78" fmla="*/ 1527048 h 2258568"/>
              <a:gd name="connsiteX79" fmla="*/ 786400 w 3365106"/>
              <a:gd name="connsiteY79" fmla="*/ 1572768 h 2258568"/>
              <a:gd name="connsiteX80" fmla="*/ 749824 w 3365106"/>
              <a:gd name="connsiteY80" fmla="*/ 1581912 h 2258568"/>
              <a:gd name="connsiteX81" fmla="*/ 667528 w 3365106"/>
              <a:gd name="connsiteY81" fmla="*/ 1600200 h 2258568"/>
              <a:gd name="connsiteX82" fmla="*/ 612664 w 3365106"/>
              <a:gd name="connsiteY82" fmla="*/ 1636776 h 2258568"/>
              <a:gd name="connsiteX83" fmla="*/ 557800 w 3365106"/>
              <a:gd name="connsiteY83" fmla="*/ 1655064 h 2258568"/>
              <a:gd name="connsiteX84" fmla="*/ 530368 w 3365106"/>
              <a:gd name="connsiteY84" fmla="*/ 1664208 h 2258568"/>
              <a:gd name="connsiteX85" fmla="*/ 502936 w 3365106"/>
              <a:gd name="connsiteY85" fmla="*/ 1682496 h 2258568"/>
              <a:gd name="connsiteX86" fmla="*/ 475504 w 3365106"/>
              <a:gd name="connsiteY86" fmla="*/ 1691640 h 2258568"/>
              <a:gd name="connsiteX87" fmla="*/ 448072 w 3365106"/>
              <a:gd name="connsiteY87" fmla="*/ 1709928 h 2258568"/>
              <a:gd name="connsiteX88" fmla="*/ 393208 w 3365106"/>
              <a:gd name="connsiteY88" fmla="*/ 1728216 h 2258568"/>
              <a:gd name="connsiteX89" fmla="*/ 365776 w 3365106"/>
              <a:gd name="connsiteY89" fmla="*/ 1737360 h 2258568"/>
              <a:gd name="connsiteX90" fmla="*/ 54880 w 3365106"/>
              <a:gd name="connsiteY90" fmla="*/ 1709928 h 2258568"/>
              <a:gd name="connsiteX91" fmla="*/ 27448 w 3365106"/>
              <a:gd name="connsiteY91" fmla="*/ 1655064 h 2258568"/>
              <a:gd name="connsiteX92" fmla="*/ 9160 w 3365106"/>
              <a:gd name="connsiteY92" fmla="*/ 1581912 h 2258568"/>
              <a:gd name="connsiteX93" fmla="*/ 9160 w 3365106"/>
              <a:gd name="connsiteY93" fmla="*/ 1408176 h 2258568"/>
              <a:gd name="connsiteX94" fmla="*/ 18304 w 3365106"/>
              <a:gd name="connsiteY94" fmla="*/ 1371600 h 2258568"/>
              <a:gd name="connsiteX95" fmla="*/ 54880 w 3365106"/>
              <a:gd name="connsiteY95" fmla="*/ 1316736 h 2258568"/>
              <a:gd name="connsiteX96" fmla="*/ 73168 w 3365106"/>
              <a:gd name="connsiteY96" fmla="*/ 1289304 h 2258568"/>
              <a:gd name="connsiteX97" fmla="*/ 100600 w 3365106"/>
              <a:gd name="connsiteY97" fmla="*/ 1225296 h 2258568"/>
              <a:gd name="connsiteX98" fmla="*/ 155464 w 3365106"/>
              <a:gd name="connsiteY98" fmla="*/ 1170432 h 2258568"/>
              <a:gd name="connsiteX99" fmla="*/ 182896 w 3365106"/>
              <a:gd name="connsiteY99" fmla="*/ 1143000 h 2258568"/>
              <a:gd name="connsiteX100" fmla="*/ 210328 w 3365106"/>
              <a:gd name="connsiteY100" fmla="*/ 1115568 h 2258568"/>
              <a:gd name="connsiteX101" fmla="*/ 237760 w 3365106"/>
              <a:gd name="connsiteY101" fmla="*/ 1097280 h 2258568"/>
              <a:gd name="connsiteX102" fmla="*/ 265192 w 3365106"/>
              <a:gd name="connsiteY102" fmla="*/ 1042416 h 2258568"/>
              <a:gd name="connsiteX103" fmla="*/ 283480 w 3365106"/>
              <a:gd name="connsiteY103" fmla="*/ 969264 h 2258568"/>
              <a:gd name="connsiteX104" fmla="*/ 310912 w 3365106"/>
              <a:gd name="connsiteY104" fmla="*/ 932688 h 2258568"/>
              <a:gd name="connsiteX105" fmla="*/ 356632 w 3365106"/>
              <a:gd name="connsiteY105" fmla="*/ 859536 h 2258568"/>
              <a:gd name="connsiteX106" fmla="*/ 438928 w 3365106"/>
              <a:gd name="connsiteY106" fmla="*/ 768096 h 2258568"/>
              <a:gd name="connsiteX107" fmla="*/ 457216 w 3365106"/>
              <a:gd name="connsiteY107" fmla="*/ 713232 h 2258568"/>
              <a:gd name="connsiteX108" fmla="*/ 466360 w 3365106"/>
              <a:gd name="connsiteY108" fmla="*/ 685800 h 2258568"/>
              <a:gd name="connsiteX109" fmla="*/ 475504 w 3365106"/>
              <a:gd name="connsiteY109" fmla="*/ 649224 h 2258568"/>
              <a:gd name="connsiteX110" fmla="*/ 493792 w 3365106"/>
              <a:gd name="connsiteY110" fmla="*/ 594360 h 2258568"/>
              <a:gd name="connsiteX111" fmla="*/ 521224 w 3365106"/>
              <a:gd name="connsiteY111" fmla="*/ 585216 h 2258568"/>
              <a:gd name="connsiteX112" fmla="*/ 566944 w 3365106"/>
              <a:gd name="connsiteY112" fmla="*/ 530352 h 2258568"/>
              <a:gd name="connsiteX113" fmla="*/ 676672 w 3365106"/>
              <a:gd name="connsiteY113" fmla="*/ 502920 h 2258568"/>
              <a:gd name="connsiteX114" fmla="*/ 740680 w 3365106"/>
              <a:gd name="connsiteY114" fmla="*/ 484632 h 2258568"/>
              <a:gd name="connsiteX115" fmla="*/ 804688 w 3365106"/>
              <a:gd name="connsiteY115" fmla="*/ 466344 h 2258568"/>
              <a:gd name="connsiteX116" fmla="*/ 841264 w 3365106"/>
              <a:gd name="connsiteY116" fmla="*/ 411480 h 2258568"/>
              <a:gd name="connsiteX117" fmla="*/ 850408 w 3365106"/>
              <a:gd name="connsiteY117" fmla="*/ 384048 h 2258568"/>
              <a:gd name="connsiteX118" fmla="*/ 886984 w 3365106"/>
              <a:gd name="connsiteY118" fmla="*/ 347472 h 2258568"/>
              <a:gd name="connsiteX119" fmla="*/ 914416 w 3365106"/>
              <a:gd name="connsiteY119" fmla="*/ 310896 h 2258568"/>
              <a:gd name="connsiteX120" fmla="*/ 932704 w 3365106"/>
              <a:gd name="connsiteY120" fmla="*/ 283464 h 2258568"/>
              <a:gd name="connsiteX121" fmla="*/ 960136 w 3365106"/>
              <a:gd name="connsiteY121" fmla="*/ 274320 h 2258568"/>
              <a:gd name="connsiteX122" fmla="*/ 987568 w 3365106"/>
              <a:gd name="connsiteY122" fmla="*/ 283464 h 2258568"/>
              <a:gd name="connsiteX123" fmla="*/ 1024144 w 3365106"/>
              <a:gd name="connsiteY123" fmla="*/ 292608 h 2258568"/>
              <a:gd name="connsiteX124" fmla="*/ 1051576 w 3365106"/>
              <a:gd name="connsiteY124" fmla="*/ 329184 h 2258568"/>
              <a:gd name="connsiteX125" fmla="*/ 1069864 w 3365106"/>
              <a:gd name="connsiteY125" fmla="*/ 384048 h 2258568"/>
              <a:gd name="connsiteX126" fmla="*/ 1106440 w 3365106"/>
              <a:gd name="connsiteY126" fmla="*/ 438912 h 2258568"/>
              <a:gd name="connsiteX127" fmla="*/ 1124728 w 3365106"/>
              <a:gd name="connsiteY127" fmla="*/ 493776 h 2258568"/>
              <a:gd name="connsiteX128" fmla="*/ 1161304 w 3365106"/>
              <a:gd name="connsiteY128" fmla="*/ 548640 h 2258568"/>
              <a:gd name="connsiteX129" fmla="*/ 1234456 w 3365106"/>
              <a:gd name="connsiteY129" fmla="*/ 603504 h 2258568"/>
              <a:gd name="connsiteX130" fmla="*/ 1271032 w 3365106"/>
              <a:gd name="connsiteY130" fmla="*/ 658368 h 2258568"/>
              <a:gd name="connsiteX131" fmla="*/ 1280176 w 3365106"/>
              <a:gd name="connsiteY131" fmla="*/ 685800 h 2258568"/>
              <a:gd name="connsiteX132" fmla="*/ 1325896 w 3365106"/>
              <a:gd name="connsiteY132" fmla="*/ 749808 h 2258568"/>
              <a:gd name="connsiteX133" fmla="*/ 1353328 w 3365106"/>
              <a:gd name="connsiteY133" fmla="*/ 768096 h 2258568"/>
              <a:gd name="connsiteX134" fmla="*/ 1389904 w 3365106"/>
              <a:gd name="connsiteY134" fmla="*/ 822960 h 2258568"/>
              <a:gd name="connsiteX135" fmla="*/ 1408192 w 3365106"/>
              <a:gd name="connsiteY135" fmla="*/ 850392 h 2258568"/>
              <a:gd name="connsiteX136" fmla="*/ 1444768 w 3365106"/>
              <a:gd name="connsiteY136" fmla="*/ 923544 h 2258568"/>
              <a:gd name="connsiteX137" fmla="*/ 1463056 w 3365106"/>
              <a:gd name="connsiteY137" fmla="*/ 960120 h 2258568"/>
              <a:gd name="connsiteX138" fmla="*/ 1472200 w 3365106"/>
              <a:gd name="connsiteY138" fmla="*/ 987552 h 2258568"/>
              <a:gd name="connsiteX139" fmla="*/ 1499632 w 3365106"/>
              <a:gd name="connsiteY139" fmla="*/ 1024128 h 2258568"/>
              <a:gd name="connsiteX140" fmla="*/ 1527064 w 3365106"/>
              <a:gd name="connsiteY140" fmla="*/ 1078992 h 2258568"/>
              <a:gd name="connsiteX141" fmla="*/ 1554496 w 3365106"/>
              <a:gd name="connsiteY141" fmla="*/ 1106424 h 2258568"/>
              <a:gd name="connsiteX142" fmla="*/ 1572784 w 3365106"/>
              <a:gd name="connsiteY142" fmla="*/ 1133856 h 2258568"/>
              <a:gd name="connsiteX143" fmla="*/ 1627648 w 3365106"/>
              <a:gd name="connsiteY143" fmla="*/ 1188720 h 2258568"/>
              <a:gd name="connsiteX144" fmla="*/ 1645936 w 3365106"/>
              <a:gd name="connsiteY144" fmla="*/ 1225296 h 2258568"/>
              <a:gd name="connsiteX145" fmla="*/ 1664224 w 3365106"/>
              <a:gd name="connsiteY145" fmla="*/ 1280160 h 2258568"/>
              <a:gd name="connsiteX146" fmla="*/ 1682512 w 3365106"/>
              <a:gd name="connsiteY146" fmla="*/ 1335024 h 2258568"/>
              <a:gd name="connsiteX147" fmla="*/ 1728232 w 3365106"/>
              <a:gd name="connsiteY147" fmla="*/ 1417320 h 2258568"/>
              <a:gd name="connsiteX148" fmla="*/ 1783096 w 3365106"/>
              <a:gd name="connsiteY148" fmla="*/ 1453896 h 2258568"/>
              <a:gd name="connsiteX149" fmla="*/ 1837960 w 3365106"/>
              <a:gd name="connsiteY149" fmla="*/ 1499616 h 2258568"/>
              <a:gd name="connsiteX150" fmla="*/ 1892824 w 3365106"/>
              <a:gd name="connsiteY150" fmla="*/ 1517904 h 2258568"/>
              <a:gd name="connsiteX151" fmla="*/ 1929400 w 3365106"/>
              <a:gd name="connsiteY151" fmla="*/ 1536192 h 2258568"/>
              <a:gd name="connsiteX152" fmla="*/ 1984264 w 3365106"/>
              <a:gd name="connsiteY152" fmla="*/ 1554480 h 2258568"/>
              <a:gd name="connsiteX153" fmla="*/ 2203720 w 3365106"/>
              <a:gd name="connsiteY153" fmla="*/ 1545336 h 2258568"/>
              <a:gd name="connsiteX154" fmla="*/ 2267728 w 3365106"/>
              <a:gd name="connsiteY154" fmla="*/ 1527048 h 2258568"/>
              <a:gd name="connsiteX155" fmla="*/ 2304304 w 3365106"/>
              <a:gd name="connsiteY155" fmla="*/ 1472184 h 2258568"/>
              <a:gd name="connsiteX156" fmla="*/ 2322592 w 3365106"/>
              <a:gd name="connsiteY156" fmla="*/ 1371600 h 2258568"/>
              <a:gd name="connsiteX157" fmla="*/ 2313448 w 3365106"/>
              <a:gd name="connsiteY157" fmla="*/ 1243584 h 2258568"/>
              <a:gd name="connsiteX158" fmla="*/ 2295160 w 3365106"/>
              <a:gd name="connsiteY158" fmla="*/ 1216152 h 2258568"/>
              <a:gd name="connsiteX159" fmla="*/ 2267728 w 3365106"/>
              <a:gd name="connsiteY159" fmla="*/ 1152144 h 2258568"/>
              <a:gd name="connsiteX160" fmla="*/ 2222008 w 3365106"/>
              <a:gd name="connsiteY160" fmla="*/ 1097280 h 2258568"/>
              <a:gd name="connsiteX161" fmla="*/ 2203720 w 3365106"/>
              <a:gd name="connsiteY161" fmla="*/ 1060704 h 2258568"/>
              <a:gd name="connsiteX162" fmla="*/ 2176288 w 3365106"/>
              <a:gd name="connsiteY162" fmla="*/ 1033272 h 2258568"/>
              <a:gd name="connsiteX163" fmla="*/ 2084848 w 3365106"/>
              <a:gd name="connsiteY163" fmla="*/ 896112 h 2258568"/>
              <a:gd name="connsiteX164" fmla="*/ 2066560 w 3365106"/>
              <a:gd name="connsiteY164" fmla="*/ 841248 h 2258568"/>
              <a:gd name="connsiteX165" fmla="*/ 2075704 w 3365106"/>
              <a:gd name="connsiteY165" fmla="*/ 786384 h 2258568"/>
              <a:gd name="connsiteX166" fmla="*/ 2057416 w 3365106"/>
              <a:gd name="connsiteY166" fmla="*/ 539496 h 2258568"/>
              <a:gd name="connsiteX167" fmla="*/ 2048272 w 3365106"/>
              <a:gd name="connsiteY167" fmla="*/ 512064 h 2258568"/>
              <a:gd name="connsiteX168" fmla="*/ 2020840 w 3365106"/>
              <a:gd name="connsiteY168" fmla="*/ 475488 h 2258568"/>
              <a:gd name="connsiteX169" fmla="*/ 1975120 w 3365106"/>
              <a:gd name="connsiteY169" fmla="*/ 438912 h 2258568"/>
              <a:gd name="connsiteX170" fmla="*/ 1956832 w 3365106"/>
              <a:gd name="connsiteY170" fmla="*/ 411480 h 2258568"/>
              <a:gd name="connsiteX171" fmla="*/ 1929400 w 3365106"/>
              <a:gd name="connsiteY171" fmla="*/ 356616 h 2258568"/>
              <a:gd name="connsiteX172" fmla="*/ 1901968 w 3365106"/>
              <a:gd name="connsiteY172" fmla="*/ 338328 h 2258568"/>
              <a:gd name="connsiteX173" fmla="*/ 1911112 w 3365106"/>
              <a:gd name="connsiteY173" fmla="*/ 365760 h 225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3365106" h="2258568">
                <a:moveTo>
                  <a:pt x="1911112" y="365760"/>
                </a:moveTo>
                <a:cubicBezTo>
                  <a:pt x="1937020" y="332232"/>
                  <a:pt x="2014396" y="216747"/>
                  <a:pt x="2057416" y="137160"/>
                </a:cubicBezTo>
                <a:cubicBezTo>
                  <a:pt x="2153099" y="-39854"/>
                  <a:pt x="2048276" y="73148"/>
                  <a:pt x="2121424" y="0"/>
                </a:cubicBezTo>
                <a:lnTo>
                  <a:pt x="2176288" y="18288"/>
                </a:lnTo>
                <a:cubicBezTo>
                  <a:pt x="2198030" y="25535"/>
                  <a:pt x="2217333" y="32749"/>
                  <a:pt x="2240296" y="36576"/>
                </a:cubicBezTo>
                <a:cubicBezTo>
                  <a:pt x="2357976" y="56189"/>
                  <a:pt x="2496581" y="51443"/>
                  <a:pt x="2606056" y="54864"/>
                </a:cubicBezTo>
                <a:cubicBezTo>
                  <a:pt x="2634275" y="73677"/>
                  <a:pt x="2637451" y="73204"/>
                  <a:pt x="2660920" y="100584"/>
                </a:cubicBezTo>
                <a:cubicBezTo>
                  <a:pt x="2670838" y="112155"/>
                  <a:pt x="2678054" y="125926"/>
                  <a:pt x="2688352" y="137160"/>
                </a:cubicBezTo>
                <a:cubicBezTo>
                  <a:pt x="2711654" y="162580"/>
                  <a:pt x="2737120" y="185928"/>
                  <a:pt x="2761504" y="210312"/>
                </a:cubicBezTo>
                <a:cubicBezTo>
                  <a:pt x="2804896" y="253704"/>
                  <a:pt x="2781723" y="241436"/>
                  <a:pt x="2825512" y="256032"/>
                </a:cubicBezTo>
                <a:cubicBezTo>
                  <a:pt x="2834656" y="265176"/>
                  <a:pt x="2843010" y="275185"/>
                  <a:pt x="2852944" y="283464"/>
                </a:cubicBezTo>
                <a:cubicBezTo>
                  <a:pt x="2861387" y="290499"/>
                  <a:pt x="2873511" y="293170"/>
                  <a:pt x="2880376" y="301752"/>
                </a:cubicBezTo>
                <a:cubicBezTo>
                  <a:pt x="2886397" y="309278"/>
                  <a:pt x="2886472" y="320040"/>
                  <a:pt x="2889520" y="329184"/>
                </a:cubicBezTo>
                <a:cubicBezTo>
                  <a:pt x="2886590" y="340903"/>
                  <a:pt x="2877791" y="380074"/>
                  <a:pt x="2871232" y="393192"/>
                </a:cubicBezTo>
                <a:cubicBezTo>
                  <a:pt x="2835780" y="464096"/>
                  <a:pt x="2866784" y="379105"/>
                  <a:pt x="2843800" y="448056"/>
                </a:cubicBezTo>
                <a:cubicBezTo>
                  <a:pt x="2849896" y="457200"/>
                  <a:pt x="2853506" y="468623"/>
                  <a:pt x="2862088" y="475488"/>
                </a:cubicBezTo>
                <a:cubicBezTo>
                  <a:pt x="2869614" y="481509"/>
                  <a:pt x="2880252" y="481984"/>
                  <a:pt x="2889520" y="484632"/>
                </a:cubicBezTo>
                <a:cubicBezTo>
                  <a:pt x="2939914" y="499030"/>
                  <a:pt x="2942066" y="495550"/>
                  <a:pt x="3008392" y="502920"/>
                </a:cubicBezTo>
                <a:lnTo>
                  <a:pt x="3090688" y="530352"/>
                </a:lnTo>
                <a:cubicBezTo>
                  <a:pt x="3121464" y="540611"/>
                  <a:pt x="3123058" y="539705"/>
                  <a:pt x="3154696" y="557784"/>
                </a:cubicBezTo>
                <a:cubicBezTo>
                  <a:pt x="3164238" y="563236"/>
                  <a:pt x="3173784" y="568920"/>
                  <a:pt x="3182128" y="576072"/>
                </a:cubicBezTo>
                <a:cubicBezTo>
                  <a:pt x="3220203" y="608707"/>
                  <a:pt x="3227041" y="623137"/>
                  <a:pt x="3255280" y="667512"/>
                </a:cubicBezTo>
                <a:cubicBezTo>
                  <a:pt x="3264822" y="682506"/>
                  <a:pt x="3274764" y="697336"/>
                  <a:pt x="3282712" y="713232"/>
                </a:cubicBezTo>
                <a:cubicBezTo>
                  <a:pt x="3290053" y="727913"/>
                  <a:pt x="3295479" y="743494"/>
                  <a:pt x="3301000" y="758952"/>
                </a:cubicBezTo>
                <a:cubicBezTo>
                  <a:pt x="3322194" y="818295"/>
                  <a:pt x="3333750" y="853873"/>
                  <a:pt x="3346720" y="914400"/>
                </a:cubicBezTo>
                <a:cubicBezTo>
                  <a:pt x="3350605" y="932529"/>
                  <a:pt x="3352816" y="950976"/>
                  <a:pt x="3355864" y="969264"/>
                </a:cubicBezTo>
                <a:cubicBezTo>
                  <a:pt x="3365504" y="1094586"/>
                  <a:pt x="3370608" y="1081686"/>
                  <a:pt x="3355864" y="1207008"/>
                </a:cubicBezTo>
                <a:cubicBezTo>
                  <a:pt x="3354396" y="1219489"/>
                  <a:pt x="3351670" y="1232033"/>
                  <a:pt x="3346720" y="1243584"/>
                </a:cubicBezTo>
                <a:cubicBezTo>
                  <a:pt x="3342391" y="1253685"/>
                  <a:pt x="3334257" y="1261697"/>
                  <a:pt x="3328432" y="1271016"/>
                </a:cubicBezTo>
                <a:cubicBezTo>
                  <a:pt x="3319012" y="1286087"/>
                  <a:pt x="3308948" y="1300840"/>
                  <a:pt x="3301000" y="1316736"/>
                </a:cubicBezTo>
                <a:cubicBezTo>
                  <a:pt x="3276141" y="1366454"/>
                  <a:pt x="3316854" y="1357424"/>
                  <a:pt x="3236992" y="1417320"/>
                </a:cubicBezTo>
                <a:cubicBezTo>
                  <a:pt x="3211261" y="1436618"/>
                  <a:pt x="3193212" y="1447461"/>
                  <a:pt x="3172984" y="1472184"/>
                </a:cubicBezTo>
                <a:cubicBezTo>
                  <a:pt x="3095029" y="1567462"/>
                  <a:pt x="3140975" y="1515167"/>
                  <a:pt x="3099832" y="1572768"/>
                </a:cubicBezTo>
                <a:cubicBezTo>
                  <a:pt x="3090974" y="1585169"/>
                  <a:pt x="3081258" y="1596943"/>
                  <a:pt x="3072400" y="1609344"/>
                </a:cubicBezTo>
                <a:cubicBezTo>
                  <a:pt x="3066012" y="1618287"/>
                  <a:pt x="3061147" y="1628333"/>
                  <a:pt x="3054112" y="1636776"/>
                </a:cubicBezTo>
                <a:cubicBezTo>
                  <a:pt x="3017683" y="1680490"/>
                  <a:pt x="3038481" y="1649802"/>
                  <a:pt x="2999248" y="1682496"/>
                </a:cubicBezTo>
                <a:cubicBezTo>
                  <a:pt x="2913300" y="1754119"/>
                  <a:pt x="3055617" y="1654061"/>
                  <a:pt x="2916952" y="1746504"/>
                </a:cubicBezTo>
                <a:cubicBezTo>
                  <a:pt x="2910856" y="1755648"/>
                  <a:pt x="2906435" y="1766165"/>
                  <a:pt x="2898664" y="1773936"/>
                </a:cubicBezTo>
                <a:cubicBezTo>
                  <a:pt x="2876522" y="1796078"/>
                  <a:pt x="2858020" y="1801484"/>
                  <a:pt x="2834656" y="1819656"/>
                </a:cubicBezTo>
                <a:cubicBezTo>
                  <a:pt x="2815865" y="1834271"/>
                  <a:pt x="2799294" y="1851724"/>
                  <a:pt x="2779792" y="1865376"/>
                </a:cubicBezTo>
                <a:cubicBezTo>
                  <a:pt x="2768625" y="1873193"/>
                  <a:pt x="2754308" y="1875741"/>
                  <a:pt x="2743216" y="1883664"/>
                </a:cubicBezTo>
                <a:cubicBezTo>
                  <a:pt x="2732693" y="1891180"/>
                  <a:pt x="2726307" y="1903580"/>
                  <a:pt x="2715784" y="1911096"/>
                </a:cubicBezTo>
                <a:cubicBezTo>
                  <a:pt x="2704692" y="1919019"/>
                  <a:pt x="2690767" y="1922160"/>
                  <a:pt x="2679208" y="1929384"/>
                </a:cubicBezTo>
                <a:cubicBezTo>
                  <a:pt x="2666285" y="1937461"/>
                  <a:pt x="2655796" y="1949137"/>
                  <a:pt x="2642632" y="1956816"/>
                </a:cubicBezTo>
                <a:cubicBezTo>
                  <a:pt x="2619084" y="1970553"/>
                  <a:pt x="2592857" y="1979366"/>
                  <a:pt x="2569480" y="1993392"/>
                </a:cubicBezTo>
                <a:cubicBezTo>
                  <a:pt x="2529409" y="2017435"/>
                  <a:pt x="2495132" y="2039590"/>
                  <a:pt x="2450608" y="2057400"/>
                </a:cubicBezTo>
                <a:cubicBezTo>
                  <a:pt x="2435368" y="2063496"/>
                  <a:pt x="2419569" y="2068347"/>
                  <a:pt x="2404888" y="2075688"/>
                </a:cubicBezTo>
                <a:cubicBezTo>
                  <a:pt x="2395058" y="2080603"/>
                  <a:pt x="2386998" y="2088524"/>
                  <a:pt x="2377456" y="2093976"/>
                </a:cubicBezTo>
                <a:cubicBezTo>
                  <a:pt x="2338063" y="2116486"/>
                  <a:pt x="2339249" y="2110957"/>
                  <a:pt x="2295160" y="2130552"/>
                </a:cubicBezTo>
                <a:cubicBezTo>
                  <a:pt x="2282704" y="2136088"/>
                  <a:pt x="2271347" y="2144054"/>
                  <a:pt x="2258584" y="2148840"/>
                </a:cubicBezTo>
                <a:cubicBezTo>
                  <a:pt x="2246817" y="2153253"/>
                  <a:pt x="2234331" y="2155519"/>
                  <a:pt x="2222008" y="2157984"/>
                </a:cubicBezTo>
                <a:cubicBezTo>
                  <a:pt x="2122750" y="2177836"/>
                  <a:pt x="2209687" y="2156658"/>
                  <a:pt x="2121424" y="2176272"/>
                </a:cubicBezTo>
                <a:cubicBezTo>
                  <a:pt x="2057106" y="2190565"/>
                  <a:pt x="2110875" y="2179286"/>
                  <a:pt x="2057416" y="2194560"/>
                </a:cubicBezTo>
                <a:cubicBezTo>
                  <a:pt x="2045332" y="2198012"/>
                  <a:pt x="2032877" y="2200093"/>
                  <a:pt x="2020840" y="2203704"/>
                </a:cubicBezTo>
                <a:cubicBezTo>
                  <a:pt x="2002376" y="2209243"/>
                  <a:pt x="1984264" y="2215896"/>
                  <a:pt x="1965976" y="2221992"/>
                </a:cubicBezTo>
                <a:cubicBezTo>
                  <a:pt x="1956832" y="2225040"/>
                  <a:pt x="1948108" y="2229940"/>
                  <a:pt x="1938544" y="2231136"/>
                </a:cubicBezTo>
                <a:lnTo>
                  <a:pt x="1865392" y="2240280"/>
                </a:lnTo>
                <a:cubicBezTo>
                  <a:pt x="1847038" y="2242902"/>
                  <a:pt x="1828906" y="2246974"/>
                  <a:pt x="1810528" y="2249424"/>
                </a:cubicBezTo>
                <a:cubicBezTo>
                  <a:pt x="1783169" y="2253072"/>
                  <a:pt x="1755664" y="2255520"/>
                  <a:pt x="1728232" y="2258568"/>
                </a:cubicBezTo>
                <a:cubicBezTo>
                  <a:pt x="1694704" y="2255520"/>
                  <a:pt x="1660976" y="2254185"/>
                  <a:pt x="1627648" y="2249424"/>
                </a:cubicBezTo>
                <a:cubicBezTo>
                  <a:pt x="1616412" y="2247819"/>
                  <a:pt x="1555067" y="2222182"/>
                  <a:pt x="1554496" y="2221992"/>
                </a:cubicBezTo>
                <a:cubicBezTo>
                  <a:pt x="1528938" y="2213473"/>
                  <a:pt x="1484254" y="2208692"/>
                  <a:pt x="1463056" y="2194560"/>
                </a:cubicBezTo>
                <a:lnTo>
                  <a:pt x="1435624" y="2176272"/>
                </a:lnTo>
                <a:cubicBezTo>
                  <a:pt x="1423432" y="2157984"/>
                  <a:pt x="1405999" y="2142260"/>
                  <a:pt x="1399048" y="2121408"/>
                </a:cubicBezTo>
                <a:cubicBezTo>
                  <a:pt x="1385593" y="2081044"/>
                  <a:pt x="1394215" y="2102597"/>
                  <a:pt x="1371616" y="2057400"/>
                </a:cubicBezTo>
                <a:cubicBezTo>
                  <a:pt x="1364362" y="2021132"/>
                  <a:pt x="1355213" y="1971614"/>
                  <a:pt x="1344184" y="1938528"/>
                </a:cubicBezTo>
                <a:cubicBezTo>
                  <a:pt x="1338088" y="1920240"/>
                  <a:pt x="1334517" y="1900906"/>
                  <a:pt x="1325896" y="1883664"/>
                </a:cubicBezTo>
                <a:cubicBezTo>
                  <a:pt x="1319800" y="1871472"/>
                  <a:pt x="1313144" y="1859544"/>
                  <a:pt x="1307608" y="1847088"/>
                </a:cubicBezTo>
                <a:cubicBezTo>
                  <a:pt x="1300942" y="1832089"/>
                  <a:pt x="1297180" y="1815778"/>
                  <a:pt x="1289320" y="1801368"/>
                </a:cubicBezTo>
                <a:cubicBezTo>
                  <a:pt x="1251579" y="1732176"/>
                  <a:pt x="1264751" y="1764145"/>
                  <a:pt x="1225312" y="1719072"/>
                </a:cubicBezTo>
                <a:cubicBezTo>
                  <a:pt x="1212460" y="1704384"/>
                  <a:pt x="1201864" y="1687793"/>
                  <a:pt x="1188736" y="1673352"/>
                </a:cubicBezTo>
                <a:cubicBezTo>
                  <a:pt x="1168347" y="1650924"/>
                  <a:pt x="1127898" y="1608543"/>
                  <a:pt x="1097296" y="1591056"/>
                </a:cubicBezTo>
                <a:cubicBezTo>
                  <a:pt x="1088927" y="1586274"/>
                  <a:pt x="1078290" y="1586593"/>
                  <a:pt x="1069864" y="1581912"/>
                </a:cubicBezTo>
                <a:cubicBezTo>
                  <a:pt x="1050651" y="1571238"/>
                  <a:pt x="1034659" y="1555166"/>
                  <a:pt x="1015000" y="1545336"/>
                </a:cubicBezTo>
                <a:cubicBezTo>
                  <a:pt x="1002808" y="1539240"/>
                  <a:pt x="990259" y="1533811"/>
                  <a:pt x="978424" y="1527048"/>
                </a:cubicBezTo>
                <a:cubicBezTo>
                  <a:pt x="968882" y="1521596"/>
                  <a:pt x="960822" y="1513675"/>
                  <a:pt x="950992" y="1508760"/>
                </a:cubicBezTo>
                <a:cubicBezTo>
                  <a:pt x="942371" y="1504449"/>
                  <a:pt x="932704" y="1502664"/>
                  <a:pt x="923560" y="1499616"/>
                </a:cubicBezTo>
                <a:cubicBezTo>
                  <a:pt x="908320" y="1502664"/>
                  <a:pt x="892392" y="1503303"/>
                  <a:pt x="877840" y="1508760"/>
                </a:cubicBezTo>
                <a:cubicBezTo>
                  <a:pt x="867550" y="1512619"/>
                  <a:pt x="859351" y="1520660"/>
                  <a:pt x="850408" y="1527048"/>
                </a:cubicBezTo>
                <a:cubicBezTo>
                  <a:pt x="845724" y="1530394"/>
                  <a:pt x="797175" y="1568150"/>
                  <a:pt x="786400" y="1572768"/>
                </a:cubicBezTo>
                <a:cubicBezTo>
                  <a:pt x="774849" y="1577718"/>
                  <a:pt x="762092" y="1579186"/>
                  <a:pt x="749824" y="1581912"/>
                </a:cubicBezTo>
                <a:cubicBezTo>
                  <a:pt x="645346" y="1605129"/>
                  <a:pt x="756729" y="1577900"/>
                  <a:pt x="667528" y="1600200"/>
                </a:cubicBezTo>
                <a:cubicBezTo>
                  <a:pt x="649240" y="1612392"/>
                  <a:pt x="633516" y="1629825"/>
                  <a:pt x="612664" y="1636776"/>
                </a:cubicBezTo>
                <a:lnTo>
                  <a:pt x="557800" y="1655064"/>
                </a:lnTo>
                <a:cubicBezTo>
                  <a:pt x="548656" y="1658112"/>
                  <a:pt x="538388" y="1658861"/>
                  <a:pt x="530368" y="1664208"/>
                </a:cubicBezTo>
                <a:cubicBezTo>
                  <a:pt x="521224" y="1670304"/>
                  <a:pt x="512766" y="1677581"/>
                  <a:pt x="502936" y="1682496"/>
                </a:cubicBezTo>
                <a:cubicBezTo>
                  <a:pt x="494315" y="1686807"/>
                  <a:pt x="484125" y="1687329"/>
                  <a:pt x="475504" y="1691640"/>
                </a:cubicBezTo>
                <a:cubicBezTo>
                  <a:pt x="465674" y="1696555"/>
                  <a:pt x="458115" y="1705465"/>
                  <a:pt x="448072" y="1709928"/>
                </a:cubicBezTo>
                <a:cubicBezTo>
                  <a:pt x="430456" y="1717757"/>
                  <a:pt x="411496" y="1722120"/>
                  <a:pt x="393208" y="1728216"/>
                </a:cubicBezTo>
                <a:lnTo>
                  <a:pt x="365776" y="1737360"/>
                </a:lnTo>
                <a:cubicBezTo>
                  <a:pt x="72693" y="1718451"/>
                  <a:pt x="172138" y="1749014"/>
                  <a:pt x="54880" y="1709928"/>
                </a:cubicBezTo>
                <a:cubicBezTo>
                  <a:pt x="35673" y="1681117"/>
                  <a:pt x="36184" y="1687097"/>
                  <a:pt x="27448" y="1655064"/>
                </a:cubicBezTo>
                <a:cubicBezTo>
                  <a:pt x="20835" y="1630815"/>
                  <a:pt x="9160" y="1581912"/>
                  <a:pt x="9160" y="1581912"/>
                </a:cubicBezTo>
                <a:cubicBezTo>
                  <a:pt x="-624" y="1484073"/>
                  <a:pt x="-5265" y="1501937"/>
                  <a:pt x="9160" y="1408176"/>
                </a:cubicBezTo>
                <a:cubicBezTo>
                  <a:pt x="11071" y="1395755"/>
                  <a:pt x="12684" y="1382840"/>
                  <a:pt x="18304" y="1371600"/>
                </a:cubicBezTo>
                <a:cubicBezTo>
                  <a:pt x="28134" y="1351941"/>
                  <a:pt x="42688" y="1335024"/>
                  <a:pt x="54880" y="1316736"/>
                </a:cubicBezTo>
                <a:cubicBezTo>
                  <a:pt x="60976" y="1307592"/>
                  <a:pt x="69693" y="1299730"/>
                  <a:pt x="73168" y="1289304"/>
                </a:cubicBezTo>
                <a:cubicBezTo>
                  <a:pt x="79774" y="1269486"/>
                  <a:pt x="87687" y="1241438"/>
                  <a:pt x="100600" y="1225296"/>
                </a:cubicBezTo>
                <a:cubicBezTo>
                  <a:pt x="116757" y="1205100"/>
                  <a:pt x="137176" y="1188720"/>
                  <a:pt x="155464" y="1170432"/>
                </a:cubicBezTo>
                <a:lnTo>
                  <a:pt x="182896" y="1143000"/>
                </a:lnTo>
                <a:cubicBezTo>
                  <a:pt x="192040" y="1133856"/>
                  <a:pt x="199568" y="1122741"/>
                  <a:pt x="210328" y="1115568"/>
                </a:cubicBezTo>
                <a:lnTo>
                  <a:pt x="237760" y="1097280"/>
                </a:lnTo>
                <a:cubicBezTo>
                  <a:pt x="255639" y="1070461"/>
                  <a:pt x="257620" y="1072702"/>
                  <a:pt x="265192" y="1042416"/>
                </a:cubicBezTo>
                <a:cubicBezTo>
                  <a:pt x="268536" y="1029038"/>
                  <a:pt x="274190" y="985521"/>
                  <a:pt x="283480" y="969264"/>
                </a:cubicBezTo>
                <a:cubicBezTo>
                  <a:pt x="291041" y="956032"/>
                  <a:pt x="301768" y="944880"/>
                  <a:pt x="310912" y="932688"/>
                </a:cubicBezTo>
                <a:cubicBezTo>
                  <a:pt x="324475" y="892000"/>
                  <a:pt x="317585" y="902133"/>
                  <a:pt x="356632" y="859536"/>
                </a:cubicBezTo>
                <a:cubicBezTo>
                  <a:pt x="371815" y="842972"/>
                  <a:pt x="424516" y="800524"/>
                  <a:pt x="438928" y="768096"/>
                </a:cubicBezTo>
                <a:cubicBezTo>
                  <a:pt x="446757" y="750480"/>
                  <a:pt x="451120" y="731520"/>
                  <a:pt x="457216" y="713232"/>
                </a:cubicBezTo>
                <a:cubicBezTo>
                  <a:pt x="460264" y="704088"/>
                  <a:pt x="464022" y="695151"/>
                  <a:pt x="466360" y="685800"/>
                </a:cubicBezTo>
                <a:cubicBezTo>
                  <a:pt x="469408" y="673608"/>
                  <a:pt x="471893" y="661261"/>
                  <a:pt x="475504" y="649224"/>
                </a:cubicBezTo>
                <a:cubicBezTo>
                  <a:pt x="481043" y="630760"/>
                  <a:pt x="475504" y="600456"/>
                  <a:pt x="493792" y="594360"/>
                </a:cubicBezTo>
                <a:lnTo>
                  <a:pt x="521224" y="585216"/>
                </a:lnTo>
                <a:cubicBezTo>
                  <a:pt x="532607" y="568142"/>
                  <a:pt x="548307" y="540706"/>
                  <a:pt x="566944" y="530352"/>
                </a:cubicBezTo>
                <a:cubicBezTo>
                  <a:pt x="601315" y="511257"/>
                  <a:pt x="639419" y="510371"/>
                  <a:pt x="676672" y="502920"/>
                </a:cubicBezTo>
                <a:cubicBezTo>
                  <a:pt x="724315" y="493391"/>
                  <a:pt x="700010" y="496252"/>
                  <a:pt x="740680" y="484632"/>
                </a:cubicBezTo>
                <a:cubicBezTo>
                  <a:pt x="821052" y="461669"/>
                  <a:pt x="738915" y="488268"/>
                  <a:pt x="804688" y="466344"/>
                </a:cubicBezTo>
                <a:cubicBezTo>
                  <a:pt x="816880" y="448056"/>
                  <a:pt x="834313" y="432332"/>
                  <a:pt x="841264" y="411480"/>
                </a:cubicBezTo>
                <a:cubicBezTo>
                  <a:pt x="844312" y="402336"/>
                  <a:pt x="844806" y="391891"/>
                  <a:pt x="850408" y="384048"/>
                </a:cubicBezTo>
                <a:cubicBezTo>
                  <a:pt x="860430" y="370018"/>
                  <a:pt x="875630" y="360448"/>
                  <a:pt x="886984" y="347472"/>
                </a:cubicBezTo>
                <a:cubicBezTo>
                  <a:pt x="897020" y="336003"/>
                  <a:pt x="905558" y="323297"/>
                  <a:pt x="914416" y="310896"/>
                </a:cubicBezTo>
                <a:cubicBezTo>
                  <a:pt x="920804" y="301953"/>
                  <a:pt x="924122" y="290329"/>
                  <a:pt x="932704" y="283464"/>
                </a:cubicBezTo>
                <a:cubicBezTo>
                  <a:pt x="940230" y="277443"/>
                  <a:pt x="950992" y="277368"/>
                  <a:pt x="960136" y="274320"/>
                </a:cubicBezTo>
                <a:cubicBezTo>
                  <a:pt x="969280" y="277368"/>
                  <a:pt x="978300" y="280816"/>
                  <a:pt x="987568" y="283464"/>
                </a:cubicBezTo>
                <a:cubicBezTo>
                  <a:pt x="999652" y="286916"/>
                  <a:pt x="1013918" y="285303"/>
                  <a:pt x="1024144" y="292608"/>
                </a:cubicBezTo>
                <a:cubicBezTo>
                  <a:pt x="1036545" y="301466"/>
                  <a:pt x="1042432" y="316992"/>
                  <a:pt x="1051576" y="329184"/>
                </a:cubicBezTo>
                <a:cubicBezTo>
                  <a:pt x="1057672" y="347472"/>
                  <a:pt x="1059171" y="368008"/>
                  <a:pt x="1069864" y="384048"/>
                </a:cubicBezTo>
                <a:cubicBezTo>
                  <a:pt x="1082056" y="402336"/>
                  <a:pt x="1099489" y="418060"/>
                  <a:pt x="1106440" y="438912"/>
                </a:cubicBezTo>
                <a:cubicBezTo>
                  <a:pt x="1112536" y="457200"/>
                  <a:pt x="1114035" y="477736"/>
                  <a:pt x="1124728" y="493776"/>
                </a:cubicBezTo>
                <a:cubicBezTo>
                  <a:pt x="1136920" y="512064"/>
                  <a:pt x="1144141" y="534910"/>
                  <a:pt x="1161304" y="548640"/>
                </a:cubicBezTo>
                <a:cubicBezTo>
                  <a:pt x="1215606" y="592081"/>
                  <a:pt x="1190785" y="574390"/>
                  <a:pt x="1234456" y="603504"/>
                </a:cubicBezTo>
                <a:cubicBezTo>
                  <a:pt x="1246648" y="621792"/>
                  <a:pt x="1264081" y="637516"/>
                  <a:pt x="1271032" y="658368"/>
                </a:cubicBezTo>
                <a:cubicBezTo>
                  <a:pt x="1274080" y="667512"/>
                  <a:pt x="1275865" y="677179"/>
                  <a:pt x="1280176" y="685800"/>
                </a:cubicBezTo>
                <a:cubicBezTo>
                  <a:pt x="1285368" y="696184"/>
                  <a:pt x="1321754" y="745666"/>
                  <a:pt x="1325896" y="749808"/>
                </a:cubicBezTo>
                <a:cubicBezTo>
                  <a:pt x="1333667" y="757579"/>
                  <a:pt x="1344184" y="762000"/>
                  <a:pt x="1353328" y="768096"/>
                </a:cubicBezTo>
                <a:lnTo>
                  <a:pt x="1389904" y="822960"/>
                </a:lnTo>
                <a:cubicBezTo>
                  <a:pt x="1396000" y="832104"/>
                  <a:pt x="1403277" y="840562"/>
                  <a:pt x="1408192" y="850392"/>
                </a:cubicBezTo>
                <a:lnTo>
                  <a:pt x="1444768" y="923544"/>
                </a:lnTo>
                <a:cubicBezTo>
                  <a:pt x="1450864" y="935736"/>
                  <a:pt x="1458745" y="947188"/>
                  <a:pt x="1463056" y="960120"/>
                </a:cubicBezTo>
                <a:cubicBezTo>
                  <a:pt x="1466104" y="969264"/>
                  <a:pt x="1467418" y="979183"/>
                  <a:pt x="1472200" y="987552"/>
                </a:cubicBezTo>
                <a:cubicBezTo>
                  <a:pt x="1479761" y="1000784"/>
                  <a:pt x="1490488" y="1011936"/>
                  <a:pt x="1499632" y="1024128"/>
                </a:cubicBezTo>
                <a:cubicBezTo>
                  <a:pt x="1508796" y="1051621"/>
                  <a:pt x="1507369" y="1055357"/>
                  <a:pt x="1527064" y="1078992"/>
                </a:cubicBezTo>
                <a:cubicBezTo>
                  <a:pt x="1535343" y="1088926"/>
                  <a:pt x="1546217" y="1096490"/>
                  <a:pt x="1554496" y="1106424"/>
                </a:cubicBezTo>
                <a:cubicBezTo>
                  <a:pt x="1561531" y="1114867"/>
                  <a:pt x="1565483" y="1125642"/>
                  <a:pt x="1572784" y="1133856"/>
                </a:cubicBezTo>
                <a:cubicBezTo>
                  <a:pt x="1589967" y="1153186"/>
                  <a:pt x="1616082" y="1165587"/>
                  <a:pt x="1627648" y="1188720"/>
                </a:cubicBezTo>
                <a:cubicBezTo>
                  <a:pt x="1633744" y="1200912"/>
                  <a:pt x="1640874" y="1212640"/>
                  <a:pt x="1645936" y="1225296"/>
                </a:cubicBezTo>
                <a:cubicBezTo>
                  <a:pt x="1653095" y="1243194"/>
                  <a:pt x="1658128" y="1261872"/>
                  <a:pt x="1664224" y="1280160"/>
                </a:cubicBezTo>
                <a:lnTo>
                  <a:pt x="1682512" y="1335024"/>
                </a:lnTo>
                <a:cubicBezTo>
                  <a:pt x="1692041" y="1363610"/>
                  <a:pt x="1701282" y="1399353"/>
                  <a:pt x="1728232" y="1417320"/>
                </a:cubicBezTo>
                <a:cubicBezTo>
                  <a:pt x="1746520" y="1429512"/>
                  <a:pt x="1767554" y="1438354"/>
                  <a:pt x="1783096" y="1453896"/>
                </a:cubicBezTo>
                <a:cubicBezTo>
                  <a:pt x="1800323" y="1471123"/>
                  <a:pt x="1815045" y="1489432"/>
                  <a:pt x="1837960" y="1499616"/>
                </a:cubicBezTo>
                <a:cubicBezTo>
                  <a:pt x="1855576" y="1507445"/>
                  <a:pt x="1875582" y="1509283"/>
                  <a:pt x="1892824" y="1517904"/>
                </a:cubicBezTo>
                <a:cubicBezTo>
                  <a:pt x="1905016" y="1524000"/>
                  <a:pt x="1916744" y="1531130"/>
                  <a:pt x="1929400" y="1536192"/>
                </a:cubicBezTo>
                <a:cubicBezTo>
                  <a:pt x="1947298" y="1543351"/>
                  <a:pt x="1984264" y="1554480"/>
                  <a:pt x="1984264" y="1554480"/>
                </a:cubicBezTo>
                <a:cubicBezTo>
                  <a:pt x="2057416" y="1551432"/>
                  <a:pt x="2130691" y="1550552"/>
                  <a:pt x="2203720" y="1545336"/>
                </a:cubicBezTo>
                <a:cubicBezTo>
                  <a:pt x="2218333" y="1544292"/>
                  <a:pt x="2252390" y="1532161"/>
                  <a:pt x="2267728" y="1527048"/>
                </a:cubicBezTo>
                <a:cubicBezTo>
                  <a:pt x="2279920" y="1508760"/>
                  <a:pt x="2301196" y="1493943"/>
                  <a:pt x="2304304" y="1472184"/>
                </a:cubicBezTo>
                <a:cubicBezTo>
                  <a:pt x="2315225" y="1395735"/>
                  <a:pt x="2308221" y="1429085"/>
                  <a:pt x="2322592" y="1371600"/>
                </a:cubicBezTo>
                <a:cubicBezTo>
                  <a:pt x="2319544" y="1328928"/>
                  <a:pt x="2320883" y="1285714"/>
                  <a:pt x="2313448" y="1243584"/>
                </a:cubicBezTo>
                <a:cubicBezTo>
                  <a:pt x="2311538" y="1232762"/>
                  <a:pt x="2300075" y="1225982"/>
                  <a:pt x="2295160" y="1216152"/>
                </a:cubicBezTo>
                <a:cubicBezTo>
                  <a:pt x="2243867" y="1113566"/>
                  <a:pt x="2343838" y="1285337"/>
                  <a:pt x="2267728" y="1152144"/>
                </a:cubicBezTo>
                <a:cubicBezTo>
                  <a:pt x="2226263" y="1079580"/>
                  <a:pt x="2276043" y="1172929"/>
                  <a:pt x="2222008" y="1097280"/>
                </a:cubicBezTo>
                <a:cubicBezTo>
                  <a:pt x="2214085" y="1086188"/>
                  <a:pt x="2211643" y="1071796"/>
                  <a:pt x="2203720" y="1060704"/>
                </a:cubicBezTo>
                <a:cubicBezTo>
                  <a:pt x="2196204" y="1050181"/>
                  <a:pt x="2184277" y="1043440"/>
                  <a:pt x="2176288" y="1033272"/>
                </a:cubicBezTo>
                <a:cubicBezTo>
                  <a:pt x="2147516" y="996653"/>
                  <a:pt x="2104448" y="945112"/>
                  <a:pt x="2084848" y="896112"/>
                </a:cubicBezTo>
                <a:cubicBezTo>
                  <a:pt x="2077689" y="878214"/>
                  <a:pt x="2066560" y="841248"/>
                  <a:pt x="2066560" y="841248"/>
                </a:cubicBezTo>
                <a:cubicBezTo>
                  <a:pt x="2069608" y="822960"/>
                  <a:pt x="2075704" y="804924"/>
                  <a:pt x="2075704" y="786384"/>
                </a:cubicBezTo>
                <a:cubicBezTo>
                  <a:pt x="2075704" y="705439"/>
                  <a:pt x="2077444" y="619607"/>
                  <a:pt x="2057416" y="539496"/>
                </a:cubicBezTo>
                <a:cubicBezTo>
                  <a:pt x="2055078" y="530145"/>
                  <a:pt x="2053054" y="520433"/>
                  <a:pt x="2048272" y="512064"/>
                </a:cubicBezTo>
                <a:cubicBezTo>
                  <a:pt x="2040711" y="498832"/>
                  <a:pt x="2029698" y="487889"/>
                  <a:pt x="2020840" y="475488"/>
                </a:cubicBezTo>
                <a:cubicBezTo>
                  <a:pt x="1994990" y="439298"/>
                  <a:pt x="2014921" y="452179"/>
                  <a:pt x="1975120" y="438912"/>
                </a:cubicBezTo>
                <a:cubicBezTo>
                  <a:pt x="1969024" y="429768"/>
                  <a:pt x="1961747" y="421310"/>
                  <a:pt x="1956832" y="411480"/>
                </a:cubicBezTo>
                <a:cubicBezTo>
                  <a:pt x="1941958" y="381732"/>
                  <a:pt x="1955605" y="382821"/>
                  <a:pt x="1929400" y="356616"/>
                </a:cubicBezTo>
                <a:cubicBezTo>
                  <a:pt x="1921629" y="348845"/>
                  <a:pt x="1910760" y="344922"/>
                  <a:pt x="1901968" y="338328"/>
                </a:cubicBezTo>
                <a:cubicBezTo>
                  <a:pt x="1898520" y="335742"/>
                  <a:pt x="1885204" y="399288"/>
                  <a:pt x="1911112" y="365760"/>
                </a:cubicBezTo>
                <a:close/>
              </a:path>
            </a:pathLst>
          </a:custGeom>
          <a:solidFill>
            <a:schemeClr val="accent6">
              <a:lumMod val="75000"/>
              <a:alpha val="21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9A4520F-1B2C-9E47-BE33-507CD0B2D792}"/>
              </a:ext>
            </a:extLst>
          </p:cNvPr>
          <p:cNvSpPr/>
          <p:nvPr/>
        </p:nvSpPr>
        <p:spPr>
          <a:xfrm>
            <a:off x="4331521" y="2815795"/>
            <a:ext cx="521770" cy="447088"/>
          </a:xfrm>
          <a:prstGeom prst="ellipse">
            <a:avLst/>
          </a:prstGeom>
          <a:solidFill>
            <a:schemeClr val="accent6">
              <a:alpha val="33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0B0621D-F1C5-034D-B6AD-4677DC26B15D}"/>
              </a:ext>
            </a:extLst>
          </p:cNvPr>
          <p:cNvSpPr/>
          <p:nvPr/>
        </p:nvSpPr>
        <p:spPr>
          <a:xfrm>
            <a:off x="5081674" y="4878540"/>
            <a:ext cx="521770" cy="447088"/>
          </a:xfrm>
          <a:prstGeom prst="ellipse">
            <a:avLst/>
          </a:prstGeom>
          <a:solidFill>
            <a:srgbClr val="FF000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085323A-3F8B-4C4E-8300-FBCA212E2814}"/>
              </a:ext>
            </a:extLst>
          </p:cNvPr>
          <p:cNvSpPr txBox="1"/>
          <p:nvPr/>
        </p:nvSpPr>
        <p:spPr>
          <a:xfrm>
            <a:off x="8645949" y="4411069"/>
            <a:ext cx="3292982" cy="1200329"/>
          </a:xfrm>
          <a:prstGeom prst="rect">
            <a:avLst/>
          </a:prstGeom>
          <a:noFill/>
        </p:spPr>
        <p:txBody>
          <a:bodyPr wrap="square" rtlCol="0">
            <a:spAutoFit/>
          </a:bodyPr>
          <a:lstStyle/>
          <a:p>
            <a:r>
              <a:rPr lang="en-US" sz="2400" dirty="0">
                <a:latin typeface="Century Gothic" panose="020B0502020202020204" pitchFamily="34" charset="0"/>
              </a:rPr>
              <a:t>What is good/bad about this relative to the linear model?</a:t>
            </a:r>
          </a:p>
        </p:txBody>
      </p:sp>
    </p:spTree>
    <p:extLst>
      <p:ext uri="{BB962C8B-B14F-4D97-AF65-F5344CB8AC3E}">
        <p14:creationId xmlns:p14="http://schemas.microsoft.com/office/powerpoint/2010/main" val="3951420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D4AD1-4F2B-BA49-C1EB-AD2320965D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7B602-34C6-6D8B-34B5-6360A71496D9}"/>
              </a:ext>
            </a:extLst>
          </p:cNvPr>
          <p:cNvSpPr>
            <a:spLocks noGrp="1"/>
          </p:cNvSpPr>
          <p:nvPr>
            <p:ph type="title"/>
          </p:nvPr>
        </p:nvSpPr>
        <p:spPr/>
        <p:txBody>
          <a:bodyPr>
            <a:normAutofit fontScale="90000"/>
          </a:bodyPr>
          <a:lstStyle/>
          <a:p>
            <a:r>
              <a:rPr lang="en-US" dirty="0"/>
              <a:t>Question for you… where does </a:t>
            </a:r>
            <a:r>
              <a:rPr lang="en-US" i="1" dirty="0"/>
              <a:t>linear algebra </a:t>
            </a:r>
            <a:r>
              <a:rPr lang="en-US" dirty="0"/>
              <a:t>fit in?</a:t>
            </a:r>
          </a:p>
        </p:txBody>
      </p:sp>
      <p:sp>
        <p:nvSpPr>
          <p:cNvPr id="3" name="Content Placeholder 2">
            <a:extLst>
              <a:ext uri="{FF2B5EF4-FFF2-40B4-BE49-F238E27FC236}">
                <a16:creationId xmlns:a16="http://schemas.microsoft.com/office/drawing/2014/main" id="{5BD2AE3F-145F-4E80-D76F-0647F175B293}"/>
              </a:ext>
            </a:extLst>
          </p:cNvPr>
          <p:cNvSpPr>
            <a:spLocks noGrp="1"/>
          </p:cNvSpPr>
          <p:nvPr>
            <p:ph idx="1"/>
          </p:nvPr>
        </p:nvSpPr>
        <p:spPr/>
        <p:txBody>
          <a:bodyPr/>
          <a:lstStyle/>
          <a:p>
            <a:r>
              <a:rPr lang="en-US" dirty="0"/>
              <a:t>Hear your thoughts!</a:t>
            </a:r>
          </a:p>
          <a:p>
            <a:r>
              <a:rPr lang="en-US" dirty="0">
                <a:hlinkClick r:id="rId2"/>
              </a:rPr>
              <a:t>https://dododas.github.io/linear-algebra-with-python/posts/16-12-29-2d-transformations.html</a:t>
            </a:r>
            <a:endParaRPr lang="en-US" dirty="0"/>
          </a:p>
          <a:p>
            <a:endParaRPr lang="en-US" dirty="0"/>
          </a:p>
          <a:p>
            <a:r>
              <a:rPr lang="en-US" dirty="0"/>
              <a:t>Come back to this during the linear algebra portion</a:t>
            </a:r>
          </a:p>
        </p:txBody>
      </p:sp>
      <p:sp>
        <p:nvSpPr>
          <p:cNvPr id="4" name="Date Placeholder 3">
            <a:extLst>
              <a:ext uri="{FF2B5EF4-FFF2-40B4-BE49-F238E27FC236}">
                <a16:creationId xmlns:a16="http://schemas.microsoft.com/office/drawing/2014/main" id="{84672FD5-E399-0B1A-6ACB-11929EBA2C27}"/>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5019C0D6-8D4E-651D-276A-A2B80C36DFDC}"/>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ABBD0E46-3534-90F4-2E21-EF50F1176D3A}"/>
              </a:ext>
            </a:extLst>
          </p:cNvPr>
          <p:cNvSpPr>
            <a:spLocks noGrp="1"/>
          </p:cNvSpPr>
          <p:nvPr>
            <p:ph type="sldNum" sz="quarter" idx="12"/>
          </p:nvPr>
        </p:nvSpPr>
        <p:spPr/>
        <p:txBody>
          <a:bodyPr/>
          <a:lstStyle/>
          <a:p>
            <a:fld id="{6088BDBC-A55A-0D4E-9238-49D16FB07DCD}" type="slidenum">
              <a:rPr lang="en-US" smtClean="0"/>
              <a:t>36</a:t>
            </a:fld>
            <a:endParaRPr lang="en-US"/>
          </a:p>
        </p:txBody>
      </p:sp>
    </p:spTree>
    <p:extLst>
      <p:ext uri="{BB962C8B-B14F-4D97-AF65-F5344CB8AC3E}">
        <p14:creationId xmlns:p14="http://schemas.microsoft.com/office/powerpoint/2010/main" val="2064065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E1D740-DB3A-F01A-8BCB-29FD2323F392}"/>
              </a:ext>
            </a:extLst>
          </p:cNvPr>
          <p:cNvPicPr>
            <a:picLocks noChangeAspect="1"/>
          </p:cNvPicPr>
          <p:nvPr/>
        </p:nvPicPr>
        <p:blipFill>
          <a:blip r:embed="rId2"/>
          <a:srcRect l="7556"/>
          <a:stretch>
            <a:fillRect/>
          </a:stretch>
        </p:blipFill>
        <p:spPr>
          <a:xfrm>
            <a:off x="290966" y="7935"/>
            <a:ext cx="12191980" cy="6857990"/>
          </a:xfrm>
          <a:prstGeom prst="rect">
            <a:avLst/>
          </a:prstGeom>
          <a:noFill/>
        </p:spPr>
      </p:pic>
      <p:sp>
        <p:nvSpPr>
          <p:cNvPr id="4" name="Date Placeholder 3" hidden="1">
            <a:extLst>
              <a:ext uri="{FF2B5EF4-FFF2-40B4-BE49-F238E27FC236}">
                <a16:creationId xmlns:a16="http://schemas.microsoft.com/office/drawing/2014/main" id="{F037D3FD-4671-B44D-9344-162BB79CC56F}"/>
              </a:ext>
            </a:extLst>
          </p:cNvPr>
          <p:cNvSpPr>
            <a:spLocks noGrp="1"/>
          </p:cNvSpPr>
          <p:nvPr>
            <p:ph type="dt" sz="half" idx="10"/>
          </p:nvPr>
        </p:nvSpPr>
        <p:spPr/>
        <p:txBody>
          <a:bodyPr/>
          <a:lstStyle/>
          <a:p>
            <a:pPr>
              <a:spcAft>
                <a:spcPts val="600"/>
              </a:spcAft>
            </a:pPr>
            <a:fld id="{1BBAE170-54BC-4F4D-94CB-1CAE3F6273BB}" type="datetime1">
              <a:rPr lang="en-US" smtClean="0"/>
              <a:pPr>
                <a:spcAft>
                  <a:spcPts val="600"/>
                </a:spcAft>
              </a:pPr>
              <a:t>1/28/26</a:t>
            </a:fld>
            <a:endParaRPr lang="en-US"/>
          </a:p>
        </p:txBody>
      </p:sp>
      <p:sp>
        <p:nvSpPr>
          <p:cNvPr id="5" name="Footer Placeholder 4">
            <a:extLst>
              <a:ext uri="{FF2B5EF4-FFF2-40B4-BE49-F238E27FC236}">
                <a16:creationId xmlns:a16="http://schemas.microsoft.com/office/drawing/2014/main" id="{1D6802CB-7330-DA30-4E0C-F8F9844C42D9}"/>
              </a:ext>
            </a:extLst>
          </p:cNvPr>
          <p:cNvSpPr>
            <a:spLocks noGrp="1"/>
          </p:cNvSpPr>
          <p:nvPr>
            <p:ph type="ftr" sz="quarter" idx="11"/>
          </p:nvPr>
        </p:nvSpPr>
        <p:spPr/>
        <p:txBody>
          <a:bodyPr/>
          <a:lstStyle/>
          <a:p>
            <a:pPr>
              <a:spcAft>
                <a:spcPts val="600"/>
              </a:spcAft>
            </a:pPr>
            <a:r>
              <a:rPr lang="en-US"/>
              <a:t>UB</a:t>
            </a:r>
          </a:p>
        </p:txBody>
      </p:sp>
      <p:sp>
        <p:nvSpPr>
          <p:cNvPr id="6" name="Slide Number Placeholder 5" hidden="1">
            <a:extLst>
              <a:ext uri="{FF2B5EF4-FFF2-40B4-BE49-F238E27FC236}">
                <a16:creationId xmlns:a16="http://schemas.microsoft.com/office/drawing/2014/main" id="{7867ED44-0CD9-2AE1-21C0-BA4444E0116B}"/>
              </a:ext>
            </a:extLst>
          </p:cNvPr>
          <p:cNvSpPr>
            <a:spLocks noGrp="1"/>
          </p:cNvSpPr>
          <p:nvPr>
            <p:ph type="sldNum" sz="quarter" idx="12"/>
          </p:nvPr>
        </p:nvSpPr>
        <p:spPr/>
        <p:txBody>
          <a:bodyPr/>
          <a:lstStyle/>
          <a:p>
            <a:pPr>
              <a:spcAft>
                <a:spcPts val="600"/>
              </a:spcAft>
            </a:pPr>
            <a:fld id="{6088BDBC-A55A-0D4E-9238-49D16FB07DCD}" type="slidenum">
              <a:rPr lang="en-US" smtClean="0"/>
              <a:pPr>
                <a:spcAft>
                  <a:spcPts val="600"/>
                </a:spcAft>
              </a:pPr>
              <a:t>37</a:t>
            </a:fld>
            <a:endParaRPr lang="en-US"/>
          </a:p>
        </p:txBody>
      </p:sp>
    </p:spTree>
    <p:extLst>
      <p:ext uri="{BB962C8B-B14F-4D97-AF65-F5344CB8AC3E}">
        <p14:creationId xmlns:p14="http://schemas.microsoft.com/office/powerpoint/2010/main" val="3507005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ED83-0EB8-9746-A3E7-A2EF7CFE4AC7}"/>
              </a:ext>
            </a:extLst>
          </p:cNvPr>
          <p:cNvSpPr>
            <a:spLocks noGrp="1"/>
          </p:cNvSpPr>
          <p:nvPr>
            <p:ph type="title"/>
          </p:nvPr>
        </p:nvSpPr>
        <p:spPr/>
        <p:txBody>
          <a:bodyPr>
            <a:normAutofit fontScale="90000"/>
          </a:bodyPr>
          <a:lstStyle/>
          <a:p>
            <a:r>
              <a:rPr lang="en-US" dirty="0"/>
              <a:t>A basic view of the machine learning pipeline</a:t>
            </a:r>
          </a:p>
        </p:txBody>
      </p:sp>
      <p:sp>
        <p:nvSpPr>
          <p:cNvPr id="4" name="Date Placeholder 3">
            <a:extLst>
              <a:ext uri="{FF2B5EF4-FFF2-40B4-BE49-F238E27FC236}">
                <a16:creationId xmlns:a16="http://schemas.microsoft.com/office/drawing/2014/main" id="{7A573D68-B746-4F43-A686-4D2BE1F59A43}"/>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A6E6037-B5D2-DD48-B430-3A94925817E2}"/>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67B761AA-6DA4-6C49-9AFA-FD8E8281E12F}"/>
              </a:ext>
            </a:extLst>
          </p:cNvPr>
          <p:cNvSpPr>
            <a:spLocks noGrp="1"/>
          </p:cNvSpPr>
          <p:nvPr>
            <p:ph type="sldNum" sz="quarter" idx="12"/>
          </p:nvPr>
        </p:nvSpPr>
        <p:spPr/>
        <p:txBody>
          <a:bodyPr/>
          <a:lstStyle/>
          <a:p>
            <a:fld id="{6088BDBC-A55A-0D4E-9238-49D16FB07DCD}" type="slidenum">
              <a:rPr lang="en-US" smtClean="0"/>
              <a:t>38</a:t>
            </a:fld>
            <a:endParaRPr lang="en-US"/>
          </a:p>
        </p:txBody>
      </p:sp>
      <p:sp>
        <p:nvSpPr>
          <p:cNvPr id="3" name="TextBox 2">
            <a:extLst>
              <a:ext uri="{FF2B5EF4-FFF2-40B4-BE49-F238E27FC236}">
                <a16:creationId xmlns:a16="http://schemas.microsoft.com/office/drawing/2014/main" id="{C4AFD8FE-F647-0249-B542-29C174988D56}"/>
              </a:ext>
            </a:extLst>
          </p:cNvPr>
          <p:cNvSpPr txBox="1"/>
          <p:nvPr/>
        </p:nvSpPr>
        <p:spPr>
          <a:xfrm>
            <a:off x="282966" y="2713780"/>
            <a:ext cx="1056700" cy="1862048"/>
          </a:xfrm>
          <a:prstGeom prst="rect">
            <a:avLst/>
          </a:prstGeom>
          <a:noFill/>
        </p:spPr>
        <p:txBody>
          <a:bodyPr wrap="none" rtlCol="0">
            <a:spAutoFit/>
          </a:bodyPr>
          <a:lstStyle/>
          <a:p>
            <a:r>
              <a:rPr lang="en-US" sz="11500" dirty="0">
                <a:latin typeface="Century Gothic" panose="020B0502020202020204" pitchFamily="34" charset="0"/>
              </a:rPr>
              <a:t>?</a:t>
            </a:r>
          </a:p>
        </p:txBody>
      </p:sp>
      <p:pic>
        <p:nvPicPr>
          <p:cNvPr id="9" name="Image" descr="Image">
            <a:extLst>
              <a:ext uri="{FF2B5EF4-FFF2-40B4-BE49-F238E27FC236}">
                <a16:creationId xmlns:a16="http://schemas.microsoft.com/office/drawing/2014/main" id="{E89E69FE-F12A-584D-9CB4-A0F4C260D8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85080" y="1612708"/>
            <a:ext cx="1799869" cy="1261745"/>
          </a:xfrm>
          <a:prstGeom prst="rect">
            <a:avLst/>
          </a:prstGeom>
          <a:ln w="12700">
            <a:miter lim="400000"/>
          </a:ln>
        </p:spPr>
      </p:pic>
      <p:pic>
        <p:nvPicPr>
          <p:cNvPr id="10" name="Picture 9">
            <a:extLst>
              <a:ext uri="{FF2B5EF4-FFF2-40B4-BE49-F238E27FC236}">
                <a16:creationId xmlns:a16="http://schemas.microsoft.com/office/drawing/2014/main" id="{CFA13F72-2071-6040-9F23-4977A85EDCB3}"/>
              </a:ext>
            </a:extLst>
          </p:cNvPr>
          <p:cNvPicPr>
            <a:picLocks noChangeAspect="1"/>
          </p:cNvPicPr>
          <p:nvPr/>
        </p:nvPicPr>
        <p:blipFill>
          <a:blip r:embed="rId3"/>
          <a:stretch>
            <a:fillRect/>
          </a:stretch>
        </p:blipFill>
        <p:spPr>
          <a:xfrm>
            <a:off x="6380872" y="1619160"/>
            <a:ext cx="1638300" cy="1231900"/>
          </a:xfrm>
          <a:prstGeom prst="rect">
            <a:avLst/>
          </a:prstGeom>
        </p:spPr>
      </p:pic>
      <p:pic>
        <p:nvPicPr>
          <p:cNvPr id="11" name="Picture 10">
            <a:extLst>
              <a:ext uri="{FF2B5EF4-FFF2-40B4-BE49-F238E27FC236}">
                <a16:creationId xmlns:a16="http://schemas.microsoft.com/office/drawing/2014/main" id="{D0F4279A-0486-BC4A-90F9-74806D54273F}"/>
              </a:ext>
            </a:extLst>
          </p:cNvPr>
          <p:cNvPicPr>
            <a:picLocks noChangeAspect="1"/>
          </p:cNvPicPr>
          <p:nvPr/>
        </p:nvPicPr>
        <p:blipFill>
          <a:blip r:embed="rId4"/>
          <a:stretch>
            <a:fillRect/>
          </a:stretch>
        </p:blipFill>
        <p:spPr>
          <a:xfrm>
            <a:off x="2571120" y="3944389"/>
            <a:ext cx="1833210" cy="1262878"/>
          </a:xfrm>
          <a:prstGeom prst="rect">
            <a:avLst/>
          </a:prstGeom>
        </p:spPr>
      </p:pic>
      <p:pic>
        <p:nvPicPr>
          <p:cNvPr id="12" name="Picture 11">
            <a:extLst>
              <a:ext uri="{FF2B5EF4-FFF2-40B4-BE49-F238E27FC236}">
                <a16:creationId xmlns:a16="http://schemas.microsoft.com/office/drawing/2014/main" id="{185AB1D1-E884-0D4F-9937-7ADF05262DE1}"/>
              </a:ext>
            </a:extLst>
          </p:cNvPr>
          <p:cNvPicPr>
            <a:picLocks noChangeAspect="1"/>
          </p:cNvPicPr>
          <p:nvPr/>
        </p:nvPicPr>
        <p:blipFill>
          <a:blip r:embed="rId5"/>
          <a:stretch>
            <a:fillRect/>
          </a:stretch>
        </p:blipFill>
        <p:spPr>
          <a:xfrm>
            <a:off x="6180934" y="3681421"/>
            <a:ext cx="1768525" cy="1768525"/>
          </a:xfrm>
          <a:prstGeom prst="rect">
            <a:avLst/>
          </a:prstGeom>
        </p:spPr>
      </p:pic>
      <p:pic>
        <p:nvPicPr>
          <p:cNvPr id="13" name="Picture 12">
            <a:extLst>
              <a:ext uri="{FF2B5EF4-FFF2-40B4-BE49-F238E27FC236}">
                <a16:creationId xmlns:a16="http://schemas.microsoft.com/office/drawing/2014/main" id="{30514BE9-2A06-8844-A0A5-D3B1F0DF4A6E}"/>
              </a:ext>
            </a:extLst>
          </p:cNvPr>
          <p:cNvPicPr>
            <a:picLocks noChangeAspect="1"/>
          </p:cNvPicPr>
          <p:nvPr/>
        </p:nvPicPr>
        <p:blipFill>
          <a:blip r:embed="rId6"/>
          <a:stretch>
            <a:fillRect/>
          </a:stretch>
        </p:blipFill>
        <p:spPr>
          <a:xfrm>
            <a:off x="9132751" y="2984023"/>
            <a:ext cx="1739900" cy="1155700"/>
          </a:xfrm>
          <a:prstGeom prst="rect">
            <a:avLst/>
          </a:prstGeom>
        </p:spPr>
      </p:pic>
      <p:cxnSp>
        <p:nvCxnSpPr>
          <p:cNvPr id="15" name="Straight Arrow Connector 14">
            <a:extLst>
              <a:ext uri="{FF2B5EF4-FFF2-40B4-BE49-F238E27FC236}">
                <a16:creationId xmlns:a16="http://schemas.microsoft.com/office/drawing/2014/main" id="{0EEAC1CE-F82A-F84C-BB12-8CA83748C6BC}"/>
              </a:ext>
            </a:extLst>
          </p:cNvPr>
          <p:cNvCxnSpPr>
            <a:stCxn id="3" idx="3"/>
            <a:endCxn id="9" idx="1"/>
          </p:cNvCxnSpPr>
          <p:nvPr/>
        </p:nvCxnSpPr>
        <p:spPr>
          <a:xfrm flipV="1">
            <a:off x="1339666" y="2243581"/>
            <a:ext cx="1245414" cy="1401223"/>
          </a:xfrm>
          <a:prstGeom prst="straightConnector1">
            <a:avLst/>
          </a:prstGeom>
          <a:ln w="698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73EA20F-DE78-AE44-8387-60133BA1B1EA}"/>
              </a:ext>
            </a:extLst>
          </p:cNvPr>
          <p:cNvCxnSpPr>
            <a:cxnSpLocks/>
            <a:stCxn id="9" idx="2"/>
            <a:endCxn id="11" idx="0"/>
          </p:cNvCxnSpPr>
          <p:nvPr/>
        </p:nvCxnSpPr>
        <p:spPr>
          <a:xfrm>
            <a:off x="3485015" y="2874453"/>
            <a:ext cx="2710" cy="1069936"/>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35D8BB-37B7-874C-80B1-1E29C4A1FD32}"/>
              </a:ext>
            </a:extLst>
          </p:cNvPr>
          <p:cNvCxnSpPr>
            <a:cxnSpLocks/>
            <a:stCxn id="29" idx="3"/>
            <a:endCxn id="12" idx="1"/>
          </p:cNvCxnSpPr>
          <p:nvPr/>
        </p:nvCxnSpPr>
        <p:spPr>
          <a:xfrm>
            <a:off x="4388832" y="2689007"/>
            <a:ext cx="1792102" cy="1876677"/>
          </a:xfrm>
          <a:prstGeom prst="straightConnector1">
            <a:avLst/>
          </a:prstGeom>
          <a:ln w="698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DB9A7B5-D518-D749-A5E5-C02D8755C603}"/>
              </a:ext>
            </a:extLst>
          </p:cNvPr>
          <p:cNvCxnSpPr>
            <a:cxnSpLocks/>
            <a:stCxn id="3" idx="3"/>
            <a:endCxn id="11" idx="1"/>
          </p:cNvCxnSpPr>
          <p:nvPr/>
        </p:nvCxnSpPr>
        <p:spPr>
          <a:xfrm>
            <a:off x="1339666" y="3644804"/>
            <a:ext cx="1231454" cy="93102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7622A08-83BA-5946-AAA3-174549384A21}"/>
              </a:ext>
            </a:extLst>
          </p:cNvPr>
          <p:cNvSpPr/>
          <p:nvPr/>
        </p:nvSpPr>
        <p:spPr>
          <a:xfrm>
            <a:off x="2571120" y="1955685"/>
            <a:ext cx="1833210" cy="592735"/>
          </a:xfrm>
          <a:prstGeom prst="rect">
            <a:avLst/>
          </a:prstGeom>
          <a:noFill/>
          <a:ln w="730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294170D-68B9-7342-AA36-8B3D3E27F939}"/>
              </a:ext>
            </a:extLst>
          </p:cNvPr>
          <p:cNvSpPr/>
          <p:nvPr/>
        </p:nvSpPr>
        <p:spPr>
          <a:xfrm>
            <a:off x="2555622" y="2530008"/>
            <a:ext cx="1833210" cy="317998"/>
          </a:xfrm>
          <a:prstGeom prst="rect">
            <a:avLst/>
          </a:prstGeom>
          <a:noFill/>
          <a:ln w="730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740A085-D134-7E40-861E-27B1A5BC9125}"/>
              </a:ext>
            </a:extLst>
          </p:cNvPr>
          <p:cNvCxnSpPr>
            <a:cxnSpLocks/>
            <a:stCxn id="28" idx="3"/>
            <a:endCxn id="10" idx="1"/>
          </p:cNvCxnSpPr>
          <p:nvPr/>
        </p:nvCxnSpPr>
        <p:spPr>
          <a:xfrm flipV="1">
            <a:off x="4404330" y="2235110"/>
            <a:ext cx="1976542" cy="16943"/>
          </a:xfrm>
          <a:prstGeom prst="straightConnector1">
            <a:avLst/>
          </a:prstGeom>
          <a:ln w="698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4B33E15-36F3-1845-B9CF-3D06C6138736}"/>
              </a:ext>
            </a:extLst>
          </p:cNvPr>
          <p:cNvCxnSpPr>
            <a:cxnSpLocks/>
            <a:stCxn id="11" idx="0"/>
            <a:endCxn id="10" idx="1"/>
          </p:cNvCxnSpPr>
          <p:nvPr/>
        </p:nvCxnSpPr>
        <p:spPr>
          <a:xfrm flipV="1">
            <a:off x="3487725" y="2235110"/>
            <a:ext cx="2893147" cy="1709279"/>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9EB9B7E-1EA8-064F-ACC8-EC5254BAF5B0}"/>
              </a:ext>
            </a:extLst>
          </p:cNvPr>
          <p:cNvCxnSpPr>
            <a:cxnSpLocks/>
            <a:stCxn id="11" idx="3"/>
            <a:endCxn id="12" idx="1"/>
          </p:cNvCxnSpPr>
          <p:nvPr/>
        </p:nvCxnSpPr>
        <p:spPr>
          <a:xfrm flipV="1">
            <a:off x="4404330" y="4565684"/>
            <a:ext cx="1776604" cy="1014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3731C793-59DE-AF40-871E-D9BF561EE4F1}"/>
              </a:ext>
            </a:extLst>
          </p:cNvPr>
          <p:cNvCxnSpPr>
            <a:cxnSpLocks/>
            <a:stCxn id="11" idx="2"/>
            <a:endCxn id="13" idx="1"/>
          </p:cNvCxnSpPr>
          <p:nvPr/>
        </p:nvCxnSpPr>
        <p:spPr>
          <a:xfrm rot="5400000" flipH="1" flipV="1">
            <a:off x="5487541" y="1562057"/>
            <a:ext cx="1645394" cy="5645026"/>
          </a:xfrm>
          <a:prstGeom prst="bentConnector4">
            <a:avLst>
              <a:gd name="adj1" fmla="val -47237"/>
              <a:gd name="adj2" fmla="val 90017"/>
            </a:avLst>
          </a:prstGeom>
          <a:ln w="7302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C5F80CB-637A-6843-B629-104CB387DD79}"/>
              </a:ext>
            </a:extLst>
          </p:cNvPr>
          <p:cNvSpPr txBox="1"/>
          <p:nvPr/>
        </p:nvSpPr>
        <p:spPr>
          <a:xfrm>
            <a:off x="147597" y="4599311"/>
            <a:ext cx="1381205" cy="646331"/>
          </a:xfrm>
          <a:prstGeom prst="rect">
            <a:avLst/>
          </a:prstGeom>
          <a:noFill/>
        </p:spPr>
        <p:txBody>
          <a:bodyPr wrap="square" rtlCol="0">
            <a:spAutoFit/>
          </a:bodyPr>
          <a:lstStyle/>
          <a:p>
            <a:r>
              <a:rPr lang="en-US" dirty="0">
                <a:latin typeface="Century Gothic" panose="020B0502020202020204" pitchFamily="34" charset="0"/>
              </a:rPr>
              <a:t>Start with a question</a:t>
            </a:r>
          </a:p>
        </p:txBody>
      </p:sp>
      <p:sp>
        <p:nvSpPr>
          <p:cNvPr id="51" name="TextBox 50">
            <a:extLst>
              <a:ext uri="{FF2B5EF4-FFF2-40B4-BE49-F238E27FC236}">
                <a16:creationId xmlns:a16="http://schemas.microsoft.com/office/drawing/2014/main" id="{EC2E07A7-924B-7D44-A2F0-8F921C53463F}"/>
              </a:ext>
            </a:extLst>
          </p:cNvPr>
          <p:cNvSpPr txBox="1"/>
          <p:nvPr/>
        </p:nvSpPr>
        <p:spPr>
          <a:xfrm>
            <a:off x="874144" y="1669050"/>
            <a:ext cx="1458748" cy="646331"/>
          </a:xfrm>
          <a:prstGeom prst="rect">
            <a:avLst/>
          </a:prstGeom>
          <a:noFill/>
        </p:spPr>
        <p:txBody>
          <a:bodyPr wrap="square" rtlCol="0">
            <a:spAutoFit/>
          </a:bodyPr>
          <a:lstStyle/>
          <a:p>
            <a:r>
              <a:rPr lang="en-US" dirty="0">
                <a:latin typeface="Century Gothic" panose="020B0502020202020204" pitchFamily="34" charset="0"/>
              </a:rPr>
              <a:t>And/or some data</a:t>
            </a:r>
          </a:p>
        </p:txBody>
      </p:sp>
      <p:sp>
        <p:nvSpPr>
          <p:cNvPr id="52" name="TextBox 51">
            <a:extLst>
              <a:ext uri="{FF2B5EF4-FFF2-40B4-BE49-F238E27FC236}">
                <a16:creationId xmlns:a16="http://schemas.microsoft.com/office/drawing/2014/main" id="{806FB3AC-F73D-B443-AE81-6D4AD6250D3B}"/>
              </a:ext>
            </a:extLst>
          </p:cNvPr>
          <p:cNvSpPr txBox="1"/>
          <p:nvPr/>
        </p:nvSpPr>
        <p:spPr>
          <a:xfrm>
            <a:off x="1880517" y="5372626"/>
            <a:ext cx="1381205" cy="646331"/>
          </a:xfrm>
          <a:prstGeom prst="rect">
            <a:avLst/>
          </a:prstGeom>
          <a:noFill/>
        </p:spPr>
        <p:txBody>
          <a:bodyPr wrap="square" rtlCol="0">
            <a:spAutoFit/>
          </a:bodyPr>
          <a:lstStyle/>
          <a:p>
            <a:r>
              <a:rPr lang="en-US" dirty="0">
                <a:latin typeface="Century Gothic" panose="020B0502020202020204" pitchFamily="34" charset="0"/>
              </a:rPr>
              <a:t>Build a model</a:t>
            </a:r>
          </a:p>
        </p:txBody>
      </p:sp>
      <p:sp>
        <p:nvSpPr>
          <p:cNvPr id="53" name="TextBox 52">
            <a:extLst>
              <a:ext uri="{FF2B5EF4-FFF2-40B4-BE49-F238E27FC236}">
                <a16:creationId xmlns:a16="http://schemas.microsoft.com/office/drawing/2014/main" id="{F76E4CB0-B458-B043-955E-AFD18F198E63}"/>
              </a:ext>
            </a:extLst>
          </p:cNvPr>
          <p:cNvSpPr txBox="1"/>
          <p:nvPr/>
        </p:nvSpPr>
        <p:spPr>
          <a:xfrm>
            <a:off x="7985831" y="1706350"/>
            <a:ext cx="1381205" cy="646331"/>
          </a:xfrm>
          <a:prstGeom prst="rect">
            <a:avLst/>
          </a:prstGeom>
          <a:noFill/>
        </p:spPr>
        <p:txBody>
          <a:bodyPr wrap="square" rtlCol="0">
            <a:spAutoFit/>
          </a:bodyPr>
          <a:lstStyle/>
          <a:p>
            <a:r>
              <a:rPr lang="en-US" dirty="0">
                <a:latin typeface="Century Gothic" panose="020B0502020202020204" pitchFamily="34" charset="0"/>
              </a:rPr>
              <a:t>Train the model</a:t>
            </a:r>
          </a:p>
        </p:txBody>
      </p:sp>
      <p:sp>
        <p:nvSpPr>
          <p:cNvPr id="54" name="TextBox 53">
            <a:extLst>
              <a:ext uri="{FF2B5EF4-FFF2-40B4-BE49-F238E27FC236}">
                <a16:creationId xmlns:a16="http://schemas.microsoft.com/office/drawing/2014/main" id="{B1ABEBFC-9BF6-1443-9B46-DFA515D497DD}"/>
              </a:ext>
            </a:extLst>
          </p:cNvPr>
          <p:cNvSpPr txBox="1"/>
          <p:nvPr/>
        </p:nvSpPr>
        <p:spPr>
          <a:xfrm>
            <a:off x="6180934" y="5476771"/>
            <a:ext cx="2025747" cy="369332"/>
          </a:xfrm>
          <a:prstGeom prst="rect">
            <a:avLst/>
          </a:prstGeom>
          <a:noFill/>
        </p:spPr>
        <p:txBody>
          <a:bodyPr wrap="square" rtlCol="0">
            <a:spAutoFit/>
          </a:bodyPr>
          <a:lstStyle/>
          <a:p>
            <a:r>
              <a:rPr lang="en-US" dirty="0">
                <a:latin typeface="Century Gothic" panose="020B0502020202020204" pitchFamily="34" charset="0"/>
              </a:rPr>
              <a:t>Test the model</a:t>
            </a:r>
          </a:p>
        </p:txBody>
      </p:sp>
      <p:sp>
        <p:nvSpPr>
          <p:cNvPr id="55" name="TextBox 54">
            <a:extLst>
              <a:ext uri="{FF2B5EF4-FFF2-40B4-BE49-F238E27FC236}">
                <a16:creationId xmlns:a16="http://schemas.microsoft.com/office/drawing/2014/main" id="{6D5D71A4-7799-F546-B9C4-34C4B3B240A6}"/>
              </a:ext>
            </a:extLst>
          </p:cNvPr>
          <p:cNvSpPr txBox="1"/>
          <p:nvPr/>
        </p:nvSpPr>
        <p:spPr>
          <a:xfrm>
            <a:off x="9148249" y="4356259"/>
            <a:ext cx="2025747" cy="923330"/>
          </a:xfrm>
          <a:prstGeom prst="rect">
            <a:avLst/>
          </a:prstGeom>
          <a:noFill/>
        </p:spPr>
        <p:txBody>
          <a:bodyPr wrap="square" rtlCol="0">
            <a:spAutoFit/>
          </a:bodyPr>
          <a:lstStyle/>
          <a:p>
            <a:r>
              <a:rPr lang="en-US" dirty="0">
                <a:latin typeface="Century Gothic" panose="020B0502020202020204" pitchFamily="34" charset="0"/>
              </a:rPr>
              <a:t>Engineer the system for production use</a:t>
            </a:r>
          </a:p>
        </p:txBody>
      </p:sp>
      <p:sp>
        <p:nvSpPr>
          <p:cNvPr id="31" name="Rounded Rectangle 30">
            <a:extLst>
              <a:ext uri="{FF2B5EF4-FFF2-40B4-BE49-F238E27FC236}">
                <a16:creationId xmlns:a16="http://schemas.microsoft.com/office/drawing/2014/main" id="{56823953-6C02-0B44-B7B8-D13D5B208C4E}"/>
              </a:ext>
            </a:extLst>
          </p:cNvPr>
          <p:cNvSpPr/>
          <p:nvPr/>
        </p:nvSpPr>
        <p:spPr>
          <a:xfrm>
            <a:off x="5620286" y="1458195"/>
            <a:ext cx="3765159" cy="160193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367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5871D-5CD5-DD42-AC99-ED33C646F512}"/>
              </a:ext>
            </a:extLst>
          </p:cNvPr>
          <p:cNvSpPr>
            <a:spLocks noGrp="1"/>
          </p:cNvSpPr>
          <p:nvPr>
            <p:ph type="title"/>
          </p:nvPr>
        </p:nvSpPr>
        <p:spPr/>
        <p:txBody>
          <a:bodyPr/>
          <a:lstStyle/>
          <a:p>
            <a:r>
              <a:rPr lang="en-US" dirty="0"/>
              <a:t>How do we train a model?</a:t>
            </a:r>
          </a:p>
        </p:txBody>
      </p:sp>
      <p:sp>
        <p:nvSpPr>
          <p:cNvPr id="2" name="Date Placeholder 1">
            <a:extLst>
              <a:ext uri="{FF2B5EF4-FFF2-40B4-BE49-F238E27FC236}">
                <a16:creationId xmlns:a16="http://schemas.microsoft.com/office/drawing/2014/main" id="{49550FC0-307B-2E4A-95B5-F915E89E953A}"/>
              </a:ext>
            </a:extLst>
          </p:cNvPr>
          <p:cNvSpPr>
            <a:spLocks noGrp="1"/>
          </p:cNvSpPr>
          <p:nvPr>
            <p:ph type="dt" sz="half" idx="10"/>
          </p:nvPr>
        </p:nvSpPr>
        <p:spPr/>
        <p:txBody>
          <a:bodyPr/>
          <a:lstStyle/>
          <a:p>
            <a:fld id="{51FCA9F3-E38A-1948-A7BD-9C5B1CFDFAF3}" type="datetime1">
              <a:rPr lang="en-US" smtClean="0"/>
              <a:t>1/28/26</a:t>
            </a:fld>
            <a:endParaRPr lang="en-US"/>
          </a:p>
        </p:txBody>
      </p:sp>
      <p:sp>
        <p:nvSpPr>
          <p:cNvPr id="3" name="Footer Placeholder 2">
            <a:extLst>
              <a:ext uri="{FF2B5EF4-FFF2-40B4-BE49-F238E27FC236}">
                <a16:creationId xmlns:a16="http://schemas.microsoft.com/office/drawing/2014/main" id="{B767953D-BAB7-754F-B379-4206EA370FF1}"/>
              </a:ext>
            </a:extLst>
          </p:cNvPr>
          <p:cNvSpPr>
            <a:spLocks noGrp="1"/>
          </p:cNvSpPr>
          <p:nvPr>
            <p:ph type="ftr" sz="quarter" idx="11"/>
          </p:nvPr>
        </p:nvSpPr>
        <p:spPr/>
        <p:txBody>
          <a:bodyPr/>
          <a:lstStyle/>
          <a:p>
            <a:r>
              <a:rPr lang="en-US"/>
              <a:t>UB</a:t>
            </a:r>
          </a:p>
        </p:txBody>
      </p:sp>
      <p:sp>
        <p:nvSpPr>
          <p:cNvPr id="4" name="Slide Number Placeholder 3">
            <a:extLst>
              <a:ext uri="{FF2B5EF4-FFF2-40B4-BE49-F238E27FC236}">
                <a16:creationId xmlns:a16="http://schemas.microsoft.com/office/drawing/2014/main" id="{EDBB0732-0026-364B-8288-81EBF50C21CE}"/>
              </a:ext>
            </a:extLst>
          </p:cNvPr>
          <p:cNvSpPr>
            <a:spLocks noGrp="1"/>
          </p:cNvSpPr>
          <p:nvPr>
            <p:ph type="sldNum" sz="quarter" idx="12"/>
          </p:nvPr>
        </p:nvSpPr>
        <p:spPr/>
        <p:txBody>
          <a:bodyPr/>
          <a:lstStyle/>
          <a:p>
            <a:fld id="{6088BDBC-A55A-0D4E-9238-49D16FB07DCD}" type="slidenum">
              <a:rPr lang="en-US" smtClean="0"/>
              <a:t>39</a:t>
            </a:fld>
            <a:endParaRPr lang="en-US"/>
          </a:p>
        </p:txBody>
      </p:sp>
      <p:pic>
        <p:nvPicPr>
          <p:cNvPr id="7" name="Picture 6">
            <a:extLst>
              <a:ext uri="{FF2B5EF4-FFF2-40B4-BE49-F238E27FC236}">
                <a16:creationId xmlns:a16="http://schemas.microsoft.com/office/drawing/2014/main" id="{AFC61EAD-24B3-184E-B5D0-2768E3AF8031}"/>
              </a:ext>
            </a:extLst>
          </p:cNvPr>
          <p:cNvPicPr>
            <a:picLocks noChangeAspect="1"/>
          </p:cNvPicPr>
          <p:nvPr/>
        </p:nvPicPr>
        <p:blipFill>
          <a:blip r:embed="rId2"/>
          <a:stretch>
            <a:fillRect/>
          </a:stretch>
        </p:blipFill>
        <p:spPr>
          <a:xfrm>
            <a:off x="10444172" y="0"/>
            <a:ext cx="1638300" cy="1231900"/>
          </a:xfrm>
          <a:prstGeom prst="rect">
            <a:avLst/>
          </a:prstGeom>
        </p:spPr>
      </p:pic>
      <p:cxnSp>
        <p:nvCxnSpPr>
          <p:cNvPr id="8" name="Straight Connector 7">
            <a:extLst>
              <a:ext uri="{FF2B5EF4-FFF2-40B4-BE49-F238E27FC236}">
                <a16:creationId xmlns:a16="http://schemas.microsoft.com/office/drawing/2014/main" id="{2CABC0BD-442C-EB49-BEB2-A8338A27AA83}"/>
              </a:ext>
            </a:extLst>
          </p:cNvPr>
          <p:cNvCxnSpPr/>
          <p:nvPr/>
        </p:nvCxnSpPr>
        <p:spPr>
          <a:xfrm>
            <a:off x="3581400" y="1934308"/>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33828-BDAC-4E45-AF79-6AC618616D1B}"/>
              </a:ext>
            </a:extLst>
          </p:cNvPr>
          <p:cNvCxnSpPr>
            <a:cxnSpLocks/>
          </p:cNvCxnSpPr>
          <p:nvPr/>
        </p:nvCxnSpPr>
        <p:spPr>
          <a:xfrm flipH="1">
            <a:off x="3569677" y="5709139"/>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0D40A2C-CA78-4F44-A2F2-6B07475FA023}"/>
              </a:ext>
            </a:extLst>
          </p:cNvPr>
          <p:cNvSpPr/>
          <p:nvPr/>
        </p:nvSpPr>
        <p:spPr>
          <a:xfrm>
            <a:off x="4169017" y="2214533"/>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A130C7-9620-5C44-A40D-4C1DCADB4E6C}"/>
              </a:ext>
            </a:extLst>
          </p:cNvPr>
          <p:cNvSpPr/>
          <p:nvPr/>
        </p:nvSpPr>
        <p:spPr>
          <a:xfrm>
            <a:off x="4768362" y="374577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82E2712-1775-B94B-9286-C05B641A817B}"/>
              </a:ext>
            </a:extLst>
          </p:cNvPr>
          <p:cNvSpPr/>
          <p:nvPr/>
        </p:nvSpPr>
        <p:spPr>
          <a:xfrm>
            <a:off x="5213838" y="366822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CC1B5A-D6D0-7D4C-BC4C-7494963CC1D5}"/>
              </a:ext>
            </a:extLst>
          </p:cNvPr>
          <p:cNvSpPr/>
          <p:nvPr/>
        </p:nvSpPr>
        <p:spPr>
          <a:xfrm>
            <a:off x="6775938" y="283002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9E2C3FC-472B-9E40-BF4A-A3D471BBAA35}"/>
              </a:ext>
            </a:extLst>
          </p:cNvPr>
          <p:cNvSpPr/>
          <p:nvPr/>
        </p:nvSpPr>
        <p:spPr>
          <a:xfrm>
            <a:off x="6201507" y="2936972"/>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AA53A1-AF2D-3E43-9795-08A83397F361}"/>
              </a:ext>
            </a:extLst>
          </p:cNvPr>
          <p:cNvSpPr/>
          <p:nvPr/>
        </p:nvSpPr>
        <p:spPr>
          <a:xfrm>
            <a:off x="5014545" y="432581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087823-4E91-C846-A0AE-59C9A696A864}"/>
              </a:ext>
            </a:extLst>
          </p:cNvPr>
          <p:cNvSpPr/>
          <p:nvPr/>
        </p:nvSpPr>
        <p:spPr>
          <a:xfrm>
            <a:off x="4487009" y="464233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948F7A-A292-DE44-9C01-FFFEFE6C900A}"/>
              </a:ext>
            </a:extLst>
          </p:cNvPr>
          <p:cNvSpPr/>
          <p:nvPr/>
        </p:nvSpPr>
        <p:spPr>
          <a:xfrm>
            <a:off x="6342184" y="345824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1CEAD0-7D52-7240-91D5-8384E30B8A14}"/>
              </a:ext>
            </a:extLst>
          </p:cNvPr>
          <p:cNvSpPr/>
          <p:nvPr/>
        </p:nvSpPr>
        <p:spPr>
          <a:xfrm>
            <a:off x="6072554" y="386861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C75A6A3-CE26-8E4A-9CAD-74A448079C0A}"/>
              </a:ext>
            </a:extLst>
          </p:cNvPr>
          <p:cNvSpPr/>
          <p:nvPr/>
        </p:nvSpPr>
        <p:spPr>
          <a:xfrm>
            <a:off x="5404339" y="447711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3867A39-652B-034F-99A0-801C9B7D3CD4}"/>
              </a:ext>
            </a:extLst>
          </p:cNvPr>
          <p:cNvSpPr/>
          <p:nvPr/>
        </p:nvSpPr>
        <p:spPr>
          <a:xfrm>
            <a:off x="5202116" y="4982307"/>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A2D6B3-673D-A54C-82B1-1915F4E626C5}"/>
              </a:ext>
            </a:extLst>
          </p:cNvPr>
          <p:cNvSpPr/>
          <p:nvPr/>
        </p:nvSpPr>
        <p:spPr>
          <a:xfrm>
            <a:off x="5802921" y="4395057"/>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F277774-EF71-9D4C-971A-0CBF183DF686}"/>
              </a:ext>
            </a:extLst>
          </p:cNvPr>
          <p:cNvSpPr/>
          <p:nvPr/>
        </p:nvSpPr>
        <p:spPr>
          <a:xfrm>
            <a:off x="6822830" y="388619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D929798-3AA3-A745-AE47-E7ED0270E23A}"/>
              </a:ext>
            </a:extLst>
          </p:cNvPr>
          <p:cNvSpPr/>
          <p:nvPr/>
        </p:nvSpPr>
        <p:spPr>
          <a:xfrm>
            <a:off x="7467598" y="309260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493F819-E941-FE42-8FD3-F1E78B18CAFA}"/>
              </a:ext>
            </a:extLst>
          </p:cNvPr>
          <p:cNvSpPr/>
          <p:nvPr/>
        </p:nvSpPr>
        <p:spPr>
          <a:xfrm>
            <a:off x="7561381" y="239040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6CD6DE7-10FC-3947-8409-C8E8FD013932}"/>
              </a:ext>
            </a:extLst>
          </p:cNvPr>
          <p:cNvSpPr/>
          <p:nvPr/>
        </p:nvSpPr>
        <p:spPr>
          <a:xfrm>
            <a:off x="3925768" y="496417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323232F8-0C1D-4442-945C-0A0D16A1F89B}"/>
              </a:ext>
            </a:extLst>
          </p:cNvPr>
          <p:cNvCxnSpPr>
            <a:cxnSpLocks/>
          </p:cNvCxnSpPr>
          <p:nvPr/>
        </p:nvCxnSpPr>
        <p:spPr>
          <a:xfrm flipH="1">
            <a:off x="4648197" y="2382825"/>
            <a:ext cx="3171091" cy="2666660"/>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80C1A1-60D9-6543-B54D-9233F6FBF55E}"/>
              </a:ext>
            </a:extLst>
          </p:cNvPr>
          <p:cNvCxnSpPr>
            <a:cxnSpLocks/>
          </p:cNvCxnSpPr>
          <p:nvPr/>
        </p:nvCxnSpPr>
        <p:spPr>
          <a:xfrm flipH="1" flipV="1">
            <a:off x="4173418" y="2989847"/>
            <a:ext cx="3552087" cy="1243743"/>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7202082-D106-5642-8E99-7B0C6447FA1C}"/>
              </a:ext>
            </a:extLst>
          </p:cNvPr>
          <p:cNvCxnSpPr>
            <a:cxnSpLocks/>
          </p:cNvCxnSpPr>
          <p:nvPr/>
        </p:nvCxnSpPr>
        <p:spPr>
          <a:xfrm flipH="1">
            <a:off x="3821726" y="3947430"/>
            <a:ext cx="4284776" cy="236718"/>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C60C6D-A72F-8540-9EB2-E826F2BDE4D7}"/>
              </a:ext>
            </a:extLst>
          </p:cNvPr>
          <p:cNvCxnSpPr>
            <a:cxnSpLocks/>
          </p:cNvCxnSpPr>
          <p:nvPr/>
        </p:nvCxnSpPr>
        <p:spPr>
          <a:xfrm flipH="1">
            <a:off x="4024531" y="4010165"/>
            <a:ext cx="4278920" cy="986037"/>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559EA80-FD4E-BB47-AFE7-D6FD666A109A}"/>
              </a:ext>
            </a:extLst>
          </p:cNvPr>
          <p:cNvSpPr txBox="1"/>
          <p:nvPr/>
        </p:nvSpPr>
        <p:spPr>
          <a:xfrm>
            <a:off x="9035934" y="2344640"/>
            <a:ext cx="2396618" cy="2308324"/>
          </a:xfrm>
          <a:prstGeom prst="rect">
            <a:avLst/>
          </a:prstGeom>
          <a:noFill/>
        </p:spPr>
        <p:txBody>
          <a:bodyPr wrap="square" rtlCol="0">
            <a:spAutoFit/>
          </a:bodyPr>
          <a:lstStyle/>
          <a:p>
            <a:r>
              <a:rPr lang="en-US" sz="3600" dirty="0"/>
              <a:t>That is, how do we find the “best” line?</a:t>
            </a:r>
          </a:p>
        </p:txBody>
      </p:sp>
      <p:sp>
        <p:nvSpPr>
          <p:cNvPr id="35" name="TextBox 34">
            <a:extLst>
              <a:ext uri="{FF2B5EF4-FFF2-40B4-BE49-F238E27FC236}">
                <a16:creationId xmlns:a16="http://schemas.microsoft.com/office/drawing/2014/main" id="{535B39B5-07DE-6945-ABAE-5B4A3E47CEF9}"/>
              </a:ext>
            </a:extLst>
          </p:cNvPr>
          <p:cNvSpPr txBox="1"/>
          <p:nvPr/>
        </p:nvSpPr>
        <p:spPr>
          <a:xfrm>
            <a:off x="3469908" y="5759806"/>
            <a:ext cx="5842904" cy="461665"/>
          </a:xfrm>
          <a:prstGeom prst="rect">
            <a:avLst/>
          </a:prstGeom>
          <a:noFill/>
        </p:spPr>
        <p:txBody>
          <a:bodyPr wrap="square" rtlCol="0">
            <a:spAutoFit/>
          </a:bodyPr>
          <a:lstStyle/>
          <a:p>
            <a:pPr algn="ctr"/>
            <a:r>
              <a:rPr lang="en-US" sz="2400" dirty="0">
                <a:latin typeface="Century Gothic" panose="020B0502020202020204" pitchFamily="34" charset="0"/>
              </a:rPr>
              <a:t>Number of arrests made today</a:t>
            </a:r>
          </a:p>
        </p:txBody>
      </p:sp>
      <p:sp>
        <p:nvSpPr>
          <p:cNvPr id="36" name="TextBox 35">
            <a:extLst>
              <a:ext uri="{FF2B5EF4-FFF2-40B4-BE49-F238E27FC236}">
                <a16:creationId xmlns:a16="http://schemas.microsoft.com/office/drawing/2014/main" id="{390E8E43-183D-5D44-AE9A-EABFCA6A3BB9}"/>
              </a:ext>
            </a:extLst>
          </p:cNvPr>
          <p:cNvSpPr txBox="1"/>
          <p:nvPr/>
        </p:nvSpPr>
        <p:spPr>
          <a:xfrm>
            <a:off x="280983" y="2884325"/>
            <a:ext cx="3342806" cy="954107"/>
          </a:xfrm>
          <a:prstGeom prst="rect">
            <a:avLst/>
          </a:prstGeom>
          <a:noFill/>
        </p:spPr>
        <p:txBody>
          <a:bodyPr wrap="square" rtlCol="0">
            <a:spAutoFit/>
          </a:bodyPr>
          <a:lstStyle/>
          <a:p>
            <a:r>
              <a:rPr lang="en-US" sz="2800" dirty="0">
                <a:latin typeface="Century Gothic" panose="020B0502020202020204" pitchFamily="34" charset="0"/>
              </a:rPr>
              <a:t>Number of crimes tomorrow</a:t>
            </a:r>
          </a:p>
        </p:txBody>
      </p:sp>
    </p:spTree>
    <p:extLst>
      <p:ext uri="{BB962C8B-B14F-4D97-AF65-F5344CB8AC3E}">
        <p14:creationId xmlns:p14="http://schemas.microsoft.com/office/powerpoint/2010/main" val="115201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5871D-5CD5-DD42-AC99-ED33C646F512}"/>
              </a:ext>
            </a:extLst>
          </p:cNvPr>
          <p:cNvSpPr>
            <a:spLocks noGrp="1"/>
          </p:cNvSpPr>
          <p:nvPr>
            <p:ph type="title"/>
          </p:nvPr>
        </p:nvSpPr>
        <p:spPr/>
        <p:txBody>
          <a:bodyPr/>
          <a:lstStyle/>
          <a:p>
            <a:r>
              <a:rPr lang="en-US" dirty="0"/>
              <a:t>How do we train a model?</a:t>
            </a:r>
          </a:p>
        </p:txBody>
      </p:sp>
      <p:sp>
        <p:nvSpPr>
          <p:cNvPr id="2" name="Date Placeholder 1">
            <a:extLst>
              <a:ext uri="{FF2B5EF4-FFF2-40B4-BE49-F238E27FC236}">
                <a16:creationId xmlns:a16="http://schemas.microsoft.com/office/drawing/2014/main" id="{49550FC0-307B-2E4A-95B5-F915E89E953A}"/>
              </a:ext>
            </a:extLst>
          </p:cNvPr>
          <p:cNvSpPr>
            <a:spLocks noGrp="1"/>
          </p:cNvSpPr>
          <p:nvPr>
            <p:ph type="dt" sz="half" idx="10"/>
          </p:nvPr>
        </p:nvSpPr>
        <p:spPr/>
        <p:txBody>
          <a:bodyPr/>
          <a:lstStyle/>
          <a:p>
            <a:fld id="{51FCA9F3-E38A-1948-A7BD-9C5B1CFDFAF3}" type="datetime1">
              <a:rPr lang="en-US" smtClean="0"/>
              <a:t>1/28/26</a:t>
            </a:fld>
            <a:endParaRPr lang="en-US"/>
          </a:p>
        </p:txBody>
      </p:sp>
      <p:sp>
        <p:nvSpPr>
          <p:cNvPr id="3" name="Footer Placeholder 2">
            <a:extLst>
              <a:ext uri="{FF2B5EF4-FFF2-40B4-BE49-F238E27FC236}">
                <a16:creationId xmlns:a16="http://schemas.microsoft.com/office/drawing/2014/main" id="{B767953D-BAB7-754F-B379-4206EA370FF1}"/>
              </a:ext>
            </a:extLst>
          </p:cNvPr>
          <p:cNvSpPr>
            <a:spLocks noGrp="1"/>
          </p:cNvSpPr>
          <p:nvPr>
            <p:ph type="ftr" sz="quarter" idx="11"/>
          </p:nvPr>
        </p:nvSpPr>
        <p:spPr/>
        <p:txBody>
          <a:bodyPr/>
          <a:lstStyle/>
          <a:p>
            <a:r>
              <a:rPr lang="en-US"/>
              <a:t>UB</a:t>
            </a:r>
          </a:p>
        </p:txBody>
      </p:sp>
      <p:sp>
        <p:nvSpPr>
          <p:cNvPr id="4" name="Slide Number Placeholder 3">
            <a:extLst>
              <a:ext uri="{FF2B5EF4-FFF2-40B4-BE49-F238E27FC236}">
                <a16:creationId xmlns:a16="http://schemas.microsoft.com/office/drawing/2014/main" id="{EDBB0732-0026-364B-8288-81EBF50C21CE}"/>
              </a:ext>
            </a:extLst>
          </p:cNvPr>
          <p:cNvSpPr>
            <a:spLocks noGrp="1"/>
          </p:cNvSpPr>
          <p:nvPr>
            <p:ph type="sldNum" sz="quarter" idx="12"/>
          </p:nvPr>
        </p:nvSpPr>
        <p:spPr/>
        <p:txBody>
          <a:bodyPr/>
          <a:lstStyle/>
          <a:p>
            <a:fld id="{6088BDBC-A55A-0D4E-9238-49D16FB07DCD}" type="slidenum">
              <a:rPr lang="en-US" smtClean="0"/>
              <a:t>40</a:t>
            </a:fld>
            <a:endParaRPr lang="en-US"/>
          </a:p>
        </p:txBody>
      </p:sp>
      <p:pic>
        <p:nvPicPr>
          <p:cNvPr id="7" name="Picture 6">
            <a:extLst>
              <a:ext uri="{FF2B5EF4-FFF2-40B4-BE49-F238E27FC236}">
                <a16:creationId xmlns:a16="http://schemas.microsoft.com/office/drawing/2014/main" id="{AFC61EAD-24B3-184E-B5D0-2768E3AF8031}"/>
              </a:ext>
            </a:extLst>
          </p:cNvPr>
          <p:cNvPicPr>
            <a:picLocks noChangeAspect="1"/>
          </p:cNvPicPr>
          <p:nvPr/>
        </p:nvPicPr>
        <p:blipFill>
          <a:blip r:embed="rId2"/>
          <a:stretch>
            <a:fillRect/>
          </a:stretch>
        </p:blipFill>
        <p:spPr>
          <a:xfrm>
            <a:off x="10444172" y="0"/>
            <a:ext cx="1638300" cy="1231900"/>
          </a:xfrm>
          <a:prstGeom prst="rect">
            <a:avLst/>
          </a:prstGeom>
        </p:spPr>
      </p:pic>
      <p:cxnSp>
        <p:nvCxnSpPr>
          <p:cNvPr id="8" name="Straight Connector 7">
            <a:extLst>
              <a:ext uri="{FF2B5EF4-FFF2-40B4-BE49-F238E27FC236}">
                <a16:creationId xmlns:a16="http://schemas.microsoft.com/office/drawing/2014/main" id="{2CABC0BD-442C-EB49-BEB2-A8338A27AA83}"/>
              </a:ext>
            </a:extLst>
          </p:cNvPr>
          <p:cNvCxnSpPr/>
          <p:nvPr/>
        </p:nvCxnSpPr>
        <p:spPr>
          <a:xfrm>
            <a:off x="3581400" y="1934308"/>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33828-BDAC-4E45-AF79-6AC618616D1B}"/>
              </a:ext>
            </a:extLst>
          </p:cNvPr>
          <p:cNvCxnSpPr>
            <a:cxnSpLocks/>
          </p:cNvCxnSpPr>
          <p:nvPr/>
        </p:nvCxnSpPr>
        <p:spPr>
          <a:xfrm flipH="1">
            <a:off x="3569677" y="5709139"/>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0D40A2C-CA78-4F44-A2F2-6B07475FA023}"/>
              </a:ext>
            </a:extLst>
          </p:cNvPr>
          <p:cNvSpPr/>
          <p:nvPr/>
        </p:nvSpPr>
        <p:spPr>
          <a:xfrm>
            <a:off x="4169017" y="2214533"/>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A130C7-9620-5C44-A40D-4C1DCADB4E6C}"/>
              </a:ext>
            </a:extLst>
          </p:cNvPr>
          <p:cNvSpPr/>
          <p:nvPr/>
        </p:nvSpPr>
        <p:spPr>
          <a:xfrm>
            <a:off x="4768362" y="374577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82E2712-1775-B94B-9286-C05B641A817B}"/>
              </a:ext>
            </a:extLst>
          </p:cNvPr>
          <p:cNvSpPr/>
          <p:nvPr/>
        </p:nvSpPr>
        <p:spPr>
          <a:xfrm>
            <a:off x="5213838" y="366822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CC1B5A-D6D0-7D4C-BC4C-7494963CC1D5}"/>
              </a:ext>
            </a:extLst>
          </p:cNvPr>
          <p:cNvSpPr/>
          <p:nvPr/>
        </p:nvSpPr>
        <p:spPr>
          <a:xfrm>
            <a:off x="6775938" y="283002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9E2C3FC-472B-9E40-BF4A-A3D471BBAA35}"/>
              </a:ext>
            </a:extLst>
          </p:cNvPr>
          <p:cNvSpPr/>
          <p:nvPr/>
        </p:nvSpPr>
        <p:spPr>
          <a:xfrm>
            <a:off x="6201507" y="2936972"/>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AA53A1-AF2D-3E43-9795-08A83397F361}"/>
              </a:ext>
            </a:extLst>
          </p:cNvPr>
          <p:cNvSpPr/>
          <p:nvPr/>
        </p:nvSpPr>
        <p:spPr>
          <a:xfrm>
            <a:off x="5014545" y="432581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087823-4E91-C846-A0AE-59C9A696A864}"/>
              </a:ext>
            </a:extLst>
          </p:cNvPr>
          <p:cNvSpPr/>
          <p:nvPr/>
        </p:nvSpPr>
        <p:spPr>
          <a:xfrm>
            <a:off x="4487009" y="464233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948F7A-A292-DE44-9C01-FFFEFE6C900A}"/>
              </a:ext>
            </a:extLst>
          </p:cNvPr>
          <p:cNvSpPr/>
          <p:nvPr/>
        </p:nvSpPr>
        <p:spPr>
          <a:xfrm>
            <a:off x="6342184" y="345824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1CEAD0-7D52-7240-91D5-8384E30B8A14}"/>
              </a:ext>
            </a:extLst>
          </p:cNvPr>
          <p:cNvSpPr/>
          <p:nvPr/>
        </p:nvSpPr>
        <p:spPr>
          <a:xfrm>
            <a:off x="6072554" y="386861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C75A6A3-CE26-8E4A-9CAD-74A448079C0A}"/>
              </a:ext>
            </a:extLst>
          </p:cNvPr>
          <p:cNvSpPr/>
          <p:nvPr/>
        </p:nvSpPr>
        <p:spPr>
          <a:xfrm>
            <a:off x="5404339" y="447711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3867A39-652B-034F-99A0-801C9B7D3CD4}"/>
              </a:ext>
            </a:extLst>
          </p:cNvPr>
          <p:cNvSpPr/>
          <p:nvPr/>
        </p:nvSpPr>
        <p:spPr>
          <a:xfrm>
            <a:off x="5202116" y="4982307"/>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A2D6B3-673D-A54C-82B1-1915F4E626C5}"/>
              </a:ext>
            </a:extLst>
          </p:cNvPr>
          <p:cNvSpPr/>
          <p:nvPr/>
        </p:nvSpPr>
        <p:spPr>
          <a:xfrm>
            <a:off x="5802921" y="4395057"/>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F277774-EF71-9D4C-971A-0CBF183DF686}"/>
              </a:ext>
            </a:extLst>
          </p:cNvPr>
          <p:cNvSpPr/>
          <p:nvPr/>
        </p:nvSpPr>
        <p:spPr>
          <a:xfrm>
            <a:off x="6822830" y="3886198"/>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D929798-3AA3-A745-AE47-E7ED0270E23A}"/>
              </a:ext>
            </a:extLst>
          </p:cNvPr>
          <p:cNvSpPr/>
          <p:nvPr/>
        </p:nvSpPr>
        <p:spPr>
          <a:xfrm>
            <a:off x="7467598" y="3092604"/>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493F819-E941-FE42-8FD3-F1E78B18CAFA}"/>
              </a:ext>
            </a:extLst>
          </p:cNvPr>
          <p:cNvSpPr/>
          <p:nvPr/>
        </p:nvSpPr>
        <p:spPr>
          <a:xfrm>
            <a:off x="7561381" y="2390409"/>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6CD6DE7-10FC-3947-8409-C8E8FD013932}"/>
              </a:ext>
            </a:extLst>
          </p:cNvPr>
          <p:cNvSpPr/>
          <p:nvPr/>
        </p:nvSpPr>
        <p:spPr>
          <a:xfrm>
            <a:off x="3925768" y="4964175"/>
            <a:ext cx="257907" cy="257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323232F8-0C1D-4442-945C-0A0D16A1F89B}"/>
              </a:ext>
            </a:extLst>
          </p:cNvPr>
          <p:cNvCxnSpPr>
            <a:cxnSpLocks/>
          </p:cNvCxnSpPr>
          <p:nvPr/>
        </p:nvCxnSpPr>
        <p:spPr>
          <a:xfrm flipH="1">
            <a:off x="4080085" y="2382825"/>
            <a:ext cx="3739204" cy="3255975"/>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559EA80-FD4E-BB47-AFE7-D6FD666A109A}"/>
              </a:ext>
            </a:extLst>
          </p:cNvPr>
          <p:cNvSpPr txBox="1"/>
          <p:nvPr/>
        </p:nvSpPr>
        <p:spPr>
          <a:xfrm>
            <a:off x="8797502" y="1318278"/>
            <a:ext cx="3085783" cy="2554545"/>
          </a:xfrm>
          <a:prstGeom prst="rect">
            <a:avLst/>
          </a:prstGeom>
          <a:noFill/>
        </p:spPr>
        <p:txBody>
          <a:bodyPr wrap="square" rtlCol="0">
            <a:spAutoFit/>
          </a:bodyPr>
          <a:lstStyle/>
          <a:p>
            <a:r>
              <a:rPr lang="en-US" sz="3200" dirty="0"/>
              <a:t>Find the one that minimizes some </a:t>
            </a:r>
            <a:r>
              <a:rPr lang="en-US" sz="3200" b="1" dirty="0"/>
              <a:t>objective function</a:t>
            </a:r>
            <a:endParaRPr lang="en-US" sz="3200" dirty="0"/>
          </a:p>
        </p:txBody>
      </p:sp>
      <p:pic>
        <p:nvPicPr>
          <p:cNvPr id="32" name="Picture 31">
            <a:extLst>
              <a:ext uri="{FF2B5EF4-FFF2-40B4-BE49-F238E27FC236}">
                <a16:creationId xmlns:a16="http://schemas.microsoft.com/office/drawing/2014/main" id="{77EE49BC-9D89-3247-9A1D-041CB0A785F2}"/>
              </a:ext>
            </a:extLst>
          </p:cNvPr>
          <p:cNvPicPr>
            <a:picLocks noChangeAspect="1"/>
          </p:cNvPicPr>
          <p:nvPr/>
        </p:nvPicPr>
        <p:blipFill>
          <a:blip r:embed="rId3"/>
          <a:stretch>
            <a:fillRect/>
          </a:stretch>
        </p:blipFill>
        <p:spPr>
          <a:xfrm>
            <a:off x="8828600" y="4415342"/>
            <a:ext cx="3102016" cy="1441642"/>
          </a:xfrm>
          <a:prstGeom prst="rect">
            <a:avLst/>
          </a:prstGeom>
        </p:spPr>
      </p:pic>
      <p:sp>
        <p:nvSpPr>
          <p:cNvPr id="35" name="TextBox 34">
            <a:extLst>
              <a:ext uri="{FF2B5EF4-FFF2-40B4-BE49-F238E27FC236}">
                <a16:creationId xmlns:a16="http://schemas.microsoft.com/office/drawing/2014/main" id="{488BD276-BDCB-5544-BF68-0C101262DD83}"/>
              </a:ext>
            </a:extLst>
          </p:cNvPr>
          <p:cNvSpPr txBox="1"/>
          <p:nvPr/>
        </p:nvSpPr>
        <p:spPr>
          <a:xfrm>
            <a:off x="9132020" y="3954302"/>
            <a:ext cx="2794868" cy="369332"/>
          </a:xfrm>
          <a:prstGeom prst="rect">
            <a:avLst/>
          </a:prstGeom>
          <a:noFill/>
        </p:spPr>
        <p:txBody>
          <a:bodyPr wrap="none" rtlCol="0">
            <a:spAutoFit/>
          </a:bodyPr>
          <a:lstStyle/>
          <a:p>
            <a:r>
              <a:rPr lang="en-US" dirty="0"/>
              <a:t>SSE – sum of squared errors</a:t>
            </a:r>
          </a:p>
        </p:txBody>
      </p:sp>
      <p:cxnSp>
        <p:nvCxnSpPr>
          <p:cNvPr id="36" name="Straight Connector 35">
            <a:extLst>
              <a:ext uri="{FF2B5EF4-FFF2-40B4-BE49-F238E27FC236}">
                <a16:creationId xmlns:a16="http://schemas.microsoft.com/office/drawing/2014/main" id="{E3663A8E-F533-C048-93DB-0FFA1F41BE3E}"/>
              </a:ext>
            </a:extLst>
          </p:cNvPr>
          <p:cNvCxnSpPr>
            <a:cxnSpLocks/>
            <a:stCxn id="14" idx="4"/>
          </p:cNvCxnSpPr>
          <p:nvPr/>
        </p:nvCxnSpPr>
        <p:spPr>
          <a:xfrm>
            <a:off x="5342792" y="3926132"/>
            <a:ext cx="0" cy="468925"/>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EE8EDE8-14BD-754A-8060-1D34F5445EB1}"/>
              </a:ext>
            </a:extLst>
          </p:cNvPr>
          <p:cNvCxnSpPr>
            <a:cxnSpLocks/>
            <a:endCxn id="23" idx="0"/>
          </p:cNvCxnSpPr>
          <p:nvPr/>
        </p:nvCxnSpPr>
        <p:spPr>
          <a:xfrm>
            <a:off x="5931874" y="4015151"/>
            <a:ext cx="1" cy="379906"/>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2826EB5-9404-FE46-A587-B6AF6FEE41B8}"/>
              </a:ext>
            </a:extLst>
          </p:cNvPr>
          <p:cNvCxnSpPr>
            <a:cxnSpLocks/>
          </p:cNvCxnSpPr>
          <p:nvPr/>
        </p:nvCxnSpPr>
        <p:spPr>
          <a:xfrm>
            <a:off x="6957313" y="3191354"/>
            <a:ext cx="0" cy="723682"/>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E9679B0-1D79-CF4A-A152-3340BD60978C}"/>
              </a:ext>
            </a:extLst>
          </p:cNvPr>
          <p:cNvCxnSpPr>
            <a:cxnSpLocks/>
            <a:stCxn id="28" idx="3"/>
            <a:endCxn id="25" idx="0"/>
          </p:cNvCxnSpPr>
          <p:nvPr/>
        </p:nvCxnSpPr>
        <p:spPr>
          <a:xfrm flipH="1">
            <a:off x="7596552" y="2610546"/>
            <a:ext cx="2599" cy="482058"/>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B595708-65A7-7E4E-B656-0E6E1411EEF2}"/>
              </a:ext>
            </a:extLst>
          </p:cNvPr>
          <p:cNvCxnSpPr>
            <a:cxnSpLocks/>
          </p:cNvCxnSpPr>
          <p:nvPr/>
        </p:nvCxnSpPr>
        <p:spPr>
          <a:xfrm flipH="1">
            <a:off x="4089322" y="5136163"/>
            <a:ext cx="2599" cy="482058"/>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C25A851-3108-FE45-A43A-E6C10B1A501E}"/>
              </a:ext>
            </a:extLst>
          </p:cNvPr>
          <p:cNvCxnSpPr>
            <a:cxnSpLocks/>
          </p:cNvCxnSpPr>
          <p:nvPr/>
        </p:nvCxnSpPr>
        <p:spPr>
          <a:xfrm flipH="1">
            <a:off x="4639971" y="4758156"/>
            <a:ext cx="2599" cy="482058"/>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32E598B-1D93-1247-8110-2ADD2EDE6970}"/>
              </a:ext>
            </a:extLst>
          </p:cNvPr>
          <p:cNvCxnSpPr>
            <a:cxnSpLocks/>
            <a:stCxn id="12" idx="4"/>
          </p:cNvCxnSpPr>
          <p:nvPr/>
        </p:nvCxnSpPr>
        <p:spPr>
          <a:xfrm>
            <a:off x="4297971" y="2472440"/>
            <a:ext cx="0" cy="2977437"/>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821CC7D-B446-3944-8DC3-496827D61005}"/>
              </a:ext>
            </a:extLst>
          </p:cNvPr>
          <p:cNvCxnSpPr>
            <a:cxnSpLocks/>
          </p:cNvCxnSpPr>
          <p:nvPr/>
        </p:nvCxnSpPr>
        <p:spPr>
          <a:xfrm>
            <a:off x="4897315" y="3997568"/>
            <a:ext cx="0" cy="902677"/>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B950B27-56AB-D543-829D-A9B3FDC548B1}"/>
              </a:ext>
            </a:extLst>
          </p:cNvPr>
          <p:cNvCxnSpPr>
            <a:cxnSpLocks/>
          </p:cNvCxnSpPr>
          <p:nvPr/>
        </p:nvCxnSpPr>
        <p:spPr>
          <a:xfrm>
            <a:off x="5331069" y="4606072"/>
            <a:ext cx="0" cy="415516"/>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1738F69-8D6B-9148-8313-0CAB4292E2EA}"/>
              </a:ext>
            </a:extLst>
          </p:cNvPr>
          <p:cNvSpPr txBox="1"/>
          <p:nvPr/>
        </p:nvSpPr>
        <p:spPr>
          <a:xfrm>
            <a:off x="3469908" y="5759806"/>
            <a:ext cx="5842904" cy="461665"/>
          </a:xfrm>
          <a:prstGeom prst="rect">
            <a:avLst/>
          </a:prstGeom>
          <a:noFill/>
        </p:spPr>
        <p:txBody>
          <a:bodyPr wrap="square" rtlCol="0">
            <a:spAutoFit/>
          </a:bodyPr>
          <a:lstStyle/>
          <a:p>
            <a:pPr algn="ctr"/>
            <a:r>
              <a:rPr lang="en-US" sz="2400" dirty="0">
                <a:latin typeface="Century Gothic" panose="020B0502020202020204" pitchFamily="34" charset="0"/>
              </a:rPr>
              <a:t>Number of arrests made today</a:t>
            </a:r>
          </a:p>
        </p:txBody>
      </p:sp>
      <p:sp>
        <p:nvSpPr>
          <p:cNvPr id="44" name="TextBox 43">
            <a:extLst>
              <a:ext uri="{FF2B5EF4-FFF2-40B4-BE49-F238E27FC236}">
                <a16:creationId xmlns:a16="http://schemas.microsoft.com/office/drawing/2014/main" id="{D68FB232-F459-5243-ADDA-E6576D430315}"/>
              </a:ext>
            </a:extLst>
          </p:cNvPr>
          <p:cNvSpPr txBox="1"/>
          <p:nvPr/>
        </p:nvSpPr>
        <p:spPr>
          <a:xfrm>
            <a:off x="280983" y="2884325"/>
            <a:ext cx="3342806" cy="954107"/>
          </a:xfrm>
          <a:prstGeom prst="rect">
            <a:avLst/>
          </a:prstGeom>
          <a:noFill/>
        </p:spPr>
        <p:txBody>
          <a:bodyPr wrap="square" rtlCol="0">
            <a:spAutoFit/>
          </a:bodyPr>
          <a:lstStyle/>
          <a:p>
            <a:r>
              <a:rPr lang="en-US" sz="2800" dirty="0">
                <a:latin typeface="Century Gothic" panose="020B0502020202020204" pitchFamily="34" charset="0"/>
              </a:rPr>
              <a:t>Number of crimes tomorrow</a:t>
            </a:r>
          </a:p>
        </p:txBody>
      </p:sp>
    </p:spTree>
    <p:extLst>
      <p:ext uri="{BB962C8B-B14F-4D97-AF65-F5344CB8AC3E}">
        <p14:creationId xmlns:p14="http://schemas.microsoft.com/office/powerpoint/2010/main" val="195116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C2923-1776-DF4C-B9A9-1B3B34C02969}"/>
              </a:ext>
            </a:extLst>
          </p:cNvPr>
          <p:cNvSpPr>
            <a:spLocks noGrp="1"/>
          </p:cNvSpPr>
          <p:nvPr>
            <p:ph type="title"/>
          </p:nvPr>
        </p:nvSpPr>
        <p:spPr>
          <a:xfrm>
            <a:off x="695325" y="365126"/>
            <a:ext cx="10515600" cy="863600"/>
          </a:xfrm>
        </p:spPr>
        <p:txBody>
          <a:bodyPr>
            <a:normAutofit fontScale="90000"/>
          </a:bodyPr>
          <a:lstStyle/>
          <a:p>
            <a:r>
              <a:rPr lang="en-US" dirty="0"/>
              <a:t>Potential ML questions - Supervised learning </a:t>
            </a:r>
          </a:p>
        </p:txBody>
      </p:sp>
      <p:sp>
        <p:nvSpPr>
          <p:cNvPr id="3" name="Content Placeholder 2">
            <a:extLst>
              <a:ext uri="{FF2B5EF4-FFF2-40B4-BE49-F238E27FC236}">
                <a16:creationId xmlns:a16="http://schemas.microsoft.com/office/drawing/2014/main" id="{7542EB04-AD31-DF45-8BAF-029F29107B0C}"/>
              </a:ext>
            </a:extLst>
          </p:cNvPr>
          <p:cNvSpPr>
            <a:spLocks noGrp="1"/>
          </p:cNvSpPr>
          <p:nvPr>
            <p:ph idx="1"/>
          </p:nvPr>
        </p:nvSpPr>
        <p:spPr/>
        <p:txBody>
          <a:bodyPr>
            <a:normAutofit fontScale="92500" lnSpcReduction="20000"/>
          </a:bodyPr>
          <a:lstStyle/>
          <a:p>
            <a:r>
              <a:rPr lang="en-US" sz="4000" b="1" dirty="0"/>
              <a:t>Supervised learning </a:t>
            </a:r>
            <a:r>
              <a:rPr lang="en-US" sz="4000" dirty="0"/>
              <a:t>- can I predict </a:t>
            </a:r>
            <a:r>
              <a:rPr lang="en-US" sz="4000" b="1" dirty="0"/>
              <a:t>an outcome</a:t>
            </a:r>
            <a:r>
              <a:rPr lang="en-US" sz="4000" dirty="0"/>
              <a:t> from some </a:t>
            </a:r>
            <a:r>
              <a:rPr lang="en-US" sz="4000" b="1" dirty="0"/>
              <a:t>inputs</a:t>
            </a:r>
            <a:endParaRPr lang="en-US" sz="4000" dirty="0"/>
          </a:p>
          <a:p>
            <a:r>
              <a:rPr lang="en-US" sz="4000" dirty="0"/>
              <a:t>If the outcome is…</a:t>
            </a:r>
          </a:p>
          <a:p>
            <a:pPr lvl="1"/>
            <a:r>
              <a:rPr lang="en-US" sz="3600" dirty="0"/>
              <a:t>A category/set of discrete outcomes, this is </a:t>
            </a:r>
            <a:r>
              <a:rPr lang="en-US" sz="3600" b="1" i="1" dirty="0"/>
              <a:t>classification</a:t>
            </a:r>
          </a:p>
          <a:p>
            <a:pPr lvl="2"/>
            <a:r>
              <a:rPr lang="en-US" sz="3200" i="1" dirty="0"/>
              <a:t>Given a picture of their brain, does this person have cancer, yes or no?</a:t>
            </a:r>
          </a:p>
          <a:p>
            <a:pPr lvl="1"/>
            <a:r>
              <a:rPr lang="en-US" sz="3600" dirty="0"/>
              <a:t>A number, this is </a:t>
            </a:r>
            <a:r>
              <a:rPr lang="en-US" sz="3600" b="1" i="1" dirty="0"/>
              <a:t>regression</a:t>
            </a:r>
          </a:p>
          <a:p>
            <a:pPr lvl="2"/>
            <a:r>
              <a:rPr lang="en-US" sz="3200" i="1" dirty="0"/>
              <a:t>How much will the price of this stock change tomorrow, given its prices over the last week?</a:t>
            </a:r>
          </a:p>
        </p:txBody>
      </p:sp>
      <p:sp>
        <p:nvSpPr>
          <p:cNvPr id="4" name="Date Placeholder 3">
            <a:extLst>
              <a:ext uri="{FF2B5EF4-FFF2-40B4-BE49-F238E27FC236}">
                <a16:creationId xmlns:a16="http://schemas.microsoft.com/office/drawing/2014/main" id="{90286743-8C05-484C-AEB8-C6B86E394190}"/>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B818308E-E0D4-124B-90FE-4698CE3136EE}"/>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1346D567-A597-0448-B16C-2B31A67A1073}"/>
              </a:ext>
            </a:extLst>
          </p:cNvPr>
          <p:cNvSpPr>
            <a:spLocks noGrp="1"/>
          </p:cNvSpPr>
          <p:nvPr>
            <p:ph type="sldNum" sz="quarter" idx="12"/>
          </p:nvPr>
        </p:nvSpPr>
        <p:spPr/>
        <p:txBody>
          <a:bodyPr/>
          <a:lstStyle/>
          <a:p>
            <a:fld id="{6088BDBC-A55A-0D4E-9238-49D16FB07DCD}" type="slidenum">
              <a:rPr lang="en-US" smtClean="0"/>
              <a:t>5</a:t>
            </a:fld>
            <a:endParaRPr lang="en-US"/>
          </a:p>
        </p:txBody>
      </p:sp>
    </p:spTree>
    <p:extLst>
      <p:ext uri="{BB962C8B-B14F-4D97-AF65-F5344CB8AC3E}">
        <p14:creationId xmlns:p14="http://schemas.microsoft.com/office/powerpoint/2010/main" val="403267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angle 59">
            <a:extLst>
              <a:ext uri="{FF2B5EF4-FFF2-40B4-BE49-F238E27FC236}">
                <a16:creationId xmlns:a16="http://schemas.microsoft.com/office/drawing/2014/main" id="{AEAE9936-1CC5-AF4D-B762-32C49DBEC2EC}"/>
              </a:ext>
            </a:extLst>
          </p:cNvPr>
          <p:cNvSpPr/>
          <p:nvPr/>
        </p:nvSpPr>
        <p:spPr>
          <a:xfrm rot="19219928">
            <a:off x="345614" y="1687364"/>
            <a:ext cx="4521246" cy="2713631"/>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285EFC44-2F53-874B-9E4B-DC99F4EC3F91}"/>
              </a:ext>
            </a:extLst>
          </p:cNvPr>
          <p:cNvSpPr/>
          <p:nvPr/>
        </p:nvSpPr>
        <p:spPr>
          <a:xfrm rot="8395261">
            <a:off x="2095255" y="3663519"/>
            <a:ext cx="4781665" cy="2957764"/>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445CA6-D048-A34A-AC50-73268A4D9709}"/>
              </a:ext>
            </a:extLst>
          </p:cNvPr>
          <p:cNvSpPr>
            <a:spLocks noGrp="1"/>
          </p:cNvSpPr>
          <p:nvPr>
            <p:ph type="title"/>
          </p:nvPr>
        </p:nvSpPr>
        <p:spPr/>
        <p:txBody>
          <a:bodyPr>
            <a:normAutofit fontScale="90000"/>
          </a:bodyPr>
          <a:lstStyle/>
          <a:p>
            <a:r>
              <a:rPr lang="en-US" dirty="0"/>
              <a:t>Training AND evaluating classification models</a:t>
            </a:r>
          </a:p>
        </p:txBody>
      </p:sp>
      <p:sp>
        <p:nvSpPr>
          <p:cNvPr id="4" name="Date Placeholder 3">
            <a:extLst>
              <a:ext uri="{FF2B5EF4-FFF2-40B4-BE49-F238E27FC236}">
                <a16:creationId xmlns:a16="http://schemas.microsoft.com/office/drawing/2014/main" id="{0B66592D-C4D2-654A-BD66-95EFE379CF8F}"/>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1344F59-DACE-A943-A068-D7E1900DCACF}"/>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825250BD-F62A-314E-943B-B8EC86AE47D4}"/>
              </a:ext>
            </a:extLst>
          </p:cNvPr>
          <p:cNvSpPr>
            <a:spLocks noGrp="1"/>
          </p:cNvSpPr>
          <p:nvPr>
            <p:ph type="sldNum" sz="quarter" idx="12"/>
          </p:nvPr>
        </p:nvSpPr>
        <p:spPr/>
        <p:txBody>
          <a:bodyPr/>
          <a:lstStyle/>
          <a:p>
            <a:fld id="{6088BDBC-A55A-0D4E-9238-49D16FB07DCD}" type="slidenum">
              <a:rPr lang="en-US" smtClean="0"/>
              <a:t>41</a:t>
            </a:fld>
            <a:endParaRPr lang="en-US"/>
          </a:p>
        </p:txBody>
      </p:sp>
      <p:cxnSp>
        <p:nvCxnSpPr>
          <p:cNvPr id="7" name="Straight Connector 6">
            <a:extLst>
              <a:ext uri="{FF2B5EF4-FFF2-40B4-BE49-F238E27FC236}">
                <a16:creationId xmlns:a16="http://schemas.microsoft.com/office/drawing/2014/main" id="{54CEEEEC-7629-8B43-BDE8-58C13B207A03}"/>
              </a:ext>
            </a:extLst>
          </p:cNvPr>
          <p:cNvCxnSpPr/>
          <p:nvPr/>
        </p:nvCxnSpPr>
        <p:spPr>
          <a:xfrm>
            <a:off x="1185672" y="2062324"/>
            <a:ext cx="0" cy="3774831"/>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0E2F24-9BFE-8145-AA57-5C1E2B07639F}"/>
              </a:ext>
            </a:extLst>
          </p:cNvPr>
          <p:cNvCxnSpPr>
            <a:cxnSpLocks/>
          </p:cNvCxnSpPr>
          <p:nvPr/>
        </p:nvCxnSpPr>
        <p:spPr>
          <a:xfrm flipH="1">
            <a:off x="1173949" y="5837155"/>
            <a:ext cx="4683369"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DC22A3A-0204-A14B-A78B-A422C8D069C2}"/>
              </a:ext>
            </a:extLst>
          </p:cNvPr>
          <p:cNvSpPr/>
          <p:nvPr/>
        </p:nvSpPr>
        <p:spPr>
          <a:xfrm>
            <a:off x="1773289" y="234254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BFE0EE-7FFC-B74E-B7A6-235D39F6A541}"/>
              </a:ext>
            </a:extLst>
          </p:cNvPr>
          <p:cNvSpPr/>
          <p:nvPr/>
        </p:nvSpPr>
        <p:spPr>
          <a:xfrm>
            <a:off x="1787947" y="357456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F37C13E-7072-E842-A4C2-850599A0EC86}"/>
              </a:ext>
            </a:extLst>
          </p:cNvPr>
          <p:cNvSpPr/>
          <p:nvPr/>
        </p:nvSpPr>
        <p:spPr>
          <a:xfrm>
            <a:off x="2100072" y="304417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1116C5E-A8FF-284B-86E1-40AD35E275BB}"/>
              </a:ext>
            </a:extLst>
          </p:cNvPr>
          <p:cNvSpPr/>
          <p:nvPr/>
        </p:nvSpPr>
        <p:spPr>
          <a:xfrm>
            <a:off x="2697128" y="3158031"/>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8458C-A627-B545-BF0C-CC8AA5C56D2B}"/>
              </a:ext>
            </a:extLst>
          </p:cNvPr>
          <p:cNvSpPr/>
          <p:nvPr/>
        </p:nvSpPr>
        <p:spPr>
          <a:xfrm>
            <a:off x="2747770" y="26473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4F4E7A-C564-7C4A-890D-6374C0E52BF5}"/>
              </a:ext>
            </a:extLst>
          </p:cNvPr>
          <p:cNvSpPr/>
          <p:nvPr/>
        </p:nvSpPr>
        <p:spPr>
          <a:xfrm>
            <a:off x="3614198" y="396089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375668-7B2F-1941-98BC-303876EFD38A}"/>
              </a:ext>
            </a:extLst>
          </p:cNvPr>
          <p:cNvSpPr/>
          <p:nvPr/>
        </p:nvSpPr>
        <p:spPr>
          <a:xfrm>
            <a:off x="3179649" y="4408963"/>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633124-3C08-B442-8250-204EBA13BEBA}"/>
              </a:ext>
            </a:extLst>
          </p:cNvPr>
          <p:cNvSpPr/>
          <p:nvPr/>
        </p:nvSpPr>
        <p:spPr>
          <a:xfrm>
            <a:off x="4357136" y="261772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78A7F90-427C-5047-86DC-9C2012440BFC}"/>
              </a:ext>
            </a:extLst>
          </p:cNvPr>
          <p:cNvSpPr/>
          <p:nvPr/>
        </p:nvSpPr>
        <p:spPr>
          <a:xfrm>
            <a:off x="2335459" y="37508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C5A6CB-E6A8-354B-9E41-7B76E4073720}"/>
              </a:ext>
            </a:extLst>
          </p:cNvPr>
          <p:cNvSpPr/>
          <p:nvPr/>
        </p:nvSpPr>
        <p:spPr>
          <a:xfrm>
            <a:off x="3036926" y="384047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9D5B81-5432-E647-93AD-130509C0B620}"/>
              </a:ext>
            </a:extLst>
          </p:cNvPr>
          <p:cNvSpPr/>
          <p:nvPr/>
        </p:nvSpPr>
        <p:spPr>
          <a:xfrm>
            <a:off x="2806388" y="5110323"/>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151180-C4D0-1948-A81E-39DFCD91833B}"/>
              </a:ext>
            </a:extLst>
          </p:cNvPr>
          <p:cNvSpPr/>
          <p:nvPr/>
        </p:nvSpPr>
        <p:spPr>
          <a:xfrm>
            <a:off x="3866678" y="4433325"/>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97517CE-7700-4E44-BFB5-923B0298090D}"/>
              </a:ext>
            </a:extLst>
          </p:cNvPr>
          <p:cNvSpPr/>
          <p:nvPr/>
        </p:nvSpPr>
        <p:spPr>
          <a:xfrm>
            <a:off x="4228182" y="354680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F9C0DA7-EA2B-ED4D-9B09-25C26E7C9134}"/>
              </a:ext>
            </a:extLst>
          </p:cNvPr>
          <p:cNvSpPr/>
          <p:nvPr/>
        </p:nvSpPr>
        <p:spPr>
          <a:xfrm>
            <a:off x="4486089" y="442845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81C6C2F-EDD0-2044-88EE-0F73EF9BE37A}"/>
              </a:ext>
            </a:extLst>
          </p:cNvPr>
          <p:cNvSpPr/>
          <p:nvPr/>
        </p:nvSpPr>
        <p:spPr>
          <a:xfrm>
            <a:off x="3688549" y="527444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BB24BA0-5A68-9A41-8648-997649957237}"/>
              </a:ext>
            </a:extLst>
          </p:cNvPr>
          <p:cNvSpPr/>
          <p:nvPr/>
        </p:nvSpPr>
        <p:spPr>
          <a:xfrm>
            <a:off x="4933531" y="409848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5309C6-3A72-B541-A635-AE10E231E39B}"/>
              </a:ext>
            </a:extLst>
          </p:cNvPr>
          <p:cNvSpPr/>
          <p:nvPr/>
        </p:nvSpPr>
        <p:spPr>
          <a:xfrm>
            <a:off x="3356291" y="318511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D1BDE4-256D-5D48-A5FE-6744D1638F2F}"/>
              </a:ext>
            </a:extLst>
          </p:cNvPr>
          <p:cNvSpPr/>
          <p:nvPr/>
        </p:nvSpPr>
        <p:spPr>
          <a:xfrm>
            <a:off x="2593366" y="486881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60E61B2-1D1A-DC41-A555-C232513D5956}"/>
              </a:ext>
            </a:extLst>
          </p:cNvPr>
          <p:cNvSpPr txBox="1"/>
          <p:nvPr/>
        </p:nvSpPr>
        <p:spPr>
          <a:xfrm>
            <a:off x="9140326" y="2138791"/>
            <a:ext cx="1752403" cy="461665"/>
          </a:xfrm>
          <a:prstGeom prst="rect">
            <a:avLst/>
          </a:prstGeom>
          <a:noFill/>
        </p:spPr>
        <p:txBody>
          <a:bodyPr wrap="none" rtlCol="0">
            <a:spAutoFit/>
          </a:bodyPr>
          <a:lstStyle/>
          <a:p>
            <a:r>
              <a:rPr lang="en-US" sz="2400" b="1" dirty="0">
                <a:latin typeface="Century Gothic" panose="020B0502020202020204" pitchFamily="34" charset="0"/>
              </a:rPr>
              <a:t>Our guess:</a:t>
            </a:r>
          </a:p>
        </p:txBody>
      </p:sp>
      <p:sp>
        <p:nvSpPr>
          <p:cNvPr id="34" name="TextBox 33">
            <a:extLst>
              <a:ext uri="{FF2B5EF4-FFF2-40B4-BE49-F238E27FC236}">
                <a16:creationId xmlns:a16="http://schemas.microsoft.com/office/drawing/2014/main" id="{29B07745-9B11-514C-B514-14216C15FD6A}"/>
              </a:ext>
            </a:extLst>
          </p:cNvPr>
          <p:cNvSpPr txBox="1"/>
          <p:nvPr/>
        </p:nvSpPr>
        <p:spPr>
          <a:xfrm>
            <a:off x="6524763" y="3797101"/>
            <a:ext cx="1356462" cy="523220"/>
          </a:xfrm>
          <a:prstGeom prst="rect">
            <a:avLst/>
          </a:prstGeom>
          <a:noFill/>
        </p:spPr>
        <p:txBody>
          <a:bodyPr wrap="none" rtlCol="0">
            <a:spAutoFit/>
          </a:bodyPr>
          <a:lstStyle/>
          <a:p>
            <a:r>
              <a:rPr lang="en-US" sz="2800" dirty="0">
                <a:latin typeface="Century Gothic" panose="020B0502020202020204" pitchFamily="34" charset="0"/>
              </a:rPr>
              <a:t>“Truth”</a:t>
            </a:r>
          </a:p>
        </p:txBody>
      </p:sp>
      <p:sp>
        <p:nvSpPr>
          <p:cNvPr id="37" name="Oval 36">
            <a:extLst>
              <a:ext uri="{FF2B5EF4-FFF2-40B4-BE49-F238E27FC236}">
                <a16:creationId xmlns:a16="http://schemas.microsoft.com/office/drawing/2014/main" id="{692F3A39-D65E-8542-AF10-8AE0978BA6D8}"/>
              </a:ext>
            </a:extLst>
          </p:cNvPr>
          <p:cNvSpPr/>
          <p:nvPr/>
        </p:nvSpPr>
        <p:spPr>
          <a:xfrm>
            <a:off x="8208573" y="3514773"/>
            <a:ext cx="290818" cy="2908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BFCC95B-8E7E-F841-98D2-D80428B3B827}"/>
              </a:ext>
            </a:extLst>
          </p:cNvPr>
          <p:cNvSpPr/>
          <p:nvPr/>
        </p:nvSpPr>
        <p:spPr>
          <a:xfrm>
            <a:off x="8191447" y="426306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C95B46D1-46D7-6C42-A3E5-375D601C0521}"/>
              </a:ext>
            </a:extLst>
          </p:cNvPr>
          <p:cNvCxnSpPr>
            <a:cxnSpLocks/>
          </p:cNvCxnSpPr>
          <p:nvPr/>
        </p:nvCxnSpPr>
        <p:spPr>
          <a:xfrm>
            <a:off x="7928552" y="4017326"/>
            <a:ext cx="3402815"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6A1E9-E7E8-0D48-8A36-65E8FCE371E7}"/>
              </a:ext>
            </a:extLst>
          </p:cNvPr>
          <p:cNvCxnSpPr>
            <a:cxnSpLocks/>
          </p:cNvCxnSpPr>
          <p:nvPr/>
        </p:nvCxnSpPr>
        <p:spPr>
          <a:xfrm flipH="1">
            <a:off x="9994295" y="2651795"/>
            <a:ext cx="11242" cy="204797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9579069-DA66-9847-9DC6-6648662008F2}"/>
              </a:ext>
            </a:extLst>
          </p:cNvPr>
          <p:cNvCxnSpPr>
            <a:cxnSpLocks/>
          </p:cNvCxnSpPr>
          <p:nvPr/>
        </p:nvCxnSpPr>
        <p:spPr>
          <a:xfrm>
            <a:off x="8657224" y="3330798"/>
            <a:ext cx="267414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41E3458-4C3F-8743-9A6B-D3D9477971DE}"/>
              </a:ext>
            </a:extLst>
          </p:cNvPr>
          <p:cNvCxnSpPr>
            <a:cxnSpLocks/>
          </p:cNvCxnSpPr>
          <p:nvPr/>
        </p:nvCxnSpPr>
        <p:spPr>
          <a:xfrm>
            <a:off x="8657224" y="3301941"/>
            <a:ext cx="0" cy="143135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412A7E1-CEB5-B64A-B39D-89A028049C46}"/>
              </a:ext>
            </a:extLst>
          </p:cNvPr>
          <p:cNvSpPr txBox="1"/>
          <p:nvPr/>
        </p:nvSpPr>
        <p:spPr>
          <a:xfrm>
            <a:off x="9009029" y="3331369"/>
            <a:ext cx="470000" cy="769441"/>
          </a:xfrm>
          <a:prstGeom prst="rect">
            <a:avLst/>
          </a:prstGeom>
          <a:noFill/>
        </p:spPr>
        <p:txBody>
          <a:bodyPr wrap="none" rtlCol="0">
            <a:spAutoFit/>
          </a:bodyPr>
          <a:lstStyle/>
          <a:p>
            <a:r>
              <a:rPr lang="en-US" sz="4400" dirty="0"/>
              <a:t>8</a:t>
            </a:r>
          </a:p>
        </p:txBody>
      </p:sp>
      <p:sp>
        <p:nvSpPr>
          <p:cNvPr id="59" name="TextBox 58">
            <a:extLst>
              <a:ext uri="{FF2B5EF4-FFF2-40B4-BE49-F238E27FC236}">
                <a16:creationId xmlns:a16="http://schemas.microsoft.com/office/drawing/2014/main" id="{16B96265-F9D7-F642-B6ED-F134F7A49FE9}"/>
              </a:ext>
            </a:extLst>
          </p:cNvPr>
          <p:cNvSpPr txBox="1"/>
          <p:nvPr/>
        </p:nvSpPr>
        <p:spPr>
          <a:xfrm flipH="1">
            <a:off x="10382602" y="3326683"/>
            <a:ext cx="824968" cy="769441"/>
          </a:xfrm>
          <a:prstGeom prst="rect">
            <a:avLst/>
          </a:prstGeom>
          <a:noFill/>
        </p:spPr>
        <p:txBody>
          <a:bodyPr wrap="square" rtlCol="0">
            <a:spAutoFit/>
          </a:bodyPr>
          <a:lstStyle/>
          <a:p>
            <a:r>
              <a:rPr lang="en-US" sz="4400" dirty="0"/>
              <a:t>3</a:t>
            </a:r>
          </a:p>
        </p:txBody>
      </p:sp>
      <p:sp>
        <p:nvSpPr>
          <p:cNvPr id="62" name="Triangle 61">
            <a:extLst>
              <a:ext uri="{FF2B5EF4-FFF2-40B4-BE49-F238E27FC236}">
                <a16:creationId xmlns:a16="http://schemas.microsoft.com/office/drawing/2014/main" id="{4D3EA81B-AE3A-F940-95C6-0369D266F7BC}"/>
              </a:ext>
            </a:extLst>
          </p:cNvPr>
          <p:cNvSpPr/>
          <p:nvPr/>
        </p:nvSpPr>
        <p:spPr>
          <a:xfrm rot="19219928">
            <a:off x="8968295" y="2627382"/>
            <a:ext cx="515997" cy="444174"/>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5D1528A3-D4C4-3040-91C4-54ABA8EE10F0}"/>
              </a:ext>
            </a:extLst>
          </p:cNvPr>
          <p:cNvSpPr/>
          <p:nvPr/>
        </p:nvSpPr>
        <p:spPr>
          <a:xfrm rot="8395261">
            <a:off x="10243648" y="2738882"/>
            <a:ext cx="849607" cy="664997"/>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F69237B-F18E-9D45-A24F-806BD70496FE}"/>
              </a:ext>
            </a:extLst>
          </p:cNvPr>
          <p:cNvSpPr txBox="1"/>
          <p:nvPr/>
        </p:nvSpPr>
        <p:spPr>
          <a:xfrm flipH="1">
            <a:off x="10385850" y="4120010"/>
            <a:ext cx="824968" cy="769441"/>
          </a:xfrm>
          <a:prstGeom prst="rect">
            <a:avLst/>
          </a:prstGeom>
          <a:noFill/>
        </p:spPr>
        <p:txBody>
          <a:bodyPr wrap="square" rtlCol="0">
            <a:spAutoFit/>
          </a:bodyPr>
          <a:lstStyle/>
          <a:p>
            <a:r>
              <a:rPr lang="en-US" sz="4400" dirty="0"/>
              <a:t>7</a:t>
            </a:r>
          </a:p>
        </p:txBody>
      </p:sp>
      <p:sp>
        <p:nvSpPr>
          <p:cNvPr id="66" name="TextBox 65">
            <a:extLst>
              <a:ext uri="{FF2B5EF4-FFF2-40B4-BE49-F238E27FC236}">
                <a16:creationId xmlns:a16="http://schemas.microsoft.com/office/drawing/2014/main" id="{36231B31-800A-F646-964B-4469323CBB8C}"/>
              </a:ext>
            </a:extLst>
          </p:cNvPr>
          <p:cNvSpPr txBox="1"/>
          <p:nvPr/>
        </p:nvSpPr>
        <p:spPr>
          <a:xfrm flipH="1">
            <a:off x="8989601" y="4116575"/>
            <a:ext cx="824968" cy="769441"/>
          </a:xfrm>
          <a:prstGeom prst="rect">
            <a:avLst/>
          </a:prstGeom>
          <a:noFill/>
        </p:spPr>
        <p:txBody>
          <a:bodyPr wrap="square" rtlCol="0">
            <a:spAutoFit/>
          </a:bodyPr>
          <a:lstStyle/>
          <a:p>
            <a:r>
              <a:rPr lang="en-US" sz="4400" dirty="0"/>
              <a:t>2</a:t>
            </a:r>
          </a:p>
        </p:txBody>
      </p:sp>
      <p:sp>
        <p:nvSpPr>
          <p:cNvPr id="67" name="Oval 66">
            <a:extLst>
              <a:ext uri="{FF2B5EF4-FFF2-40B4-BE49-F238E27FC236}">
                <a16:creationId xmlns:a16="http://schemas.microsoft.com/office/drawing/2014/main" id="{DE3BE1B7-E55D-0A4D-AFB5-99BA06B1C6E3}"/>
              </a:ext>
            </a:extLst>
          </p:cNvPr>
          <p:cNvSpPr/>
          <p:nvPr/>
        </p:nvSpPr>
        <p:spPr>
          <a:xfrm>
            <a:off x="4564464" y="5002680"/>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A157989-9645-9B4A-A677-9F7A9A8EC701}"/>
              </a:ext>
            </a:extLst>
          </p:cNvPr>
          <p:cNvSpPr/>
          <p:nvPr/>
        </p:nvSpPr>
        <p:spPr>
          <a:xfrm>
            <a:off x="3485244" y="260045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0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33" grpId="0"/>
      <p:bldP spid="34" grpId="0"/>
      <p:bldP spid="37" grpId="0" animBg="1"/>
      <p:bldP spid="38" grpId="0" animBg="1"/>
      <p:bldP spid="58" grpId="0"/>
      <p:bldP spid="59" grpId="0"/>
      <p:bldP spid="62" grpId="0" animBg="1"/>
      <p:bldP spid="64" grpId="0" animBg="1"/>
      <p:bldP spid="65" grpId="0"/>
      <p:bldP spid="6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ED83-0EB8-9746-A3E7-A2EF7CFE4AC7}"/>
              </a:ext>
            </a:extLst>
          </p:cNvPr>
          <p:cNvSpPr>
            <a:spLocks noGrp="1"/>
          </p:cNvSpPr>
          <p:nvPr>
            <p:ph type="title"/>
          </p:nvPr>
        </p:nvSpPr>
        <p:spPr/>
        <p:txBody>
          <a:bodyPr>
            <a:normAutofit/>
          </a:bodyPr>
          <a:lstStyle/>
          <a:p>
            <a:r>
              <a:rPr lang="en-US" dirty="0"/>
              <a:t>The Machine Learning Pipeline</a:t>
            </a:r>
          </a:p>
        </p:txBody>
      </p:sp>
      <p:sp>
        <p:nvSpPr>
          <p:cNvPr id="4" name="Date Placeholder 3">
            <a:extLst>
              <a:ext uri="{FF2B5EF4-FFF2-40B4-BE49-F238E27FC236}">
                <a16:creationId xmlns:a16="http://schemas.microsoft.com/office/drawing/2014/main" id="{7A573D68-B746-4F43-A686-4D2BE1F59A43}"/>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A6E6037-B5D2-DD48-B430-3A94925817E2}"/>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67B761AA-6DA4-6C49-9AFA-FD8E8281E12F}"/>
              </a:ext>
            </a:extLst>
          </p:cNvPr>
          <p:cNvSpPr>
            <a:spLocks noGrp="1"/>
          </p:cNvSpPr>
          <p:nvPr>
            <p:ph type="sldNum" sz="quarter" idx="12"/>
          </p:nvPr>
        </p:nvSpPr>
        <p:spPr/>
        <p:txBody>
          <a:bodyPr/>
          <a:lstStyle/>
          <a:p>
            <a:fld id="{6088BDBC-A55A-0D4E-9238-49D16FB07DCD}" type="slidenum">
              <a:rPr lang="en-US" smtClean="0"/>
              <a:t>42</a:t>
            </a:fld>
            <a:endParaRPr lang="en-US"/>
          </a:p>
        </p:txBody>
      </p:sp>
      <p:sp>
        <p:nvSpPr>
          <p:cNvPr id="3" name="TextBox 2">
            <a:extLst>
              <a:ext uri="{FF2B5EF4-FFF2-40B4-BE49-F238E27FC236}">
                <a16:creationId xmlns:a16="http://schemas.microsoft.com/office/drawing/2014/main" id="{C4AFD8FE-F647-0249-B542-29C174988D56}"/>
              </a:ext>
            </a:extLst>
          </p:cNvPr>
          <p:cNvSpPr txBox="1"/>
          <p:nvPr/>
        </p:nvSpPr>
        <p:spPr>
          <a:xfrm>
            <a:off x="282966" y="2713780"/>
            <a:ext cx="1056700" cy="1862048"/>
          </a:xfrm>
          <a:prstGeom prst="rect">
            <a:avLst/>
          </a:prstGeom>
          <a:noFill/>
        </p:spPr>
        <p:txBody>
          <a:bodyPr wrap="none" rtlCol="0">
            <a:spAutoFit/>
          </a:bodyPr>
          <a:lstStyle/>
          <a:p>
            <a:r>
              <a:rPr lang="en-US" sz="11500" dirty="0">
                <a:latin typeface="Century Gothic" panose="020B0502020202020204" pitchFamily="34" charset="0"/>
              </a:rPr>
              <a:t>?</a:t>
            </a:r>
          </a:p>
        </p:txBody>
      </p:sp>
      <p:pic>
        <p:nvPicPr>
          <p:cNvPr id="9" name="Image" descr="Image">
            <a:extLst>
              <a:ext uri="{FF2B5EF4-FFF2-40B4-BE49-F238E27FC236}">
                <a16:creationId xmlns:a16="http://schemas.microsoft.com/office/drawing/2014/main" id="{E89E69FE-F12A-584D-9CB4-A0F4C260D8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85080" y="1612708"/>
            <a:ext cx="1799869" cy="1261745"/>
          </a:xfrm>
          <a:prstGeom prst="rect">
            <a:avLst/>
          </a:prstGeom>
          <a:ln w="12700">
            <a:miter lim="400000"/>
          </a:ln>
        </p:spPr>
      </p:pic>
      <p:pic>
        <p:nvPicPr>
          <p:cNvPr id="10" name="Picture 9">
            <a:extLst>
              <a:ext uri="{FF2B5EF4-FFF2-40B4-BE49-F238E27FC236}">
                <a16:creationId xmlns:a16="http://schemas.microsoft.com/office/drawing/2014/main" id="{CFA13F72-2071-6040-9F23-4977A85EDCB3}"/>
              </a:ext>
            </a:extLst>
          </p:cNvPr>
          <p:cNvPicPr>
            <a:picLocks noChangeAspect="1"/>
          </p:cNvPicPr>
          <p:nvPr/>
        </p:nvPicPr>
        <p:blipFill>
          <a:blip r:embed="rId3"/>
          <a:stretch>
            <a:fillRect/>
          </a:stretch>
        </p:blipFill>
        <p:spPr>
          <a:xfrm>
            <a:off x="6380872" y="1619160"/>
            <a:ext cx="1638300" cy="1231900"/>
          </a:xfrm>
          <a:prstGeom prst="rect">
            <a:avLst/>
          </a:prstGeom>
        </p:spPr>
      </p:pic>
      <p:pic>
        <p:nvPicPr>
          <p:cNvPr id="11" name="Picture 10">
            <a:extLst>
              <a:ext uri="{FF2B5EF4-FFF2-40B4-BE49-F238E27FC236}">
                <a16:creationId xmlns:a16="http://schemas.microsoft.com/office/drawing/2014/main" id="{D0F4279A-0486-BC4A-90F9-74806D54273F}"/>
              </a:ext>
            </a:extLst>
          </p:cNvPr>
          <p:cNvPicPr>
            <a:picLocks noChangeAspect="1"/>
          </p:cNvPicPr>
          <p:nvPr/>
        </p:nvPicPr>
        <p:blipFill>
          <a:blip r:embed="rId4"/>
          <a:stretch>
            <a:fillRect/>
          </a:stretch>
        </p:blipFill>
        <p:spPr>
          <a:xfrm>
            <a:off x="2571120" y="3944389"/>
            <a:ext cx="1833210" cy="1262878"/>
          </a:xfrm>
          <a:prstGeom prst="rect">
            <a:avLst/>
          </a:prstGeom>
        </p:spPr>
      </p:pic>
      <p:pic>
        <p:nvPicPr>
          <p:cNvPr id="12" name="Picture 11">
            <a:extLst>
              <a:ext uri="{FF2B5EF4-FFF2-40B4-BE49-F238E27FC236}">
                <a16:creationId xmlns:a16="http://schemas.microsoft.com/office/drawing/2014/main" id="{185AB1D1-E884-0D4F-9937-7ADF05262DE1}"/>
              </a:ext>
            </a:extLst>
          </p:cNvPr>
          <p:cNvPicPr>
            <a:picLocks noChangeAspect="1"/>
          </p:cNvPicPr>
          <p:nvPr/>
        </p:nvPicPr>
        <p:blipFill>
          <a:blip r:embed="rId5"/>
          <a:stretch>
            <a:fillRect/>
          </a:stretch>
        </p:blipFill>
        <p:spPr>
          <a:xfrm>
            <a:off x="6180934" y="3681421"/>
            <a:ext cx="1768525" cy="1768525"/>
          </a:xfrm>
          <a:prstGeom prst="rect">
            <a:avLst/>
          </a:prstGeom>
        </p:spPr>
      </p:pic>
      <p:pic>
        <p:nvPicPr>
          <p:cNvPr id="13" name="Picture 12">
            <a:extLst>
              <a:ext uri="{FF2B5EF4-FFF2-40B4-BE49-F238E27FC236}">
                <a16:creationId xmlns:a16="http://schemas.microsoft.com/office/drawing/2014/main" id="{30514BE9-2A06-8844-A0A5-D3B1F0DF4A6E}"/>
              </a:ext>
            </a:extLst>
          </p:cNvPr>
          <p:cNvPicPr>
            <a:picLocks noChangeAspect="1"/>
          </p:cNvPicPr>
          <p:nvPr/>
        </p:nvPicPr>
        <p:blipFill>
          <a:blip r:embed="rId6"/>
          <a:stretch>
            <a:fillRect/>
          </a:stretch>
        </p:blipFill>
        <p:spPr>
          <a:xfrm>
            <a:off x="9132751" y="2984023"/>
            <a:ext cx="1739900" cy="1155700"/>
          </a:xfrm>
          <a:prstGeom prst="rect">
            <a:avLst/>
          </a:prstGeom>
        </p:spPr>
      </p:pic>
      <p:cxnSp>
        <p:nvCxnSpPr>
          <p:cNvPr id="15" name="Straight Arrow Connector 14">
            <a:extLst>
              <a:ext uri="{FF2B5EF4-FFF2-40B4-BE49-F238E27FC236}">
                <a16:creationId xmlns:a16="http://schemas.microsoft.com/office/drawing/2014/main" id="{0EEAC1CE-F82A-F84C-BB12-8CA83748C6BC}"/>
              </a:ext>
            </a:extLst>
          </p:cNvPr>
          <p:cNvCxnSpPr>
            <a:stCxn id="3" idx="3"/>
            <a:endCxn id="9" idx="1"/>
          </p:cNvCxnSpPr>
          <p:nvPr/>
        </p:nvCxnSpPr>
        <p:spPr>
          <a:xfrm flipV="1">
            <a:off x="1339666" y="2243581"/>
            <a:ext cx="1245414" cy="1401223"/>
          </a:xfrm>
          <a:prstGeom prst="straightConnector1">
            <a:avLst/>
          </a:prstGeom>
          <a:ln w="698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73EA20F-DE78-AE44-8387-60133BA1B1EA}"/>
              </a:ext>
            </a:extLst>
          </p:cNvPr>
          <p:cNvCxnSpPr>
            <a:cxnSpLocks/>
            <a:stCxn id="9" idx="2"/>
            <a:endCxn id="11" idx="0"/>
          </p:cNvCxnSpPr>
          <p:nvPr/>
        </p:nvCxnSpPr>
        <p:spPr>
          <a:xfrm>
            <a:off x="3485015" y="2874453"/>
            <a:ext cx="2710" cy="1069936"/>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35D8BB-37B7-874C-80B1-1E29C4A1FD32}"/>
              </a:ext>
            </a:extLst>
          </p:cNvPr>
          <p:cNvCxnSpPr>
            <a:cxnSpLocks/>
            <a:stCxn id="29" idx="3"/>
            <a:endCxn id="12" idx="1"/>
          </p:cNvCxnSpPr>
          <p:nvPr/>
        </p:nvCxnSpPr>
        <p:spPr>
          <a:xfrm>
            <a:off x="4388832" y="2689007"/>
            <a:ext cx="1792102" cy="1876677"/>
          </a:xfrm>
          <a:prstGeom prst="straightConnector1">
            <a:avLst/>
          </a:prstGeom>
          <a:ln w="698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DB9A7B5-D518-D749-A5E5-C02D8755C603}"/>
              </a:ext>
            </a:extLst>
          </p:cNvPr>
          <p:cNvCxnSpPr>
            <a:cxnSpLocks/>
            <a:stCxn id="3" idx="3"/>
            <a:endCxn id="11" idx="1"/>
          </p:cNvCxnSpPr>
          <p:nvPr/>
        </p:nvCxnSpPr>
        <p:spPr>
          <a:xfrm>
            <a:off x="1339666" y="3644804"/>
            <a:ext cx="1231454" cy="93102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7622A08-83BA-5946-AAA3-174549384A21}"/>
              </a:ext>
            </a:extLst>
          </p:cNvPr>
          <p:cNvSpPr/>
          <p:nvPr/>
        </p:nvSpPr>
        <p:spPr>
          <a:xfrm>
            <a:off x="2571120" y="1955685"/>
            <a:ext cx="1833210" cy="592735"/>
          </a:xfrm>
          <a:prstGeom prst="rect">
            <a:avLst/>
          </a:prstGeom>
          <a:noFill/>
          <a:ln w="730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294170D-68B9-7342-AA36-8B3D3E27F939}"/>
              </a:ext>
            </a:extLst>
          </p:cNvPr>
          <p:cNvSpPr/>
          <p:nvPr/>
        </p:nvSpPr>
        <p:spPr>
          <a:xfrm>
            <a:off x="2555622" y="2530008"/>
            <a:ext cx="1833210" cy="317998"/>
          </a:xfrm>
          <a:prstGeom prst="rect">
            <a:avLst/>
          </a:prstGeom>
          <a:noFill/>
          <a:ln w="730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740A085-D134-7E40-861E-27B1A5BC9125}"/>
              </a:ext>
            </a:extLst>
          </p:cNvPr>
          <p:cNvCxnSpPr>
            <a:cxnSpLocks/>
            <a:stCxn id="28" idx="3"/>
            <a:endCxn id="10" idx="1"/>
          </p:cNvCxnSpPr>
          <p:nvPr/>
        </p:nvCxnSpPr>
        <p:spPr>
          <a:xfrm flipV="1">
            <a:off x="4404330" y="2235110"/>
            <a:ext cx="1976542" cy="16943"/>
          </a:xfrm>
          <a:prstGeom prst="straightConnector1">
            <a:avLst/>
          </a:prstGeom>
          <a:ln w="698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4B33E15-36F3-1845-B9CF-3D06C6138736}"/>
              </a:ext>
            </a:extLst>
          </p:cNvPr>
          <p:cNvCxnSpPr>
            <a:cxnSpLocks/>
            <a:stCxn id="11" idx="0"/>
            <a:endCxn id="10" idx="1"/>
          </p:cNvCxnSpPr>
          <p:nvPr/>
        </p:nvCxnSpPr>
        <p:spPr>
          <a:xfrm flipV="1">
            <a:off x="3487725" y="2235110"/>
            <a:ext cx="2893147" cy="1709279"/>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9EB9B7E-1EA8-064F-ACC8-EC5254BAF5B0}"/>
              </a:ext>
            </a:extLst>
          </p:cNvPr>
          <p:cNvCxnSpPr>
            <a:cxnSpLocks/>
            <a:stCxn id="11" idx="3"/>
            <a:endCxn id="12" idx="1"/>
          </p:cNvCxnSpPr>
          <p:nvPr/>
        </p:nvCxnSpPr>
        <p:spPr>
          <a:xfrm flipV="1">
            <a:off x="4404330" y="4565684"/>
            <a:ext cx="1776604" cy="1014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3731C793-59DE-AF40-871E-D9BF561EE4F1}"/>
              </a:ext>
            </a:extLst>
          </p:cNvPr>
          <p:cNvCxnSpPr>
            <a:cxnSpLocks/>
            <a:stCxn id="11" idx="2"/>
            <a:endCxn id="13" idx="1"/>
          </p:cNvCxnSpPr>
          <p:nvPr/>
        </p:nvCxnSpPr>
        <p:spPr>
          <a:xfrm rot="5400000" flipH="1" flipV="1">
            <a:off x="5487541" y="1562057"/>
            <a:ext cx="1645394" cy="5645026"/>
          </a:xfrm>
          <a:prstGeom prst="bentConnector4">
            <a:avLst>
              <a:gd name="adj1" fmla="val -47237"/>
              <a:gd name="adj2" fmla="val 90017"/>
            </a:avLst>
          </a:prstGeom>
          <a:ln w="7302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C5F80CB-637A-6843-B629-104CB387DD79}"/>
              </a:ext>
            </a:extLst>
          </p:cNvPr>
          <p:cNvSpPr txBox="1"/>
          <p:nvPr/>
        </p:nvSpPr>
        <p:spPr>
          <a:xfrm>
            <a:off x="147597" y="4599311"/>
            <a:ext cx="1381205" cy="646331"/>
          </a:xfrm>
          <a:prstGeom prst="rect">
            <a:avLst/>
          </a:prstGeom>
          <a:noFill/>
        </p:spPr>
        <p:txBody>
          <a:bodyPr wrap="square" rtlCol="0">
            <a:spAutoFit/>
          </a:bodyPr>
          <a:lstStyle/>
          <a:p>
            <a:r>
              <a:rPr lang="en-US" dirty="0">
                <a:latin typeface="Century Gothic" panose="020B0502020202020204" pitchFamily="34" charset="0"/>
              </a:rPr>
              <a:t>Start with a question</a:t>
            </a:r>
          </a:p>
        </p:txBody>
      </p:sp>
      <p:sp>
        <p:nvSpPr>
          <p:cNvPr id="51" name="TextBox 50">
            <a:extLst>
              <a:ext uri="{FF2B5EF4-FFF2-40B4-BE49-F238E27FC236}">
                <a16:creationId xmlns:a16="http://schemas.microsoft.com/office/drawing/2014/main" id="{EC2E07A7-924B-7D44-A2F0-8F921C53463F}"/>
              </a:ext>
            </a:extLst>
          </p:cNvPr>
          <p:cNvSpPr txBox="1"/>
          <p:nvPr/>
        </p:nvSpPr>
        <p:spPr>
          <a:xfrm>
            <a:off x="874144" y="1669050"/>
            <a:ext cx="1458748" cy="646331"/>
          </a:xfrm>
          <a:prstGeom prst="rect">
            <a:avLst/>
          </a:prstGeom>
          <a:noFill/>
        </p:spPr>
        <p:txBody>
          <a:bodyPr wrap="square" rtlCol="0">
            <a:spAutoFit/>
          </a:bodyPr>
          <a:lstStyle/>
          <a:p>
            <a:r>
              <a:rPr lang="en-US" dirty="0">
                <a:latin typeface="Century Gothic" panose="020B0502020202020204" pitchFamily="34" charset="0"/>
              </a:rPr>
              <a:t>And/or some data</a:t>
            </a:r>
          </a:p>
        </p:txBody>
      </p:sp>
      <p:sp>
        <p:nvSpPr>
          <p:cNvPr id="52" name="TextBox 51">
            <a:extLst>
              <a:ext uri="{FF2B5EF4-FFF2-40B4-BE49-F238E27FC236}">
                <a16:creationId xmlns:a16="http://schemas.microsoft.com/office/drawing/2014/main" id="{806FB3AC-F73D-B443-AE81-6D4AD6250D3B}"/>
              </a:ext>
            </a:extLst>
          </p:cNvPr>
          <p:cNvSpPr txBox="1"/>
          <p:nvPr/>
        </p:nvSpPr>
        <p:spPr>
          <a:xfrm>
            <a:off x="1880517" y="5372626"/>
            <a:ext cx="1381205" cy="646331"/>
          </a:xfrm>
          <a:prstGeom prst="rect">
            <a:avLst/>
          </a:prstGeom>
          <a:noFill/>
        </p:spPr>
        <p:txBody>
          <a:bodyPr wrap="square" rtlCol="0">
            <a:spAutoFit/>
          </a:bodyPr>
          <a:lstStyle/>
          <a:p>
            <a:r>
              <a:rPr lang="en-US" dirty="0">
                <a:latin typeface="Century Gothic" panose="020B0502020202020204" pitchFamily="34" charset="0"/>
              </a:rPr>
              <a:t>Build a model</a:t>
            </a:r>
          </a:p>
        </p:txBody>
      </p:sp>
      <p:sp>
        <p:nvSpPr>
          <p:cNvPr id="53" name="TextBox 52">
            <a:extLst>
              <a:ext uri="{FF2B5EF4-FFF2-40B4-BE49-F238E27FC236}">
                <a16:creationId xmlns:a16="http://schemas.microsoft.com/office/drawing/2014/main" id="{F76E4CB0-B458-B043-955E-AFD18F198E63}"/>
              </a:ext>
            </a:extLst>
          </p:cNvPr>
          <p:cNvSpPr txBox="1"/>
          <p:nvPr/>
        </p:nvSpPr>
        <p:spPr>
          <a:xfrm>
            <a:off x="7985831" y="1706350"/>
            <a:ext cx="1381205" cy="646331"/>
          </a:xfrm>
          <a:prstGeom prst="rect">
            <a:avLst/>
          </a:prstGeom>
          <a:noFill/>
        </p:spPr>
        <p:txBody>
          <a:bodyPr wrap="square" rtlCol="0">
            <a:spAutoFit/>
          </a:bodyPr>
          <a:lstStyle/>
          <a:p>
            <a:r>
              <a:rPr lang="en-US" dirty="0">
                <a:latin typeface="Century Gothic" panose="020B0502020202020204" pitchFamily="34" charset="0"/>
              </a:rPr>
              <a:t>Train the model</a:t>
            </a:r>
          </a:p>
        </p:txBody>
      </p:sp>
      <p:sp>
        <p:nvSpPr>
          <p:cNvPr id="54" name="TextBox 53">
            <a:extLst>
              <a:ext uri="{FF2B5EF4-FFF2-40B4-BE49-F238E27FC236}">
                <a16:creationId xmlns:a16="http://schemas.microsoft.com/office/drawing/2014/main" id="{B1ABEBFC-9BF6-1443-9B46-DFA515D497DD}"/>
              </a:ext>
            </a:extLst>
          </p:cNvPr>
          <p:cNvSpPr txBox="1"/>
          <p:nvPr/>
        </p:nvSpPr>
        <p:spPr>
          <a:xfrm>
            <a:off x="6180934" y="5476771"/>
            <a:ext cx="2751879" cy="369332"/>
          </a:xfrm>
          <a:prstGeom prst="rect">
            <a:avLst/>
          </a:prstGeom>
          <a:noFill/>
        </p:spPr>
        <p:txBody>
          <a:bodyPr wrap="square" rtlCol="0">
            <a:spAutoFit/>
          </a:bodyPr>
          <a:lstStyle/>
          <a:p>
            <a:r>
              <a:rPr lang="en-US" dirty="0">
                <a:latin typeface="Century Gothic" panose="020B0502020202020204" pitchFamily="34" charset="0"/>
              </a:rPr>
              <a:t>Evaluate the model</a:t>
            </a:r>
          </a:p>
        </p:txBody>
      </p:sp>
      <p:sp>
        <p:nvSpPr>
          <p:cNvPr id="55" name="TextBox 54">
            <a:extLst>
              <a:ext uri="{FF2B5EF4-FFF2-40B4-BE49-F238E27FC236}">
                <a16:creationId xmlns:a16="http://schemas.microsoft.com/office/drawing/2014/main" id="{6D5D71A4-7799-F546-B9C4-34C4B3B240A6}"/>
              </a:ext>
            </a:extLst>
          </p:cNvPr>
          <p:cNvSpPr txBox="1"/>
          <p:nvPr/>
        </p:nvSpPr>
        <p:spPr>
          <a:xfrm>
            <a:off x="9148249" y="4356259"/>
            <a:ext cx="2025747" cy="923330"/>
          </a:xfrm>
          <a:prstGeom prst="rect">
            <a:avLst/>
          </a:prstGeom>
          <a:noFill/>
        </p:spPr>
        <p:txBody>
          <a:bodyPr wrap="square" rtlCol="0">
            <a:spAutoFit/>
          </a:bodyPr>
          <a:lstStyle/>
          <a:p>
            <a:r>
              <a:rPr lang="en-US" dirty="0">
                <a:latin typeface="Century Gothic" panose="020B0502020202020204" pitchFamily="34" charset="0"/>
              </a:rPr>
              <a:t>Engineer the system for production use</a:t>
            </a:r>
          </a:p>
        </p:txBody>
      </p:sp>
      <p:sp>
        <p:nvSpPr>
          <p:cNvPr id="31" name="Rounded Rectangle 30">
            <a:extLst>
              <a:ext uri="{FF2B5EF4-FFF2-40B4-BE49-F238E27FC236}">
                <a16:creationId xmlns:a16="http://schemas.microsoft.com/office/drawing/2014/main" id="{56823953-6C02-0B44-B7B8-D13D5B208C4E}"/>
              </a:ext>
            </a:extLst>
          </p:cNvPr>
          <p:cNvSpPr/>
          <p:nvPr/>
        </p:nvSpPr>
        <p:spPr>
          <a:xfrm>
            <a:off x="5167654" y="3400705"/>
            <a:ext cx="3765159" cy="261825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04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5871D-5CD5-DD42-AC99-ED33C646F512}"/>
              </a:ext>
            </a:extLst>
          </p:cNvPr>
          <p:cNvSpPr>
            <a:spLocks noGrp="1"/>
          </p:cNvSpPr>
          <p:nvPr>
            <p:ph type="title"/>
          </p:nvPr>
        </p:nvSpPr>
        <p:spPr/>
        <p:txBody>
          <a:bodyPr/>
          <a:lstStyle/>
          <a:p>
            <a:r>
              <a:rPr lang="en-US" dirty="0"/>
              <a:t>Evaluating regression models</a:t>
            </a:r>
          </a:p>
        </p:txBody>
      </p:sp>
      <p:sp>
        <p:nvSpPr>
          <p:cNvPr id="2" name="Date Placeholder 1">
            <a:extLst>
              <a:ext uri="{FF2B5EF4-FFF2-40B4-BE49-F238E27FC236}">
                <a16:creationId xmlns:a16="http://schemas.microsoft.com/office/drawing/2014/main" id="{49550FC0-307B-2E4A-95B5-F915E89E953A}"/>
              </a:ext>
            </a:extLst>
          </p:cNvPr>
          <p:cNvSpPr>
            <a:spLocks noGrp="1"/>
          </p:cNvSpPr>
          <p:nvPr>
            <p:ph type="dt" sz="half" idx="10"/>
          </p:nvPr>
        </p:nvSpPr>
        <p:spPr/>
        <p:txBody>
          <a:bodyPr/>
          <a:lstStyle/>
          <a:p>
            <a:fld id="{51FCA9F3-E38A-1948-A7BD-9C5B1CFDFAF3}" type="datetime1">
              <a:rPr lang="en-US" smtClean="0"/>
              <a:t>1/28/26</a:t>
            </a:fld>
            <a:endParaRPr lang="en-US"/>
          </a:p>
        </p:txBody>
      </p:sp>
      <p:sp>
        <p:nvSpPr>
          <p:cNvPr id="3" name="Footer Placeholder 2">
            <a:extLst>
              <a:ext uri="{FF2B5EF4-FFF2-40B4-BE49-F238E27FC236}">
                <a16:creationId xmlns:a16="http://schemas.microsoft.com/office/drawing/2014/main" id="{B767953D-BAB7-754F-B379-4206EA370FF1}"/>
              </a:ext>
            </a:extLst>
          </p:cNvPr>
          <p:cNvSpPr>
            <a:spLocks noGrp="1"/>
          </p:cNvSpPr>
          <p:nvPr>
            <p:ph type="ftr" sz="quarter" idx="11"/>
          </p:nvPr>
        </p:nvSpPr>
        <p:spPr/>
        <p:txBody>
          <a:bodyPr/>
          <a:lstStyle/>
          <a:p>
            <a:r>
              <a:rPr lang="en-US"/>
              <a:t>UB</a:t>
            </a:r>
          </a:p>
        </p:txBody>
      </p:sp>
      <p:sp>
        <p:nvSpPr>
          <p:cNvPr id="4" name="Slide Number Placeholder 3">
            <a:extLst>
              <a:ext uri="{FF2B5EF4-FFF2-40B4-BE49-F238E27FC236}">
                <a16:creationId xmlns:a16="http://schemas.microsoft.com/office/drawing/2014/main" id="{EDBB0732-0026-364B-8288-81EBF50C21CE}"/>
              </a:ext>
            </a:extLst>
          </p:cNvPr>
          <p:cNvSpPr>
            <a:spLocks noGrp="1"/>
          </p:cNvSpPr>
          <p:nvPr>
            <p:ph type="sldNum" sz="quarter" idx="12"/>
          </p:nvPr>
        </p:nvSpPr>
        <p:spPr/>
        <p:txBody>
          <a:bodyPr/>
          <a:lstStyle/>
          <a:p>
            <a:fld id="{6088BDBC-A55A-0D4E-9238-49D16FB07DCD}" type="slidenum">
              <a:rPr lang="en-US" smtClean="0"/>
              <a:t>43</a:t>
            </a:fld>
            <a:endParaRPr lang="en-US"/>
          </a:p>
        </p:txBody>
      </p:sp>
      <p:pic>
        <p:nvPicPr>
          <p:cNvPr id="8" name="Picture 7">
            <a:extLst>
              <a:ext uri="{FF2B5EF4-FFF2-40B4-BE49-F238E27FC236}">
                <a16:creationId xmlns:a16="http://schemas.microsoft.com/office/drawing/2014/main" id="{8EB95A1F-2E9F-7349-BCDA-ACF11E2B1F2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193153" y="112269"/>
            <a:ext cx="998847" cy="998847"/>
          </a:xfrm>
          <a:prstGeom prst="rect">
            <a:avLst/>
          </a:prstGeom>
        </p:spPr>
      </p:pic>
      <p:cxnSp>
        <p:nvCxnSpPr>
          <p:cNvPr id="10" name="Straight Connector 9">
            <a:extLst>
              <a:ext uri="{FF2B5EF4-FFF2-40B4-BE49-F238E27FC236}">
                <a16:creationId xmlns:a16="http://schemas.microsoft.com/office/drawing/2014/main" id="{23C9E249-D4B7-904C-92BC-29357D5702B8}"/>
              </a:ext>
            </a:extLst>
          </p:cNvPr>
          <p:cNvCxnSpPr/>
          <p:nvPr/>
        </p:nvCxnSpPr>
        <p:spPr>
          <a:xfrm>
            <a:off x="1743075" y="1839292"/>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D94573-BCC4-424A-9C57-00CC49DF029B}"/>
              </a:ext>
            </a:extLst>
          </p:cNvPr>
          <p:cNvCxnSpPr>
            <a:cxnSpLocks/>
          </p:cNvCxnSpPr>
          <p:nvPr/>
        </p:nvCxnSpPr>
        <p:spPr>
          <a:xfrm flipH="1">
            <a:off x="1731352" y="5614123"/>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B3CA405-A50C-5B43-8B46-8C0BA12BF329}"/>
              </a:ext>
            </a:extLst>
          </p:cNvPr>
          <p:cNvSpPr txBox="1"/>
          <p:nvPr/>
        </p:nvSpPr>
        <p:spPr>
          <a:xfrm>
            <a:off x="7838553" y="1643091"/>
            <a:ext cx="4307704" cy="830997"/>
          </a:xfrm>
          <a:prstGeom prst="rect">
            <a:avLst/>
          </a:prstGeom>
          <a:noFill/>
        </p:spPr>
        <p:txBody>
          <a:bodyPr wrap="square" rtlCol="0">
            <a:spAutoFit/>
          </a:bodyPr>
          <a:lstStyle/>
          <a:p>
            <a:pPr algn="ctr"/>
            <a:r>
              <a:rPr lang="en-US" sz="2400" dirty="0">
                <a:latin typeface="Century Gothic" panose="020B0502020202020204" pitchFamily="34" charset="0"/>
              </a:rPr>
              <a:t>1. Make predictions for some text points</a:t>
            </a:r>
          </a:p>
        </p:txBody>
      </p:sp>
      <p:sp>
        <p:nvSpPr>
          <p:cNvPr id="47" name="Triangle 46">
            <a:extLst>
              <a:ext uri="{FF2B5EF4-FFF2-40B4-BE49-F238E27FC236}">
                <a16:creationId xmlns:a16="http://schemas.microsoft.com/office/drawing/2014/main" id="{1536FAAE-7543-0144-982A-E149E4063FC2}"/>
              </a:ext>
            </a:extLst>
          </p:cNvPr>
          <p:cNvSpPr/>
          <p:nvPr/>
        </p:nvSpPr>
        <p:spPr>
          <a:xfrm>
            <a:off x="2899622"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8FCCADE4-81B1-2040-AD3E-8AABFF502759}"/>
              </a:ext>
            </a:extLst>
          </p:cNvPr>
          <p:cNvSpPr/>
          <p:nvPr/>
        </p:nvSpPr>
        <p:spPr>
          <a:xfrm>
            <a:off x="4038600"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B6B4E874-D325-5C48-9026-9CEBB983C13E}"/>
              </a:ext>
            </a:extLst>
          </p:cNvPr>
          <p:cNvSpPr/>
          <p:nvPr/>
        </p:nvSpPr>
        <p:spPr>
          <a:xfrm>
            <a:off x="5177578" y="5223503"/>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D62878FD-B05A-9A4A-8313-446B61AD7F77}"/>
              </a:ext>
            </a:extLst>
          </p:cNvPr>
          <p:cNvSpPr/>
          <p:nvPr/>
        </p:nvSpPr>
        <p:spPr>
          <a:xfrm>
            <a:off x="5966548"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4A6862A9-FC8F-4B4E-9161-0BEAD45A11AC}"/>
              </a:ext>
            </a:extLst>
          </p:cNvPr>
          <p:cNvCxnSpPr>
            <a:cxnSpLocks/>
          </p:cNvCxnSpPr>
          <p:nvPr/>
        </p:nvCxnSpPr>
        <p:spPr>
          <a:xfrm flipH="1">
            <a:off x="2809873" y="2019532"/>
            <a:ext cx="3423961" cy="2934937"/>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A3F3D9-61C9-E245-A3B2-44DC20DD5343}"/>
              </a:ext>
            </a:extLst>
          </p:cNvPr>
          <p:cNvSpPr txBox="1"/>
          <p:nvPr/>
        </p:nvSpPr>
        <p:spPr>
          <a:xfrm>
            <a:off x="2319130" y="5759806"/>
            <a:ext cx="3485597" cy="830997"/>
          </a:xfrm>
          <a:prstGeom prst="rect">
            <a:avLst/>
          </a:prstGeom>
          <a:noFill/>
        </p:spPr>
        <p:txBody>
          <a:bodyPr wrap="square" rtlCol="0">
            <a:spAutoFit/>
          </a:bodyPr>
          <a:lstStyle/>
          <a:p>
            <a:pPr algn="ctr"/>
            <a:r>
              <a:rPr lang="en-US" sz="2400" dirty="0">
                <a:latin typeface="Century Gothic" panose="020B0502020202020204" pitchFamily="34" charset="0"/>
              </a:rPr>
              <a:t>Number of arrests made today</a:t>
            </a:r>
          </a:p>
        </p:txBody>
      </p:sp>
      <p:sp>
        <p:nvSpPr>
          <p:cNvPr id="18" name="TextBox 17">
            <a:extLst>
              <a:ext uri="{FF2B5EF4-FFF2-40B4-BE49-F238E27FC236}">
                <a16:creationId xmlns:a16="http://schemas.microsoft.com/office/drawing/2014/main" id="{E6FE18AB-F180-3547-B011-734A64630816}"/>
              </a:ext>
            </a:extLst>
          </p:cNvPr>
          <p:cNvSpPr txBox="1"/>
          <p:nvPr/>
        </p:nvSpPr>
        <p:spPr>
          <a:xfrm>
            <a:off x="280983" y="2884325"/>
            <a:ext cx="1335782" cy="923330"/>
          </a:xfrm>
          <a:prstGeom prst="rect">
            <a:avLst/>
          </a:prstGeom>
          <a:noFill/>
        </p:spPr>
        <p:txBody>
          <a:bodyPr wrap="square" rtlCol="0">
            <a:spAutoFit/>
          </a:bodyPr>
          <a:lstStyle/>
          <a:p>
            <a:r>
              <a:rPr lang="en-US" dirty="0">
                <a:latin typeface="Century Gothic" panose="020B0502020202020204" pitchFamily="34" charset="0"/>
              </a:rPr>
              <a:t>Number of crimes tomorrow</a:t>
            </a:r>
          </a:p>
        </p:txBody>
      </p:sp>
    </p:spTree>
    <p:extLst>
      <p:ext uri="{BB962C8B-B14F-4D97-AF65-F5344CB8AC3E}">
        <p14:creationId xmlns:p14="http://schemas.microsoft.com/office/powerpoint/2010/main" val="3877875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5871D-5CD5-DD42-AC99-ED33C646F512}"/>
              </a:ext>
            </a:extLst>
          </p:cNvPr>
          <p:cNvSpPr>
            <a:spLocks noGrp="1"/>
          </p:cNvSpPr>
          <p:nvPr>
            <p:ph type="title"/>
          </p:nvPr>
        </p:nvSpPr>
        <p:spPr/>
        <p:txBody>
          <a:bodyPr/>
          <a:lstStyle/>
          <a:p>
            <a:r>
              <a:rPr lang="en-US" dirty="0"/>
              <a:t>Evaluating regression models (cont.)</a:t>
            </a:r>
          </a:p>
        </p:txBody>
      </p:sp>
      <p:sp>
        <p:nvSpPr>
          <p:cNvPr id="4" name="Slide Number Placeholder 3">
            <a:extLst>
              <a:ext uri="{FF2B5EF4-FFF2-40B4-BE49-F238E27FC236}">
                <a16:creationId xmlns:a16="http://schemas.microsoft.com/office/drawing/2014/main" id="{EDBB0732-0026-364B-8288-81EBF50C21CE}"/>
              </a:ext>
            </a:extLst>
          </p:cNvPr>
          <p:cNvSpPr>
            <a:spLocks noGrp="1"/>
          </p:cNvSpPr>
          <p:nvPr>
            <p:ph type="sldNum" sz="quarter" idx="12"/>
          </p:nvPr>
        </p:nvSpPr>
        <p:spPr/>
        <p:txBody>
          <a:bodyPr/>
          <a:lstStyle/>
          <a:p>
            <a:fld id="{6088BDBC-A55A-0D4E-9238-49D16FB07DCD}" type="slidenum">
              <a:rPr lang="en-US" smtClean="0"/>
              <a:t>44</a:t>
            </a:fld>
            <a:endParaRPr lang="en-US"/>
          </a:p>
        </p:txBody>
      </p:sp>
      <p:pic>
        <p:nvPicPr>
          <p:cNvPr id="8" name="Picture 7">
            <a:extLst>
              <a:ext uri="{FF2B5EF4-FFF2-40B4-BE49-F238E27FC236}">
                <a16:creationId xmlns:a16="http://schemas.microsoft.com/office/drawing/2014/main" id="{8EB95A1F-2E9F-7349-BCDA-ACF11E2B1F2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193153" y="112269"/>
            <a:ext cx="998847" cy="998847"/>
          </a:xfrm>
          <a:prstGeom prst="rect">
            <a:avLst/>
          </a:prstGeom>
        </p:spPr>
      </p:pic>
      <p:cxnSp>
        <p:nvCxnSpPr>
          <p:cNvPr id="10" name="Straight Connector 9">
            <a:extLst>
              <a:ext uri="{FF2B5EF4-FFF2-40B4-BE49-F238E27FC236}">
                <a16:creationId xmlns:a16="http://schemas.microsoft.com/office/drawing/2014/main" id="{23C9E249-D4B7-904C-92BC-29357D5702B8}"/>
              </a:ext>
            </a:extLst>
          </p:cNvPr>
          <p:cNvCxnSpPr/>
          <p:nvPr/>
        </p:nvCxnSpPr>
        <p:spPr>
          <a:xfrm>
            <a:off x="1743075" y="1839292"/>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D94573-BCC4-424A-9C57-00CC49DF029B}"/>
              </a:ext>
            </a:extLst>
          </p:cNvPr>
          <p:cNvCxnSpPr>
            <a:cxnSpLocks/>
          </p:cNvCxnSpPr>
          <p:nvPr/>
        </p:nvCxnSpPr>
        <p:spPr>
          <a:xfrm flipH="1">
            <a:off x="1731352" y="5614123"/>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281A84-EC32-114C-92A6-ED5487759E42}"/>
              </a:ext>
            </a:extLst>
          </p:cNvPr>
          <p:cNvCxnSpPr>
            <a:cxnSpLocks/>
          </p:cNvCxnSpPr>
          <p:nvPr/>
        </p:nvCxnSpPr>
        <p:spPr>
          <a:xfrm flipH="1">
            <a:off x="2809873" y="2019532"/>
            <a:ext cx="3423961" cy="2934937"/>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B3CA405-A50C-5B43-8B46-8C0BA12BF329}"/>
              </a:ext>
            </a:extLst>
          </p:cNvPr>
          <p:cNvSpPr txBox="1"/>
          <p:nvPr/>
        </p:nvSpPr>
        <p:spPr>
          <a:xfrm>
            <a:off x="7838553" y="1643091"/>
            <a:ext cx="4307704" cy="3046988"/>
          </a:xfrm>
          <a:prstGeom prst="rect">
            <a:avLst/>
          </a:prstGeom>
          <a:noFill/>
        </p:spPr>
        <p:txBody>
          <a:bodyPr wrap="square" rtlCol="0">
            <a:spAutoFit/>
          </a:bodyPr>
          <a:lstStyle/>
          <a:p>
            <a:pPr marL="457200" indent="-457200" algn="ctr">
              <a:buAutoNum type="arabicPeriod"/>
            </a:pPr>
            <a:r>
              <a:rPr lang="en-US" sz="2400" dirty="0">
                <a:latin typeface="Century Gothic" panose="020B0502020202020204" pitchFamily="34" charset="0"/>
              </a:rPr>
              <a:t>Make predictions for some text points</a:t>
            </a:r>
          </a:p>
          <a:p>
            <a:pPr marL="457200" indent="-457200" algn="ctr">
              <a:buAutoNum type="arabicPeriod"/>
            </a:pPr>
            <a:r>
              <a:rPr lang="en-US" sz="2400" dirty="0">
                <a:latin typeface="Century Gothic" panose="020B0502020202020204" pitchFamily="34" charset="0"/>
              </a:rPr>
              <a:t>Get the error of those predictions</a:t>
            </a:r>
          </a:p>
          <a:p>
            <a:pPr marL="457200" indent="-457200" algn="ctr">
              <a:buAutoNum type="arabicPeriod"/>
            </a:pPr>
            <a:r>
              <a:rPr lang="en-US" sz="2400" dirty="0">
                <a:latin typeface="Century Gothic" panose="020B0502020202020204" pitchFamily="34" charset="0"/>
              </a:rPr>
              <a:t>Make some aggregate statement about those errors</a:t>
            </a:r>
          </a:p>
          <a:p>
            <a:pPr algn="ctr"/>
            <a:r>
              <a:rPr lang="en-US" sz="2400" dirty="0">
                <a:latin typeface="Century Gothic" panose="020B0502020202020204" pitchFamily="34" charset="0"/>
              </a:rPr>
              <a:t>… like what? </a:t>
            </a:r>
          </a:p>
        </p:txBody>
      </p:sp>
      <p:sp>
        <p:nvSpPr>
          <p:cNvPr id="47" name="Triangle 46">
            <a:extLst>
              <a:ext uri="{FF2B5EF4-FFF2-40B4-BE49-F238E27FC236}">
                <a16:creationId xmlns:a16="http://schemas.microsoft.com/office/drawing/2014/main" id="{1536FAAE-7543-0144-982A-E149E4063FC2}"/>
              </a:ext>
            </a:extLst>
          </p:cNvPr>
          <p:cNvSpPr/>
          <p:nvPr/>
        </p:nvSpPr>
        <p:spPr>
          <a:xfrm>
            <a:off x="2899622"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8FCCADE4-81B1-2040-AD3E-8AABFF502759}"/>
              </a:ext>
            </a:extLst>
          </p:cNvPr>
          <p:cNvSpPr/>
          <p:nvPr/>
        </p:nvSpPr>
        <p:spPr>
          <a:xfrm>
            <a:off x="4038600"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B6B4E874-D325-5C48-9026-9CEBB983C13E}"/>
              </a:ext>
            </a:extLst>
          </p:cNvPr>
          <p:cNvSpPr/>
          <p:nvPr/>
        </p:nvSpPr>
        <p:spPr>
          <a:xfrm>
            <a:off x="5168053"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D62878FD-B05A-9A4A-8313-446B61AD7F77}"/>
              </a:ext>
            </a:extLst>
          </p:cNvPr>
          <p:cNvSpPr/>
          <p:nvPr/>
        </p:nvSpPr>
        <p:spPr>
          <a:xfrm>
            <a:off x="5966548"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B57AA9A-135B-4C4E-8682-086A7F5CE6A1}"/>
              </a:ext>
            </a:extLst>
          </p:cNvPr>
          <p:cNvSpPr/>
          <p:nvPr/>
        </p:nvSpPr>
        <p:spPr>
          <a:xfrm>
            <a:off x="5306385" y="1959985"/>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24A0F3-6EB9-D44C-A2B9-2E0E32FA73F9}"/>
              </a:ext>
            </a:extLst>
          </p:cNvPr>
          <p:cNvSpPr/>
          <p:nvPr/>
        </p:nvSpPr>
        <p:spPr>
          <a:xfrm>
            <a:off x="4171945" y="4794577"/>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F215FE8-865B-A043-AF68-080995F78222}"/>
              </a:ext>
            </a:extLst>
          </p:cNvPr>
          <p:cNvSpPr/>
          <p:nvPr/>
        </p:nvSpPr>
        <p:spPr>
          <a:xfrm>
            <a:off x="2947261" y="3997917"/>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D31564-3DE0-AE46-8DCD-FC87661F4772}"/>
              </a:ext>
            </a:extLst>
          </p:cNvPr>
          <p:cNvSpPr/>
          <p:nvPr/>
        </p:nvSpPr>
        <p:spPr>
          <a:xfrm>
            <a:off x="6096000" y="3077042"/>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B605A08-887B-FE49-8136-895931C9B6E7}"/>
              </a:ext>
            </a:extLst>
          </p:cNvPr>
          <p:cNvCxnSpPr/>
          <p:nvPr/>
        </p:nvCxnSpPr>
        <p:spPr>
          <a:xfrm>
            <a:off x="4320686" y="3659597"/>
            <a:ext cx="0" cy="1231864"/>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4061B-41DF-DD4A-BB33-A1F62839E092}"/>
              </a:ext>
            </a:extLst>
          </p:cNvPr>
          <p:cNvCxnSpPr>
            <a:cxnSpLocks/>
            <a:endCxn id="22" idx="0"/>
          </p:cNvCxnSpPr>
          <p:nvPr/>
        </p:nvCxnSpPr>
        <p:spPr>
          <a:xfrm flipH="1">
            <a:off x="6224954" y="2103085"/>
            <a:ext cx="8880" cy="973957"/>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267501-63F0-7A48-A53A-103765AE91B4}"/>
              </a:ext>
            </a:extLst>
          </p:cNvPr>
          <p:cNvCxnSpPr>
            <a:cxnSpLocks/>
          </p:cNvCxnSpPr>
          <p:nvPr/>
        </p:nvCxnSpPr>
        <p:spPr>
          <a:xfrm>
            <a:off x="5434649" y="2217892"/>
            <a:ext cx="0" cy="372171"/>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CE286F-A376-9340-BABC-37B4F46084BC}"/>
              </a:ext>
            </a:extLst>
          </p:cNvPr>
          <p:cNvCxnSpPr>
            <a:cxnSpLocks/>
          </p:cNvCxnSpPr>
          <p:nvPr/>
        </p:nvCxnSpPr>
        <p:spPr>
          <a:xfrm>
            <a:off x="3076214" y="4255824"/>
            <a:ext cx="0" cy="372171"/>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0387C3F-82E7-5248-91E5-0EE64FE8AD3A}"/>
              </a:ext>
            </a:extLst>
          </p:cNvPr>
          <p:cNvSpPr txBox="1"/>
          <p:nvPr/>
        </p:nvSpPr>
        <p:spPr>
          <a:xfrm>
            <a:off x="2319130" y="5759806"/>
            <a:ext cx="3485597" cy="830997"/>
          </a:xfrm>
          <a:prstGeom prst="rect">
            <a:avLst/>
          </a:prstGeom>
          <a:noFill/>
        </p:spPr>
        <p:txBody>
          <a:bodyPr wrap="square" rtlCol="0">
            <a:spAutoFit/>
          </a:bodyPr>
          <a:lstStyle/>
          <a:p>
            <a:pPr algn="ctr"/>
            <a:r>
              <a:rPr lang="en-US" sz="2400" dirty="0">
                <a:latin typeface="Century Gothic" panose="020B0502020202020204" pitchFamily="34" charset="0"/>
              </a:rPr>
              <a:t>Number of arrests made today</a:t>
            </a:r>
          </a:p>
        </p:txBody>
      </p:sp>
      <p:sp>
        <p:nvSpPr>
          <p:cNvPr id="32" name="TextBox 31">
            <a:extLst>
              <a:ext uri="{FF2B5EF4-FFF2-40B4-BE49-F238E27FC236}">
                <a16:creationId xmlns:a16="http://schemas.microsoft.com/office/drawing/2014/main" id="{FDAAB7E4-6547-B74C-8545-8F7D4C7B112E}"/>
              </a:ext>
            </a:extLst>
          </p:cNvPr>
          <p:cNvSpPr txBox="1"/>
          <p:nvPr/>
        </p:nvSpPr>
        <p:spPr>
          <a:xfrm>
            <a:off x="280983" y="2884325"/>
            <a:ext cx="1335782" cy="923330"/>
          </a:xfrm>
          <a:prstGeom prst="rect">
            <a:avLst/>
          </a:prstGeom>
          <a:noFill/>
        </p:spPr>
        <p:txBody>
          <a:bodyPr wrap="square" rtlCol="0">
            <a:spAutoFit/>
          </a:bodyPr>
          <a:lstStyle/>
          <a:p>
            <a:r>
              <a:rPr lang="en-US" dirty="0">
                <a:latin typeface="Century Gothic" panose="020B0502020202020204" pitchFamily="34" charset="0"/>
              </a:rPr>
              <a:t>Number of crimes tomorrow</a:t>
            </a:r>
          </a:p>
        </p:txBody>
      </p:sp>
    </p:spTree>
    <p:extLst>
      <p:ext uri="{BB962C8B-B14F-4D97-AF65-F5344CB8AC3E}">
        <p14:creationId xmlns:p14="http://schemas.microsoft.com/office/powerpoint/2010/main" val="14947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5871D-5CD5-DD42-AC99-ED33C646F512}"/>
              </a:ext>
            </a:extLst>
          </p:cNvPr>
          <p:cNvSpPr>
            <a:spLocks noGrp="1"/>
          </p:cNvSpPr>
          <p:nvPr>
            <p:ph type="title"/>
          </p:nvPr>
        </p:nvSpPr>
        <p:spPr/>
        <p:txBody>
          <a:bodyPr/>
          <a:lstStyle/>
          <a:p>
            <a:r>
              <a:rPr lang="en-US" dirty="0"/>
              <a:t>Evaluating regression models (cont.)</a:t>
            </a:r>
          </a:p>
        </p:txBody>
      </p:sp>
      <p:sp>
        <p:nvSpPr>
          <p:cNvPr id="2" name="Date Placeholder 1">
            <a:extLst>
              <a:ext uri="{FF2B5EF4-FFF2-40B4-BE49-F238E27FC236}">
                <a16:creationId xmlns:a16="http://schemas.microsoft.com/office/drawing/2014/main" id="{49550FC0-307B-2E4A-95B5-F915E89E953A}"/>
              </a:ext>
            </a:extLst>
          </p:cNvPr>
          <p:cNvSpPr>
            <a:spLocks noGrp="1"/>
          </p:cNvSpPr>
          <p:nvPr>
            <p:ph type="dt" sz="half" idx="10"/>
          </p:nvPr>
        </p:nvSpPr>
        <p:spPr/>
        <p:txBody>
          <a:bodyPr/>
          <a:lstStyle/>
          <a:p>
            <a:fld id="{51FCA9F3-E38A-1948-A7BD-9C5B1CFDFAF3}" type="datetime1">
              <a:rPr lang="en-US" smtClean="0"/>
              <a:t>1/28/26</a:t>
            </a:fld>
            <a:endParaRPr lang="en-US"/>
          </a:p>
        </p:txBody>
      </p:sp>
      <p:sp>
        <p:nvSpPr>
          <p:cNvPr id="3" name="Footer Placeholder 2">
            <a:extLst>
              <a:ext uri="{FF2B5EF4-FFF2-40B4-BE49-F238E27FC236}">
                <a16:creationId xmlns:a16="http://schemas.microsoft.com/office/drawing/2014/main" id="{B767953D-BAB7-754F-B379-4206EA370FF1}"/>
              </a:ext>
            </a:extLst>
          </p:cNvPr>
          <p:cNvSpPr>
            <a:spLocks noGrp="1"/>
          </p:cNvSpPr>
          <p:nvPr>
            <p:ph type="ftr" sz="quarter" idx="11"/>
          </p:nvPr>
        </p:nvSpPr>
        <p:spPr/>
        <p:txBody>
          <a:bodyPr/>
          <a:lstStyle/>
          <a:p>
            <a:r>
              <a:rPr lang="en-US"/>
              <a:t>UB</a:t>
            </a:r>
          </a:p>
        </p:txBody>
      </p:sp>
      <p:sp>
        <p:nvSpPr>
          <p:cNvPr id="4" name="Slide Number Placeholder 3">
            <a:extLst>
              <a:ext uri="{FF2B5EF4-FFF2-40B4-BE49-F238E27FC236}">
                <a16:creationId xmlns:a16="http://schemas.microsoft.com/office/drawing/2014/main" id="{EDBB0732-0026-364B-8288-81EBF50C21CE}"/>
              </a:ext>
            </a:extLst>
          </p:cNvPr>
          <p:cNvSpPr>
            <a:spLocks noGrp="1"/>
          </p:cNvSpPr>
          <p:nvPr>
            <p:ph type="sldNum" sz="quarter" idx="12"/>
          </p:nvPr>
        </p:nvSpPr>
        <p:spPr/>
        <p:txBody>
          <a:bodyPr/>
          <a:lstStyle/>
          <a:p>
            <a:fld id="{6088BDBC-A55A-0D4E-9238-49D16FB07DCD}" type="slidenum">
              <a:rPr lang="en-US" smtClean="0"/>
              <a:t>45</a:t>
            </a:fld>
            <a:endParaRPr lang="en-US"/>
          </a:p>
        </p:txBody>
      </p:sp>
      <p:pic>
        <p:nvPicPr>
          <p:cNvPr id="8" name="Picture 7">
            <a:extLst>
              <a:ext uri="{FF2B5EF4-FFF2-40B4-BE49-F238E27FC236}">
                <a16:creationId xmlns:a16="http://schemas.microsoft.com/office/drawing/2014/main" id="{8EB95A1F-2E9F-7349-BCDA-ACF11E2B1F2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193153" y="112269"/>
            <a:ext cx="998847" cy="998847"/>
          </a:xfrm>
          <a:prstGeom prst="rect">
            <a:avLst/>
          </a:prstGeom>
        </p:spPr>
      </p:pic>
      <p:cxnSp>
        <p:nvCxnSpPr>
          <p:cNvPr id="10" name="Straight Connector 9">
            <a:extLst>
              <a:ext uri="{FF2B5EF4-FFF2-40B4-BE49-F238E27FC236}">
                <a16:creationId xmlns:a16="http://schemas.microsoft.com/office/drawing/2014/main" id="{23C9E249-D4B7-904C-92BC-29357D5702B8}"/>
              </a:ext>
            </a:extLst>
          </p:cNvPr>
          <p:cNvCxnSpPr/>
          <p:nvPr/>
        </p:nvCxnSpPr>
        <p:spPr>
          <a:xfrm>
            <a:off x="1743075" y="1839292"/>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D94573-BCC4-424A-9C57-00CC49DF029B}"/>
              </a:ext>
            </a:extLst>
          </p:cNvPr>
          <p:cNvCxnSpPr>
            <a:cxnSpLocks/>
          </p:cNvCxnSpPr>
          <p:nvPr/>
        </p:nvCxnSpPr>
        <p:spPr>
          <a:xfrm flipH="1">
            <a:off x="1731352" y="5614123"/>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281A84-EC32-114C-92A6-ED5487759E42}"/>
              </a:ext>
            </a:extLst>
          </p:cNvPr>
          <p:cNvCxnSpPr>
            <a:cxnSpLocks/>
          </p:cNvCxnSpPr>
          <p:nvPr/>
        </p:nvCxnSpPr>
        <p:spPr>
          <a:xfrm flipH="1">
            <a:off x="2809873" y="2019532"/>
            <a:ext cx="3423961" cy="2934937"/>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riangle 46">
            <a:extLst>
              <a:ext uri="{FF2B5EF4-FFF2-40B4-BE49-F238E27FC236}">
                <a16:creationId xmlns:a16="http://schemas.microsoft.com/office/drawing/2014/main" id="{1536FAAE-7543-0144-982A-E149E4063FC2}"/>
              </a:ext>
            </a:extLst>
          </p:cNvPr>
          <p:cNvSpPr/>
          <p:nvPr/>
        </p:nvSpPr>
        <p:spPr>
          <a:xfrm>
            <a:off x="2899622"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8FCCADE4-81B1-2040-AD3E-8AABFF502759}"/>
              </a:ext>
            </a:extLst>
          </p:cNvPr>
          <p:cNvSpPr/>
          <p:nvPr/>
        </p:nvSpPr>
        <p:spPr>
          <a:xfrm>
            <a:off x="4038600"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B6B4E874-D325-5C48-9026-9CEBB983C13E}"/>
              </a:ext>
            </a:extLst>
          </p:cNvPr>
          <p:cNvSpPr/>
          <p:nvPr/>
        </p:nvSpPr>
        <p:spPr>
          <a:xfrm>
            <a:off x="5168053"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D62878FD-B05A-9A4A-8313-446B61AD7F77}"/>
              </a:ext>
            </a:extLst>
          </p:cNvPr>
          <p:cNvSpPr/>
          <p:nvPr/>
        </p:nvSpPr>
        <p:spPr>
          <a:xfrm>
            <a:off x="5966548"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A5BEEC5E-CA32-3845-8156-422179C6E477}"/>
              </a:ext>
            </a:extLst>
          </p:cNvPr>
          <p:cNvPicPr>
            <a:picLocks noChangeAspect="1"/>
          </p:cNvPicPr>
          <p:nvPr/>
        </p:nvPicPr>
        <p:blipFill>
          <a:blip r:embed="rId3"/>
          <a:stretch>
            <a:fillRect/>
          </a:stretch>
        </p:blipFill>
        <p:spPr>
          <a:xfrm>
            <a:off x="8441397" y="2356221"/>
            <a:ext cx="3102016" cy="1441642"/>
          </a:xfrm>
          <a:prstGeom prst="rect">
            <a:avLst/>
          </a:prstGeom>
        </p:spPr>
      </p:pic>
      <p:sp>
        <p:nvSpPr>
          <p:cNvPr id="19" name="Oval 18">
            <a:extLst>
              <a:ext uri="{FF2B5EF4-FFF2-40B4-BE49-F238E27FC236}">
                <a16:creationId xmlns:a16="http://schemas.microsoft.com/office/drawing/2014/main" id="{0B57AA9A-135B-4C4E-8682-086A7F5CE6A1}"/>
              </a:ext>
            </a:extLst>
          </p:cNvPr>
          <p:cNvSpPr/>
          <p:nvPr/>
        </p:nvSpPr>
        <p:spPr>
          <a:xfrm>
            <a:off x="5306385" y="1959985"/>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24A0F3-6EB9-D44C-A2B9-2E0E32FA73F9}"/>
              </a:ext>
            </a:extLst>
          </p:cNvPr>
          <p:cNvSpPr/>
          <p:nvPr/>
        </p:nvSpPr>
        <p:spPr>
          <a:xfrm>
            <a:off x="4171945" y="4794577"/>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F215FE8-865B-A043-AF68-080995F78222}"/>
              </a:ext>
            </a:extLst>
          </p:cNvPr>
          <p:cNvSpPr/>
          <p:nvPr/>
        </p:nvSpPr>
        <p:spPr>
          <a:xfrm>
            <a:off x="2947261" y="3997917"/>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D31564-3DE0-AE46-8DCD-FC87661F4772}"/>
              </a:ext>
            </a:extLst>
          </p:cNvPr>
          <p:cNvSpPr/>
          <p:nvPr/>
        </p:nvSpPr>
        <p:spPr>
          <a:xfrm>
            <a:off x="6096000" y="3077042"/>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B605A08-887B-FE49-8136-895931C9B6E7}"/>
              </a:ext>
            </a:extLst>
          </p:cNvPr>
          <p:cNvCxnSpPr/>
          <p:nvPr/>
        </p:nvCxnSpPr>
        <p:spPr>
          <a:xfrm>
            <a:off x="4320686" y="3659597"/>
            <a:ext cx="0" cy="1231864"/>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4061B-41DF-DD4A-BB33-A1F62839E092}"/>
              </a:ext>
            </a:extLst>
          </p:cNvPr>
          <p:cNvCxnSpPr>
            <a:cxnSpLocks/>
            <a:endCxn id="22" idx="0"/>
          </p:cNvCxnSpPr>
          <p:nvPr/>
        </p:nvCxnSpPr>
        <p:spPr>
          <a:xfrm flipH="1">
            <a:off x="6224954" y="2103085"/>
            <a:ext cx="8880" cy="973957"/>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267501-63F0-7A48-A53A-103765AE91B4}"/>
              </a:ext>
            </a:extLst>
          </p:cNvPr>
          <p:cNvCxnSpPr>
            <a:cxnSpLocks/>
          </p:cNvCxnSpPr>
          <p:nvPr/>
        </p:nvCxnSpPr>
        <p:spPr>
          <a:xfrm>
            <a:off x="5434649" y="2217892"/>
            <a:ext cx="0" cy="372171"/>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CE286F-A376-9340-BABC-37B4F46084BC}"/>
              </a:ext>
            </a:extLst>
          </p:cNvPr>
          <p:cNvCxnSpPr>
            <a:cxnSpLocks/>
          </p:cNvCxnSpPr>
          <p:nvPr/>
        </p:nvCxnSpPr>
        <p:spPr>
          <a:xfrm>
            <a:off x="3076214" y="4255824"/>
            <a:ext cx="0" cy="372171"/>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3926878-2339-7A43-84C4-6234A937754E}"/>
              </a:ext>
            </a:extLst>
          </p:cNvPr>
          <p:cNvSpPr txBox="1"/>
          <p:nvPr/>
        </p:nvSpPr>
        <p:spPr>
          <a:xfrm>
            <a:off x="8906005" y="1816274"/>
            <a:ext cx="2794868" cy="369332"/>
          </a:xfrm>
          <a:prstGeom prst="rect">
            <a:avLst/>
          </a:prstGeom>
          <a:noFill/>
        </p:spPr>
        <p:txBody>
          <a:bodyPr wrap="none" rtlCol="0">
            <a:spAutoFit/>
          </a:bodyPr>
          <a:lstStyle/>
          <a:p>
            <a:r>
              <a:rPr lang="en-US" dirty="0"/>
              <a:t>SSE – sum of squared errors</a:t>
            </a:r>
          </a:p>
        </p:txBody>
      </p:sp>
      <p:sp>
        <p:nvSpPr>
          <p:cNvPr id="30" name="TextBox 29">
            <a:extLst>
              <a:ext uri="{FF2B5EF4-FFF2-40B4-BE49-F238E27FC236}">
                <a16:creationId xmlns:a16="http://schemas.microsoft.com/office/drawing/2014/main" id="{876E57B5-B807-2C44-8EBE-5EA7E8630AF1}"/>
              </a:ext>
            </a:extLst>
          </p:cNvPr>
          <p:cNvSpPr txBox="1"/>
          <p:nvPr/>
        </p:nvSpPr>
        <p:spPr>
          <a:xfrm>
            <a:off x="2319130" y="5759806"/>
            <a:ext cx="3485597" cy="830997"/>
          </a:xfrm>
          <a:prstGeom prst="rect">
            <a:avLst/>
          </a:prstGeom>
          <a:noFill/>
        </p:spPr>
        <p:txBody>
          <a:bodyPr wrap="square" rtlCol="0">
            <a:spAutoFit/>
          </a:bodyPr>
          <a:lstStyle/>
          <a:p>
            <a:pPr algn="ctr"/>
            <a:r>
              <a:rPr lang="en-US" sz="2400" dirty="0">
                <a:latin typeface="Century Gothic" panose="020B0502020202020204" pitchFamily="34" charset="0"/>
              </a:rPr>
              <a:t>Number of arrests made today</a:t>
            </a:r>
          </a:p>
        </p:txBody>
      </p:sp>
      <p:sp>
        <p:nvSpPr>
          <p:cNvPr id="32" name="TextBox 31">
            <a:extLst>
              <a:ext uri="{FF2B5EF4-FFF2-40B4-BE49-F238E27FC236}">
                <a16:creationId xmlns:a16="http://schemas.microsoft.com/office/drawing/2014/main" id="{ADB00283-2FFC-F749-8EEB-4BED421CE0AD}"/>
              </a:ext>
            </a:extLst>
          </p:cNvPr>
          <p:cNvSpPr txBox="1"/>
          <p:nvPr/>
        </p:nvSpPr>
        <p:spPr>
          <a:xfrm>
            <a:off x="280983" y="2884325"/>
            <a:ext cx="1335782" cy="923330"/>
          </a:xfrm>
          <a:prstGeom prst="rect">
            <a:avLst/>
          </a:prstGeom>
          <a:noFill/>
        </p:spPr>
        <p:txBody>
          <a:bodyPr wrap="square" rtlCol="0">
            <a:spAutoFit/>
          </a:bodyPr>
          <a:lstStyle/>
          <a:p>
            <a:r>
              <a:rPr lang="en-US" dirty="0">
                <a:latin typeface="Century Gothic" panose="020B0502020202020204" pitchFamily="34" charset="0"/>
              </a:rPr>
              <a:t>Number of crimes tomorrow</a:t>
            </a:r>
          </a:p>
        </p:txBody>
      </p:sp>
    </p:spTree>
    <p:extLst>
      <p:ext uri="{BB962C8B-B14F-4D97-AF65-F5344CB8AC3E}">
        <p14:creationId xmlns:p14="http://schemas.microsoft.com/office/powerpoint/2010/main" val="328947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5871D-5CD5-DD42-AC99-ED33C646F512}"/>
              </a:ext>
            </a:extLst>
          </p:cNvPr>
          <p:cNvSpPr>
            <a:spLocks noGrp="1"/>
          </p:cNvSpPr>
          <p:nvPr>
            <p:ph type="title"/>
          </p:nvPr>
        </p:nvSpPr>
        <p:spPr/>
        <p:txBody>
          <a:bodyPr/>
          <a:lstStyle/>
          <a:p>
            <a:r>
              <a:rPr lang="en-US" dirty="0"/>
              <a:t>What is this evaluation missing?</a:t>
            </a:r>
          </a:p>
        </p:txBody>
      </p:sp>
      <p:sp>
        <p:nvSpPr>
          <p:cNvPr id="2" name="Date Placeholder 1">
            <a:extLst>
              <a:ext uri="{FF2B5EF4-FFF2-40B4-BE49-F238E27FC236}">
                <a16:creationId xmlns:a16="http://schemas.microsoft.com/office/drawing/2014/main" id="{49550FC0-307B-2E4A-95B5-F915E89E953A}"/>
              </a:ext>
            </a:extLst>
          </p:cNvPr>
          <p:cNvSpPr>
            <a:spLocks noGrp="1"/>
          </p:cNvSpPr>
          <p:nvPr>
            <p:ph type="dt" sz="half" idx="10"/>
          </p:nvPr>
        </p:nvSpPr>
        <p:spPr/>
        <p:txBody>
          <a:bodyPr/>
          <a:lstStyle/>
          <a:p>
            <a:fld id="{51FCA9F3-E38A-1948-A7BD-9C5B1CFDFAF3}" type="datetime1">
              <a:rPr lang="en-US" smtClean="0"/>
              <a:t>1/28/26</a:t>
            </a:fld>
            <a:endParaRPr lang="en-US"/>
          </a:p>
        </p:txBody>
      </p:sp>
      <p:sp>
        <p:nvSpPr>
          <p:cNvPr id="3" name="Footer Placeholder 2">
            <a:extLst>
              <a:ext uri="{FF2B5EF4-FFF2-40B4-BE49-F238E27FC236}">
                <a16:creationId xmlns:a16="http://schemas.microsoft.com/office/drawing/2014/main" id="{B767953D-BAB7-754F-B379-4206EA370FF1}"/>
              </a:ext>
            </a:extLst>
          </p:cNvPr>
          <p:cNvSpPr>
            <a:spLocks noGrp="1"/>
          </p:cNvSpPr>
          <p:nvPr>
            <p:ph type="ftr" sz="quarter" idx="11"/>
          </p:nvPr>
        </p:nvSpPr>
        <p:spPr/>
        <p:txBody>
          <a:bodyPr/>
          <a:lstStyle/>
          <a:p>
            <a:r>
              <a:rPr lang="en-US"/>
              <a:t>UB</a:t>
            </a:r>
          </a:p>
        </p:txBody>
      </p:sp>
      <p:sp>
        <p:nvSpPr>
          <p:cNvPr id="4" name="Slide Number Placeholder 3">
            <a:extLst>
              <a:ext uri="{FF2B5EF4-FFF2-40B4-BE49-F238E27FC236}">
                <a16:creationId xmlns:a16="http://schemas.microsoft.com/office/drawing/2014/main" id="{EDBB0732-0026-364B-8288-81EBF50C21CE}"/>
              </a:ext>
            </a:extLst>
          </p:cNvPr>
          <p:cNvSpPr>
            <a:spLocks noGrp="1"/>
          </p:cNvSpPr>
          <p:nvPr>
            <p:ph type="sldNum" sz="quarter" idx="12"/>
          </p:nvPr>
        </p:nvSpPr>
        <p:spPr/>
        <p:txBody>
          <a:bodyPr/>
          <a:lstStyle/>
          <a:p>
            <a:fld id="{6088BDBC-A55A-0D4E-9238-49D16FB07DCD}" type="slidenum">
              <a:rPr lang="en-US" smtClean="0"/>
              <a:t>46</a:t>
            </a:fld>
            <a:endParaRPr lang="en-US"/>
          </a:p>
        </p:txBody>
      </p:sp>
      <p:pic>
        <p:nvPicPr>
          <p:cNvPr id="8" name="Picture 7">
            <a:extLst>
              <a:ext uri="{FF2B5EF4-FFF2-40B4-BE49-F238E27FC236}">
                <a16:creationId xmlns:a16="http://schemas.microsoft.com/office/drawing/2014/main" id="{8EB95A1F-2E9F-7349-BCDA-ACF11E2B1F2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193153" y="112269"/>
            <a:ext cx="998847" cy="998847"/>
          </a:xfrm>
          <a:prstGeom prst="rect">
            <a:avLst/>
          </a:prstGeom>
        </p:spPr>
      </p:pic>
      <p:cxnSp>
        <p:nvCxnSpPr>
          <p:cNvPr id="10" name="Straight Connector 9">
            <a:extLst>
              <a:ext uri="{FF2B5EF4-FFF2-40B4-BE49-F238E27FC236}">
                <a16:creationId xmlns:a16="http://schemas.microsoft.com/office/drawing/2014/main" id="{23C9E249-D4B7-904C-92BC-29357D5702B8}"/>
              </a:ext>
            </a:extLst>
          </p:cNvPr>
          <p:cNvCxnSpPr/>
          <p:nvPr/>
        </p:nvCxnSpPr>
        <p:spPr>
          <a:xfrm>
            <a:off x="1743075" y="1839292"/>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D94573-BCC4-424A-9C57-00CC49DF029B}"/>
              </a:ext>
            </a:extLst>
          </p:cNvPr>
          <p:cNvCxnSpPr>
            <a:cxnSpLocks/>
          </p:cNvCxnSpPr>
          <p:nvPr/>
        </p:nvCxnSpPr>
        <p:spPr>
          <a:xfrm flipH="1">
            <a:off x="1731352" y="5614123"/>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281A84-EC32-114C-92A6-ED5487759E42}"/>
              </a:ext>
            </a:extLst>
          </p:cNvPr>
          <p:cNvCxnSpPr>
            <a:cxnSpLocks/>
          </p:cNvCxnSpPr>
          <p:nvPr/>
        </p:nvCxnSpPr>
        <p:spPr>
          <a:xfrm flipH="1">
            <a:off x="2809873" y="2019532"/>
            <a:ext cx="3423961" cy="2934937"/>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riangle 46">
            <a:extLst>
              <a:ext uri="{FF2B5EF4-FFF2-40B4-BE49-F238E27FC236}">
                <a16:creationId xmlns:a16="http://schemas.microsoft.com/office/drawing/2014/main" id="{1536FAAE-7543-0144-982A-E149E4063FC2}"/>
              </a:ext>
            </a:extLst>
          </p:cNvPr>
          <p:cNvSpPr/>
          <p:nvPr/>
        </p:nvSpPr>
        <p:spPr>
          <a:xfrm>
            <a:off x="2899622"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8FCCADE4-81B1-2040-AD3E-8AABFF502759}"/>
              </a:ext>
            </a:extLst>
          </p:cNvPr>
          <p:cNvSpPr/>
          <p:nvPr/>
        </p:nvSpPr>
        <p:spPr>
          <a:xfrm>
            <a:off x="4038600"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B6B4E874-D325-5C48-9026-9CEBB983C13E}"/>
              </a:ext>
            </a:extLst>
          </p:cNvPr>
          <p:cNvSpPr/>
          <p:nvPr/>
        </p:nvSpPr>
        <p:spPr>
          <a:xfrm>
            <a:off x="5168053"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D62878FD-B05A-9A4A-8313-446B61AD7F77}"/>
              </a:ext>
            </a:extLst>
          </p:cNvPr>
          <p:cNvSpPr/>
          <p:nvPr/>
        </p:nvSpPr>
        <p:spPr>
          <a:xfrm>
            <a:off x="5966548"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A5BEEC5E-CA32-3845-8156-422179C6E477}"/>
              </a:ext>
            </a:extLst>
          </p:cNvPr>
          <p:cNvPicPr>
            <a:picLocks noChangeAspect="1"/>
          </p:cNvPicPr>
          <p:nvPr/>
        </p:nvPicPr>
        <p:blipFill>
          <a:blip r:embed="rId3"/>
          <a:stretch>
            <a:fillRect/>
          </a:stretch>
        </p:blipFill>
        <p:spPr>
          <a:xfrm>
            <a:off x="8441397" y="2356221"/>
            <a:ext cx="3102016" cy="1441642"/>
          </a:xfrm>
          <a:prstGeom prst="rect">
            <a:avLst/>
          </a:prstGeom>
        </p:spPr>
      </p:pic>
      <p:sp>
        <p:nvSpPr>
          <p:cNvPr id="19" name="Oval 18">
            <a:extLst>
              <a:ext uri="{FF2B5EF4-FFF2-40B4-BE49-F238E27FC236}">
                <a16:creationId xmlns:a16="http://schemas.microsoft.com/office/drawing/2014/main" id="{0B57AA9A-135B-4C4E-8682-086A7F5CE6A1}"/>
              </a:ext>
            </a:extLst>
          </p:cNvPr>
          <p:cNvSpPr/>
          <p:nvPr/>
        </p:nvSpPr>
        <p:spPr>
          <a:xfrm>
            <a:off x="5306385" y="1959985"/>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24A0F3-6EB9-D44C-A2B9-2E0E32FA73F9}"/>
              </a:ext>
            </a:extLst>
          </p:cNvPr>
          <p:cNvSpPr/>
          <p:nvPr/>
        </p:nvSpPr>
        <p:spPr>
          <a:xfrm>
            <a:off x="4171945" y="4794577"/>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F215FE8-865B-A043-AF68-080995F78222}"/>
              </a:ext>
            </a:extLst>
          </p:cNvPr>
          <p:cNvSpPr/>
          <p:nvPr/>
        </p:nvSpPr>
        <p:spPr>
          <a:xfrm>
            <a:off x="2947261" y="3997917"/>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D31564-3DE0-AE46-8DCD-FC87661F4772}"/>
              </a:ext>
            </a:extLst>
          </p:cNvPr>
          <p:cNvSpPr/>
          <p:nvPr/>
        </p:nvSpPr>
        <p:spPr>
          <a:xfrm>
            <a:off x="6096000" y="3077042"/>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B605A08-887B-FE49-8136-895931C9B6E7}"/>
              </a:ext>
            </a:extLst>
          </p:cNvPr>
          <p:cNvCxnSpPr/>
          <p:nvPr/>
        </p:nvCxnSpPr>
        <p:spPr>
          <a:xfrm>
            <a:off x="4320686" y="3659597"/>
            <a:ext cx="0" cy="1231864"/>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4061B-41DF-DD4A-BB33-A1F62839E092}"/>
              </a:ext>
            </a:extLst>
          </p:cNvPr>
          <p:cNvCxnSpPr>
            <a:cxnSpLocks/>
            <a:endCxn id="22" idx="0"/>
          </p:cNvCxnSpPr>
          <p:nvPr/>
        </p:nvCxnSpPr>
        <p:spPr>
          <a:xfrm flipH="1">
            <a:off x="6224954" y="2103085"/>
            <a:ext cx="8880" cy="973957"/>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267501-63F0-7A48-A53A-103765AE91B4}"/>
              </a:ext>
            </a:extLst>
          </p:cNvPr>
          <p:cNvCxnSpPr>
            <a:cxnSpLocks/>
          </p:cNvCxnSpPr>
          <p:nvPr/>
        </p:nvCxnSpPr>
        <p:spPr>
          <a:xfrm>
            <a:off x="5434649" y="2217892"/>
            <a:ext cx="0" cy="372171"/>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CE286F-A376-9340-BABC-37B4F46084BC}"/>
              </a:ext>
            </a:extLst>
          </p:cNvPr>
          <p:cNvCxnSpPr>
            <a:cxnSpLocks/>
          </p:cNvCxnSpPr>
          <p:nvPr/>
        </p:nvCxnSpPr>
        <p:spPr>
          <a:xfrm>
            <a:off x="3076214" y="4255824"/>
            <a:ext cx="0" cy="372171"/>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3926878-2339-7A43-84C4-6234A937754E}"/>
              </a:ext>
            </a:extLst>
          </p:cNvPr>
          <p:cNvSpPr txBox="1"/>
          <p:nvPr/>
        </p:nvSpPr>
        <p:spPr>
          <a:xfrm>
            <a:off x="8906005" y="1816274"/>
            <a:ext cx="2794868" cy="369332"/>
          </a:xfrm>
          <a:prstGeom prst="rect">
            <a:avLst/>
          </a:prstGeom>
          <a:noFill/>
        </p:spPr>
        <p:txBody>
          <a:bodyPr wrap="none" rtlCol="0">
            <a:spAutoFit/>
          </a:bodyPr>
          <a:lstStyle/>
          <a:p>
            <a:r>
              <a:rPr lang="en-US" dirty="0"/>
              <a:t>SSE – sum of squared errors</a:t>
            </a:r>
          </a:p>
        </p:txBody>
      </p:sp>
      <p:sp>
        <p:nvSpPr>
          <p:cNvPr id="30" name="TextBox 29">
            <a:extLst>
              <a:ext uri="{FF2B5EF4-FFF2-40B4-BE49-F238E27FC236}">
                <a16:creationId xmlns:a16="http://schemas.microsoft.com/office/drawing/2014/main" id="{876E57B5-B807-2C44-8EBE-5EA7E8630AF1}"/>
              </a:ext>
            </a:extLst>
          </p:cNvPr>
          <p:cNvSpPr txBox="1"/>
          <p:nvPr/>
        </p:nvSpPr>
        <p:spPr>
          <a:xfrm>
            <a:off x="2319130" y="5759806"/>
            <a:ext cx="3485597" cy="830997"/>
          </a:xfrm>
          <a:prstGeom prst="rect">
            <a:avLst/>
          </a:prstGeom>
          <a:noFill/>
        </p:spPr>
        <p:txBody>
          <a:bodyPr wrap="square" rtlCol="0">
            <a:spAutoFit/>
          </a:bodyPr>
          <a:lstStyle/>
          <a:p>
            <a:pPr algn="ctr"/>
            <a:r>
              <a:rPr lang="en-US" sz="2400" dirty="0">
                <a:latin typeface="Century Gothic" panose="020B0502020202020204" pitchFamily="34" charset="0"/>
              </a:rPr>
              <a:t>Number of arrests made today</a:t>
            </a:r>
          </a:p>
        </p:txBody>
      </p:sp>
      <p:sp>
        <p:nvSpPr>
          <p:cNvPr id="32" name="TextBox 31">
            <a:extLst>
              <a:ext uri="{FF2B5EF4-FFF2-40B4-BE49-F238E27FC236}">
                <a16:creationId xmlns:a16="http://schemas.microsoft.com/office/drawing/2014/main" id="{ADB00283-2FFC-F749-8EEB-4BED421CE0AD}"/>
              </a:ext>
            </a:extLst>
          </p:cNvPr>
          <p:cNvSpPr txBox="1"/>
          <p:nvPr/>
        </p:nvSpPr>
        <p:spPr>
          <a:xfrm>
            <a:off x="280983" y="2884325"/>
            <a:ext cx="1335782" cy="923330"/>
          </a:xfrm>
          <a:prstGeom prst="rect">
            <a:avLst/>
          </a:prstGeom>
          <a:noFill/>
        </p:spPr>
        <p:txBody>
          <a:bodyPr wrap="square" rtlCol="0">
            <a:spAutoFit/>
          </a:bodyPr>
          <a:lstStyle/>
          <a:p>
            <a:r>
              <a:rPr lang="en-US" dirty="0">
                <a:latin typeface="Century Gothic" panose="020B0502020202020204" pitchFamily="34" charset="0"/>
              </a:rPr>
              <a:t>Number of crimes tomorrow</a:t>
            </a:r>
          </a:p>
        </p:txBody>
      </p:sp>
    </p:spTree>
    <p:extLst>
      <p:ext uri="{BB962C8B-B14F-4D97-AF65-F5344CB8AC3E}">
        <p14:creationId xmlns:p14="http://schemas.microsoft.com/office/powerpoint/2010/main" val="4044712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5871D-5CD5-DD42-AC99-ED33C646F512}"/>
              </a:ext>
            </a:extLst>
          </p:cNvPr>
          <p:cNvSpPr>
            <a:spLocks noGrp="1"/>
          </p:cNvSpPr>
          <p:nvPr>
            <p:ph type="title"/>
          </p:nvPr>
        </p:nvSpPr>
        <p:spPr/>
        <p:txBody>
          <a:bodyPr/>
          <a:lstStyle/>
          <a:p>
            <a:r>
              <a:rPr lang="en-US" dirty="0"/>
              <a:t>What is this evaluation missing?</a:t>
            </a:r>
          </a:p>
        </p:txBody>
      </p:sp>
      <p:sp>
        <p:nvSpPr>
          <p:cNvPr id="2" name="Date Placeholder 1">
            <a:extLst>
              <a:ext uri="{FF2B5EF4-FFF2-40B4-BE49-F238E27FC236}">
                <a16:creationId xmlns:a16="http://schemas.microsoft.com/office/drawing/2014/main" id="{49550FC0-307B-2E4A-95B5-F915E89E953A}"/>
              </a:ext>
            </a:extLst>
          </p:cNvPr>
          <p:cNvSpPr>
            <a:spLocks noGrp="1"/>
          </p:cNvSpPr>
          <p:nvPr>
            <p:ph type="dt" sz="half" idx="10"/>
          </p:nvPr>
        </p:nvSpPr>
        <p:spPr/>
        <p:txBody>
          <a:bodyPr/>
          <a:lstStyle/>
          <a:p>
            <a:fld id="{51FCA9F3-E38A-1948-A7BD-9C5B1CFDFAF3}" type="datetime1">
              <a:rPr lang="en-US" smtClean="0"/>
              <a:t>1/28/26</a:t>
            </a:fld>
            <a:endParaRPr lang="en-US"/>
          </a:p>
        </p:txBody>
      </p:sp>
      <p:sp>
        <p:nvSpPr>
          <p:cNvPr id="3" name="Footer Placeholder 2">
            <a:extLst>
              <a:ext uri="{FF2B5EF4-FFF2-40B4-BE49-F238E27FC236}">
                <a16:creationId xmlns:a16="http://schemas.microsoft.com/office/drawing/2014/main" id="{B767953D-BAB7-754F-B379-4206EA370FF1}"/>
              </a:ext>
            </a:extLst>
          </p:cNvPr>
          <p:cNvSpPr>
            <a:spLocks noGrp="1"/>
          </p:cNvSpPr>
          <p:nvPr>
            <p:ph type="ftr" sz="quarter" idx="11"/>
          </p:nvPr>
        </p:nvSpPr>
        <p:spPr/>
        <p:txBody>
          <a:bodyPr/>
          <a:lstStyle/>
          <a:p>
            <a:r>
              <a:rPr lang="en-US"/>
              <a:t>UB</a:t>
            </a:r>
          </a:p>
        </p:txBody>
      </p:sp>
      <p:sp>
        <p:nvSpPr>
          <p:cNvPr id="4" name="Slide Number Placeholder 3">
            <a:extLst>
              <a:ext uri="{FF2B5EF4-FFF2-40B4-BE49-F238E27FC236}">
                <a16:creationId xmlns:a16="http://schemas.microsoft.com/office/drawing/2014/main" id="{EDBB0732-0026-364B-8288-81EBF50C21CE}"/>
              </a:ext>
            </a:extLst>
          </p:cNvPr>
          <p:cNvSpPr>
            <a:spLocks noGrp="1"/>
          </p:cNvSpPr>
          <p:nvPr>
            <p:ph type="sldNum" sz="quarter" idx="12"/>
          </p:nvPr>
        </p:nvSpPr>
        <p:spPr/>
        <p:txBody>
          <a:bodyPr/>
          <a:lstStyle/>
          <a:p>
            <a:fld id="{6088BDBC-A55A-0D4E-9238-49D16FB07DCD}" type="slidenum">
              <a:rPr lang="en-US" smtClean="0"/>
              <a:t>47</a:t>
            </a:fld>
            <a:endParaRPr lang="en-US"/>
          </a:p>
        </p:txBody>
      </p:sp>
      <p:pic>
        <p:nvPicPr>
          <p:cNvPr id="8" name="Picture 7">
            <a:extLst>
              <a:ext uri="{FF2B5EF4-FFF2-40B4-BE49-F238E27FC236}">
                <a16:creationId xmlns:a16="http://schemas.microsoft.com/office/drawing/2014/main" id="{8EB95A1F-2E9F-7349-BCDA-ACF11E2B1F2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193153" y="112269"/>
            <a:ext cx="998847" cy="998847"/>
          </a:xfrm>
          <a:prstGeom prst="rect">
            <a:avLst/>
          </a:prstGeom>
        </p:spPr>
      </p:pic>
      <p:cxnSp>
        <p:nvCxnSpPr>
          <p:cNvPr id="10" name="Straight Connector 9">
            <a:extLst>
              <a:ext uri="{FF2B5EF4-FFF2-40B4-BE49-F238E27FC236}">
                <a16:creationId xmlns:a16="http://schemas.microsoft.com/office/drawing/2014/main" id="{23C9E249-D4B7-904C-92BC-29357D5702B8}"/>
              </a:ext>
            </a:extLst>
          </p:cNvPr>
          <p:cNvCxnSpPr/>
          <p:nvPr/>
        </p:nvCxnSpPr>
        <p:spPr>
          <a:xfrm>
            <a:off x="1743075" y="1839292"/>
            <a:ext cx="0" cy="3774831"/>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D94573-BCC4-424A-9C57-00CC49DF029B}"/>
              </a:ext>
            </a:extLst>
          </p:cNvPr>
          <p:cNvCxnSpPr>
            <a:cxnSpLocks/>
          </p:cNvCxnSpPr>
          <p:nvPr/>
        </p:nvCxnSpPr>
        <p:spPr>
          <a:xfrm flipH="1">
            <a:off x="1731352" y="5614123"/>
            <a:ext cx="4683369" cy="0"/>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281A84-EC32-114C-92A6-ED5487759E42}"/>
              </a:ext>
            </a:extLst>
          </p:cNvPr>
          <p:cNvCxnSpPr>
            <a:cxnSpLocks/>
          </p:cNvCxnSpPr>
          <p:nvPr/>
        </p:nvCxnSpPr>
        <p:spPr>
          <a:xfrm flipH="1">
            <a:off x="2809873" y="2019532"/>
            <a:ext cx="3423961" cy="2934937"/>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riangle 46">
            <a:extLst>
              <a:ext uri="{FF2B5EF4-FFF2-40B4-BE49-F238E27FC236}">
                <a16:creationId xmlns:a16="http://schemas.microsoft.com/office/drawing/2014/main" id="{1536FAAE-7543-0144-982A-E149E4063FC2}"/>
              </a:ext>
            </a:extLst>
          </p:cNvPr>
          <p:cNvSpPr/>
          <p:nvPr/>
        </p:nvSpPr>
        <p:spPr>
          <a:xfrm>
            <a:off x="2899622"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8FCCADE4-81B1-2040-AD3E-8AABFF502759}"/>
              </a:ext>
            </a:extLst>
          </p:cNvPr>
          <p:cNvSpPr/>
          <p:nvPr/>
        </p:nvSpPr>
        <p:spPr>
          <a:xfrm>
            <a:off x="4038600"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B6B4E874-D325-5C48-9026-9CEBB983C13E}"/>
              </a:ext>
            </a:extLst>
          </p:cNvPr>
          <p:cNvSpPr/>
          <p:nvPr/>
        </p:nvSpPr>
        <p:spPr>
          <a:xfrm>
            <a:off x="5168053"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D62878FD-B05A-9A4A-8313-446B61AD7F77}"/>
              </a:ext>
            </a:extLst>
          </p:cNvPr>
          <p:cNvSpPr/>
          <p:nvPr/>
        </p:nvSpPr>
        <p:spPr>
          <a:xfrm>
            <a:off x="5966548" y="5223504"/>
            <a:ext cx="534572" cy="321213"/>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B57AA9A-135B-4C4E-8682-086A7F5CE6A1}"/>
              </a:ext>
            </a:extLst>
          </p:cNvPr>
          <p:cNvSpPr/>
          <p:nvPr/>
        </p:nvSpPr>
        <p:spPr>
          <a:xfrm>
            <a:off x="5306385" y="1959985"/>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24A0F3-6EB9-D44C-A2B9-2E0E32FA73F9}"/>
              </a:ext>
            </a:extLst>
          </p:cNvPr>
          <p:cNvSpPr/>
          <p:nvPr/>
        </p:nvSpPr>
        <p:spPr>
          <a:xfrm>
            <a:off x="4171945" y="4794577"/>
            <a:ext cx="257907" cy="25790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F215FE8-865B-A043-AF68-080995F78222}"/>
              </a:ext>
            </a:extLst>
          </p:cNvPr>
          <p:cNvSpPr/>
          <p:nvPr/>
        </p:nvSpPr>
        <p:spPr>
          <a:xfrm>
            <a:off x="2947261" y="3997917"/>
            <a:ext cx="257907" cy="25790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D31564-3DE0-AE46-8DCD-FC87661F4772}"/>
              </a:ext>
            </a:extLst>
          </p:cNvPr>
          <p:cNvSpPr/>
          <p:nvPr/>
        </p:nvSpPr>
        <p:spPr>
          <a:xfrm>
            <a:off x="6096000" y="3077042"/>
            <a:ext cx="257907" cy="25790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B605A08-887B-FE49-8136-895931C9B6E7}"/>
              </a:ext>
            </a:extLst>
          </p:cNvPr>
          <p:cNvCxnSpPr/>
          <p:nvPr/>
        </p:nvCxnSpPr>
        <p:spPr>
          <a:xfrm>
            <a:off x="4320686" y="3659597"/>
            <a:ext cx="0" cy="1231864"/>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4061B-41DF-DD4A-BB33-A1F62839E092}"/>
              </a:ext>
            </a:extLst>
          </p:cNvPr>
          <p:cNvCxnSpPr>
            <a:cxnSpLocks/>
            <a:endCxn id="22" idx="0"/>
          </p:cNvCxnSpPr>
          <p:nvPr/>
        </p:nvCxnSpPr>
        <p:spPr>
          <a:xfrm flipH="1">
            <a:off x="6224954" y="2103085"/>
            <a:ext cx="8880" cy="973957"/>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267501-63F0-7A48-A53A-103765AE91B4}"/>
              </a:ext>
            </a:extLst>
          </p:cNvPr>
          <p:cNvCxnSpPr>
            <a:cxnSpLocks/>
          </p:cNvCxnSpPr>
          <p:nvPr/>
        </p:nvCxnSpPr>
        <p:spPr>
          <a:xfrm>
            <a:off x="5434649" y="2217892"/>
            <a:ext cx="0" cy="372171"/>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CE286F-A376-9340-BABC-37B4F46084BC}"/>
              </a:ext>
            </a:extLst>
          </p:cNvPr>
          <p:cNvCxnSpPr>
            <a:cxnSpLocks/>
          </p:cNvCxnSpPr>
          <p:nvPr/>
        </p:nvCxnSpPr>
        <p:spPr>
          <a:xfrm>
            <a:off x="3076214" y="4255824"/>
            <a:ext cx="0" cy="372171"/>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46E34CC8-F2C8-A44A-AD1F-1C34F96CE583}"/>
              </a:ext>
            </a:extLst>
          </p:cNvPr>
          <p:cNvSpPr/>
          <p:nvPr/>
        </p:nvSpPr>
        <p:spPr>
          <a:xfrm>
            <a:off x="7849579" y="2399819"/>
            <a:ext cx="614505" cy="61450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FF9C8E8-23D6-AE4C-8B15-03C143460667}"/>
              </a:ext>
            </a:extLst>
          </p:cNvPr>
          <p:cNvSpPr txBox="1"/>
          <p:nvPr/>
        </p:nvSpPr>
        <p:spPr>
          <a:xfrm>
            <a:off x="2319130" y="5759806"/>
            <a:ext cx="3485597" cy="830997"/>
          </a:xfrm>
          <a:prstGeom prst="rect">
            <a:avLst/>
          </a:prstGeom>
          <a:noFill/>
        </p:spPr>
        <p:txBody>
          <a:bodyPr wrap="square" rtlCol="0">
            <a:spAutoFit/>
          </a:bodyPr>
          <a:lstStyle/>
          <a:p>
            <a:pPr algn="ctr"/>
            <a:r>
              <a:rPr lang="en-US" sz="2400" dirty="0">
                <a:latin typeface="Century Gothic" panose="020B0502020202020204" pitchFamily="34" charset="0"/>
              </a:rPr>
              <a:t>Number of arrests made today</a:t>
            </a:r>
          </a:p>
        </p:txBody>
      </p:sp>
      <p:sp>
        <p:nvSpPr>
          <p:cNvPr id="33" name="TextBox 32">
            <a:extLst>
              <a:ext uri="{FF2B5EF4-FFF2-40B4-BE49-F238E27FC236}">
                <a16:creationId xmlns:a16="http://schemas.microsoft.com/office/drawing/2014/main" id="{A3DFD62A-0F44-494B-A416-7D501CF0ED95}"/>
              </a:ext>
            </a:extLst>
          </p:cNvPr>
          <p:cNvSpPr txBox="1"/>
          <p:nvPr/>
        </p:nvSpPr>
        <p:spPr>
          <a:xfrm>
            <a:off x="280983" y="2884325"/>
            <a:ext cx="1335782" cy="923330"/>
          </a:xfrm>
          <a:prstGeom prst="rect">
            <a:avLst/>
          </a:prstGeom>
          <a:noFill/>
        </p:spPr>
        <p:txBody>
          <a:bodyPr wrap="square" rtlCol="0">
            <a:spAutoFit/>
          </a:bodyPr>
          <a:lstStyle/>
          <a:p>
            <a:r>
              <a:rPr lang="en-US" dirty="0">
                <a:latin typeface="Century Gothic" panose="020B0502020202020204" pitchFamily="34" charset="0"/>
              </a:rPr>
              <a:t>Number of crimes tomorrow</a:t>
            </a:r>
          </a:p>
        </p:txBody>
      </p:sp>
      <p:sp>
        <p:nvSpPr>
          <p:cNvPr id="7" name="TextBox 6">
            <a:extLst>
              <a:ext uri="{FF2B5EF4-FFF2-40B4-BE49-F238E27FC236}">
                <a16:creationId xmlns:a16="http://schemas.microsoft.com/office/drawing/2014/main" id="{9194926F-D719-3D48-A2B4-01DFEE2657CB}"/>
              </a:ext>
            </a:extLst>
          </p:cNvPr>
          <p:cNvSpPr txBox="1"/>
          <p:nvPr/>
        </p:nvSpPr>
        <p:spPr>
          <a:xfrm>
            <a:off x="8897107" y="2331200"/>
            <a:ext cx="2834499" cy="707886"/>
          </a:xfrm>
          <a:prstGeom prst="rect">
            <a:avLst/>
          </a:prstGeom>
          <a:noFill/>
        </p:spPr>
        <p:txBody>
          <a:bodyPr wrap="square" rtlCol="0">
            <a:spAutoFit/>
          </a:bodyPr>
          <a:lstStyle/>
          <a:p>
            <a:r>
              <a:rPr lang="en-US" sz="2000" dirty="0"/>
              <a:t>White, affluent neighborhoods</a:t>
            </a:r>
          </a:p>
        </p:txBody>
      </p:sp>
      <p:sp>
        <p:nvSpPr>
          <p:cNvPr id="34" name="Oval 33">
            <a:extLst>
              <a:ext uri="{FF2B5EF4-FFF2-40B4-BE49-F238E27FC236}">
                <a16:creationId xmlns:a16="http://schemas.microsoft.com/office/drawing/2014/main" id="{189D5A09-8A4C-4247-9E4E-A9331772288B}"/>
              </a:ext>
            </a:extLst>
          </p:cNvPr>
          <p:cNvSpPr/>
          <p:nvPr/>
        </p:nvSpPr>
        <p:spPr>
          <a:xfrm>
            <a:off x="7849579" y="4018942"/>
            <a:ext cx="653909" cy="65390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A01E39-4194-3C40-9808-4966A3C2227B}"/>
              </a:ext>
            </a:extLst>
          </p:cNvPr>
          <p:cNvSpPr txBox="1"/>
          <p:nvPr/>
        </p:nvSpPr>
        <p:spPr>
          <a:xfrm>
            <a:off x="8738312" y="3952363"/>
            <a:ext cx="3152091" cy="707886"/>
          </a:xfrm>
          <a:prstGeom prst="rect">
            <a:avLst/>
          </a:prstGeom>
          <a:noFill/>
        </p:spPr>
        <p:txBody>
          <a:bodyPr wrap="square" rtlCol="0">
            <a:spAutoFit/>
          </a:bodyPr>
          <a:lstStyle/>
          <a:p>
            <a:r>
              <a:rPr lang="en-US" sz="2000" dirty="0"/>
              <a:t>Black, impoverished neighborhoods</a:t>
            </a:r>
          </a:p>
        </p:txBody>
      </p:sp>
    </p:spTree>
    <p:extLst>
      <p:ext uri="{BB962C8B-B14F-4D97-AF65-F5344CB8AC3E}">
        <p14:creationId xmlns:p14="http://schemas.microsoft.com/office/powerpoint/2010/main" val="2899534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B0C77-56F4-77B0-9B65-9D282FB31AC5}"/>
            </a:ext>
          </a:extLst>
        </p:cNvPr>
        <p:cNvGrpSpPr/>
        <p:nvPr/>
      </p:nvGrpSpPr>
      <p:grpSpPr>
        <a:xfrm>
          <a:off x="0" y="0"/>
          <a:ext cx="0" cy="0"/>
          <a:chOff x="0" y="0"/>
          <a:chExt cx="0" cy="0"/>
        </a:xfrm>
      </p:grpSpPr>
      <p:sp>
        <p:nvSpPr>
          <p:cNvPr id="60" name="Triangle 59">
            <a:extLst>
              <a:ext uri="{FF2B5EF4-FFF2-40B4-BE49-F238E27FC236}">
                <a16:creationId xmlns:a16="http://schemas.microsoft.com/office/drawing/2014/main" id="{D76A0244-16A5-1A1D-5D61-4D4E638C1FD3}"/>
              </a:ext>
            </a:extLst>
          </p:cNvPr>
          <p:cNvSpPr/>
          <p:nvPr/>
        </p:nvSpPr>
        <p:spPr>
          <a:xfrm rot="19219928">
            <a:off x="345614" y="1687364"/>
            <a:ext cx="4521246" cy="2713631"/>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3D4C5CF1-2E68-F327-8940-4FC7B2E9E7F6}"/>
              </a:ext>
            </a:extLst>
          </p:cNvPr>
          <p:cNvSpPr/>
          <p:nvPr/>
        </p:nvSpPr>
        <p:spPr>
          <a:xfrm rot="8395261">
            <a:off x="2095255" y="3663519"/>
            <a:ext cx="4781665" cy="2957764"/>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B67E1F-C834-F68D-6476-8A63B3BAE3FF}"/>
              </a:ext>
            </a:extLst>
          </p:cNvPr>
          <p:cNvSpPr>
            <a:spLocks noGrp="1"/>
          </p:cNvSpPr>
          <p:nvPr>
            <p:ph type="title"/>
          </p:nvPr>
        </p:nvSpPr>
        <p:spPr/>
        <p:txBody>
          <a:bodyPr/>
          <a:lstStyle/>
          <a:p>
            <a:r>
              <a:rPr lang="en-US" dirty="0"/>
              <a:t>Evaluating classification models</a:t>
            </a:r>
          </a:p>
        </p:txBody>
      </p:sp>
      <p:sp>
        <p:nvSpPr>
          <p:cNvPr id="4" name="Date Placeholder 3">
            <a:extLst>
              <a:ext uri="{FF2B5EF4-FFF2-40B4-BE49-F238E27FC236}">
                <a16:creationId xmlns:a16="http://schemas.microsoft.com/office/drawing/2014/main" id="{978A9255-D96C-2BBC-8BCE-05AC33234E6E}"/>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8C42ADD1-4BAB-83F6-B5D3-802449A38B7C}"/>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039A7DA6-946E-38FF-8A27-4E2279223A85}"/>
              </a:ext>
            </a:extLst>
          </p:cNvPr>
          <p:cNvSpPr>
            <a:spLocks noGrp="1"/>
          </p:cNvSpPr>
          <p:nvPr>
            <p:ph type="sldNum" sz="quarter" idx="12"/>
          </p:nvPr>
        </p:nvSpPr>
        <p:spPr/>
        <p:txBody>
          <a:bodyPr/>
          <a:lstStyle/>
          <a:p>
            <a:fld id="{6088BDBC-A55A-0D4E-9238-49D16FB07DCD}" type="slidenum">
              <a:rPr lang="en-US" smtClean="0"/>
              <a:t>48</a:t>
            </a:fld>
            <a:endParaRPr lang="en-US"/>
          </a:p>
        </p:txBody>
      </p:sp>
      <p:cxnSp>
        <p:nvCxnSpPr>
          <p:cNvPr id="7" name="Straight Connector 6">
            <a:extLst>
              <a:ext uri="{FF2B5EF4-FFF2-40B4-BE49-F238E27FC236}">
                <a16:creationId xmlns:a16="http://schemas.microsoft.com/office/drawing/2014/main" id="{C092C316-610B-19A5-1BE3-3EC47C8DF509}"/>
              </a:ext>
            </a:extLst>
          </p:cNvPr>
          <p:cNvCxnSpPr/>
          <p:nvPr/>
        </p:nvCxnSpPr>
        <p:spPr>
          <a:xfrm>
            <a:off x="1185672" y="2062324"/>
            <a:ext cx="0" cy="3774831"/>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4B7279A-B0B2-E371-E0A1-E7332EE1E2B9}"/>
              </a:ext>
            </a:extLst>
          </p:cNvPr>
          <p:cNvCxnSpPr>
            <a:cxnSpLocks/>
          </p:cNvCxnSpPr>
          <p:nvPr/>
        </p:nvCxnSpPr>
        <p:spPr>
          <a:xfrm flipH="1">
            <a:off x="1173949" y="5837155"/>
            <a:ext cx="4683369"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91DDC64-5A4E-C331-E18F-BD776F2DE93A}"/>
              </a:ext>
            </a:extLst>
          </p:cNvPr>
          <p:cNvSpPr/>
          <p:nvPr/>
        </p:nvSpPr>
        <p:spPr>
          <a:xfrm>
            <a:off x="1773289" y="234254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C55514C-3999-B21B-D200-EF3617C25B4B}"/>
              </a:ext>
            </a:extLst>
          </p:cNvPr>
          <p:cNvSpPr/>
          <p:nvPr/>
        </p:nvSpPr>
        <p:spPr>
          <a:xfrm>
            <a:off x="1787947" y="357456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597DCC-0219-45A3-061D-C0A89CA6126B}"/>
              </a:ext>
            </a:extLst>
          </p:cNvPr>
          <p:cNvSpPr/>
          <p:nvPr/>
        </p:nvSpPr>
        <p:spPr>
          <a:xfrm>
            <a:off x="2100072" y="304417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F211DC5-9461-9EDF-8561-55F0FC07EFA1}"/>
              </a:ext>
            </a:extLst>
          </p:cNvPr>
          <p:cNvSpPr/>
          <p:nvPr/>
        </p:nvSpPr>
        <p:spPr>
          <a:xfrm>
            <a:off x="2697128" y="3158031"/>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00E5F89-803B-DE99-35DB-D308C19F69B2}"/>
              </a:ext>
            </a:extLst>
          </p:cNvPr>
          <p:cNvSpPr/>
          <p:nvPr/>
        </p:nvSpPr>
        <p:spPr>
          <a:xfrm>
            <a:off x="2747770" y="26473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7109F1-AE53-D774-B6BE-538C7560D60C}"/>
              </a:ext>
            </a:extLst>
          </p:cNvPr>
          <p:cNvSpPr/>
          <p:nvPr/>
        </p:nvSpPr>
        <p:spPr>
          <a:xfrm>
            <a:off x="3614198" y="396089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67F91D-8AFE-1B1E-CFA5-02E6A266D5EE}"/>
              </a:ext>
            </a:extLst>
          </p:cNvPr>
          <p:cNvSpPr/>
          <p:nvPr/>
        </p:nvSpPr>
        <p:spPr>
          <a:xfrm>
            <a:off x="3179649" y="4408963"/>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4A50C7B-3C8D-BA2A-D5CA-065F5C48E8A3}"/>
              </a:ext>
            </a:extLst>
          </p:cNvPr>
          <p:cNvSpPr/>
          <p:nvPr/>
        </p:nvSpPr>
        <p:spPr>
          <a:xfrm>
            <a:off x="4357136" y="261772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BA0ECC-3BC6-4234-26F9-316C1C857EF1}"/>
              </a:ext>
            </a:extLst>
          </p:cNvPr>
          <p:cNvSpPr/>
          <p:nvPr/>
        </p:nvSpPr>
        <p:spPr>
          <a:xfrm>
            <a:off x="2335459" y="37508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A1DD6D4-5B76-CFDD-F5B1-CEB6F8317634}"/>
              </a:ext>
            </a:extLst>
          </p:cNvPr>
          <p:cNvSpPr/>
          <p:nvPr/>
        </p:nvSpPr>
        <p:spPr>
          <a:xfrm>
            <a:off x="3036926" y="384047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658CD7-DF5C-C72C-BA27-B88D750958D4}"/>
              </a:ext>
            </a:extLst>
          </p:cNvPr>
          <p:cNvSpPr/>
          <p:nvPr/>
        </p:nvSpPr>
        <p:spPr>
          <a:xfrm>
            <a:off x="2806388" y="5110323"/>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387C712-A6A5-6AB9-799C-69494C501442}"/>
              </a:ext>
            </a:extLst>
          </p:cNvPr>
          <p:cNvSpPr/>
          <p:nvPr/>
        </p:nvSpPr>
        <p:spPr>
          <a:xfrm>
            <a:off x="3866678" y="4433325"/>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B7D3AA-AA07-50E7-83C2-2DC2322D5D4B}"/>
              </a:ext>
            </a:extLst>
          </p:cNvPr>
          <p:cNvSpPr/>
          <p:nvPr/>
        </p:nvSpPr>
        <p:spPr>
          <a:xfrm>
            <a:off x="4228182" y="354680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84951C0-FDA1-3DE0-14FD-148099D62F32}"/>
              </a:ext>
            </a:extLst>
          </p:cNvPr>
          <p:cNvSpPr/>
          <p:nvPr/>
        </p:nvSpPr>
        <p:spPr>
          <a:xfrm>
            <a:off x="4486089" y="442845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CF0A705-87D5-2D3D-ECCE-BB4FEE373B1B}"/>
              </a:ext>
            </a:extLst>
          </p:cNvPr>
          <p:cNvSpPr/>
          <p:nvPr/>
        </p:nvSpPr>
        <p:spPr>
          <a:xfrm>
            <a:off x="3688549" y="527444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F23A9F7-7AF0-6398-FA1C-6ABB949465E5}"/>
              </a:ext>
            </a:extLst>
          </p:cNvPr>
          <p:cNvSpPr/>
          <p:nvPr/>
        </p:nvSpPr>
        <p:spPr>
          <a:xfrm>
            <a:off x="4933531" y="409848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3549144-8232-C183-83EA-F046681ED4CB}"/>
              </a:ext>
            </a:extLst>
          </p:cNvPr>
          <p:cNvSpPr/>
          <p:nvPr/>
        </p:nvSpPr>
        <p:spPr>
          <a:xfrm>
            <a:off x="3356291" y="318511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E8A1256-EF48-6F50-176C-3A98F4AC9DE8}"/>
              </a:ext>
            </a:extLst>
          </p:cNvPr>
          <p:cNvSpPr/>
          <p:nvPr/>
        </p:nvSpPr>
        <p:spPr>
          <a:xfrm>
            <a:off x="2593366" y="486881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3EA3BE0-1CE3-E5A1-8D25-6E32D6191302}"/>
              </a:ext>
            </a:extLst>
          </p:cNvPr>
          <p:cNvSpPr txBox="1"/>
          <p:nvPr/>
        </p:nvSpPr>
        <p:spPr>
          <a:xfrm>
            <a:off x="9140326" y="2138791"/>
            <a:ext cx="1752403" cy="461665"/>
          </a:xfrm>
          <a:prstGeom prst="rect">
            <a:avLst/>
          </a:prstGeom>
          <a:noFill/>
        </p:spPr>
        <p:txBody>
          <a:bodyPr wrap="none" rtlCol="0">
            <a:spAutoFit/>
          </a:bodyPr>
          <a:lstStyle/>
          <a:p>
            <a:r>
              <a:rPr lang="en-US" sz="2400" b="1" dirty="0">
                <a:latin typeface="Century Gothic" panose="020B0502020202020204" pitchFamily="34" charset="0"/>
              </a:rPr>
              <a:t>Our guess:</a:t>
            </a:r>
          </a:p>
        </p:txBody>
      </p:sp>
      <p:sp>
        <p:nvSpPr>
          <p:cNvPr id="34" name="TextBox 33">
            <a:extLst>
              <a:ext uri="{FF2B5EF4-FFF2-40B4-BE49-F238E27FC236}">
                <a16:creationId xmlns:a16="http://schemas.microsoft.com/office/drawing/2014/main" id="{AE2005B8-5EB4-63AC-FE53-D79D5BA0853F}"/>
              </a:ext>
            </a:extLst>
          </p:cNvPr>
          <p:cNvSpPr txBox="1"/>
          <p:nvPr/>
        </p:nvSpPr>
        <p:spPr>
          <a:xfrm>
            <a:off x="6524763" y="3797101"/>
            <a:ext cx="1356462" cy="523220"/>
          </a:xfrm>
          <a:prstGeom prst="rect">
            <a:avLst/>
          </a:prstGeom>
          <a:noFill/>
        </p:spPr>
        <p:txBody>
          <a:bodyPr wrap="none" rtlCol="0">
            <a:spAutoFit/>
          </a:bodyPr>
          <a:lstStyle/>
          <a:p>
            <a:r>
              <a:rPr lang="en-US" sz="2800" dirty="0">
                <a:latin typeface="Century Gothic" panose="020B0502020202020204" pitchFamily="34" charset="0"/>
              </a:rPr>
              <a:t>“Truth”</a:t>
            </a:r>
          </a:p>
        </p:txBody>
      </p:sp>
      <p:sp>
        <p:nvSpPr>
          <p:cNvPr id="37" name="Oval 36">
            <a:extLst>
              <a:ext uri="{FF2B5EF4-FFF2-40B4-BE49-F238E27FC236}">
                <a16:creationId xmlns:a16="http://schemas.microsoft.com/office/drawing/2014/main" id="{7D8F115E-691F-551B-E2C8-4866A310733B}"/>
              </a:ext>
            </a:extLst>
          </p:cNvPr>
          <p:cNvSpPr/>
          <p:nvPr/>
        </p:nvSpPr>
        <p:spPr>
          <a:xfrm>
            <a:off x="8208573" y="3514773"/>
            <a:ext cx="290818" cy="2908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8E2996A-636E-C2B1-5512-CAB19524D5F0}"/>
              </a:ext>
            </a:extLst>
          </p:cNvPr>
          <p:cNvSpPr/>
          <p:nvPr/>
        </p:nvSpPr>
        <p:spPr>
          <a:xfrm>
            <a:off x="8191447" y="426306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509A136-E1A3-C418-23BD-A86D7C313B5E}"/>
              </a:ext>
            </a:extLst>
          </p:cNvPr>
          <p:cNvCxnSpPr>
            <a:cxnSpLocks/>
          </p:cNvCxnSpPr>
          <p:nvPr/>
        </p:nvCxnSpPr>
        <p:spPr>
          <a:xfrm>
            <a:off x="7928552" y="4017326"/>
            <a:ext cx="3402815"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137A50E-9220-5F61-835A-B2318F86330F}"/>
              </a:ext>
            </a:extLst>
          </p:cNvPr>
          <p:cNvCxnSpPr>
            <a:cxnSpLocks/>
          </p:cNvCxnSpPr>
          <p:nvPr/>
        </p:nvCxnSpPr>
        <p:spPr>
          <a:xfrm flipH="1">
            <a:off x="9994295" y="2651795"/>
            <a:ext cx="11242" cy="204797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B9FB6C-191F-4BB5-8EFA-CD11E94523DB}"/>
              </a:ext>
            </a:extLst>
          </p:cNvPr>
          <p:cNvCxnSpPr>
            <a:cxnSpLocks/>
          </p:cNvCxnSpPr>
          <p:nvPr/>
        </p:nvCxnSpPr>
        <p:spPr>
          <a:xfrm>
            <a:off x="8657224" y="3330798"/>
            <a:ext cx="267414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671316F-DB84-F934-AAD4-3BF1B3CFE297}"/>
              </a:ext>
            </a:extLst>
          </p:cNvPr>
          <p:cNvCxnSpPr>
            <a:cxnSpLocks/>
          </p:cNvCxnSpPr>
          <p:nvPr/>
        </p:nvCxnSpPr>
        <p:spPr>
          <a:xfrm>
            <a:off x="8657224" y="3301941"/>
            <a:ext cx="0" cy="143135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ADB75ED-0F97-CAC8-05D3-BE60AAEF1E8C}"/>
              </a:ext>
            </a:extLst>
          </p:cNvPr>
          <p:cNvSpPr txBox="1"/>
          <p:nvPr/>
        </p:nvSpPr>
        <p:spPr>
          <a:xfrm>
            <a:off x="9009029" y="3331369"/>
            <a:ext cx="470000" cy="769441"/>
          </a:xfrm>
          <a:prstGeom prst="rect">
            <a:avLst/>
          </a:prstGeom>
          <a:noFill/>
        </p:spPr>
        <p:txBody>
          <a:bodyPr wrap="none" rtlCol="0">
            <a:spAutoFit/>
          </a:bodyPr>
          <a:lstStyle/>
          <a:p>
            <a:r>
              <a:rPr lang="en-US" sz="4400" dirty="0"/>
              <a:t>8</a:t>
            </a:r>
          </a:p>
        </p:txBody>
      </p:sp>
      <p:sp>
        <p:nvSpPr>
          <p:cNvPr id="59" name="TextBox 58">
            <a:extLst>
              <a:ext uri="{FF2B5EF4-FFF2-40B4-BE49-F238E27FC236}">
                <a16:creationId xmlns:a16="http://schemas.microsoft.com/office/drawing/2014/main" id="{1132924D-AAA9-0FB1-3087-5991EEB771B5}"/>
              </a:ext>
            </a:extLst>
          </p:cNvPr>
          <p:cNvSpPr txBox="1"/>
          <p:nvPr/>
        </p:nvSpPr>
        <p:spPr>
          <a:xfrm flipH="1">
            <a:off x="10382602" y="3326683"/>
            <a:ext cx="824968" cy="769441"/>
          </a:xfrm>
          <a:prstGeom prst="rect">
            <a:avLst/>
          </a:prstGeom>
          <a:noFill/>
        </p:spPr>
        <p:txBody>
          <a:bodyPr wrap="square" rtlCol="0">
            <a:spAutoFit/>
          </a:bodyPr>
          <a:lstStyle/>
          <a:p>
            <a:r>
              <a:rPr lang="en-US" sz="4400" dirty="0"/>
              <a:t>3</a:t>
            </a:r>
          </a:p>
        </p:txBody>
      </p:sp>
      <p:sp>
        <p:nvSpPr>
          <p:cNvPr id="62" name="Triangle 61">
            <a:extLst>
              <a:ext uri="{FF2B5EF4-FFF2-40B4-BE49-F238E27FC236}">
                <a16:creationId xmlns:a16="http://schemas.microsoft.com/office/drawing/2014/main" id="{76D1669D-1FD3-A672-5168-B9D33BA4A48F}"/>
              </a:ext>
            </a:extLst>
          </p:cNvPr>
          <p:cNvSpPr/>
          <p:nvPr/>
        </p:nvSpPr>
        <p:spPr>
          <a:xfrm rot="19219928">
            <a:off x="8968295" y="2627382"/>
            <a:ext cx="515997" cy="444174"/>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D068CE8F-69FA-3B6A-7C23-C007373C7878}"/>
              </a:ext>
            </a:extLst>
          </p:cNvPr>
          <p:cNvSpPr/>
          <p:nvPr/>
        </p:nvSpPr>
        <p:spPr>
          <a:xfrm rot="8395261">
            <a:off x="10243648" y="2738882"/>
            <a:ext cx="849607" cy="664997"/>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E39D532A-8D19-97F9-BB65-173CE4EDE4D6}"/>
              </a:ext>
            </a:extLst>
          </p:cNvPr>
          <p:cNvSpPr txBox="1"/>
          <p:nvPr/>
        </p:nvSpPr>
        <p:spPr>
          <a:xfrm flipH="1">
            <a:off x="10385850" y="4120010"/>
            <a:ext cx="824968" cy="769441"/>
          </a:xfrm>
          <a:prstGeom prst="rect">
            <a:avLst/>
          </a:prstGeom>
          <a:noFill/>
        </p:spPr>
        <p:txBody>
          <a:bodyPr wrap="square" rtlCol="0">
            <a:spAutoFit/>
          </a:bodyPr>
          <a:lstStyle/>
          <a:p>
            <a:r>
              <a:rPr lang="en-US" sz="4400" dirty="0"/>
              <a:t>7</a:t>
            </a:r>
          </a:p>
        </p:txBody>
      </p:sp>
      <p:sp>
        <p:nvSpPr>
          <p:cNvPr id="66" name="TextBox 65">
            <a:extLst>
              <a:ext uri="{FF2B5EF4-FFF2-40B4-BE49-F238E27FC236}">
                <a16:creationId xmlns:a16="http://schemas.microsoft.com/office/drawing/2014/main" id="{B1CCFDF4-C164-3DBF-7461-899BF043B305}"/>
              </a:ext>
            </a:extLst>
          </p:cNvPr>
          <p:cNvSpPr txBox="1"/>
          <p:nvPr/>
        </p:nvSpPr>
        <p:spPr>
          <a:xfrm flipH="1">
            <a:off x="8989601" y="4116575"/>
            <a:ext cx="824968" cy="769441"/>
          </a:xfrm>
          <a:prstGeom prst="rect">
            <a:avLst/>
          </a:prstGeom>
          <a:noFill/>
        </p:spPr>
        <p:txBody>
          <a:bodyPr wrap="square" rtlCol="0">
            <a:spAutoFit/>
          </a:bodyPr>
          <a:lstStyle/>
          <a:p>
            <a:r>
              <a:rPr lang="en-US" sz="4400" dirty="0"/>
              <a:t>2</a:t>
            </a:r>
          </a:p>
        </p:txBody>
      </p:sp>
      <p:sp>
        <p:nvSpPr>
          <p:cNvPr id="67" name="Oval 66">
            <a:extLst>
              <a:ext uri="{FF2B5EF4-FFF2-40B4-BE49-F238E27FC236}">
                <a16:creationId xmlns:a16="http://schemas.microsoft.com/office/drawing/2014/main" id="{53DE173D-FE05-E850-7E6B-7F16A99D7336}"/>
              </a:ext>
            </a:extLst>
          </p:cNvPr>
          <p:cNvSpPr/>
          <p:nvPr/>
        </p:nvSpPr>
        <p:spPr>
          <a:xfrm>
            <a:off x="4564464" y="5002680"/>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A874D2E-E861-6C5B-E4C8-17AA2293DB2F}"/>
              </a:ext>
            </a:extLst>
          </p:cNvPr>
          <p:cNvSpPr/>
          <p:nvPr/>
        </p:nvSpPr>
        <p:spPr>
          <a:xfrm>
            <a:off x="3485244" y="260045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87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33" grpId="0"/>
      <p:bldP spid="34" grpId="0"/>
      <p:bldP spid="37" grpId="0" animBg="1"/>
      <p:bldP spid="38" grpId="0" animBg="1"/>
      <p:bldP spid="58" grpId="0"/>
      <p:bldP spid="59" grpId="0"/>
      <p:bldP spid="62" grpId="0" animBg="1"/>
      <p:bldP spid="64" grpId="0" animBg="1"/>
      <p:bldP spid="65" grpId="0"/>
      <p:bldP spid="6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riangle 60">
            <a:extLst>
              <a:ext uri="{FF2B5EF4-FFF2-40B4-BE49-F238E27FC236}">
                <a16:creationId xmlns:a16="http://schemas.microsoft.com/office/drawing/2014/main" id="{285EFC44-2F53-874B-9E4B-DC99F4EC3F91}"/>
              </a:ext>
            </a:extLst>
          </p:cNvPr>
          <p:cNvSpPr/>
          <p:nvPr/>
        </p:nvSpPr>
        <p:spPr>
          <a:xfrm rot="8395261">
            <a:off x="2095255" y="3663519"/>
            <a:ext cx="4781665" cy="2957764"/>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445CA6-D048-A34A-AC50-73268A4D9709}"/>
              </a:ext>
            </a:extLst>
          </p:cNvPr>
          <p:cNvSpPr>
            <a:spLocks noGrp="1"/>
          </p:cNvSpPr>
          <p:nvPr>
            <p:ph type="title"/>
          </p:nvPr>
        </p:nvSpPr>
        <p:spPr/>
        <p:txBody>
          <a:bodyPr>
            <a:normAutofit fontScale="90000"/>
          </a:bodyPr>
          <a:lstStyle/>
          <a:p>
            <a:r>
              <a:rPr lang="en-US" dirty="0"/>
              <a:t>Accuracy – how many did we get correct?</a:t>
            </a:r>
          </a:p>
        </p:txBody>
      </p:sp>
      <p:sp>
        <p:nvSpPr>
          <p:cNvPr id="4" name="Date Placeholder 3">
            <a:extLst>
              <a:ext uri="{FF2B5EF4-FFF2-40B4-BE49-F238E27FC236}">
                <a16:creationId xmlns:a16="http://schemas.microsoft.com/office/drawing/2014/main" id="{0B66592D-C4D2-654A-BD66-95EFE379CF8F}"/>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1344F59-DACE-A943-A068-D7E1900DCACF}"/>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825250BD-F62A-314E-943B-B8EC86AE47D4}"/>
              </a:ext>
            </a:extLst>
          </p:cNvPr>
          <p:cNvSpPr>
            <a:spLocks noGrp="1"/>
          </p:cNvSpPr>
          <p:nvPr>
            <p:ph type="sldNum" sz="quarter" idx="12"/>
          </p:nvPr>
        </p:nvSpPr>
        <p:spPr/>
        <p:txBody>
          <a:bodyPr/>
          <a:lstStyle/>
          <a:p>
            <a:fld id="{6088BDBC-A55A-0D4E-9238-49D16FB07DCD}" type="slidenum">
              <a:rPr lang="en-US" smtClean="0"/>
              <a:t>49</a:t>
            </a:fld>
            <a:endParaRPr lang="en-US"/>
          </a:p>
        </p:txBody>
      </p:sp>
      <p:cxnSp>
        <p:nvCxnSpPr>
          <p:cNvPr id="7" name="Straight Connector 6">
            <a:extLst>
              <a:ext uri="{FF2B5EF4-FFF2-40B4-BE49-F238E27FC236}">
                <a16:creationId xmlns:a16="http://schemas.microsoft.com/office/drawing/2014/main" id="{54CEEEEC-7629-8B43-BDE8-58C13B207A03}"/>
              </a:ext>
            </a:extLst>
          </p:cNvPr>
          <p:cNvCxnSpPr/>
          <p:nvPr/>
        </p:nvCxnSpPr>
        <p:spPr>
          <a:xfrm>
            <a:off x="1185672" y="2062324"/>
            <a:ext cx="0" cy="3774831"/>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0E2F24-9BFE-8145-AA57-5C1E2B07639F}"/>
              </a:ext>
            </a:extLst>
          </p:cNvPr>
          <p:cNvCxnSpPr>
            <a:cxnSpLocks/>
          </p:cNvCxnSpPr>
          <p:nvPr/>
        </p:nvCxnSpPr>
        <p:spPr>
          <a:xfrm flipH="1">
            <a:off x="1173949" y="5837155"/>
            <a:ext cx="4683369"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DC22A3A-0204-A14B-A78B-A422C8D069C2}"/>
              </a:ext>
            </a:extLst>
          </p:cNvPr>
          <p:cNvSpPr/>
          <p:nvPr/>
        </p:nvSpPr>
        <p:spPr>
          <a:xfrm>
            <a:off x="1773289" y="234254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BFE0EE-7FFC-B74E-B7A6-235D39F6A541}"/>
              </a:ext>
            </a:extLst>
          </p:cNvPr>
          <p:cNvSpPr/>
          <p:nvPr/>
        </p:nvSpPr>
        <p:spPr>
          <a:xfrm>
            <a:off x="1787947" y="357456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F37C13E-7072-E842-A4C2-850599A0EC86}"/>
              </a:ext>
            </a:extLst>
          </p:cNvPr>
          <p:cNvSpPr/>
          <p:nvPr/>
        </p:nvSpPr>
        <p:spPr>
          <a:xfrm>
            <a:off x="2100072" y="304417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1116C5E-A8FF-284B-86E1-40AD35E275BB}"/>
              </a:ext>
            </a:extLst>
          </p:cNvPr>
          <p:cNvSpPr/>
          <p:nvPr/>
        </p:nvSpPr>
        <p:spPr>
          <a:xfrm>
            <a:off x="2697128" y="3158031"/>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8458C-A627-B545-BF0C-CC8AA5C56D2B}"/>
              </a:ext>
            </a:extLst>
          </p:cNvPr>
          <p:cNvSpPr/>
          <p:nvPr/>
        </p:nvSpPr>
        <p:spPr>
          <a:xfrm>
            <a:off x="2747770" y="26473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4F4E7A-C564-7C4A-890D-6374C0E52BF5}"/>
              </a:ext>
            </a:extLst>
          </p:cNvPr>
          <p:cNvSpPr/>
          <p:nvPr/>
        </p:nvSpPr>
        <p:spPr>
          <a:xfrm>
            <a:off x="3614198" y="396089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375668-7B2F-1941-98BC-303876EFD38A}"/>
              </a:ext>
            </a:extLst>
          </p:cNvPr>
          <p:cNvSpPr/>
          <p:nvPr/>
        </p:nvSpPr>
        <p:spPr>
          <a:xfrm>
            <a:off x="3179649" y="4408963"/>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633124-3C08-B442-8250-204EBA13BEBA}"/>
              </a:ext>
            </a:extLst>
          </p:cNvPr>
          <p:cNvSpPr/>
          <p:nvPr/>
        </p:nvSpPr>
        <p:spPr>
          <a:xfrm>
            <a:off x="4357136" y="261772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78A7F90-427C-5047-86DC-9C2012440BFC}"/>
              </a:ext>
            </a:extLst>
          </p:cNvPr>
          <p:cNvSpPr/>
          <p:nvPr/>
        </p:nvSpPr>
        <p:spPr>
          <a:xfrm>
            <a:off x="2335459" y="37508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C5A6CB-E6A8-354B-9E41-7B76E4073720}"/>
              </a:ext>
            </a:extLst>
          </p:cNvPr>
          <p:cNvSpPr/>
          <p:nvPr/>
        </p:nvSpPr>
        <p:spPr>
          <a:xfrm>
            <a:off x="3036926" y="384047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9D5B81-5432-E647-93AD-130509C0B620}"/>
              </a:ext>
            </a:extLst>
          </p:cNvPr>
          <p:cNvSpPr/>
          <p:nvPr/>
        </p:nvSpPr>
        <p:spPr>
          <a:xfrm>
            <a:off x="2806388" y="5110323"/>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151180-C4D0-1948-A81E-39DFCD91833B}"/>
              </a:ext>
            </a:extLst>
          </p:cNvPr>
          <p:cNvSpPr/>
          <p:nvPr/>
        </p:nvSpPr>
        <p:spPr>
          <a:xfrm>
            <a:off x="3866678" y="4433325"/>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97517CE-7700-4E44-BFB5-923B0298090D}"/>
              </a:ext>
            </a:extLst>
          </p:cNvPr>
          <p:cNvSpPr/>
          <p:nvPr/>
        </p:nvSpPr>
        <p:spPr>
          <a:xfrm>
            <a:off x="4228182" y="354680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F9C0DA7-EA2B-ED4D-9B09-25C26E7C9134}"/>
              </a:ext>
            </a:extLst>
          </p:cNvPr>
          <p:cNvSpPr/>
          <p:nvPr/>
        </p:nvSpPr>
        <p:spPr>
          <a:xfrm>
            <a:off x="4486089" y="442845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81C6C2F-EDD0-2044-88EE-0F73EF9BE37A}"/>
              </a:ext>
            </a:extLst>
          </p:cNvPr>
          <p:cNvSpPr/>
          <p:nvPr/>
        </p:nvSpPr>
        <p:spPr>
          <a:xfrm>
            <a:off x="3688549" y="527444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BB24BA0-5A68-9A41-8648-997649957237}"/>
              </a:ext>
            </a:extLst>
          </p:cNvPr>
          <p:cNvSpPr/>
          <p:nvPr/>
        </p:nvSpPr>
        <p:spPr>
          <a:xfrm>
            <a:off x="4933531" y="409848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5309C6-3A72-B541-A635-AE10E231E39B}"/>
              </a:ext>
            </a:extLst>
          </p:cNvPr>
          <p:cNvSpPr/>
          <p:nvPr/>
        </p:nvSpPr>
        <p:spPr>
          <a:xfrm>
            <a:off x="3356291" y="318511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D1BDE4-256D-5D48-A5FE-6744D1638F2F}"/>
              </a:ext>
            </a:extLst>
          </p:cNvPr>
          <p:cNvSpPr/>
          <p:nvPr/>
        </p:nvSpPr>
        <p:spPr>
          <a:xfrm>
            <a:off x="2593366" y="486881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60E61B2-1D1A-DC41-A555-C232513D5956}"/>
              </a:ext>
            </a:extLst>
          </p:cNvPr>
          <p:cNvSpPr txBox="1"/>
          <p:nvPr/>
        </p:nvSpPr>
        <p:spPr>
          <a:xfrm>
            <a:off x="9140326" y="2138791"/>
            <a:ext cx="1752403" cy="461665"/>
          </a:xfrm>
          <a:prstGeom prst="rect">
            <a:avLst/>
          </a:prstGeom>
          <a:noFill/>
        </p:spPr>
        <p:txBody>
          <a:bodyPr wrap="none" rtlCol="0">
            <a:spAutoFit/>
          </a:bodyPr>
          <a:lstStyle/>
          <a:p>
            <a:r>
              <a:rPr lang="en-US" sz="2400" b="1" dirty="0">
                <a:latin typeface="Century Gothic" panose="020B0502020202020204" pitchFamily="34" charset="0"/>
              </a:rPr>
              <a:t>Our guess:</a:t>
            </a:r>
          </a:p>
        </p:txBody>
      </p:sp>
      <p:sp>
        <p:nvSpPr>
          <p:cNvPr id="34" name="TextBox 33">
            <a:extLst>
              <a:ext uri="{FF2B5EF4-FFF2-40B4-BE49-F238E27FC236}">
                <a16:creationId xmlns:a16="http://schemas.microsoft.com/office/drawing/2014/main" id="{29B07745-9B11-514C-B514-14216C15FD6A}"/>
              </a:ext>
            </a:extLst>
          </p:cNvPr>
          <p:cNvSpPr txBox="1"/>
          <p:nvPr/>
        </p:nvSpPr>
        <p:spPr>
          <a:xfrm>
            <a:off x="6524763" y="3797101"/>
            <a:ext cx="1356462" cy="523220"/>
          </a:xfrm>
          <a:prstGeom prst="rect">
            <a:avLst/>
          </a:prstGeom>
          <a:noFill/>
        </p:spPr>
        <p:txBody>
          <a:bodyPr wrap="none" rtlCol="0">
            <a:spAutoFit/>
          </a:bodyPr>
          <a:lstStyle/>
          <a:p>
            <a:r>
              <a:rPr lang="en-US" sz="2800" dirty="0">
                <a:latin typeface="Century Gothic" panose="020B0502020202020204" pitchFamily="34" charset="0"/>
              </a:rPr>
              <a:t>“Truth”</a:t>
            </a:r>
          </a:p>
        </p:txBody>
      </p:sp>
      <p:sp>
        <p:nvSpPr>
          <p:cNvPr id="37" name="Oval 36">
            <a:extLst>
              <a:ext uri="{FF2B5EF4-FFF2-40B4-BE49-F238E27FC236}">
                <a16:creationId xmlns:a16="http://schemas.microsoft.com/office/drawing/2014/main" id="{692F3A39-D65E-8542-AF10-8AE0978BA6D8}"/>
              </a:ext>
            </a:extLst>
          </p:cNvPr>
          <p:cNvSpPr/>
          <p:nvPr/>
        </p:nvSpPr>
        <p:spPr>
          <a:xfrm>
            <a:off x="8208573" y="3514773"/>
            <a:ext cx="290818" cy="2908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BFCC95B-8E7E-F841-98D2-D80428B3B827}"/>
              </a:ext>
            </a:extLst>
          </p:cNvPr>
          <p:cNvSpPr/>
          <p:nvPr/>
        </p:nvSpPr>
        <p:spPr>
          <a:xfrm>
            <a:off x="8191447" y="426306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C95B46D1-46D7-6C42-A3E5-375D601C0521}"/>
              </a:ext>
            </a:extLst>
          </p:cNvPr>
          <p:cNvCxnSpPr>
            <a:cxnSpLocks/>
          </p:cNvCxnSpPr>
          <p:nvPr/>
        </p:nvCxnSpPr>
        <p:spPr>
          <a:xfrm>
            <a:off x="7928552" y="4017326"/>
            <a:ext cx="3402815"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6A1E9-E7E8-0D48-8A36-65E8FCE371E7}"/>
              </a:ext>
            </a:extLst>
          </p:cNvPr>
          <p:cNvCxnSpPr>
            <a:cxnSpLocks/>
          </p:cNvCxnSpPr>
          <p:nvPr/>
        </p:nvCxnSpPr>
        <p:spPr>
          <a:xfrm flipH="1">
            <a:off x="9994295" y="2651795"/>
            <a:ext cx="11242" cy="204797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9579069-DA66-9847-9DC6-6648662008F2}"/>
              </a:ext>
            </a:extLst>
          </p:cNvPr>
          <p:cNvCxnSpPr>
            <a:cxnSpLocks/>
          </p:cNvCxnSpPr>
          <p:nvPr/>
        </p:nvCxnSpPr>
        <p:spPr>
          <a:xfrm>
            <a:off x="8657224" y="3330798"/>
            <a:ext cx="267414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41E3458-4C3F-8743-9A6B-D3D9477971DE}"/>
              </a:ext>
            </a:extLst>
          </p:cNvPr>
          <p:cNvCxnSpPr>
            <a:cxnSpLocks/>
          </p:cNvCxnSpPr>
          <p:nvPr/>
        </p:nvCxnSpPr>
        <p:spPr>
          <a:xfrm>
            <a:off x="8657224" y="3301941"/>
            <a:ext cx="0" cy="143135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412A7E1-CEB5-B64A-B39D-89A028049C46}"/>
              </a:ext>
            </a:extLst>
          </p:cNvPr>
          <p:cNvSpPr txBox="1"/>
          <p:nvPr/>
        </p:nvSpPr>
        <p:spPr>
          <a:xfrm>
            <a:off x="9009029" y="3331369"/>
            <a:ext cx="470000" cy="769441"/>
          </a:xfrm>
          <a:prstGeom prst="rect">
            <a:avLst/>
          </a:prstGeom>
          <a:noFill/>
        </p:spPr>
        <p:txBody>
          <a:bodyPr wrap="none" rtlCol="0">
            <a:spAutoFit/>
          </a:bodyPr>
          <a:lstStyle/>
          <a:p>
            <a:r>
              <a:rPr lang="en-US" sz="4400" b="1" dirty="0"/>
              <a:t>8</a:t>
            </a:r>
          </a:p>
        </p:txBody>
      </p:sp>
      <p:sp>
        <p:nvSpPr>
          <p:cNvPr id="59" name="TextBox 58">
            <a:extLst>
              <a:ext uri="{FF2B5EF4-FFF2-40B4-BE49-F238E27FC236}">
                <a16:creationId xmlns:a16="http://schemas.microsoft.com/office/drawing/2014/main" id="{16B96265-F9D7-F642-B6ED-F134F7A49FE9}"/>
              </a:ext>
            </a:extLst>
          </p:cNvPr>
          <p:cNvSpPr txBox="1"/>
          <p:nvPr/>
        </p:nvSpPr>
        <p:spPr>
          <a:xfrm flipH="1">
            <a:off x="10382602" y="3326683"/>
            <a:ext cx="824968" cy="769441"/>
          </a:xfrm>
          <a:prstGeom prst="rect">
            <a:avLst/>
          </a:prstGeom>
          <a:noFill/>
        </p:spPr>
        <p:txBody>
          <a:bodyPr wrap="square" rtlCol="0">
            <a:spAutoFit/>
          </a:bodyPr>
          <a:lstStyle/>
          <a:p>
            <a:r>
              <a:rPr lang="en-US" sz="4400" dirty="0"/>
              <a:t>3</a:t>
            </a:r>
          </a:p>
        </p:txBody>
      </p:sp>
      <p:sp>
        <p:nvSpPr>
          <p:cNvPr id="60" name="Triangle 59">
            <a:extLst>
              <a:ext uri="{FF2B5EF4-FFF2-40B4-BE49-F238E27FC236}">
                <a16:creationId xmlns:a16="http://schemas.microsoft.com/office/drawing/2014/main" id="{AEAE9936-1CC5-AF4D-B762-32C49DBEC2EC}"/>
              </a:ext>
            </a:extLst>
          </p:cNvPr>
          <p:cNvSpPr/>
          <p:nvPr/>
        </p:nvSpPr>
        <p:spPr>
          <a:xfrm rot="19219928">
            <a:off x="258970" y="1624197"/>
            <a:ext cx="4521246" cy="2713631"/>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4D3EA81B-AE3A-F940-95C6-0369D266F7BC}"/>
              </a:ext>
            </a:extLst>
          </p:cNvPr>
          <p:cNvSpPr/>
          <p:nvPr/>
        </p:nvSpPr>
        <p:spPr>
          <a:xfrm rot="19219928">
            <a:off x="8968295" y="2627382"/>
            <a:ext cx="515997" cy="444174"/>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5D1528A3-D4C4-3040-91C4-54ABA8EE10F0}"/>
              </a:ext>
            </a:extLst>
          </p:cNvPr>
          <p:cNvSpPr/>
          <p:nvPr/>
        </p:nvSpPr>
        <p:spPr>
          <a:xfrm rot="8395261">
            <a:off x="10243648" y="2738882"/>
            <a:ext cx="849607" cy="664997"/>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F69237B-F18E-9D45-A24F-806BD70496FE}"/>
              </a:ext>
            </a:extLst>
          </p:cNvPr>
          <p:cNvSpPr txBox="1"/>
          <p:nvPr/>
        </p:nvSpPr>
        <p:spPr>
          <a:xfrm flipH="1">
            <a:off x="10385850" y="4120010"/>
            <a:ext cx="824968" cy="769441"/>
          </a:xfrm>
          <a:prstGeom prst="rect">
            <a:avLst/>
          </a:prstGeom>
          <a:noFill/>
        </p:spPr>
        <p:txBody>
          <a:bodyPr wrap="square" rtlCol="0">
            <a:spAutoFit/>
          </a:bodyPr>
          <a:lstStyle/>
          <a:p>
            <a:r>
              <a:rPr lang="en-US" sz="4400" b="1" dirty="0"/>
              <a:t>7</a:t>
            </a:r>
          </a:p>
        </p:txBody>
      </p:sp>
      <p:sp>
        <p:nvSpPr>
          <p:cNvPr id="66" name="TextBox 65">
            <a:extLst>
              <a:ext uri="{FF2B5EF4-FFF2-40B4-BE49-F238E27FC236}">
                <a16:creationId xmlns:a16="http://schemas.microsoft.com/office/drawing/2014/main" id="{36231B31-800A-F646-964B-4469323CBB8C}"/>
              </a:ext>
            </a:extLst>
          </p:cNvPr>
          <p:cNvSpPr txBox="1"/>
          <p:nvPr/>
        </p:nvSpPr>
        <p:spPr>
          <a:xfrm flipH="1">
            <a:off x="8989601" y="4116575"/>
            <a:ext cx="824968" cy="769441"/>
          </a:xfrm>
          <a:prstGeom prst="rect">
            <a:avLst/>
          </a:prstGeom>
          <a:noFill/>
        </p:spPr>
        <p:txBody>
          <a:bodyPr wrap="square" rtlCol="0">
            <a:spAutoFit/>
          </a:bodyPr>
          <a:lstStyle/>
          <a:p>
            <a:r>
              <a:rPr lang="en-US" sz="4400" dirty="0"/>
              <a:t>2</a:t>
            </a:r>
          </a:p>
        </p:txBody>
      </p:sp>
      <p:sp>
        <p:nvSpPr>
          <p:cNvPr id="3" name="TextBox 2">
            <a:extLst>
              <a:ext uri="{FF2B5EF4-FFF2-40B4-BE49-F238E27FC236}">
                <a16:creationId xmlns:a16="http://schemas.microsoft.com/office/drawing/2014/main" id="{EB2C7E8F-030C-824D-B24B-6B1440B03685}"/>
              </a:ext>
            </a:extLst>
          </p:cNvPr>
          <p:cNvSpPr txBox="1"/>
          <p:nvPr/>
        </p:nvSpPr>
        <p:spPr>
          <a:xfrm>
            <a:off x="6923667" y="5018330"/>
            <a:ext cx="3969062" cy="1200329"/>
          </a:xfrm>
          <a:prstGeom prst="rect">
            <a:avLst/>
          </a:prstGeom>
          <a:noFill/>
        </p:spPr>
        <p:txBody>
          <a:bodyPr wrap="square" rtlCol="0">
            <a:spAutoFit/>
          </a:bodyPr>
          <a:lstStyle/>
          <a:p>
            <a:r>
              <a:rPr lang="en-US" sz="2400" b="1" dirty="0">
                <a:latin typeface="Century Gothic" panose="020B0502020202020204" pitchFamily="34" charset="0"/>
              </a:rPr>
              <a:t>Accuracy = </a:t>
            </a:r>
          </a:p>
          <a:p>
            <a:r>
              <a:rPr lang="en-US" sz="2400" b="1" dirty="0">
                <a:latin typeface="Century Gothic" panose="020B0502020202020204" pitchFamily="34" charset="0"/>
              </a:rPr>
              <a:t>     (8 + 7) / (8 + 7 + 2 + 3)            	        = .75</a:t>
            </a:r>
          </a:p>
        </p:txBody>
      </p:sp>
      <p:sp>
        <p:nvSpPr>
          <p:cNvPr id="44" name="Oval 43">
            <a:extLst>
              <a:ext uri="{FF2B5EF4-FFF2-40B4-BE49-F238E27FC236}">
                <a16:creationId xmlns:a16="http://schemas.microsoft.com/office/drawing/2014/main" id="{2F73D65D-ABFF-4940-8F1A-3D965C3F33E4}"/>
              </a:ext>
            </a:extLst>
          </p:cNvPr>
          <p:cNvSpPr/>
          <p:nvPr/>
        </p:nvSpPr>
        <p:spPr>
          <a:xfrm>
            <a:off x="4564464" y="5002680"/>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BA759FC-DDF2-FD40-B477-95D93F4B1464}"/>
              </a:ext>
            </a:extLst>
          </p:cNvPr>
          <p:cNvSpPr/>
          <p:nvPr/>
        </p:nvSpPr>
        <p:spPr>
          <a:xfrm>
            <a:off x="3485244" y="260045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340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riangle 60">
            <a:extLst>
              <a:ext uri="{FF2B5EF4-FFF2-40B4-BE49-F238E27FC236}">
                <a16:creationId xmlns:a16="http://schemas.microsoft.com/office/drawing/2014/main" id="{285EFC44-2F53-874B-9E4B-DC99F4EC3F91}"/>
              </a:ext>
            </a:extLst>
          </p:cNvPr>
          <p:cNvSpPr/>
          <p:nvPr/>
        </p:nvSpPr>
        <p:spPr>
          <a:xfrm rot="8395261">
            <a:off x="2095255" y="3663519"/>
            <a:ext cx="4781665" cy="2957764"/>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445CA6-D048-A34A-AC50-73268A4D9709}"/>
              </a:ext>
            </a:extLst>
          </p:cNvPr>
          <p:cNvSpPr>
            <a:spLocks noGrp="1"/>
          </p:cNvSpPr>
          <p:nvPr>
            <p:ph type="title"/>
          </p:nvPr>
        </p:nvSpPr>
        <p:spPr>
          <a:xfrm>
            <a:off x="393192" y="365126"/>
            <a:ext cx="11539728" cy="863600"/>
          </a:xfrm>
        </p:spPr>
        <p:txBody>
          <a:bodyPr>
            <a:normAutofit fontScale="90000"/>
          </a:bodyPr>
          <a:lstStyle/>
          <a:p>
            <a:r>
              <a:rPr lang="en-US" dirty="0"/>
              <a:t>Precision - Of + guesses, how many actually +s?</a:t>
            </a:r>
          </a:p>
        </p:txBody>
      </p:sp>
      <p:sp>
        <p:nvSpPr>
          <p:cNvPr id="4" name="Date Placeholder 3">
            <a:extLst>
              <a:ext uri="{FF2B5EF4-FFF2-40B4-BE49-F238E27FC236}">
                <a16:creationId xmlns:a16="http://schemas.microsoft.com/office/drawing/2014/main" id="{0B66592D-C4D2-654A-BD66-95EFE379CF8F}"/>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1344F59-DACE-A943-A068-D7E1900DCACF}"/>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825250BD-F62A-314E-943B-B8EC86AE47D4}"/>
              </a:ext>
            </a:extLst>
          </p:cNvPr>
          <p:cNvSpPr>
            <a:spLocks noGrp="1"/>
          </p:cNvSpPr>
          <p:nvPr>
            <p:ph type="sldNum" sz="quarter" idx="12"/>
          </p:nvPr>
        </p:nvSpPr>
        <p:spPr/>
        <p:txBody>
          <a:bodyPr/>
          <a:lstStyle/>
          <a:p>
            <a:fld id="{6088BDBC-A55A-0D4E-9238-49D16FB07DCD}" type="slidenum">
              <a:rPr lang="en-US" smtClean="0"/>
              <a:t>50</a:t>
            </a:fld>
            <a:endParaRPr lang="en-US"/>
          </a:p>
        </p:txBody>
      </p:sp>
      <p:cxnSp>
        <p:nvCxnSpPr>
          <p:cNvPr id="7" name="Straight Connector 6">
            <a:extLst>
              <a:ext uri="{FF2B5EF4-FFF2-40B4-BE49-F238E27FC236}">
                <a16:creationId xmlns:a16="http://schemas.microsoft.com/office/drawing/2014/main" id="{54CEEEEC-7629-8B43-BDE8-58C13B207A03}"/>
              </a:ext>
            </a:extLst>
          </p:cNvPr>
          <p:cNvCxnSpPr/>
          <p:nvPr/>
        </p:nvCxnSpPr>
        <p:spPr>
          <a:xfrm>
            <a:off x="1185672" y="2062324"/>
            <a:ext cx="0" cy="3774831"/>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0E2F24-9BFE-8145-AA57-5C1E2B07639F}"/>
              </a:ext>
            </a:extLst>
          </p:cNvPr>
          <p:cNvCxnSpPr>
            <a:cxnSpLocks/>
          </p:cNvCxnSpPr>
          <p:nvPr/>
        </p:nvCxnSpPr>
        <p:spPr>
          <a:xfrm flipH="1">
            <a:off x="1173949" y="5837155"/>
            <a:ext cx="4683369"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DC22A3A-0204-A14B-A78B-A422C8D069C2}"/>
              </a:ext>
            </a:extLst>
          </p:cNvPr>
          <p:cNvSpPr/>
          <p:nvPr/>
        </p:nvSpPr>
        <p:spPr>
          <a:xfrm>
            <a:off x="1773289" y="234254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BFE0EE-7FFC-B74E-B7A6-235D39F6A541}"/>
              </a:ext>
            </a:extLst>
          </p:cNvPr>
          <p:cNvSpPr/>
          <p:nvPr/>
        </p:nvSpPr>
        <p:spPr>
          <a:xfrm>
            <a:off x="1787947" y="357456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F37C13E-7072-E842-A4C2-850599A0EC86}"/>
              </a:ext>
            </a:extLst>
          </p:cNvPr>
          <p:cNvSpPr/>
          <p:nvPr/>
        </p:nvSpPr>
        <p:spPr>
          <a:xfrm>
            <a:off x="2100072" y="304417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1116C5E-A8FF-284B-86E1-40AD35E275BB}"/>
              </a:ext>
            </a:extLst>
          </p:cNvPr>
          <p:cNvSpPr/>
          <p:nvPr/>
        </p:nvSpPr>
        <p:spPr>
          <a:xfrm>
            <a:off x="2697128" y="3158031"/>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8458C-A627-B545-BF0C-CC8AA5C56D2B}"/>
              </a:ext>
            </a:extLst>
          </p:cNvPr>
          <p:cNvSpPr/>
          <p:nvPr/>
        </p:nvSpPr>
        <p:spPr>
          <a:xfrm>
            <a:off x="2747770" y="26473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4F4E7A-C564-7C4A-890D-6374C0E52BF5}"/>
              </a:ext>
            </a:extLst>
          </p:cNvPr>
          <p:cNvSpPr/>
          <p:nvPr/>
        </p:nvSpPr>
        <p:spPr>
          <a:xfrm>
            <a:off x="3614198" y="396089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375668-7B2F-1941-98BC-303876EFD38A}"/>
              </a:ext>
            </a:extLst>
          </p:cNvPr>
          <p:cNvSpPr/>
          <p:nvPr/>
        </p:nvSpPr>
        <p:spPr>
          <a:xfrm>
            <a:off x="3179649" y="4408963"/>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633124-3C08-B442-8250-204EBA13BEBA}"/>
              </a:ext>
            </a:extLst>
          </p:cNvPr>
          <p:cNvSpPr/>
          <p:nvPr/>
        </p:nvSpPr>
        <p:spPr>
          <a:xfrm>
            <a:off x="4357136" y="261772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78A7F90-427C-5047-86DC-9C2012440BFC}"/>
              </a:ext>
            </a:extLst>
          </p:cNvPr>
          <p:cNvSpPr/>
          <p:nvPr/>
        </p:nvSpPr>
        <p:spPr>
          <a:xfrm>
            <a:off x="2335459" y="37508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C5A6CB-E6A8-354B-9E41-7B76E4073720}"/>
              </a:ext>
            </a:extLst>
          </p:cNvPr>
          <p:cNvSpPr/>
          <p:nvPr/>
        </p:nvSpPr>
        <p:spPr>
          <a:xfrm>
            <a:off x="3036926" y="384047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9D5B81-5432-E647-93AD-130509C0B620}"/>
              </a:ext>
            </a:extLst>
          </p:cNvPr>
          <p:cNvSpPr/>
          <p:nvPr/>
        </p:nvSpPr>
        <p:spPr>
          <a:xfrm>
            <a:off x="2806388" y="5110323"/>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151180-C4D0-1948-A81E-39DFCD91833B}"/>
              </a:ext>
            </a:extLst>
          </p:cNvPr>
          <p:cNvSpPr/>
          <p:nvPr/>
        </p:nvSpPr>
        <p:spPr>
          <a:xfrm>
            <a:off x="3866678" y="4433325"/>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97517CE-7700-4E44-BFB5-923B0298090D}"/>
              </a:ext>
            </a:extLst>
          </p:cNvPr>
          <p:cNvSpPr/>
          <p:nvPr/>
        </p:nvSpPr>
        <p:spPr>
          <a:xfrm>
            <a:off x="4228182" y="354680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F9C0DA7-EA2B-ED4D-9B09-25C26E7C9134}"/>
              </a:ext>
            </a:extLst>
          </p:cNvPr>
          <p:cNvSpPr/>
          <p:nvPr/>
        </p:nvSpPr>
        <p:spPr>
          <a:xfrm>
            <a:off x="4486089" y="442845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81C6C2F-EDD0-2044-88EE-0F73EF9BE37A}"/>
              </a:ext>
            </a:extLst>
          </p:cNvPr>
          <p:cNvSpPr/>
          <p:nvPr/>
        </p:nvSpPr>
        <p:spPr>
          <a:xfrm>
            <a:off x="3688549" y="527444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BB24BA0-5A68-9A41-8648-997649957237}"/>
              </a:ext>
            </a:extLst>
          </p:cNvPr>
          <p:cNvSpPr/>
          <p:nvPr/>
        </p:nvSpPr>
        <p:spPr>
          <a:xfrm>
            <a:off x="4933531" y="409848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5309C6-3A72-B541-A635-AE10E231E39B}"/>
              </a:ext>
            </a:extLst>
          </p:cNvPr>
          <p:cNvSpPr/>
          <p:nvPr/>
        </p:nvSpPr>
        <p:spPr>
          <a:xfrm>
            <a:off x="3356291" y="318511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D1BDE4-256D-5D48-A5FE-6744D1638F2F}"/>
              </a:ext>
            </a:extLst>
          </p:cNvPr>
          <p:cNvSpPr/>
          <p:nvPr/>
        </p:nvSpPr>
        <p:spPr>
          <a:xfrm>
            <a:off x="2593366" y="486881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60E61B2-1D1A-DC41-A555-C232513D5956}"/>
              </a:ext>
            </a:extLst>
          </p:cNvPr>
          <p:cNvSpPr txBox="1"/>
          <p:nvPr/>
        </p:nvSpPr>
        <p:spPr>
          <a:xfrm>
            <a:off x="9140326" y="2138791"/>
            <a:ext cx="1752403" cy="461665"/>
          </a:xfrm>
          <a:prstGeom prst="rect">
            <a:avLst/>
          </a:prstGeom>
          <a:noFill/>
        </p:spPr>
        <p:txBody>
          <a:bodyPr wrap="none" rtlCol="0">
            <a:spAutoFit/>
          </a:bodyPr>
          <a:lstStyle/>
          <a:p>
            <a:r>
              <a:rPr lang="en-US" sz="2400" b="1" dirty="0">
                <a:latin typeface="Century Gothic" panose="020B0502020202020204" pitchFamily="34" charset="0"/>
              </a:rPr>
              <a:t>Our guess:</a:t>
            </a:r>
          </a:p>
        </p:txBody>
      </p:sp>
      <p:sp>
        <p:nvSpPr>
          <p:cNvPr id="34" name="TextBox 33">
            <a:extLst>
              <a:ext uri="{FF2B5EF4-FFF2-40B4-BE49-F238E27FC236}">
                <a16:creationId xmlns:a16="http://schemas.microsoft.com/office/drawing/2014/main" id="{29B07745-9B11-514C-B514-14216C15FD6A}"/>
              </a:ext>
            </a:extLst>
          </p:cNvPr>
          <p:cNvSpPr txBox="1"/>
          <p:nvPr/>
        </p:nvSpPr>
        <p:spPr>
          <a:xfrm>
            <a:off x="6524763" y="3797101"/>
            <a:ext cx="1356462" cy="523220"/>
          </a:xfrm>
          <a:prstGeom prst="rect">
            <a:avLst/>
          </a:prstGeom>
          <a:noFill/>
        </p:spPr>
        <p:txBody>
          <a:bodyPr wrap="none" rtlCol="0">
            <a:spAutoFit/>
          </a:bodyPr>
          <a:lstStyle/>
          <a:p>
            <a:r>
              <a:rPr lang="en-US" sz="2800" dirty="0">
                <a:latin typeface="Century Gothic" panose="020B0502020202020204" pitchFamily="34" charset="0"/>
              </a:rPr>
              <a:t>“Truth”</a:t>
            </a:r>
          </a:p>
        </p:txBody>
      </p:sp>
      <p:sp>
        <p:nvSpPr>
          <p:cNvPr id="37" name="Oval 36">
            <a:extLst>
              <a:ext uri="{FF2B5EF4-FFF2-40B4-BE49-F238E27FC236}">
                <a16:creationId xmlns:a16="http://schemas.microsoft.com/office/drawing/2014/main" id="{692F3A39-D65E-8542-AF10-8AE0978BA6D8}"/>
              </a:ext>
            </a:extLst>
          </p:cNvPr>
          <p:cNvSpPr/>
          <p:nvPr/>
        </p:nvSpPr>
        <p:spPr>
          <a:xfrm>
            <a:off x="8208573" y="3514773"/>
            <a:ext cx="290818" cy="2908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BFCC95B-8E7E-F841-98D2-D80428B3B827}"/>
              </a:ext>
            </a:extLst>
          </p:cNvPr>
          <p:cNvSpPr/>
          <p:nvPr/>
        </p:nvSpPr>
        <p:spPr>
          <a:xfrm>
            <a:off x="8191447" y="426306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C95B46D1-46D7-6C42-A3E5-375D601C0521}"/>
              </a:ext>
            </a:extLst>
          </p:cNvPr>
          <p:cNvCxnSpPr>
            <a:cxnSpLocks/>
          </p:cNvCxnSpPr>
          <p:nvPr/>
        </p:nvCxnSpPr>
        <p:spPr>
          <a:xfrm>
            <a:off x="7928552" y="4017326"/>
            <a:ext cx="3402815"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6A1E9-E7E8-0D48-8A36-65E8FCE371E7}"/>
              </a:ext>
            </a:extLst>
          </p:cNvPr>
          <p:cNvCxnSpPr>
            <a:cxnSpLocks/>
          </p:cNvCxnSpPr>
          <p:nvPr/>
        </p:nvCxnSpPr>
        <p:spPr>
          <a:xfrm flipH="1">
            <a:off x="9994295" y="2651795"/>
            <a:ext cx="11242" cy="204797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9579069-DA66-9847-9DC6-6648662008F2}"/>
              </a:ext>
            </a:extLst>
          </p:cNvPr>
          <p:cNvCxnSpPr>
            <a:cxnSpLocks/>
          </p:cNvCxnSpPr>
          <p:nvPr/>
        </p:nvCxnSpPr>
        <p:spPr>
          <a:xfrm>
            <a:off x="8657224" y="3330798"/>
            <a:ext cx="267414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41E3458-4C3F-8743-9A6B-D3D9477971DE}"/>
              </a:ext>
            </a:extLst>
          </p:cNvPr>
          <p:cNvCxnSpPr>
            <a:cxnSpLocks/>
          </p:cNvCxnSpPr>
          <p:nvPr/>
        </p:nvCxnSpPr>
        <p:spPr>
          <a:xfrm>
            <a:off x="8657224" y="3301941"/>
            <a:ext cx="0" cy="143135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412A7E1-CEB5-B64A-B39D-89A028049C46}"/>
              </a:ext>
            </a:extLst>
          </p:cNvPr>
          <p:cNvSpPr txBox="1"/>
          <p:nvPr/>
        </p:nvSpPr>
        <p:spPr>
          <a:xfrm>
            <a:off x="9009029" y="3331369"/>
            <a:ext cx="470000" cy="769441"/>
          </a:xfrm>
          <a:prstGeom prst="rect">
            <a:avLst/>
          </a:prstGeom>
          <a:noFill/>
        </p:spPr>
        <p:txBody>
          <a:bodyPr wrap="none" rtlCol="0">
            <a:spAutoFit/>
          </a:bodyPr>
          <a:lstStyle/>
          <a:p>
            <a:r>
              <a:rPr lang="en-US" sz="4400" dirty="0"/>
              <a:t>8</a:t>
            </a:r>
          </a:p>
        </p:txBody>
      </p:sp>
      <p:sp>
        <p:nvSpPr>
          <p:cNvPr id="59" name="TextBox 58">
            <a:extLst>
              <a:ext uri="{FF2B5EF4-FFF2-40B4-BE49-F238E27FC236}">
                <a16:creationId xmlns:a16="http://schemas.microsoft.com/office/drawing/2014/main" id="{16B96265-F9D7-F642-B6ED-F134F7A49FE9}"/>
              </a:ext>
            </a:extLst>
          </p:cNvPr>
          <p:cNvSpPr txBox="1"/>
          <p:nvPr/>
        </p:nvSpPr>
        <p:spPr>
          <a:xfrm flipH="1">
            <a:off x="10382602" y="3326683"/>
            <a:ext cx="824968" cy="769441"/>
          </a:xfrm>
          <a:prstGeom prst="rect">
            <a:avLst/>
          </a:prstGeom>
          <a:noFill/>
        </p:spPr>
        <p:txBody>
          <a:bodyPr wrap="square" rtlCol="0">
            <a:spAutoFit/>
          </a:bodyPr>
          <a:lstStyle/>
          <a:p>
            <a:r>
              <a:rPr lang="en-US" sz="4400" b="1" dirty="0"/>
              <a:t>3</a:t>
            </a:r>
          </a:p>
        </p:txBody>
      </p:sp>
      <p:sp>
        <p:nvSpPr>
          <p:cNvPr id="60" name="Triangle 59">
            <a:extLst>
              <a:ext uri="{FF2B5EF4-FFF2-40B4-BE49-F238E27FC236}">
                <a16:creationId xmlns:a16="http://schemas.microsoft.com/office/drawing/2014/main" id="{AEAE9936-1CC5-AF4D-B762-32C49DBEC2EC}"/>
              </a:ext>
            </a:extLst>
          </p:cNvPr>
          <p:cNvSpPr/>
          <p:nvPr/>
        </p:nvSpPr>
        <p:spPr>
          <a:xfrm rot="19219928">
            <a:off x="258970" y="1624197"/>
            <a:ext cx="4521246" cy="2713631"/>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4D3EA81B-AE3A-F940-95C6-0369D266F7BC}"/>
              </a:ext>
            </a:extLst>
          </p:cNvPr>
          <p:cNvSpPr/>
          <p:nvPr/>
        </p:nvSpPr>
        <p:spPr>
          <a:xfrm rot="19219928">
            <a:off x="8968295" y="2627382"/>
            <a:ext cx="515997" cy="444174"/>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5D1528A3-D4C4-3040-91C4-54ABA8EE10F0}"/>
              </a:ext>
            </a:extLst>
          </p:cNvPr>
          <p:cNvSpPr/>
          <p:nvPr/>
        </p:nvSpPr>
        <p:spPr>
          <a:xfrm rot="8395261">
            <a:off x="10243648" y="2738882"/>
            <a:ext cx="849607" cy="664997"/>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F69237B-F18E-9D45-A24F-806BD70496FE}"/>
              </a:ext>
            </a:extLst>
          </p:cNvPr>
          <p:cNvSpPr txBox="1"/>
          <p:nvPr/>
        </p:nvSpPr>
        <p:spPr>
          <a:xfrm flipH="1">
            <a:off x="10385850" y="4120010"/>
            <a:ext cx="824968" cy="769441"/>
          </a:xfrm>
          <a:prstGeom prst="rect">
            <a:avLst/>
          </a:prstGeom>
          <a:noFill/>
        </p:spPr>
        <p:txBody>
          <a:bodyPr wrap="square" rtlCol="0">
            <a:spAutoFit/>
          </a:bodyPr>
          <a:lstStyle/>
          <a:p>
            <a:r>
              <a:rPr lang="en-US" sz="4400" b="1" dirty="0"/>
              <a:t>7</a:t>
            </a:r>
          </a:p>
        </p:txBody>
      </p:sp>
      <p:sp>
        <p:nvSpPr>
          <p:cNvPr id="66" name="TextBox 65">
            <a:extLst>
              <a:ext uri="{FF2B5EF4-FFF2-40B4-BE49-F238E27FC236}">
                <a16:creationId xmlns:a16="http://schemas.microsoft.com/office/drawing/2014/main" id="{36231B31-800A-F646-964B-4469323CBB8C}"/>
              </a:ext>
            </a:extLst>
          </p:cNvPr>
          <p:cNvSpPr txBox="1"/>
          <p:nvPr/>
        </p:nvSpPr>
        <p:spPr>
          <a:xfrm flipH="1">
            <a:off x="8989601" y="4116575"/>
            <a:ext cx="824968" cy="769441"/>
          </a:xfrm>
          <a:prstGeom prst="rect">
            <a:avLst/>
          </a:prstGeom>
          <a:noFill/>
        </p:spPr>
        <p:txBody>
          <a:bodyPr wrap="square" rtlCol="0">
            <a:spAutoFit/>
          </a:bodyPr>
          <a:lstStyle/>
          <a:p>
            <a:r>
              <a:rPr lang="en-US" sz="4400" dirty="0"/>
              <a:t>2</a:t>
            </a:r>
          </a:p>
        </p:txBody>
      </p:sp>
      <p:sp>
        <p:nvSpPr>
          <p:cNvPr id="3" name="TextBox 2">
            <a:extLst>
              <a:ext uri="{FF2B5EF4-FFF2-40B4-BE49-F238E27FC236}">
                <a16:creationId xmlns:a16="http://schemas.microsoft.com/office/drawing/2014/main" id="{EB2C7E8F-030C-824D-B24B-6B1440B03685}"/>
              </a:ext>
            </a:extLst>
          </p:cNvPr>
          <p:cNvSpPr txBox="1"/>
          <p:nvPr/>
        </p:nvSpPr>
        <p:spPr>
          <a:xfrm>
            <a:off x="7494498" y="5168760"/>
            <a:ext cx="3969062" cy="830997"/>
          </a:xfrm>
          <a:prstGeom prst="rect">
            <a:avLst/>
          </a:prstGeom>
          <a:noFill/>
        </p:spPr>
        <p:txBody>
          <a:bodyPr wrap="square" rtlCol="0">
            <a:spAutoFit/>
          </a:bodyPr>
          <a:lstStyle/>
          <a:p>
            <a:r>
              <a:rPr lang="en-US" sz="2400" b="1" dirty="0">
                <a:latin typeface="Century Gothic" panose="020B0502020202020204" pitchFamily="34" charset="0"/>
              </a:rPr>
              <a:t>Precision = </a:t>
            </a:r>
          </a:p>
          <a:p>
            <a:r>
              <a:rPr lang="en-US" sz="2400" b="1" dirty="0">
                <a:latin typeface="Century Gothic" panose="020B0502020202020204" pitchFamily="34" charset="0"/>
              </a:rPr>
              <a:t>     7 / (7 + 3) = .7</a:t>
            </a:r>
          </a:p>
        </p:txBody>
      </p:sp>
      <p:sp>
        <p:nvSpPr>
          <p:cNvPr id="44" name="Oval 43">
            <a:extLst>
              <a:ext uri="{FF2B5EF4-FFF2-40B4-BE49-F238E27FC236}">
                <a16:creationId xmlns:a16="http://schemas.microsoft.com/office/drawing/2014/main" id="{2F73D65D-ABFF-4940-8F1A-3D965C3F33E4}"/>
              </a:ext>
            </a:extLst>
          </p:cNvPr>
          <p:cNvSpPr/>
          <p:nvPr/>
        </p:nvSpPr>
        <p:spPr>
          <a:xfrm>
            <a:off x="4564464" y="5002680"/>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2DAD4C5-4AFE-EE47-B19A-7EECF26C806E}"/>
              </a:ext>
            </a:extLst>
          </p:cNvPr>
          <p:cNvSpPr/>
          <p:nvPr/>
        </p:nvSpPr>
        <p:spPr>
          <a:xfrm>
            <a:off x="3485244" y="260045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0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5CA6-D048-A34A-AC50-73268A4D9709}"/>
              </a:ext>
            </a:extLst>
          </p:cNvPr>
          <p:cNvSpPr>
            <a:spLocks noGrp="1"/>
          </p:cNvSpPr>
          <p:nvPr>
            <p:ph type="title"/>
          </p:nvPr>
        </p:nvSpPr>
        <p:spPr/>
        <p:txBody>
          <a:bodyPr/>
          <a:lstStyle/>
          <a:p>
            <a:r>
              <a:rPr lang="en-US" dirty="0"/>
              <a:t>Potential ML questions (cont.)</a:t>
            </a:r>
          </a:p>
        </p:txBody>
      </p:sp>
      <p:sp>
        <p:nvSpPr>
          <p:cNvPr id="3" name="Content Placeholder 2">
            <a:extLst>
              <a:ext uri="{FF2B5EF4-FFF2-40B4-BE49-F238E27FC236}">
                <a16:creationId xmlns:a16="http://schemas.microsoft.com/office/drawing/2014/main" id="{C78DA6CE-778E-444B-8CDC-62999E3D18B8}"/>
              </a:ext>
            </a:extLst>
          </p:cNvPr>
          <p:cNvSpPr>
            <a:spLocks noGrp="1"/>
          </p:cNvSpPr>
          <p:nvPr>
            <p:ph idx="1"/>
          </p:nvPr>
        </p:nvSpPr>
        <p:spPr/>
        <p:txBody>
          <a:bodyPr>
            <a:normAutofit/>
          </a:bodyPr>
          <a:lstStyle/>
          <a:p>
            <a:r>
              <a:rPr lang="en-US" sz="4000" b="1" dirty="0"/>
              <a:t>Scoring - </a:t>
            </a:r>
            <a:r>
              <a:rPr lang="en-US" dirty="0"/>
              <a:t>Determining a score, or rank, for something</a:t>
            </a:r>
          </a:p>
          <a:p>
            <a:r>
              <a:rPr lang="en-US" dirty="0"/>
              <a:t>Where do we see this?</a:t>
            </a:r>
          </a:p>
          <a:p>
            <a:pPr lvl="1"/>
            <a:r>
              <a:rPr lang="en-US" dirty="0"/>
              <a:t>Newsfeeds</a:t>
            </a:r>
          </a:p>
          <a:p>
            <a:pPr lvl="1"/>
            <a:r>
              <a:rPr lang="en-US" dirty="0"/>
              <a:t>Prioritization of, e.g., water mains</a:t>
            </a:r>
          </a:p>
          <a:p>
            <a:r>
              <a:rPr lang="en-US" dirty="0"/>
              <a:t>How scoring works</a:t>
            </a:r>
          </a:p>
          <a:p>
            <a:pPr lvl="1"/>
            <a:r>
              <a:rPr lang="en-US" dirty="0"/>
              <a:t>From a classification model</a:t>
            </a:r>
          </a:p>
          <a:p>
            <a:pPr lvl="2"/>
            <a:r>
              <a:rPr lang="en-US" dirty="0"/>
              <a:t>Represents </a:t>
            </a:r>
            <a:r>
              <a:rPr lang="en-US" b="1" dirty="0"/>
              <a:t>odds that the thing we’re predicting will happen</a:t>
            </a:r>
          </a:p>
          <a:p>
            <a:pPr lvl="1"/>
            <a:r>
              <a:rPr lang="en-US" dirty="0"/>
              <a:t>From a regression model</a:t>
            </a:r>
          </a:p>
          <a:p>
            <a:pPr lvl="2"/>
            <a:r>
              <a:rPr lang="en-US" dirty="0"/>
              <a:t>“Learn to rank” – learn a </a:t>
            </a:r>
            <a:r>
              <a:rPr lang="en-US" b="1" dirty="0"/>
              <a:t>scoring/preference function </a:t>
            </a:r>
            <a:r>
              <a:rPr lang="en-US" dirty="0"/>
              <a:t>directly</a:t>
            </a:r>
            <a:br>
              <a:rPr lang="en-US" dirty="0"/>
            </a:br>
            <a:endParaRPr lang="en-US" sz="2800" dirty="0"/>
          </a:p>
        </p:txBody>
      </p:sp>
      <p:sp>
        <p:nvSpPr>
          <p:cNvPr id="4" name="Date Placeholder 3">
            <a:extLst>
              <a:ext uri="{FF2B5EF4-FFF2-40B4-BE49-F238E27FC236}">
                <a16:creationId xmlns:a16="http://schemas.microsoft.com/office/drawing/2014/main" id="{0B66592D-C4D2-654A-BD66-95EFE379CF8F}"/>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1344F59-DACE-A943-A068-D7E1900DCACF}"/>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825250BD-F62A-314E-943B-B8EC86AE47D4}"/>
              </a:ext>
            </a:extLst>
          </p:cNvPr>
          <p:cNvSpPr>
            <a:spLocks noGrp="1"/>
          </p:cNvSpPr>
          <p:nvPr>
            <p:ph type="sldNum" sz="quarter" idx="12"/>
          </p:nvPr>
        </p:nvSpPr>
        <p:spPr/>
        <p:txBody>
          <a:bodyPr/>
          <a:lstStyle/>
          <a:p>
            <a:fld id="{6088BDBC-A55A-0D4E-9238-49D16FB07DCD}" type="slidenum">
              <a:rPr lang="en-US" smtClean="0"/>
              <a:t>6</a:t>
            </a:fld>
            <a:endParaRPr lang="en-US"/>
          </a:p>
        </p:txBody>
      </p:sp>
    </p:spTree>
    <p:extLst>
      <p:ext uri="{BB962C8B-B14F-4D97-AF65-F5344CB8AC3E}">
        <p14:creationId xmlns:p14="http://schemas.microsoft.com/office/powerpoint/2010/main" val="1027886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riangle 60">
            <a:extLst>
              <a:ext uri="{FF2B5EF4-FFF2-40B4-BE49-F238E27FC236}">
                <a16:creationId xmlns:a16="http://schemas.microsoft.com/office/drawing/2014/main" id="{285EFC44-2F53-874B-9E4B-DC99F4EC3F91}"/>
              </a:ext>
            </a:extLst>
          </p:cNvPr>
          <p:cNvSpPr/>
          <p:nvPr/>
        </p:nvSpPr>
        <p:spPr>
          <a:xfrm rot="8395261">
            <a:off x="2095255" y="3663519"/>
            <a:ext cx="4781665" cy="2957764"/>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445CA6-D048-A34A-AC50-73268A4D9709}"/>
              </a:ext>
            </a:extLst>
          </p:cNvPr>
          <p:cNvSpPr>
            <a:spLocks noGrp="1"/>
          </p:cNvSpPr>
          <p:nvPr>
            <p:ph type="title"/>
          </p:nvPr>
        </p:nvSpPr>
        <p:spPr>
          <a:xfrm>
            <a:off x="393192" y="365126"/>
            <a:ext cx="11539728" cy="863600"/>
          </a:xfrm>
        </p:spPr>
        <p:txBody>
          <a:bodyPr>
            <a:normAutofit fontScale="90000"/>
          </a:bodyPr>
          <a:lstStyle/>
          <a:p>
            <a:r>
              <a:rPr lang="en-US" dirty="0"/>
              <a:t>Recall - Of actual +, how many do we guess?</a:t>
            </a:r>
          </a:p>
        </p:txBody>
      </p:sp>
      <p:sp>
        <p:nvSpPr>
          <p:cNvPr id="4" name="Date Placeholder 3">
            <a:extLst>
              <a:ext uri="{FF2B5EF4-FFF2-40B4-BE49-F238E27FC236}">
                <a16:creationId xmlns:a16="http://schemas.microsoft.com/office/drawing/2014/main" id="{0B66592D-C4D2-654A-BD66-95EFE379CF8F}"/>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1344F59-DACE-A943-A068-D7E1900DCACF}"/>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825250BD-F62A-314E-943B-B8EC86AE47D4}"/>
              </a:ext>
            </a:extLst>
          </p:cNvPr>
          <p:cNvSpPr>
            <a:spLocks noGrp="1"/>
          </p:cNvSpPr>
          <p:nvPr>
            <p:ph type="sldNum" sz="quarter" idx="12"/>
          </p:nvPr>
        </p:nvSpPr>
        <p:spPr/>
        <p:txBody>
          <a:bodyPr/>
          <a:lstStyle/>
          <a:p>
            <a:fld id="{6088BDBC-A55A-0D4E-9238-49D16FB07DCD}" type="slidenum">
              <a:rPr lang="en-US" smtClean="0"/>
              <a:t>51</a:t>
            </a:fld>
            <a:endParaRPr lang="en-US"/>
          </a:p>
        </p:txBody>
      </p:sp>
      <p:cxnSp>
        <p:nvCxnSpPr>
          <p:cNvPr id="7" name="Straight Connector 6">
            <a:extLst>
              <a:ext uri="{FF2B5EF4-FFF2-40B4-BE49-F238E27FC236}">
                <a16:creationId xmlns:a16="http://schemas.microsoft.com/office/drawing/2014/main" id="{54CEEEEC-7629-8B43-BDE8-58C13B207A03}"/>
              </a:ext>
            </a:extLst>
          </p:cNvPr>
          <p:cNvCxnSpPr/>
          <p:nvPr/>
        </p:nvCxnSpPr>
        <p:spPr>
          <a:xfrm>
            <a:off x="1185672" y="2062324"/>
            <a:ext cx="0" cy="3774831"/>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0E2F24-9BFE-8145-AA57-5C1E2B07639F}"/>
              </a:ext>
            </a:extLst>
          </p:cNvPr>
          <p:cNvCxnSpPr>
            <a:cxnSpLocks/>
          </p:cNvCxnSpPr>
          <p:nvPr/>
        </p:nvCxnSpPr>
        <p:spPr>
          <a:xfrm flipH="1">
            <a:off x="1173949" y="5837155"/>
            <a:ext cx="4683369"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DC22A3A-0204-A14B-A78B-A422C8D069C2}"/>
              </a:ext>
            </a:extLst>
          </p:cNvPr>
          <p:cNvSpPr/>
          <p:nvPr/>
        </p:nvSpPr>
        <p:spPr>
          <a:xfrm>
            <a:off x="1773289" y="234254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BFE0EE-7FFC-B74E-B7A6-235D39F6A541}"/>
              </a:ext>
            </a:extLst>
          </p:cNvPr>
          <p:cNvSpPr/>
          <p:nvPr/>
        </p:nvSpPr>
        <p:spPr>
          <a:xfrm>
            <a:off x="1787947" y="3574569"/>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F37C13E-7072-E842-A4C2-850599A0EC86}"/>
              </a:ext>
            </a:extLst>
          </p:cNvPr>
          <p:cNvSpPr/>
          <p:nvPr/>
        </p:nvSpPr>
        <p:spPr>
          <a:xfrm>
            <a:off x="2100072" y="304417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1116C5E-A8FF-284B-86E1-40AD35E275BB}"/>
              </a:ext>
            </a:extLst>
          </p:cNvPr>
          <p:cNvSpPr/>
          <p:nvPr/>
        </p:nvSpPr>
        <p:spPr>
          <a:xfrm>
            <a:off x="2697128" y="3158031"/>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8458C-A627-B545-BF0C-CC8AA5C56D2B}"/>
              </a:ext>
            </a:extLst>
          </p:cNvPr>
          <p:cNvSpPr/>
          <p:nvPr/>
        </p:nvSpPr>
        <p:spPr>
          <a:xfrm>
            <a:off x="2747770" y="26473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4F4E7A-C564-7C4A-890D-6374C0E52BF5}"/>
              </a:ext>
            </a:extLst>
          </p:cNvPr>
          <p:cNvSpPr/>
          <p:nvPr/>
        </p:nvSpPr>
        <p:spPr>
          <a:xfrm>
            <a:off x="3614198" y="396089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375668-7B2F-1941-98BC-303876EFD38A}"/>
              </a:ext>
            </a:extLst>
          </p:cNvPr>
          <p:cNvSpPr/>
          <p:nvPr/>
        </p:nvSpPr>
        <p:spPr>
          <a:xfrm>
            <a:off x="3179649" y="4408963"/>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633124-3C08-B442-8250-204EBA13BEBA}"/>
              </a:ext>
            </a:extLst>
          </p:cNvPr>
          <p:cNvSpPr/>
          <p:nvPr/>
        </p:nvSpPr>
        <p:spPr>
          <a:xfrm>
            <a:off x="4357136" y="261772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78A7F90-427C-5047-86DC-9C2012440BFC}"/>
              </a:ext>
            </a:extLst>
          </p:cNvPr>
          <p:cNvSpPr/>
          <p:nvPr/>
        </p:nvSpPr>
        <p:spPr>
          <a:xfrm>
            <a:off x="2335459" y="3750878"/>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C5A6CB-E6A8-354B-9E41-7B76E4073720}"/>
              </a:ext>
            </a:extLst>
          </p:cNvPr>
          <p:cNvSpPr/>
          <p:nvPr/>
        </p:nvSpPr>
        <p:spPr>
          <a:xfrm>
            <a:off x="3036926" y="384047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9D5B81-5432-E647-93AD-130509C0B620}"/>
              </a:ext>
            </a:extLst>
          </p:cNvPr>
          <p:cNvSpPr/>
          <p:nvPr/>
        </p:nvSpPr>
        <p:spPr>
          <a:xfrm>
            <a:off x="2806388" y="5110323"/>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151180-C4D0-1948-A81E-39DFCD91833B}"/>
              </a:ext>
            </a:extLst>
          </p:cNvPr>
          <p:cNvSpPr/>
          <p:nvPr/>
        </p:nvSpPr>
        <p:spPr>
          <a:xfrm>
            <a:off x="3866678" y="4433325"/>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97517CE-7700-4E44-BFB5-923B0298090D}"/>
              </a:ext>
            </a:extLst>
          </p:cNvPr>
          <p:cNvSpPr/>
          <p:nvPr/>
        </p:nvSpPr>
        <p:spPr>
          <a:xfrm>
            <a:off x="4228182" y="354680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F9C0DA7-EA2B-ED4D-9B09-25C26E7C9134}"/>
              </a:ext>
            </a:extLst>
          </p:cNvPr>
          <p:cNvSpPr/>
          <p:nvPr/>
        </p:nvSpPr>
        <p:spPr>
          <a:xfrm>
            <a:off x="4486089" y="4428451"/>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81C6C2F-EDD0-2044-88EE-0F73EF9BE37A}"/>
              </a:ext>
            </a:extLst>
          </p:cNvPr>
          <p:cNvSpPr/>
          <p:nvPr/>
        </p:nvSpPr>
        <p:spPr>
          <a:xfrm>
            <a:off x="3688549" y="527444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BB24BA0-5A68-9A41-8648-997649957237}"/>
              </a:ext>
            </a:extLst>
          </p:cNvPr>
          <p:cNvSpPr/>
          <p:nvPr/>
        </p:nvSpPr>
        <p:spPr>
          <a:xfrm>
            <a:off x="4933531" y="4098487"/>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5309C6-3A72-B541-A635-AE10E231E39B}"/>
              </a:ext>
            </a:extLst>
          </p:cNvPr>
          <p:cNvSpPr/>
          <p:nvPr/>
        </p:nvSpPr>
        <p:spPr>
          <a:xfrm>
            <a:off x="3356291" y="3185112"/>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D1BDE4-256D-5D48-A5FE-6744D1638F2F}"/>
              </a:ext>
            </a:extLst>
          </p:cNvPr>
          <p:cNvSpPr/>
          <p:nvPr/>
        </p:nvSpPr>
        <p:spPr>
          <a:xfrm>
            <a:off x="2593366" y="4868816"/>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60E61B2-1D1A-DC41-A555-C232513D5956}"/>
              </a:ext>
            </a:extLst>
          </p:cNvPr>
          <p:cNvSpPr txBox="1"/>
          <p:nvPr/>
        </p:nvSpPr>
        <p:spPr>
          <a:xfrm>
            <a:off x="9140326" y="2138791"/>
            <a:ext cx="1752403" cy="461665"/>
          </a:xfrm>
          <a:prstGeom prst="rect">
            <a:avLst/>
          </a:prstGeom>
          <a:noFill/>
        </p:spPr>
        <p:txBody>
          <a:bodyPr wrap="none" rtlCol="0">
            <a:spAutoFit/>
          </a:bodyPr>
          <a:lstStyle/>
          <a:p>
            <a:r>
              <a:rPr lang="en-US" sz="2400" b="1" dirty="0">
                <a:latin typeface="Century Gothic" panose="020B0502020202020204" pitchFamily="34" charset="0"/>
              </a:rPr>
              <a:t>Our guess:</a:t>
            </a:r>
          </a:p>
        </p:txBody>
      </p:sp>
      <p:sp>
        <p:nvSpPr>
          <p:cNvPr id="34" name="TextBox 33">
            <a:extLst>
              <a:ext uri="{FF2B5EF4-FFF2-40B4-BE49-F238E27FC236}">
                <a16:creationId xmlns:a16="http://schemas.microsoft.com/office/drawing/2014/main" id="{29B07745-9B11-514C-B514-14216C15FD6A}"/>
              </a:ext>
            </a:extLst>
          </p:cNvPr>
          <p:cNvSpPr txBox="1"/>
          <p:nvPr/>
        </p:nvSpPr>
        <p:spPr>
          <a:xfrm>
            <a:off x="6524763" y="3797101"/>
            <a:ext cx="1356462" cy="523220"/>
          </a:xfrm>
          <a:prstGeom prst="rect">
            <a:avLst/>
          </a:prstGeom>
          <a:noFill/>
        </p:spPr>
        <p:txBody>
          <a:bodyPr wrap="none" rtlCol="0">
            <a:spAutoFit/>
          </a:bodyPr>
          <a:lstStyle/>
          <a:p>
            <a:r>
              <a:rPr lang="en-US" sz="2800" dirty="0">
                <a:latin typeface="Century Gothic" panose="020B0502020202020204" pitchFamily="34" charset="0"/>
              </a:rPr>
              <a:t>“Truth”</a:t>
            </a:r>
          </a:p>
        </p:txBody>
      </p:sp>
      <p:sp>
        <p:nvSpPr>
          <p:cNvPr id="37" name="Oval 36">
            <a:extLst>
              <a:ext uri="{FF2B5EF4-FFF2-40B4-BE49-F238E27FC236}">
                <a16:creationId xmlns:a16="http://schemas.microsoft.com/office/drawing/2014/main" id="{692F3A39-D65E-8542-AF10-8AE0978BA6D8}"/>
              </a:ext>
            </a:extLst>
          </p:cNvPr>
          <p:cNvSpPr/>
          <p:nvPr/>
        </p:nvSpPr>
        <p:spPr>
          <a:xfrm>
            <a:off x="8208573" y="3514773"/>
            <a:ext cx="290818" cy="2908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BFCC95B-8E7E-F841-98D2-D80428B3B827}"/>
              </a:ext>
            </a:extLst>
          </p:cNvPr>
          <p:cNvSpPr/>
          <p:nvPr/>
        </p:nvSpPr>
        <p:spPr>
          <a:xfrm>
            <a:off x="8191447" y="4263069"/>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C95B46D1-46D7-6C42-A3E5-375D601C0521}"/>
              </a:ext>
            </a:extLst>
          </p:cNvPr>
          <p:cNvCxnSpPr>
            <a:cxnSpLocks/>
          </p:cNvCxnSpPr>
          <p:nvPr/>
        </p:nvCxnSpPr>
        <p:spPr>
          <a:xfrm>
            <a:off x="7928552" y="4017326"/>
            <a:ext cx="3402815"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6A1E9-E7E8-0D48-8A36-65E8FCE371E7}"/>
              </a:ext>
            </a:extLst>
          </p:cNvPr>
          <p:cNvCxnSpPr>
            <a:cxnSpLocks/>
          </p:cNvCxnSpPr>
          <p:nvPr/>
        </p:nvCxnSpPr>
        <p:spPr>
          <a:xfrm flipH="1">
            <a:off x="9994295" y="2651795"/>
            <a:ext cx="11242" cy="204797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9579069-DA66-9847-9DC6-6648662008F2}"/>
              </a:ext>
            </a:extLst>
          </p:cNvPr>
          <p:cNvCxnSpPr>
            <a:cxnSpLocks/>
          </p:cNvCxnSpPr>
          <p:nvPr/>
        </p:nvCxnSpPr>
        <p:spPr>
          <a:xfrm>
            <a:off x="8657224" y="3330798"/>
            <a:ext cx="267414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41E3458-4C3F-8743-9A6B-D3D9477971DE}"/>
              </a:ext>
            </a:extLst>
          </p:cNvPr>
          <p:cNvCxnSpPr>
            <a:cxnSpLocks/>
          </p:cNvCxnSpPr>
          <p:nvPr/>
        </p:nvCxnSpPr>
        <p:spPr>
          <a:xfrm>
            <a:off x="8657224" y="3301941"/>
            <a:ext cx="0" cy="143135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412A7E1-CEB5-B64A-B39D-89A028049C46}"/>
              </a:ext>
            </a:extLst>
          </p:cNvPr>
          <p:cNvSpPr txBox="1"/>
          <p:nvPr/>
        </p:nvSpPr>
        <p:spPr>
          <a:xfrm>
            <a:off x="9009029" y="3331369"/>
            <a:ext cx="470000" cy="769441"/>
          </a:xfrm>
          <a:prstGeom prst="rect">
            <a:avLst/>
          </a:prstGeom>
          <a:noFill/>
        </p:spPr>
        <p:txBody>
          <a:bodyPr wrap="none" rtlCol="0">
            <a:spAutoFit/>
          </a:bodyPr>
          <a:lstStyle/>
          <a:p>
            <a:r>
              <a:rPr lang="en-US" sz="4400" dirty="0"/>
              <a:t>8</a:t>
            </a:r>
          </a:p>
        </p:txBody>
      </p:sp>
      <p:sp>
        <p:nvSpPr>
          <p:cNvPr id="59" name="TextBox 58">
            <a:extLst>
              <a:ext uri="{FF2B5EF4-FFF2-40B4-BE49-F238E27FC236}">
                <a16:creationId xmlns:a16="http://schemas.microsoft.com/office/drawing/2014/main" id="{16B96265-F9D7-F642-B6ED-F134F7A49FE9}"/>
              </a:ext>
            </a:extLst>
          </p:cNvPr>
          <p:cNvSpPr txBox="1"/>
          <p:nvPr/>
        </p:nvSpPr>
        <p:spPr>
          <a:xfrm flipH="1">
            <a:off x="10382602" y="3326683"/>
            <a:ext cx="824968" cy="769441"/>
          </a:xfrm>
          <a:prstGeom prst="rect">
            <a:avLst/>
          </a:prstGeom>
          <a:noFill/>
        </p:spPr>
        <p:txBody>
          <a:bodyPr wrap="square" rtlCol="0">
            <a:spAutoFit/>
          </a:bodyPr>
          <a:lstStyle/>
          <a:p>
            <a:r>
              <a:rPr lang="en-US" sz="4400" dirty="0"/>
              <a:t>3</a:t>
            </a:r>
          </a:p>
        </p:txBody>
      </p:sp>
      <p:sp>
        <p:nvSpPr>
          <p:cNvPr id="60" name="Triangle 59">
            <a:extLst>
              <a:ext uri="{FF2B5EF4-FFF2-40B4-BE49-F238E27FC236}">
                <a16:creationId xmlns:a16="http://schemas.microsoft.com/office/drawing/2014/main" id="{AEAE9936-1CC5-AF4D-B762-32C49DBEC2EC}"/>
              </a:ext>
            </a:extLst>
          </p:cNvPr>
          <p:cNvSpPr/>
          <p:nvPr/>
        </p:nvSpPr>
        <p:spPr>
          <a:xfrm rot="19219928">
            <a:off x="258970" y="1624197"/>
            <a:ext cx="4521246" cy="2713631"/>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4D3EA81B-AE3A-F940-95C6-0369D266F7BC}"/>
              </a:ext>
            </a:extLst>
          </p:cNvPr>
          <p:cNvSpPr/>
          <p:nvPr/>
        </p:nvSpPr>
        <p:spPr>
          <a:xfrm rot="19219928">
            <a:off x="8968295" y="2627382"/>
            <a:ext cx="515997" cy="444174"/>
          </a:xfrm>
          <a:prstGeom prst="triangle">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5D1528A3-D4C4-3040-91C4-54ABA8EE10F0}"/>
              </a:ext>
            </a:extLst>
          </p:cNvPr>
          <p:cNvSpPr/>
          <p:nvPr/>
        </p:nvSpPr>
        <p:spPr>
          <a:xfrm rot="8395261">
            <a:off x="10243648" y="2738882"/>
            <a:ext cx="849607" cy="664997"/>
          </a:xfrm>
          <a:prstGeom prst="triangle">
            <a:avLst>
              <a:gd name="adj" fmla="val 31235"/>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F69237B-F18E-9D45-A24F-806BD70496FE}"/>
              </a:ext>
            </a:extLst>
          </p:cNvPr>
          <p:cNvSpPr txBox="1"/>
          <p:nvPr/>
        </p:nvSpPr>
        <p:spPr>
          <a:xfrm flipH="1">
            <a:off x="10385850" y="4120010"/>
            <a:ext cx="824968" cy="769441"/>
          </a:xfrm>
          <a:prstGeom prst="rect">
            <a:avLst/>
          </a:prstGeom>
          <a:noFill/>
        </p:spPr>
        <p:txBody>
          <a:bodyPr wrap="square" rtlCol="0">
            <a:spAutoFit/>
          </a:bodyPr>
          <a:lstStyle/>
          <a:p>
            <a:r>
              <a:rPr lang="en-US" sz="4400" b="1" dirty="0"/>
              <a:t>7</a:t>
            </a:r>
          </a:p>
        </p:txBody>
      </p:sp>
      <p:sp>
        <p:nvSpPr>
          <p:cNvPr id="66" name="TextBox 65">
            <a:extLst>
              <a:ext uri="{FF2B5EF4-FFF2-40B4-BE49-F238E27FC236}">
                <a16:creationId xmlns:a16="http://schemas.microsoft.com/office/drawing/2014/main" id="{36231B31-800A-F646-964B-4469323CBB8C}"/>
              </a:ext>
            </a:extLst>
          </p:cNvPr>
          <p:cNvSpPr txBox="1"/>
          <p:nvPr/>
        </p:nvSpPr>
        <p:spPr>
          <a:xfrm flipH="1">
            <a:off x="8989601" y="4116575"/>
            <a:ext cx="824968" cy="769441"/>
          </a:xfrm>
          <a:prstGeom prst="rect">
            <a:avLst/>
          </a:prstGeom>
          <a:noFill/>
        </p:spPr>
        <p:txBody>
          <a:bodyPr wrap="square" rtlCol="0">
            <a:spAutoFit/>
          </a:bodyPr>
          <a:lstStyle/>
          <a:p>
            <a:r>
              <a:rPr lang="en-US" sz="4400" b="1" dirty="0"/>
              <a:t>2</a:t>
            </a:r>
          </a:p>
        </p:txBody>
      </p:sp>
      <p:sp>
        <p:nvSpPr>
          <p:cNvPr id="3" name="TextBox 2">
            <a:extLst>
              <a:ext uri="{FF2B5EF4-FFF2-40B4-BE49-F238E27FC236}">
                <a16:creationId xmlns:a16="http://schemas.microsoft.com/office/drawing/2014/main" id="{EB2C7E8F-030C-824D-B24B-6B1440B03685}"/>
              </a:ext>
            </a:extLst>
          </p:cNvPr>
          <p:cNvSpPr txBox="1"/>
          <p:nvPr/>
        </p:nvSpPr>
        <p:spPr>
          <a:xfrm>
            <a:off x="7494498" y="5168760"/>
            <a:ext cx="3969062" cy="830997"/>
          </a:xfrm>
          <a:prstGeom prst="rect">
            <a:avLst/>
          </a:prstGeom>
          <a:noFill/>
        </p:spPr>
        <p:txBody>
          <a:bodyPr wrap="square" rtlCol="0">
            <a:spAutoFit/>
          </a:bodyPr>
          <a:lstStyle/>
          <a:p>
            <a:r>
              <a:rPr lang="en-US" sz="2400" b="1" dirty="0">
                <a:latin typeface="Century Gothic" panose="020B0502020202020204" pitchFamily="34" charset="0"/>
              </a:rPr>
              <a:t>Precision = </a:t>
            </a:r>
          </a:p>
          <a:p>
            <a:r>
              <a:rPr lang="en-US" sz="2400" b="1" dirty="0">
                <a:latin typeface="Century Gothic" panose="020B0502020202020204" pitchFamily="34" charset="0"/>
              </a:rPr>
              <a:t>     7 / (7 + 2) = .78</a:t>
            </a:r>
          </a:p>
        </p:txBody>
      </p:sp>
      <p:sp>
        <p:nvSpPr>
          <p:cNvPr id="44" name="Oval 43">
            <a:extLst>
              <a:ext uri="{FF2B5EF4-FFF2-40B4-BE49-F238E27FC236}">
                <a16:creationId xmlns:a16="http://schemas.microsoft.com/office/drawing/2014/main" id="{2F73D65D-ABFF-4940-8F1A-3D965C3F33E4}"/>
              </a:ext>
            </a:extLst>
          </p:cNvPr>
          <p:cNvSpPr/>
          <p:nvPr/>
        </p:nvSpPr>
        <p:spPr>
          <a:xfrm>
            <a:off x="4564464" y="5002680"/>
            <a:ext cx="257907" cy="257907"/>
          </a:xfrm>
          <a:prstGeom prst="ellipse">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5A31277-7130-0F47-9EF6-89F3D9812396}"/>
              </a:ext>
            </a:extLst>
          </p:cNvPr>
          <p:cNvSpPr/>
          <p:nvPr/>
        </p:nvSpPr>
        <p:spPr>
          <a:xfrm>
            <a:off x="3485244" y="2600456"/>
            <a:ext cx="257907" cy="2579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16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5C2C-6F2A-B14D-853D-9F053F33088E}"/>
              </a:ext>
            </a:extLst>
          </p:cNvPr>
          <p:cNvSpPr>
            <a:spLocks noGrp="1"/>
          </p:cNvSpPr>
          <p:nvPr>
            <p:ph type="title"/>
          </p:nvPr>
        </p:nvSpPr>
        <p:spPr/>
        <p:txBody>
          <a:bodyPr/>
          <a:lstStyle/>
          <a:p>
            <a:r>
              <a:rPr lang="en-US" dirty="0"/>
              <a:t>Evaluation Review</a:t>
            </a:r>
          </a:p>
        </p:txBody>
      </p:sp>
      <p:sp>
        <p:nvSpPr>
          <p:cNvPr id="3" name="Content Placeholder 2">
            <a:extLst>
              <a:ext uri="{FF2B5EF4-FFF2-40B4-BE49-F238E27FC236}">
                <a16:creationId xmlns:a16="http://schemas.microsoft.com/office/drawing/2014/main" id="{3BD24A04-DF32-DF44-AE8D-E97EC90BB28A}"/>
              </a:ext>
            </a:extLst>
          </p:cNvPr>
          <p:cNvSpPr>
            <a:spLocks noGrp="1"/>
          </p:cNvSpPr>
          <p:nvPr>
            <p:ph idx="1"/>
          </p:nvPr>
        </p:nvSpPr>
        <p:spPr/>
        <p:txBody>
          <a:bodyPr>
            <a:normAutofit/>
          </a:bodyPr>
          <a:lstStyle/>
          <a:p>
            <a:r>
              <a:rPr lang="en-US" sz="3600" dirty="0"/>
              <a:t>Different metrics for different things</a:t>
            </a:r>
          </a:p>
          <a:p>
            <a:r>
              <a:rPr lang="en-US" sz="3600" dirty="0"/>
              <a:t>Other performance metrics:</a:t>
            </a:r>
          </a:p>
          <a:p>
            <a:pPr lvl="1"/>
            <a:r>
              <a:rPr lang="en-US" sz="3200" dirty="0"/>
              <a:t>F1 Score</a:t>
            </a:r>
          </a:p>
          <a:p>
            <a:pPr lvl="1"/>
            <a:r>
              <a:rPr lang="en-US" sz="3200" dirty="0"/>
              <a:t>…</a:t>
            </a:r>
          </a:p>
          <a:p>
            <a:r>
              <a:rPr lang="en-US" sz="3600" dirty="0"/>
              <a:t>Other considerations</a:t>
            </a:r>
          </a:p>
          <a:p>
            <a:pPr lvl="1"/>
            <a:r>
              <a:rPr lang="en-US" sz="3200" dirty="0"/>
              <a:t>Class imbalance (accuracy bad)</a:t>
            </a:r>
          </a:p>
          <a:p>
            <a:pPr lvl="1"/>
            <a:r>
              <a:rPr lang="en-US" sz="3200" dirty="0"/>
              <a:t>…</a:t>
            </a:r>
          </a:p>
        </p:txBody>
      </p:sp>
      <p:sp>
        <p:nvSpPr>
          <p:cNvPr id="4" name="Date Placeholder 3">
            <a:extLst>
              <a:ext uri="{FF2B5EF4-FFF2-40B4-BE49-F238E27FC236}">
                <a16:creationId xmlns:a16="http://schemas.microsoft.com/office/drawing/2014/main" id="{0229106B-E839-EA40-9525-EEF00F92730D}"/>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697BF6F2-6A63-5A46-A112-4EF6C54801AC}"/>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84AEFE11-E65D-904C-BC0C-E70B400399D8}"/>
              </a:ext>
            </a:extLst>
          </p:cNvPr>
          <p:cNvSpPr>
            <a:spLocks noGrp="1"/>
          </p:cNvSpPr>
          <p:nvPr>
            <p:ph type="sldNum" sz="quarter" idx="12"/>
          </p:nvPr>
        </p:nvSpPr>
        <p:spPr/>
        <p:txBody>
          <a:bodyPr/>
          <a:lstStyle/>
          <a:p>
            <a:fld id="{6088BDBC-A55A-0D4E-9238-49D16FB07DCD}" type="slidenum">
              <a:rPr lang="en-US" smtClean="0"/>
              <a:t>52</a:t>
            </a:fld>
            <a:endParaRPr lang="en-US"/>
          </a:p>
        </p:txBody>
      </p:sp>
    </p:spTree>
    <p:extLst>
      <p:ext uri="{BB962C8B-B14F-4D97-AF65-F5344CB8AC3E}">
        <p14:creationId xmlns:p14="http://schemas.microsoft.com/office/powerpoint/2010/main" val="1826809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38B8-69FD-A94D-052F-CE79534A9F9A}"/>
              </a:ext>
            </a:extLst>
          </p:cNvPr>
          <p:cNvSpPr>
            <a:spLocks noGrp="1"/>
          </p:cNvSpPr>
          <p:nvPr>
            <p:ph type="title"/>
          </p:nvPr>
        </p:nvSpPr>
        <p:spPr/>
        <p:txBody>
          <a:bodyPr/>
          <a:lstStyle/>
          <a:p>
            <a:r>
              <a:rPr lang="en-US" dirty="0"/>
              <a:t>Summary of learning</a:t>
            </a:r>
          </a:p>
        </p:txBody>
      </p:sp>
      <p:sp>
        <p:nvSpPr>
          <p:cNvPr id="3" name="Content Placeholder 2">
            <a:extLst>
              <a:ext uri="{FF2B5EF4-FFF2-40B4-BE49-F238E27FC236}">
                <a16:creationId xmlns:a16="http://schemas.microsoft.com/office/drawing/2014/main" id="{910CD2D2-5285-A800-7F68-BA4BAE869CDB}"/>
              </a:ext>
            </a:extLst>
          </p:cNvPr>
          <p:cNvSpPr>
            <a:spLocks noGrp="1"/>
          </p:cNvSpPr>
          <p:nvPr>
            <p:ph idx="1"/>
          </p:nvPr>
        </p:nvSpPr>
        <p:spPr/>
        <p:txBody>
          <a:bodyPr/>
          <a:lstStyle/>
          <a:p>
            <a:r>
              <a:rPr lang="en-US" dirty="0"/>
              <a:t>We follow a standard pipeline</a:t>
            </a:r>
          </a:p>
          <a:p>
            <a:r>
              <a:rPr lang="en-US" dirty="0"/>
              <a:t>Our ultimate </a:t>
            </a:r>
            <a:r>
              <a:rPr lang="en-US" b="1" dirty="0"/>
              <a:t>goal </a:t>
            </a:r>
            <a:r>
              <a:rPr lang="en-US" dirty="0"/>
              <a:t>is often probabilistic</a:t>
            </a:r>
          </a:p>
          <a:p>
            <a:r>
              <a:rPr lang="en-US" dirty="0"/>
              <a:t>To get there, we develop and train </a:t>
            </a:r>
            <a:r>
              <a:rPr lang="en-US" b="1" dirty="0"/>
              <a:t>models </a:t>
            </a:r>
            <a:r>
              <a:rPr lang="en-US" dirty="0"/>
              <a:t>using linear algebra on data that </a:t>
            </a:r>
            <a:r>
              <a:rPr lang="en-US" b="1" dirty="0"/>
              <a:t>can be represented using linear algebra</a:t>
            </a:r>
            <a:endParaRPr lang="en-US" dirty="0"/>
          </a:p>
        </p:txBody>
      </p:sp>
      <p:sp>
        <p:nvSpPr>
          <p:cNvPr id="4" name="Date Placeholder 3">
            <a:extLst>
              <a:ext uri="{FF2B5EF4-FFF2-40B4-BE49-F238E27FC236}">
                <a16:creationId xmlns:a16="http://schemas.microsoft.com/office/drawing/2014/main" id="{C139B8F8-F43C-29CB-27C9-91CF801C91FB}"/>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82E06BDA-E2CB-FDE8-483A-6B878F9772F1}"/>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AAAD5674-BA93-F08E-98E5-264410233465}"/>
              </a:ext>
            </a:extLst>
          </p:cNvPr>
          <p:cNvSpPr>
            <a:spLocks noGrp="1"/>
          </p:cNvSpPr>
          <p:nvPr>
            <p:ph type="sldNum" sz="quarter" idx="12"/>
          </p:nvPr>
        </p:nvSpPr>
        <p:spPr/>
        <p:txBody>
          <a:bodyPr/>
          <a:lstStyle/>
          <a:p>
            <a:fld id="{6088BDBC-A55A-0D4E-9238-49D16FB07DCD}" type="slidenum">
              <a:rPr lang="en-US" smtClean="0"/>
              <a:t>53</a:t>
            </a:fld>
            <a:endParaRPr lang="en-US"/>
          </a:p>
        </p:txBody>
      </p:sp>
    </p:spTree>
    <p:extLst>
      <p:ext uri="{BB962C8B-B14F-4D97-AF65-F5344CB8AC3E}">
        <p14:creationId xmlns:p14="http://schemas.microsoft.com/office/powerpoint/2010/main" val="670643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331-A832-8260-A429-F9ADFAC32286}"/>
              </a:ext>
            </a:extLst>
          </p:cNvPr>
          <p:cNvSpPr>
            <a:spLocks noGrp="1"/>
          </p:cNvSpPr>
          <p:nvPr>
            <p:ph type="title"/>
          </p:nvPr>
        </p:nvSpPr>
        <p:spPr/>
        <p:txBody>
          <a:bodyPr/>
          <a:lstStyle/>
          <a:p>
            <a:r>
              <a:rPr lang="en-US" dirty="0"/>
              <a:t>What about chat?</a:t>
            </a:r>
          </a:p>
        </p:txBody>
      </p:sp>
      <p:sp>
        <p:nvSpPr>
          <p:cNvPr id="3" name="Content Placeholder 2">
            <a:extLst>
              <a:ext uri="{FF2B5EF4-FFF2-40B4-BE49-F238E27FC236}">
                <a16:creationId xmlns:a16="http://schemas.microsoft.com/office/drawing/2014/main" id="{C40C97D4-9EDC-2175-6157-F0E2E1509BF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9EA8AB4-A388-E853-C6FB-B9A8C9AFDD78}"/>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F6F24837-8E59-9DA8-4D0F-AF50DBAFFF6D}"/>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EBA65649-F56E-3707-B077-970FDA80D6C8}"/>
              </a:ext>
            </a:extLst>
          </p:cNvPr>
          <p:cNvSpPr>
            <a:spLocks noGrp="1"/>
          </p:cNvSpPr>
          <p:nvPr>
            <p:ph type="sldNum" sz="quarter" idx="12"/>
          </p:nvPr>
        </p:nvSpPr>
        <p:spPr/>
        <p:txBody>
          <a:bodyPr/>
          <a:lstStyle/>
          <a:p>
            <a:fld id="{6088BDBC-A55A-0D4E-9238-49D16FB07DCD}" type="slidenum">
              <a:rPr lang="en-US" smtClean="0"/>
              <a:t>54</a:t>
            </a:fld>
            <a:endParaRPr lang="en-US"/>
          </a:p>
        </p:txBody>
      </p:sp>
    </p:spTree>
    <p:extLst>
      <p:ext uri="{BB962C8B-B14F-4D97-AF65-F5344CB8AC3E}">
        <p14:creationId xmlns:p14="http://schemas.microsoft.com/office/powerpoint/2010/main" val="2695191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A Primer on Generative Language Models"/>
          <p:cNvSpPr txBox="1">
            <a:spLocks noGrp="1"/>
          </p:cNvSpPr>
          <p:nvPr>
            <p:ph type="body" idx="21"/>
          </p:nvPr>
        </p:nvSpPr>
        <p:spPr>
          <a:xfrm>
            <a:off x="415925" y="432597"/>
            <a:ext cx="11353800" cy="558800"/>
          </a:xfrm>
          <a:prstGeom prst="rect">
            <a:avLst/>
          </a:prstGeom>
        </p:spPr>
        <p:txBody>
          <a:bodyPr/>
          <a:lstStyle>
            <a:lvl1pPr>
              <a:defRPr sz="7000"/>
            </a:lvl1pPr>
          </a:lstStyle>
          <a:p>
            <a:r>
              <a:rPr lang="en-US" sz="4400" dirty="0">
                <a:latin typeface="+mj-lt"/>
              </a:rPr>
              <a:t>1 slide summary: </a:t>
            </a:r>
            <a:r>
              <a:rPr sz="4400" dirty="0">
                <a:latin typeface="+mj-lt"/>
              </a:rPr>
              <a:t>Generative Language Models</a:t>
            </a:r>
          </a:p>
        </p:txBody>
      </p:sp>
      <p:pic>
        <p:nvPicPr>
          <p:cNvPr id="206" name="Screenshot 2023-02-28 at 2.27.02 PM.png" descr="Screenshot 2023-02-28 at 2.27.02 PM.png"/>
          <p:cNvPicPr>
            <a:picLocks noChangeAspect="1"/>
          </p:cNvPicPr>
          <p:nvPr/>
        </p:nvPicPr>
        <p:blipFill>
          <a:blip r:embed="rId2"/>
          <a:stretch>
            <a:fillRect/>
          </a:stretch>
        </p:blipFill>
        <p:spPr>
          <a:xfrm>
            <a:off x="460375" y="2193046"/>
            <a:ext cx="11264900" cy="2851151"/>
          </a:xfrm>
          <a:prstGeom prst="rect">
            <a:avLst/>
          </a:prstGeom>
          <a:ln w="12700">
            <a:miter lim="400000"/>
          </a:ln>
        </p:spPr>
      </p:pic>
      <p:sp>
        <p:nvSpPr>
          <p:cNvPr id="207" name="Generative Language Models:…"/>
          <p:cNvSpPr txBox="1"/>
          <p:nvPr/>
        </p:nvSpPr>
        <p:spPr>
          <a:xfrm>
            <a:off x="895089" y="5558826"/>
            <a:ext cx="8572079"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spcBef>
                <a:spcPts val="700"/>
              </a:spcBef>
              <a:defRPr sz="5600">
                <a:solidFill>
                  <a:schemeClr val="accent5">
                    <a:hueOff val="-82419"/>
                    <a:satOff val="-9513"/>
                    <a:lumOff val="-16343"/>
                  </a:schemeClr>
                </a:solidFill>
                <a:latin typeface="+mn-lt"/>
                <a:ea typeface="+mn-ea"/>
                <a:cs typeface="+mn-cs"/>
                <a:sym typeface="Myriad Pro Condensed"/>
              </a:defRPr>
            </a:pPr>
            <a:r>
              <a:rPr sz="2800" dirty="0"/>
              <a:t>Generative Language Models:</a:t>
            </a:r>
            <a:r>
              <a:rPr lang="en-US" sz="2800" dirty="0"/>
              <a:t> Generate the </a:t>
            </a:r>
            <a:r>
              <a:rPr sz="2800" dirty="0"/>
              <a:t>Next Token</a:t>
            </a:r>
          </a:p>
        </p:txBody>
      </p:sp>
      <p:sp>
        <p:nvSpPr>
          <p:cNvPr id="209" name="Slide Number"/>
          <p:cNvSpPr txBox="1">
            <a:spLocks noGrp="1"/>
          </p:cNvSpPr>
          <p:nvPr>
            <p:ph type="sldNum" sz="quarter" idx="2"/>
          </p:nvPr>
        </p:nvSpPr>
        <p:spPr>
          <a:xfrm>
            <a:off x="5993619" y="6540500"/>
            <a:ext cx="390248" cy="3175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55</a:t>
            </a:fld>
            <a:endParaRPr dirty="0"/>
          </a:p>
        </p:txBody>
      </p:sp>
      <p:sp>
        <p:nvSpPr>
          <p:cNvPr id="2" name="TextBox 1">
            <a:extLst>
              <a:ext uri="{FF2B5EF4-FFF2-40B4-BE49-F238E27FC236}">
                <a16:creationId xmlns:a16="http://schemas.microsoft.com/office/drawing/2014/main" id="{3D34B07D-BCBE-1FE3-6A5B-7ECA014C989F}"/>
              </a:ext>
            </a:extLst>
          </p:cNvPr>
          <p:cNvSpPr txBox="1"/>
          <p:nvPr/>
        </p:nvSpPr>
        <p:spPr>
          <a:xfrm>
            <a:off x="10058400" y="5558826"/>
            <a:ext cx="1345946" cy="307777"/>
          </a:xfrm>
          <a:prstGeom prst="rect">
            <a:avLst/>
          </a:prstGeom>
          <a:noFill/>
        </p:spPr>
        <p:txBody>
          <a:bodyPr wrap="none" rtlCol="0">
            <a:spAutoFit/>
          </a:bodyPr>
          <a:lstStyle/>
          <a:p>
            <a:r>
              <a:rPr lang="en-US" sz="1400" dirty="0">
                <a:solidFill>
                  <a:schemeClr val="tx1">
                    <a:lumMod val="50000"/>
                    <a:lumOff val="50000"/>
                  </a:schemeClr>
                </a:solidFill>
              </a:rPr>
              <a:t>Slide by: Dan Fu</a:t>
            </a:r>
          </a:p>
        </p:txBody>
      </p:sp>
    </p:spTree>
  </p:cSld>
  <p:clrMapOvr>
    <a:masterClrMapping/>
  </p:clrMapOvr>
  <mc:AlternateContent xmlns:mc="http://schemas.openxmlformats.org/markup-compatibility/2006" xmlns:p14="http://schemas.microsoft.com/office/powerpoint/2010/main">
    <mc:Choice Requires="p14">
      <p:transition p14:dur="250" advTm="15799">
        <p:fade/>
      </p:transition>
    </mc:Choice>
    <mc:Fallback xmlns="">
      <p:transition advTm="15799">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00C773-0AB4-55CD-D15A-5F7CEE4EEC21}"/>
              </a:ext>
            </a:extLst>
          </p:cNvPr>
          <p:cNvSpPr>
            <a:spLocks noGrp="1"/>
          </p:cNvSpPr>
          <p:nvPr>
            <p:ph type="title"/>
          </p:nvPr>
        </p:nvSpPr>
        <p:spPr/>
        <p:txBody>
          <a:bodyPr>
            <a:normAutofit fontScale="90000"/>
          </a:bodyPr>
          <a:lstStyle/>
          <a:p>
            <a:r>
              <a:rPr lang="en-US" dirty="0"/>
              <a:t>A not-too-over-simplified definition of LLMs</a:t>
            </a:r>
          </a:p>
        </p:txBody>
      </p:sp>
      <p:sp>
        <p:nvSpPr>
          <p:cNvPr id="4" name="Content Placeholder 3">
            <a:extLst>
              <a:ext uri="{FF2B5EF4-FFF2-40B4-BE49-F238E27FC236}">
                <a16:creationId xmlns:a16="http://schemas.microsoft.com/office/drawing/2014/main" id="{746D11BF-91A0-D706-82A8-3F807B0F7265}"/>
              </a:ext>
            </a:extLst>
          </p:cNvPr>
          <p:cNvSpPr>
            <a:spLocks noGrp="1"/>
          </p:cNvSpPr>
          <p:nvPr>
            <p:ph idx="1"/>
          </p:nvPr>
        </p:nvSpPr>
        <p:spPr/>
        <p:txBody>
          <a:bodyPr/>
          <a:lstStyle/>
          <a:p>
            <a:pPr marL="514350" indent="-514350">
              <a:buFont typeface="+mj-lt"/>
              <a:buAutoNum type="arabicPeriod"/>
            </a:pPr>
            <a:r>
              <a:rPr lang="en-US" dirty="0"/>
              <a:t>Find as much data as you can</a:t>
            </a:r>
          </a:p>
          <a:p>
            <a:pPr marL="514350" indent="-514350">
              <a:buFont typeface="+mj-lt"/>
              <a:buAutoNum type="arabicPeriod"/>
            </a:pPr>
            <a:r>
              <a:rPr lang="en-US" dirty="0"/>
              <a:t>Find as many computers as you can</a:t>
            </a:r>
          </a:p>
          <a:p>
            <a:pPr marL="514350" indent="-514350">
              <a:buFont typeface="+mj-lt"/>
              <a:buAutoNum type="arabicPeriod"/>
            </a:pPr>
            <a:r>
              <a:rPr lang="en-US" dirty="0"/>
              <a:t>Use those computers to build a program that can predict the next word in a document, given all previous words.</a:t>
            </a:r>
          </a:p>
          <a:p>
            <a:pPr marL="514350" indent="-514350">
              <a:buFont typeface="+mj-lt"/>
              <a:buAutoNum type="arabicPeriod"/>
            </a:pPr>
            <a:r>
              <a:rPr lang="en-US" dirty="0"/>
              <a:t>If desired, add some additional stuff on top </a:t>
            </a:r>
            <a:r>
              <a:rPr lang="en-US" b="1" dirty="0"/>
              <a:t>(like what?)</a:t>
            </a:r>
          </a:p>
          <a:p>
            <a:pPr marL="514350" indent="-514350">
              <a:buFont typeface="+mj-lt"/>
              <a:buAutoNum type="arabicPeriod"/>
            </a:pPr>
            <a:r>
              <a:rPr lang="en-US" dirty="0"/>
              <a:t>Rinse and repeat until the model is “good”</a:t>
            </a:r>
          </a:p>
        </p:txBody>
      </p:sp>
      <p:sp>
        <p:nvSpPr>
          <p:cNvPr id="2" name="Slide Number Placeholder 1">
            <a:extLst>
              <a:ext uri="{FF2B5EF4-FFF2-40B4-BE49-F238E27FC236}">
                <a16:creationId xmlns:a16="http://schemas.microsoft.com/office/drawing/2014/main" id="{A40CE04A-E0FC-2265-C91F-891D2FCCAF33}"/>
              </a:ext>
            </a:extLst>
          </p:cNvPr>
          <p:cNvSpPr>
            <a:spLocks noGrp="1"/>
          </p:cNvSpPr>
          <p:nvPr>
            <p:ph type="sldNum" sz="quarter" idx="12"/>
          </p:nvPr>
        </p:nvSpPr>
        <p:spPr/>
        <p:txBody>
          <a:bodyPr/>
          <a:lstStyle/>
          <a:p>
            <a:fld id="{6088BDBC-A55A-0D4E-9238-49D16FB07DCD}" type="slidenum">
              <a:rPr lang="en-US" smtClean="0"/>
              <a:pPr/>
              <a:t>56</a:t>
            </a:fld>
            <a:endParaRPr lang="en-US"/>
          </a:p>
        </p:txBody>
      </p:sp>
    </p:spTree>
    <p:extLst>
      <p:ext uri="{BB962C8B-B14F-4D97-AF65-F5344CB8AC3E}">
        <p14:creationId xmlns:p14="http://schemas.microsoft.com/office/powerpoint/2010/main" val="29508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4492-B311-2D6E-9304-F2EF5EA4BC90}"/>
              </a:ext>
            </a:extLst>
          </p:cNvPr>
          <p:cNvSpPr>
            <a:spLocks noGrp="1"/>
          </p:cNvSpPr>
          <p:nvPr>
            <p:ph type="title"/>
          </p:nvPr>
        </p:nvSpPr>
        <p:spPr/>
        <p:txBody>
          <a:bodyPr/>
          <a:lstStyle/>
          <a:p>
            <a:r>
              <a:rPr lang="en-US" dirty="0"/>
              <a:t>The [new] [simplified] ML pipeline</a:t>
            </a:r>
          </a:p>
        </p:txBody>
      </p:sp>
      <p:sp>
        <p:nvSpPr>
          <p:cNvPr id="3" name="Content Placeholder 2">
            <a:extLst>
              <a:ext uri="{FF2B5EF4-FFF2-40B4-BE49-F238E27FC236}">
                <a16:creationId xmlns:a16="http://schemas.microsoft.com/office/drawing/2014/main" id="{4C36B81F-5C5B-0B75-6C5A-60A4E2B9050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7FF3F24-A646-3983-2456-01310080DDDE}"/>
              </a:ext>
            </a:extLst>
          </p:cNvPr>
          <p:cNvSpPr>
            <a:spLocks noGrp="1"/>
          </p:cNvSpPr>
          <p:nvPr>
            <p:ph type="sldNum" sz="quarter" idx="12"/>
          </p:nvPr>
        </p:nvSpPr>
        <p:spPr/>
        <p:txBody>
          <a:bodyPr/>
          <a:lstStyle/>
          <a:p>
            <a:fld id="{6088BDBC-A55A-0D4E-9238-49D16FB07DCD}" type="slidenum">
              <a:rPr lang="en-US" smtClean="0"/>
              <a:pPr/>
              <a:t>57</a:t>
            </a:fld>
            <a:endParaRPr lang="en-US"/>
          </a:p>
        </p:txBody>
      </p:sp>
      <p:pic>
        <p:nvPicPr>
          <p:cNvPr id="5" name="Picture 4">
            <a:extLst>
              <a:ext uri="{FF2B5EF4-FFF2-40B4-BE49-F238E27FC236}">
                <a16:creationId xmlns:a16="http://schemas.microsoft.com/office/drawing/2014/main" id="{43E78EC8-11E3-DE44-E98E-D4302B6DA329}"/>
              </a:ext>
            </a:extLst>
          </p:cNvPr>
          <p:cNvPicPr>
            <a:picLocks noChangeAspect="1"/>
          </p:cNvPicPr>
          <p:nvPr/>
        </p:nvPicPr>
        <p:blipFill>
          <a:blip r:embed="rId2"/>
          <a:stretch>
            <a:fillRect/>
          </a:stretch>
        </p:blipFill>
        <p:spPr>
          <a:xfrm>
            <a:off x="381365" y="1449408"/>
            <a:ext cx="11429270" cy="4628993"/>
          </a:xfrm>
          <a:prstGeom prst="rect">
            <a:avLst/>
          </a:prstGeom>
        </p:spPr>
      </p:pic>
    </p:spTree>
    <p:extLst>
      <p:ext uri="{BB962C8B-B14F-4D97-AF65-F5344CB8AC3E}">
        <p14:creationId xmlns:p14="http://schemas.microsoft.com/office/powerpoint/2010/main" val="8468113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31C1-E89F-BE9B-9939-07ABAA36F433}"/>
              </a:ext>
            </a:extLst>
          </p:cNvPr>
          <p:cNvSpPr>
            <a:spLocks noGrp="1"/>
          </p:cNvSpPr>
          <p:nvPr>
            <p:ph type="title"/>
          </p:nvPr>
        </p:nvSpPr>
        <p:spPr/>
        <p:txBody>
          <a:bodyPr/>
          <a:lstStyle/>
          <a:p>
            <a:r>
              <a:rPr lang="en-US" dirty="0"/>
              <a:t>Great!</a:t>
            </a:r>
          </a:p>
        </p:txBody>
      </p:sp>
      <p:sp>
        <p:nvSpPr>
          <p:cNvPr id="3" name="Content Placeholder 2">
            <a:extLst>
              <a:ext uri="{FF2B5EF4-FFF2-40B4-BE49-F238E27FC236}">
                <a16:creationId xmlns:a16="http://schemas.microsoft.com/office/drawing/2014/main" id="{318945FD-5672-82D1-A07D-115F77F0B1EF}"/>
              </a:ext>
            </a:extLst>
          </p:cNvPr>
          <p:cNvSpPr>
            <a:spLocks noGrp="1"/>
          </p:cNvSpPr>
          <p:nvPr>
            <p:ph idx="1"/>
          </p:nvPr>
        </p:nvSpPr>
        <p:spPr/>
        <p:txBody>
          <a:bodyPr/>
          <a:lstStyle/>
          <a:p>
            <a:r>
              <a:rPr lang="en-US" dirty="0"/>
              <a:t>Starting next class, we go deep in the weeds of probability</a:t>
            </a:r>
          </a:p>
          <a:p>
            <a:r>
              <a:rPr lang="en-US" dirty="0"/>
              <a:t>Or really, even, before probability, with set notation!</a:t>
            </a:r>
          </a:p>
        </p:txBody>
      </p:sp>
      <p:sp>
        <p:nvSpPr>
          <p:cNvPr id="4" name="Date Placeholder 3">
            <a:extLst>
              <a:ext uri="{FF2B5EF4-FFF2-40B4-BE49-F238E27FC236}">
                <a16:creationId xmlns:a16="http://schemas.microsoft.com/office/drawing/2014/main" id="{47D2FC17-818C-294C-292C-7D8254891088}"/>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E3236465-514E-B167-134D-D22CB304F6A5}"/>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EA16620E-7EA3-495B-E115-624F4EE48E0E}"/>
              </a:ext>
            </a:extLst>
          </p:cNvPr>
          <p:cNvSpPr>
            <a:spLocks noGrp="1"/>
          </p:cNvSpPr>
          <p:nvPr>
            <p:ph type="sldNum" sz="quarter" idx="12"/>
          </p:nvPr>
        </p:nvSpPr>
        <p:spPr/>
        <p:txBody>
          <a:bodyPr/>
          <a:lstStyle/>
          <a:p>
            <a:fld id="{6088BDBC-A55A-0D4E-9238-49D16FB07DCD}" type="slidenum">
              <a:rPr lang="en-US" smtClean="0"/>
              <a:t>58</a:t>
            </a:fld>
            <a:endParaRPr lang="en-US"/>
          </a:p>
        </p:txBody>
      </p:sp>
    </p:spTree>
    <p:extLst>
      <p:ext uri="{BB962C8B-B14F-4D97-AF65-F5344CB8AC3E}">
        <p14:creationId xmlns:p14="http://schemas.microsoft.com/office/powerpoint/2010/main" val="2308565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5CA6-D048-A34A-AC50-73268A4D9709}"/>
              </a:ext>
            </a:extLst>
          </p:cNvPr>
          <p:cNvSpPr>
            <a:spLocks noGrp="1"/>
          </p:cNvSpPr>
          <p:nvPr>
            <p:ph type="title"/>
          </p:nvPr>
        </p:nvSpPr>
        <p:spPr/>
        <p:txBody>
          <a:bodyPr/>
          <a:lstStyle/>
          <a:p>
            <a:r>
              <a:rPr lang="en-US" dirty="0"/>
              <a:t>Potential ML questions (cont.)</a:t>
            </a:r>
          </a:p>
        </p:txBody>
      </p:sp>
      <p:sp>
        <p:nvSpPr>
          <p:cNvPr id="3" name="Content Placeholder 2">
            <a:extLst>
              <a:ext uri="{FF2B5EF4-FFF2-40B4-BE49-F238E27FC236}">
                <a16:creationId xmlns:a16="http://schemas.microsoft.com/office/drawing/2014/main" id="{C78DA6CE-778E-444B-8CDC-62999E3D18B8}"/>
              </a:ext>
            </a:extLst>
          </p:cNvPr>
          <p:cNvSpPr>
            <a:spLocks noGrp="1"/>
          </p:cNvSpPr>
          <p:nvPr>
            <p:ph idx="1"/>
          </p:nvPr>
        </p:nvSpPr>
        <p:spPr/>
        <p:txBody>
          <a:bodyPr>
            <a:normAutofit/>
          </a:bodyPr>
          <a:lstStyle/>
          <a:p>
            <a:r>
              <a:rPr lang="en-US" sz="4000" b="1" dirty="0"/>
              <a:t>Unsupervised learning – </a:t>
            </a:r>
            <a:r>
              <a:rPr lang="en-US" sz="4000" dirty="0"/>
              <a:t>can I identify hidden patterns in a large dataset </a:t>
            </a:r>
            <a:r>
              <a:rPr lang="en-US" sz="4000" b="1" dirty="0"/>
              <a:t>where there is no outcome</a:t>
            </a:r>
            <a:br>
              <a:rPr lang="en-US" dirty="0"/>
            </a:br>
            <a:endParaRPr lang="en-US" sz="3600" dirty="0"/>
          </a:p>
        </p:txBody>
      </p:sp>
      <p:sp>
        <p:nvSpPr>
          <p:cNvPr id="4" name="Date Placeholder 3">
            <a:extLst>
              <a:ext uri="{FF2B5EF4-FFF2-40B4-BE49-F238E27FC236}">
                <a16:creationId xmlns:a16="http://schemas.microsoft.com/office/drawing/2014/main" id="{0B66592D-C4D2-654A-BD66-95EFE379CF8F}"/>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1344F59-DACE-A943-A068-D7E1900DCACF}"/>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825250BD-F62A-314E-943B-B8EC86AE47D4}"/>
              </a:ext>
            </a:extLst>
          </p:cNvPr>
          <p:cNvSpPr>
            <a:spLocks noGrp="1"/>
          </p:cNvSpPr>
          <p:nvPr>
            <p:ph type="sldNum" sz="quarter" idx="12"/>
          </p:nvPr>
        </p:nvSpPr>
        <p:spPr/>
        <p:txBody>
          <a:bodyPr/>
          <a:lstStyle/>
          <a:p>
            <a:fld id="{6088BDBC-A55A-0D4E-9238-49D16FB07DCD}" type="slidenum">
              <a:rPr lang="en-US" smtClean="0"/>
              <a:t>7</a:t>
            </a:fld>
            <a:endParaRPr lang="en-US"/>
          </a:p>
        </p:txBody>
      </p:sp>
    </p:spTree>
    <p:extLst>
      <p:ext uri="{BB962C8B-B14F-4D97-AF65-F5344CB8AC3E}">
        <p14:creationId xmlns:p14="http://schemas.microsoft.com/office/powerpoint/2010/main" val="3320100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D8F68-95A0-2B48-A8A8-08A9F8F364E7}"/>
              </a:ext>
            </a:extLst>
          </p:cNvPr>
          <p:cNvSpPr>
            <a:spLocks noGrp="1"/>
          </p:cNvSpPr>
          <p:nvPr>
            <p:ph type="title"/>
          </p:nvPr>
        </p:nvSpPr>
        <p:spPr/>
        <p:txBody>
          <a:bodyPr/>
          <a:lstStyle/>
          <a:p>
            <a:r>
              <a:rPr lang="en-US" dirty="0"/>
              <a:t>Example of unsupervised learning</a:t>
            </a:r>
          </a:p>
        </p:txBody>
      </p:sp>
      <p:sp>
        <p:nvSpPr>
          <p:cNvPr id="4" name="Date Placeholder 3">
            <a:extLst>
              <a:ext uri="{FF2B5EF4-FFF2-40B4-BE49-F238E27FC236}">
                <a16:creationId xmlns:a16="http://schemas.microsoft.com/office/drawing/2014/main" id="{DACBFA94-19D9-B54A-9266-5126335889F5}"/>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8F8D6855-5EF5-7344-82AE-765C3D73A064}"/>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41C8DCAE-2E22-3C4D-B0B0-9601912FF3F6}"/>
              </a:ext>
            </a:extLst>
          </p:cNvPr>
          <p:cNvSpPr>
            <a:spLocks noGrp="1"/>
          </p:cNvSpPr>
          <p:nvPr>
            <p:ph type="sldNum" sz="quarter" idx="12"/>
          </p:nvPr>
        </p:nvSpPr>
        <p:spPr/>
        <p:txBody>
          <a:bodyPr/>
          <a:lstStyle/>
          <a:p>
            <a:fld id="{6088BDBC-A55A-0D4E-9238-49D16FB07DCD}" type="slidenum">
              <a:rPr lang="en-US" smtClean="0"/>
              <a:t>8</a:t>
            </a:fld>
            <a:endParaRPr lang="en-US"/>
          </a:p>
        </p:txBody>
      </p:sp>
      <p:pic>
        <p:nvPicPr>
          <p:cNvPr id="10" name="Picture 9">
            <a:extLst>
              <a:ext uri="{FF2B5EF4-FFF2-40B4-BE49-F238E27FC236}">
                <a16:creationId xmlns:a16="http://schemas.microsoft.com/office/drawing/2014/main" id="{2A366B00-44E7-7546-91C3-FEE863ED020A}"/>
              </a:ext>
            </a:extLst>
          </p:cNvPr>
          <p:cNvPicPr>
            <a:picLocks noChangeAspect="1"/>
          </p:cNvPicPr>
          <p:nvPr/>
        </p:nvPicPr>
        <p:blipFill>
          <a:blip r:embed="rId3"/>
          <a:stretch>
            <a:fillRect/>
          </a:stretch>
        </p:blipFill>
        <p:spPr>
          <a:xfrm>
            <a:off x="3340100" y="2686095"/>
            <a:ext cx="5511800" cy="3657600"/>
          </a:xfrm>
          <a:prstGeom prst="rect">
            <a:avLst/>
          </a:prstGeom>
        </p:spPr>
      </p:pic>
      <p:sp>
        <p:nvSpPr>
          <p:cNvPr id="11" name="Rectangle 10">
            <a:extLst>
              <a:ext uri="{FF2B5EF4-FFF2-40B4-BE49-F238E27FC236}">
                <a16:creationId xmlns:a16="http://schemas.microsoft.com/office/drawing/2014/main" id="{FF3D519D-CC09-B146-B0CC-EBBEAF1AFAA3}"/>
              </a:ext>
            </a:extLst>
          </p:cNvPr>
          <p:cNvSpPr/>
          <p:nvPr/>
        </p:nvSpPr>
        <p:spPr>
          <a:xfrm>
            <a:off x="9866318" y="4923214"/>
            <a:ext cx="2272937" cy="830997"/>
          </a:xfrm>
          <a:prstGeom prst="rect">
            <a:avLst/>
          </a:prstGeom>
        </p:spPr>
        <p:txBody>
          <a:bodyPr wrap="square">
            <a:spAutoFit/>
          </a:bodyPr>
          <a:lstStyle/>
          <a:p>
            <a:r>
              <a:rPr lang="en-US" sz="1200" dirty="0"/>
              <a:t>https://</a:t>
            </a:r>
            <a:r>
              <a:rPr lang="en-US" sz="1200" dirty="0" err="1"/>
              <a:t>medium.com</a:t>
            </a:r>
            <a:r>
              <a:rPr lang="en-US" sz="1200" dirty="0"/>
              <a:t>/</a:t>
            </a:r>
            <a:r>
              <a:rPr lang="en-US" sz="1200" dirty="0" err="1"/>
              <a:t>latinxinai</a:t>
            </a:r>
            <a:r>
              <a:rPr lang="en-US" sz="1200" dirty="0"/>
              <a:t>/discovering-descriptive-music-genres-using-k-means-clustering-d19bdea5e443</a:t>
            </a:r>
          </a:p>
        </p:txBody>
      </p:sp>
      <p:pic>
        <p:nvPicPr>
          <p:cNvPr id="3" name="Picture 2">
            <a:extLst>
              <a:ext uri="{FF2B5EF4-FFF2-40B4-BE49-F238E27FC236}">
                <a16:creationId xmlns:a16="http://schemas.microsoft.com/office/drawing/2014/main" id="{FD3C6EA3-ADB9-F046-A4C2-C959E9D8316E}"/>
              </a:ext>
            </a:extLst>
          </p:cNvPr>
          <p:cNvPicPr>
            <a:picLocks noChangeAspect="1"/>
          </p:cNvPicPr>
          <p:nvPr/>
        </p:nvPicPr>
        <p:blipFill>
          <a:blip r:embed="rId4"/>
          <a:stretch>
            <a:fillRect/>
          </a:stretch>
        </p:blipFill>
        <p:spPr>
          <a:xfrm>
            <a:off x="336550" y="1617799"/>
            <a:ext cx="11518900" cy="1079500"/>
          </a:xfrm>
          <a:prstGeom prst="rect">
            <a:avLst/>
          </a:prstGeom>
        </p:spPr>
      </p:pic>
    </p:spTree>
    <p:extLst>
      <p:ext uri="{BB962C8B-B14F-4D97-AF65-F5344CB8AC3E}">
        <p14:creationId xmlns:p14="http://schemas.microsoft.com/office/powerpoint/2010/main" val="470814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8555-7F11-40B4-1666-FFB3859535B7}"/>
            </a:ext>
          </a:extLst>
        </p:cNvPr>
        <p:cNvGrpSpPr/>
        <p:nvPr/>
      </p:nvGrpSpPr>
      <p:grpSpPr>
        <a:xfrm>
          <a:off x="0" y="0"/>
          <a:ext cx="0" cy="0"/>
          <a:chOff x="0" y="0"/>
          <a:chExt cx="0" cy="0"/>
        </a:xfrm>
      </p:grpSpPr>
      <p:sp>
        <p:nvSpPr>
          <p:cNvPr id="205" name="A Primer on Generative Language Models">
            <a:extLst>
              <a:ext uri="{FF2B5EF4-FFF2-40B4-BE49-F238E27FC236}">
                <a16:creationId xmlns:a16="http://schemas.microsoft.com/office/drawing/2014/main" id="{7AA24AB5-C39C-36AA-100C-69ACBDA6146E}"/>
              </a:ext>
            </a:extLst>
          </p:cNvPr>
          <p:cNvSpPr txBox="1">
            <a:spLocks noGrp="1"/>
          </p:cNvSpPr>
          <p:nvPr>
            <p:ph type="body" idx="21"/>
          </p:nvPr>
        </p:nvSpPr>
        <p:spPr>
          <a:xfrm>
            <a:off x="415925" y="432597"/>
            <a:ext cx="11353800" cy="558800"/>
          </a:xfrm>
          <a:prstGeom prst="rect">
            <a:avLst/>
          </a:prstGeom>
        </p:spPr>
        <p:txBody>
          <a:bodyPr/>
          <a:lstStyle>
            <a:lvl1pPr>
              <a:defRPr sz="7000"/>
            </a:lvl1pPr>
          </a:lstStyle>
          <a:p>
            <a:r>
              <a:rPr lang="en-US" sz="4400" dirty="0">
                <a:latin typeface="+mj-lt"/>
              </a:rPr>
              <a:t>[Many things are in a grey area now]</a:t>
            </a:r>
            <a:endParaRPr sz="4400" dirty="0">
              <a:latin typeface="+mj-lt"/>
            </a:endParaRPr>
          </a:p>
        </p:txBody>
      </p:sp>
      <p:pic>
        <p:nvPicPr>
          <p:cNvPr id="206" name="Screenshot 2023-02-28 at 2.27.02 PM.png" descr="Screenshot 2023-02-28 at 2.27.02 PM.png">
            <a:extLst>
              <a:ext uri="{FF2B5EF4-FFF2-40B4-BE49-F238E27FC236}">
                <a16:creationId xmlns:a16="http://schemas.microsoft.com/office/drawing/2014/main" id="{F632FA6F-039C-A499-F0D3-7C8ADA5E252D}"/>
              </a:ext>
            </a:extLst>
          </p:cNvPr>
          <p:cNvPicPr>
            <a:picLocks noChangeAspect="1"/>
          </p:cNvPicPr>
          <p:nvPr/>
        </p:nvPicPr>
        <p:blipFill>
          <a:blip r:embed="rId2"/>
          <a:stretch>
            <a:fillRect/>
          </a:stretch>
        </p:blipFill>
        <p:spPr>
          <a:xfrm>
            <a:off x="460375" y="2193046"/>
            <a:ext cx="11264900" cy="2851151"/>
          </a:xfrm>
          <a:prstGeom prst="rect">
            <a:avLst/>
          </a:prstGeom>
          <a:ln w="12700">
            <a:miter lim="400000"/>
          </a:ln>
        </p:spPr>
      </p:pic>
      <p:sp>
        <p:nvSpPr>
          <p:cNvPr id="207" name="Generative Language Models:…">
            <a:extLst>
              <a:ext uri="{FF2B5EF4-FFF2-40B4-BE49-F238E27FC236}">
                <a16:creationId xmlns:a16="http://schemas.microsoft.com/office/drawing/2014/main" id="{4934D886-65E5-CE2A-31F8-7FE6A548B40B}"/>
              </a:ext>
            </a:extLst>
          </p:cNvPr>
          <p:cNvSpPr txBox="1"/>
          <p:nvPr/>
        </p:nvSpPr>
        <p:spPr>
          <a:xfrm>
            <a:off x="895089" y="5558826"/>
            <a:ext cx="8572079"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spcBef>
                <a:spcPts val="700"/>
              </a:spcBef>
              <a:defRPr sz="5600">
                <a:solidFill>
                  <a:schemeClr val="accent5">
                    <a:hueOff val="-82419"/>
                    <a:satOff val="-9513"/>
                    <a:lumOff val="-16343"/>
                  </a:schemeClr>
                </a:solidFill>
                <a:latin typeface="+mn-lt"/>
                <a:ea typeface="+mn-ea"/>
                <a:cs typeface="+mn-cs"/>
                <a:sym typeface="Myriad Pro Condensed"/>
              </a:defRPr>
            </a:pPr>
            <a:r>
              <a:rPr sz="2800" dirty="0"/>
              <a:t>Generative Language Models:</a:t>
            </a:r>
            <a:r>
              <a:rPr lang="en-US" sz="2800" dirty="0"/>
              <a:t> Generate the </a:t>
            </a:r>
            <a:r>
              <a:rPr sz="2800" dirty="0"/>
              <a:t>Next Token</a:t>
            </a:r>
          </a:p>
        </p:txBody>
      </p:sp>
      <p:sp>
        <p:nvSpPr>
          <p:cNvPr id="209" name="Slide Number">
            <a:extLst>
              <a:ext uri="{FF2B5EF4-FFF2-40B4-BE49-F238E27FC236}">
                <a16:creationId xmlns:a16="http://schemas.microsoft.com/office/drawing/2014/main" id="{C8753062-7506-50C4-DEF0-EB7AD9A4B458}"/>
              </a:ext>
            </a:extLst>
          </p:cNvPr>
          <p:cNvSpPr txBox="1">
            <a:spLocks noGrp="1"/>
          </p:cNvSpPr>
          <p:nvPr>
            <p:ph type="sldNum" sz="quarter" idx="2"/>
          </p:nvPr>
        </p:nvSpPr>
        <p:spPr>
          <a:xfrm>
            <a:off x="5993619" y="6540500"/>
            <a:ext cx="390248" cy="3175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sp>
        <p:nvSpPr>
          <p:cNvPr id="2" name="TextBox 1">
            <a:extLst>
              <a:ext uri="{FF2B5EF4-FFF2-40B4-BE49-F238E27FC236}">
                <a16:creationId xmlns:a16="http://schemas.microsoft.com/office/drawing/2014/main" id="{AACBBA83-6A0E-AB6F-3D78-CD163DB67719}"/>
              </a:ext>
            </a:extLst>
          </p:cNvPr>
          <p:cNvSpPr txBox="1"/>
          <p:nvPr/>
        </p:nvSpPr>
        <p:spPr>
          <a:xfrm>
            <a:off x="10058400" y="5558826"/>
            <a:ext cx="1345946" cy="307777"/>
          </a:xfrm>
          <a:prstGeom prst="rect">
            <a:avLst/>
          </a:prstGeom>
          <a:noFill/>
        </p:spPr>
        <p:txBody>
          <a:bodyPr wrap="none" rtlCol="0">
            <a:spAutoFit/>
          </a:bodyPr>
          <a:lstStyle/>
          <a:p>
            <a:r>
              <a:rPr lang="en-US" sz="1400" dirty="0">
                <a:solidFill>
                  <a:schemeClr val="tx1">
                    <a:lumMod val="50000"/>
                    <a:lumOff val="50000"/>
                  </a:schemeClr>
                </a:solidFill>
              </a:rPr>
              <a:t>Slide by: Dan Fu</a:t>
            </a:r>
          </a:p>
        </p:txBody>
      </p:sp>
    </p:spTree>
    <p:extLst>
      <p:ext uri="{BB962C8B-B14F-4D97-AF65-F5344CB8AC3E}">
        <p14:creationId xmlns:p14="http://schemas.microsoft.com/office/powerpoint/2010/main" val="3868306265"/>
      </p:ext>
    </p:extLst>
  </p:cSld>
  <p:clrMapOvr>
    <a:masterClrMapping/>
  </p:clrMapOvr>
  <mc:AlternateContent xmlns:mc="http://schemas.openxmlformats.org/markup-compatibility/2006" xmlns:p14="http://schemas.microsoft.com/office/powerpoint/2010/main">
    <mc:Choice Requires="p14">
      <p:transition p14:dur="250" advTm="15799">
        <p:fade/>
      </p:transition>
    </mc:Choice>
    <mc:Fallback xmlns="">
      <p:transition advTm="1579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ED83-0EB8-9746-A3E7-A2EF7CFE4AC7}"/>
              </a:ext>
            </a:extLst>
          </p:cNvPr>
          <p:cNvSpPr>
            <a:spLocks noGrp="1"/>
          </p:cNvSpPr>
          <p:nvPr>
            <p:ph type="title"/>
          </p:nvPr>
        </p:nvSpPr>
        <p:spPr/>
        <p:txBody>
          <a:bodyPr>
            <a:normAutofit fontScale="90000"/>
          </a:bodyPr>
          <a:lstStyle/>
          <a:p>
            <a:r>
              <a:rPr lang="en-US" dirty="0"/>
              <a:t>A basic view of the supervised machine learning pipeline</a:t>
            </a:r>
          </a:p>
        </p:txBody>
      </p:sp>
      <p:sp>
        <p:nvSpPr>
          <p:cNvPr id="4" name="Date Placeholder 3">
            <a:extLst>
              <a:ext uri="{FF2B5EF4-FFF2-40B4-BE49-F238E27FC236}">
                <a16:creationId xmlns:a16="http://schemas.microsoft.com/office/drawing/2014/main" id="{7A573D68-B746-4F43-A686-4D2BE1F59A43}"/>
              </a:ext>
            </a:extLst>
          </p:cNvPr>
          <p:cNvSpPr>
            <a:spLocks noGrp="1"/>
          </p:cNvSpPr>
          <p:nvPr>
            <p:ph type="dt" sz="half" idx="10"/>
          </p:nvPr>
        </p:nvSpPr>
        <p:spPr/>
        <p:txBody>
          <a:bodyPr/>
          <a:lstStyle/>
          <a:p>
            <a:fld id="{1BBAE170-54BC-4F4D-94CB-1CAE3F6273BB}" type="datetime1">
              <a:rPr lang="en-US" smtClean="0"/>
              <a:t>1/28/26</a:t>
            </a:fld>
            <a:endParaRPr lang="en-US"/>
          </a:p>
        </p:txBody>
      </p:sp>
      <p:sp>
        <p:nvSpPr>
          <p:cNvPr id="5" name="Footer Placeholder 4">
            <a:extLst>
              <a:ext uri="{FF2B5EF4-FFF2-40B4-BE49-F238E27FC236}">
                <a16:creationId xmlns:a16="http://schemas.microsoft.com/office/drawing/2014/main" id="{1A6E6037-B5D2-DD48-B430-3A94925817E2}"/>
              </a:ext>
            </a:extLst>
          </p:cNvPr>
          <p:cNvSpPr>
            <a:spLocks noGrp="1"/>
          </p:cNvSpPr>
          <p:nvPr>
            <p:ph type="ftr" sz="quarter" idx="11"/>
          </p:nvPr>
        </p:nvSpPr>
        <p:spPr/>
        <p:txBody>
          <a:bodyPr/>
          <a:lstStyle/>
          <a:p>
            <a:r>
              <a:rPr lang="en-US"/>
              <a:t>UB</a:t>
            </a:r>
          </a:p>
        </p:txBody>
      </p:sp>
      <p:sp>
        <p:nvSpPr>
          <p:cNvPr id="6" name="Slide Number Placeholder 5">
            <a:extLst>
              <a:ext uri="{FF2B5EF4-FFF2-40B4-BE49-F238E27FC236}">
                <a16:creationId xmlns:a16="http://schemas.microsoft.com/office/drawing/2014/main" id="{67B761AA-6DA4-6C49-9AFA-FD8E8281E12F}"/>
              </a:ext>
            </a:extLst>
          </p:cNvPr>
          <p:cNvSpPr>
            <a:spLocks noGrp="1"/>
          </p:cNvSpPr>
          <p:nvPr>
            <p:ph type="sldNum" sz="quarter" idx="12"/>
          </p:nvPr>
        </p:nvSpPr>
        <p:spPr/>
        <p:txBody>
          <a:bodyPr/>
          <a:lstStyle/>
          <a:p>
            <a:fld id="{6088BDBC-A55A-0D4E-9238-49D16FB07DCD}" type="slidenum">
              <a:rPr lang="en-US" smtClean="0"/>
              <a:t>10</a:t>
            </a:fld>
            <a:endParaRPr lang="en-US"/>
          </a:p>
        </p:txBody>
      </p:sp>
      <p:sp>
        <p:nvSpPr>
          <p:cNvPr id="3" name="TextBox 2">
            <a:extLst>
              <a:ext uri="{FF2B5EF4-FFF2-40B4-BE49-F238E27FC236}">
                <a16:creationId xmlns:a16="http://schemas.microsoft.com/office/drawing/2014/main" id="{C4AFD8FE-F647-0249-B542-29C174988D56}"/>
              </a:ext>
            </a:extLst>
          </p:cNvPr>
          <p:cNvSpPr txBox="1"/>
          <p:nvPr/>
        </p:nvSpPr>
        <p:spPr>
          <a:xfrm>
            <a:off x="282966" y="2713780"/>
            <a:ext cx="1056700" cy="1862048"/>
          </a:xfrm>
          <a:prstGeom prst="rect">
            <a:avLst/>
          </a:prstGeom>
          <a:noFill/>
        </p:spPr>
        <p:txBody>
          <a:bodyPr wrap="none" rtlCol="0">
            <a:spAutoFit/>
          </a:bodyPr>
          <a:lstStyle/>
          <a:p>
            <a:r>
              <a:rPr lang="en-US" sz="11500" dirty="0">
                <a:latin typeface="Century Gothic" panose="020B0502020202020204" pitchFamily="34" charset="0"/>
              </a:rPr>
              <a:t>?</a:t>
            </a:r>
          </a:p>
        </p:txBody>
      </p:sp>
      <p:pic>
        <p:nvPicPr>
          <p:cNvPr id="9" name="Image" descr="Image">
            <a:extLst>
              <a:ext uri="{FF2B5EF4-FFF2-40B4-BE49-F238E27FC236}">
                <a16:creationId xmlns:a16="http://schemas.microsoft.com/office/drawing/2014/main" id="{E89E69FE-F12A-584D-9CB4-A0F4C260D8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85080" y="1612708"/>
            <a:ext cx="1799869" cy="1261745"/>
          </a:xfrm>
          <a:prstGeom prst="rect">
            <a:avLst/>
          </a:prstGeom>
          <a:ln w="12700">
            <a:miter lim="400000"/>
          </a:ln>
        </p:spPr>
      </p:pic>
      <p:pic>
        <p:nvPicPr>
          <p:cNvPr id="10" name="Picture 9">
            <a:extLst>
              <a:ext uri="{FF2B5EF4-FFF2-40B4-BE49-F238E27FC236}">
                <a16:creationId xmlns:a16="http://schemas.microsoft.com/office/drawing/2014/main" id="{CFA13F72-2071-6040-9F23-4977A85EDCB3}"/>
              </a:ext>
            </a:extLst>
          </p:cNvPr>
          <p:cNvPicPr>
            <a:picLocks noChangeAspect="1"/>
          </p:cNvPicPr>
          <p:nvPr/>
        </p:nvPicPr>
        <p:blipFill>
          <a:blip r:embed="rId3"/>
          <a:stretch>
            <a:fillRect/>
          </a:stretch>
        </p:blipFill>
        <p:spPr>
          <a:xfrm>
            <a:off x="6380872" y="1619160"/>
            <a:ext cx="1638300" cy="1231900"/>
          </a:xfrm>
          <a:prstGeom prst="rect">
            <a:avLst/>
          </a:prstGeom>
        </p:spPr>
      </p:pic>
      <p:pic>
        <p:nvPicPr>
          <p:cNvPr id="11" name="Picture 10">
            <a:extLst>
              <a:ext uri="{FF2B5EF4-FFF2-40B4-BE49-F238E27FC236}">
                <a16:creationId xmlns:a16="http://schemas.microsoft.com/office/drawing/2014/main" id="{D0F4279A-0486-BC4A-90F9-74806D54273F}"/>
              </a:ext>
            </a:extLst>
          </p:cNvPr>
          <p:cNvPicPr>
            <a:picLocks noChangeAspect="1"/>
          </p:cNvPicPr>
          <p:nvPr/>
        </p:nvPicPr>
        <p:blipFill>
          <a:blip r:embed="rId4"/>
          <a:stretch>
            <a:fillRect/>
          </a:stretch>
        </p:blipFill>
        <p:spPr>
          <a:xfrm>
            <a:off x="2571120" y="3944389"/>
            <a:ext cx="1833210" cy="1262878"/>
          </a:xfrm>
          <a:prstGeom prst="rect">
            <a:avLst/>
          </a:prstGeom>
        </p:spPr>
      </p:pic>
      <p:pic>
        <p:nvPicPr>
          <p:cNvPr id="12" name="Picture 11">
            <a:extLst>
              <a:ext uri="{FF2B5EF4-FFF2-40B4-BE49-F238E27FC236}">
                <a16:creationId xmlns:a16="http://schemas.microsoft.com/office/drawing/2014/main" id="{185AB1D1-E884-0D4F-9937-7ADF05262DE1}"/>
              </a:ext>
            </a:extLst>
          </p:cNvPr>
          <p:cNvPicPr>
            <a:picLocks noChangeAspect="1"/>
          </p:cNvPicPr>
          <p:nvPr/>
        </p:nvPicPr>
        <p:blipFill>
          <a:blip r:embed="rId5"/>
          <a:stretch>
            <a:fillRect/>
          </a:stretch>
        </p:blipFill>
        <p:spPr>
          <a:xfrm>
            <a:off x="6180934" y="3681421"/>
            <a:ext cx="1768525" cy="1768525"/>
          </a:xfrm>
          <a:prstGeom prst="rect">
            <a:avLst/>
          </a:prstGeom>
        </p:spPr>
      </p:pic>
      <p:pic>
        <p:nvPicPr>
          <p:cNvPr id="13" name="Picture 12">
            <a:extLst>
              <a:ext uri="{FF2B5EF4-FFF2-40B4-BE49-F238E27FC236}">
                <a16:creationId xmlns:a16="http://schemas.microsoft.com/office/drawing/2014/main" id="{30514BE9-2A06-8844-A0A5-D3B1F0DF4A6E}"/>
              </a:ext>
            </a:extLst>
          </p:cNvPr>
          <p:cNvPicPr>
            <a:picLocks noChangeAspect="1"/>
          </p:cNvPicPr>
          <p:nvPr/>
        </p:nvPicPr>
        <p:blipFill>
          <a:blip r:embed="rId6"/>
          <a:stretch>
            <a:fillRect/>
          </a:stretch>
        </p:blipFill>
        <p:spPr>
          <a:xfrm>
            <a:off x="9132751" y="2984023"/>
            <a:ext cx="1739900" cy="1155700"/>
          </a:xfrm>
          <a:prstGeom prst="rect">
            <a:avLst/>
          </a:prstGeom>
        </p:spPr>
      </p:pic>
      <p:cxnSp>
        <p:nvCxnSpPr>
          <p:cNvPr id="15" name="Straight Arrow Connector 14">
            <a:extLst>
              <a:ext uri="{FF2B5EF4-FFF2-40B4-BE49-F238E27FC236}">
                <a16:creationId xmlns:a16="http://schemas.microsoft.com/office/drawing/2014/main" id="{0EEAC1CE-F82A-F84C-BB12-8CA83748C6BC}"/>
              </a:ext>
            </a:extLst>
          </p:cNvPr>
          <p:cNvCxnSpPr>
            <a:stCxn id="3" idx="3"/>
            <a:endCxn id="9" idx="1"/>
          </p:cNvCxnSpPr>
          <p:nvPr/>
        </p:nvCxnSpPr>
        <p:spPr>
          <a:xfrm flipV="1">
            <a:off x="1339666" y="2243581"/>
            <a:ext cx="1245414" cy="1401223"/>
          </a:xfrm>
          <a:prstGeom prst="straightConnector1">
            <a:avLst/>
          </a:prstGeom>
          <a:ln w="698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73EA20F-DE78-AE44-8387-60133BA1B1EA}"/>
              </a:ext>
            </a:extLst>
          </p:cNvPr>
          <p:cNvCxnSpPr>
            <a:cxnSpLocks/>
            <a:stCxn id="9" idx="2"/>
            <a:endCxn id="11" idx="0"/>
          </p:cNvCxnSpPr>
          <p:nvPr/>
        </p:nvCxnSpPr>
        <p:spPr>
          <a:xfrm>
            <a:off x="3485015" y="2874453"/>
            <a:ext cx="2710" cy="1069936"/>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35D8BB-37B7-874C-80B1-1E29C4A1FD32}"/>
              </a:ext>
            </a:extLst>
          </p:cNvPr>
          <p:cNvCxnSpPr>
            <a:cxnSpLocks/>
            <a:stCxn id="29" idx="3"/>
            <a:endCxn id="12" idx="1"/>
          </p:cNvCxnSpPr>
          <p:nvPr/>
        </p:nvCxnSpPr>
        <p:spPr>
          <a:xfrm>
            <a:off x="4388832" y="2689007"/>
            <a:ext cx="1792102" cy="1876677"/>
          </a:xfrm>
          <a:prstGeom prst="straightConnector1">
            <a:avLst/>
          </a:prstGeom>
          <a:ln w="698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DB9A7B5-D518-D749-A5E5-C02D8755C603}"/>
              </a:ext>
            </a:extLst>
          </p:cNvPr>
          <p:cNvCxnSpPr>
            <a:cxnSpLocks/>
            <a:stCxn id="3" idx="3"/>
            <a:endCxn id="11" idx="1"/>
          </p:cNvCxnSpPr>
          <p:nvPr/>
        </p:nvCxnSpPr>
        <p:spPr>
          <a:xfrm>
            <a:off x="1339666" y="3644804"/>
            <a:ext cx="1231454" cy="93102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7622A08-83BA-5946-AAA3-174549384A21}"/>
              </a:ext>
            </a:extLst>
          </p:cNvPr>
          <p:cNvSpPr/>
          <p:nvPr/>
        </p:nvSpPr>
        <p:spPr>
          <a:xfrm>
            <a:off x="2571120" y="1955685"/>
            <a:ext cx="1833210" cy="592735"/>
          </a:xfrm>
          <a:prstGeom prst="rect">
            <a:avLst/>
          </a:prstGeom>
          <a:noFill/>
          <a:ln w="730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294170D-68B9-7342-AA36-8B3D3E27F939}"/>
              </a:ext>
            </a:extLst>
          </p:cNvPr>
          <p:cNvSpPr/>
          <p:nvPr/>
        </p:nvSpPr>
        <p:spPr>
          <a:xfrm>
            <a:off x="2555622" y="2530008"/>
            <a:ext cx="1833210" cy="317998"/>
          </a:xfrm>
          <a:prstGeom prst="rect">
            <a:avLst/>
          </a:prstGeom>
          <a:noFill/>
          <a:ln w="730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740A085-D134-7E40-861E-27B1A5BC9125}"/>
              </a:ext>
            </a:extLst>
          </p:cNvPr>
          <p:cNvCxnSpPr>
            <a:cxnSpLocks/>
            <a:stCxn id="28" idx="3"/>
            <a:endCxn id="10" idx="1"/>
          </p:cNvCxnSpPr>
          <p:nvPr/>
        </p:nvCxnSpPr>
        <p:spPr>
          <a:xfrm flipV="1">
            <a:off x="4404330" y="2235110"/>
            <a:ext cx="1976542" cy="16943"/>
          </a:xfrm>
          <a:prstGeom prst="straightConnector1">
            <a:avLst/>
          </a:prstGeom>
          <a:ln w="698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4B33E15-36F3-1845-B9CF-3D06C6138736}"/>
              </a:ext>
            </a:extLst>
          </p:cNvPr>
          <p:cNvCxnSpPr>
            <a:cxnSpLocks/>
            <a:stCxn id="11" idx="0"/>
            <a:endCxn id="10" idx="1"/>
          </p:cNvCxnSpPr>
          <p:nvPr/>
        </p:nvCxnSpPr>
        <p:spPr>
          <a:xfrm flipV="1">
            <a:off x="3487725" y="2235110"/>
            <a:ext cx="2893147" cy="1709279"/>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9EB9B7E-1EA8-064F-ACC8-EC5254BAF5B0}"/>
              </a:ext>
            </a:extLst>
          </p:cNvPr>
          <p:cNvCxnSpPr>
            <a:cxnSpLocks/>
            <a:stCxn id="11" idx="3"/>
            <a:endCxn id="12" idx="1"/>
          </p:cNvCxnSpPr>
          <p:nvPr/>
        </p:nvCxnSpPr>
        <p:spPr>
          <a:xfrm flipV="1">
            <a:off x="4404330" y="4565684"/>
            <a:ext cx="1776604" cy="10144"/>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3731C793-59DE-AF40-871E-D9BF561EE4F1}"/>
              </a:ext>
            </a:extLst>
          </p:cNvPr>
          <p:cNvCxnSpPr>
            <a:cxnSpLocks/>
            <a:stCxn id="11" idx="2"/>
            <a:endCxn id="13" idx="1"/>
          </p:cNvCxnSpPr>
          <p:nvPr/>
        </p:nvCxnSpPr>
        <p:spPr>
          <a:xfrm rot="5400000" flipH="1" flipV="1">
            <a:off x="5487541" y="1562057"/>
            <a:ext cx="1645394" cy="5645026"/>
          </a:xfrm>
          <a:prstGeom prst="bentConnector4">
            <a:avLst>
              <a:gd name="adj1" fmla="val -47237"/>
              <a:gd name="adj2" fmla="val 90017"/>
            </a:avLst>
          </a:prstGeom>
          <a:ln w="7302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C5F80CB-637A-6843-B629-104CB387DD79}"/>
              </a:ext>
            </a:extLst>
          </p:cNvPr>
          <p:cNvSpPr txBox="1"/>
          <p:nvPr/>
        </p:nvSpPr>
        <p:spPr>
          <a:xfrm>
            <a:off x="147597" y="4395480"/>
            <a:ext cx="1381205" cy="646331"/>
          </a:xfrm>
          <a:prstGeom prst="rect">
            <a:avLst/>
          </a:prstGeom>
          <a:noFill/>
        </p:spPr>
        <p:txBody>
          <a:bodyPr wrap="square" rtlCol="0">
            <a:spAutoFit/>
          </a:bodyPr>
          <a:lstStyle/>
          <a:p>
            <a:r>
              <a:rPr lang="en-US" dirty="0">
                <a:latin typeface="Century Gothic" panose="020B0502020202020204" pitchFamily="34" charset="0"/>
              </a:rPr>
              <a:t>Start with a </a:t>
            </a:r>
            <a:r>
              <a:rPr lang="en-US" b="1" dirty="0">
                <a:latin typeface="Century Gothic" panose="020B0502020202020204" pitchFamily="34" charset="0"/>
              </a:rPr>
              <a:t>question</a:t>
            </a:r>
          </a:p>
        </p:txBody>
      </p:sp>
      <p:sp>
        <p:nvSpPr>
          <p:cNvPr id="51" name="TextBox 50">
            <a:extLst>
              <a:ext uri="{FF2B5EF4-FFF2-40B4-BE49-F238E27FC236}">
                <a16:creationId xmlns:a16="http://schemas.microsoft.com/office/drawing/2014/main" id="{EC2E07A7-924B-7D44-A2F0-8F921C53463F}"/>
              </a:ext>
            </a:extLst>
          </p:cNvPr>
          <p:cNvSpPr txBox="1"/>
          <p:nvPr/>
        </p:nvSpPr>
        <p:spPr>
          <a:xfrm>
            <a:off x="874144" y="1669050"/>
            <a:ext cx="1458748" cy="646331"/>
          </a:xfrm>
          <a:prstGeom prst="rect">
            <a:avLst/>
          </a:prstGeom>
          <a:noFill/>
        </p:spPr>
        <p:txBody>
          <a:bodyPr wrap="square" rtlCol="0">
            <a:spAutoFit/>
          </a:bodyPr>
          <a:lstStyle/>
          <a:p>
            <a:r>
              <a:rPr lang="en-US" dirty="0">
                <a:latin typeface="Century Gothic" panose="020B0502020202020204" pitchFamily="34" charset="0"/>
              </a:rPr>
              <a:t>And/or some </a:t>
            </a:r>
            <a:r>
              <a:rPr lang="en-US" b="1" dirty="0">
                <a:latin typeface="Century Gothic" panose="020B0502020202020204" pitchFamily="34" charset="0"/>
              </a:rPr>
              <a:t>data</a:t>
            </a:r>
          </a:p>
        </p:txBody>
      </p:sp>
      <p:sp>
        <p:nvSpPr>
          <p:cNvPr id="52" name="TextBox 51">
            <a:extLst>
              <a:ext uri="{FF2B5EF4-FFF2-40B4-BE49-F238E27FC236}">
                <a16:creationId xmlns:a16="http://schemas.microsoft.com/office/drawing/2014/main" id="{806FB3AC-F73D-B443-AE81-6D4AD6250D3B}"/>
              </a:ext>
            </a:extLst>
          </p:cNvPr>
          <p:cNvSpPr txBox="1"/>
          <p:nvPr/>
        </p:nvSpPr>
        <p:spPr>
          <a:xfrm>
            <a:off x="1880517" y="5372626"/>
            <a:ext cx="1381205" cy="646331"/>
          </a:xfrm>
          <a:prstGeom prst="rect">
            <a:avLst/>
          </a:prstGeom>
          <a:noFill/>
        </p:spPr>
        <p:txBody>
          <a:bodyPr wrap="square" rtlCol="0">
            <a:spAutoFit/>
          </a:bodyPr>
          <a:lstStyle/>
          <a:p>
            <a:r>
              <a:rPr lang="en-US" b="1" dirty="0">
                <a:latin typeface="Century Gothic" panose="020B0502020202020204" pitchFamily="34" charset="0"/>
              </a:rPr>
              <a:t>Build</a:t>
            </a:r>
            <a:r>
              <a:rPr lang="en-US" dirty="0">
                <a:latin typeface="Century Gothic" panose="020B0502020202020204" pitchFamily="34" charset="0"/>
              </a:rPr>
              <a:t> a model</a:t>
            </a:r>
          </a:p>
        </p:txBody>
      </p:sp>
      <p:sp>
        <p:nvSpPr>
          <p:cNvPr id="53" name="TextBox 52">
            <a:extLst>
              <a:ext uri="{FF2B5EF4-FFF2-40B4-BE49-F238E27FC236}">
                <a16:creationId xmlns:a16="http://schemas.microsoft.com/office/drawing/2014/main" id="{F76E4CB0-B458-B043-955E-AFD18F198E63}"/>
              </a:ext>
            </a:extLst>
          </p:cNvPr>
          <p:cNvSpPr txBox="1"/>
          <p:nvPr/>
        </p:nvSpPr>
        <p:spPr>
          <a:xfrm>
            <a:off x="7985831" y="1706350"/>
            <a:ext cx="2025381" cy="369332"/>
          </a:xfrm>
          <a:prstGeom prst="rect">
            <a:avLst/>
          </a:prstGeom>
          <a:noFill/>
        </p:spPr>
        <p:txBody>
          <a:bodyPr wrap="square" rtlCol="0">
            <a:spAutoFit/>
          </a:bodyPr>
          <a:lstStyle/>
          <a:p>
            <a:r>
              <a:rPr lang="en-US" b="1" dirty="0">
                <a:latin typeface="Century Gothic" panose="020B0502020202020204" pitchFamily="34" charset="0"/>
              </a:rPr>
              <a:t>Train</a:t>
            </a:r>
            <a:r>
              <a:rPr lang="en-US" dirty="0">
                <a:latin typeface="Century Gothic" panose="020B0502020202020204" pitchFamily="34" charset="0"/>
              </a:rPr>
              <a:t> the model</a:t>
            </a:r>
          </a:p>
        </p:txBody>
      </p:sp>
      <p:sp>
        <p:nvSpPr>
          <p:cNvPr id="54" name="TextBox 53">
            <a:extLst>
              <a:ext uri="{FF2B5EF4-FFF2-40B4-BE49-F238E27FC236}">
                <a16:creationId xmlns:a16="http://schemas.microsoft.com/office/drawing/2014/main" id="{B1ABEBFC-9BF6-1443-9B46-DFA515D497DD}"/>
              </a:ext>
            </a:extLst>
          </p:cNvPr>
          <p:cNvSpPr txBox="1"/>
          <p:nvPr/>
        </p:nvSpPr>
        <p:spPr>
          <a:xfrm>
            <a:off x="6180934" y="5476771"/>
            <a:ext cx="2442205" cy="369332"/>
          </a:xfrm>
          <a:prstGeom prst="rect">
            <a:avLst/>
          </a:prstGeom>
          <a:noFill/>
        </p:spPr>
        <p:txBody>
          <a:bodyPr wrap="square" rtlCol="0">
            <a:spAutoFit/>
          </a:bodyPr>
          <a:lstStyle/>
          <a:p>
            <a:r>
              <a:rPr lang="en-US" b="1" dirty="0">
                <a:latin typeface="Century Gothic" panose="020B0502020202020204" pitchFamily="34" charset="0"/>
              </a:rPr>
              <a:t>Evaluate </a:t>
            </a:r>
            <a:r>
              <a:rPr lang="en-US" dirty="0">
                <a:latin typeface="Century Gothic" panose="020B0502020202020204" pitchFamily="34" charset="0"/>
              </a:rPr>
              <a:t>the model</a:t>
            </a:r>
          </a:p>
        </p:txBody>
      </p:sp>
      <p:sp>
        <p:nvSpPr>
          <p:cNvPr id="55" name="TextBox 54">
            <a:extLst>
              <a:ext uri="{FF2B5EF4-FFF2-40B4-BE49-F238E27FC236}">
                <a16:creationId xmlns:a16="http://schemas.microsoft.com/office/drawing/2014/main" id="{6D5D71A4-7799-F546-B9C4-34C4B3B240A6}"/>
              </a:ext>
            </a:extLst>
          </p:cNvPr>
          <p:cNvSpPr txBox="1"/>
          <p:nvPr/>
        </p:nvSpPr>
        <p:spPr>
          <a:xfrm>
            <a:off x="9148249" y="4356259"/>
            <a:ext cx="2025747" cy="923330"/>
          </a:xfrm>
          <a:prstGeom prst="rect">
            <a:avLst/>
          </a:prstGeom>
          <a:noFill/>
        </p:spPr>
        <p:txBody>
          <a:bodyPr wrap="square" rtlCol="0">
            <a:spAutoFit/>
          </a:bodyPr>
          <a:lstStyle/>
          <a:p>
            <a:r>
              <a:rPr lang="en-US" b="1" dirty="0">
                <a:latin typeface="Century Gothic" panose="020B0502020202020204" pitchFamily="34" charset="0"/>
              </a:rPr>
              <a:t>Engineer</a:t>
            </a:r>
            <a:r>
              <a:rPr lang="en-US" dirty="0">
                <a:latin typeface="Century Gothic" panose="020B0502020202020204" pitchFamily="34" charset="0"/>
              </a:rPr>
              <a:t> the system for production use</a:t>
            </a:r>
          </a:p>
        </p:txBody>
      </p:sp>
      <p:sp>
        <p:nvSpPr>
          <p:cNvPr id="7" name="Rounded Rectangle 6">
            <a:extLst>
              <a:ext uri="{FF2B5EF4-FFF2-40B4-BE49-F238E27FC236}">
                <a16:creationId xmlns:a16="http://schemas.microsoft.com/office/drawing/2014/main" id="{E874FB88-9844-7743-8C5E-7705BCF4CBC2}"/>
              </a:ext>
            </a:extLst>
          </p:cNvPr>
          <p:cNvSpPr/>
          <p:nvPr/>
        </p:nvSpPr>
        <p:spPr>
          <a:xfrm>
            <a:off x="93609" y="2552135"/>
            <a:ext cx="1489179" cy="282420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40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52" grpId="0"/>
      <p:bldP spid="53" grpId="0"/>
      <p:bldP spid="54" grpId="0"/>
      <p:bldP spid="55"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b_pres" id="{40A81E82-30C6-5B44-90ED-89E37171CDFA}" vid="{0A44E2B1-83CE-BE4C-9993-1082FC26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36530</TotalTime>
  <Words>2117</Words>
  <Application>Microsoft Macintosh PowerPoint</Application>
  <PresentationFormat>Widescreen</PresentationFormat>
  <Paragraphs>430</Paragraphs>
  <Slides>57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Avenir Book</vt:lpstr>
      <vt:lpstr>Calibri</vt:lpstr>
      <vt:lpstr>Century Gothic</vt:lpstr>
      <vt:lpstr>Futura Medium</vt:lpstr>
      <vt:lpstr>Lucida Grande</vt:lpstr>
      <vt:lpstr>Wingdings</vt:lpstr>
      <vt:lpstr>Office Theme</vt:lpstr>
      <vt:lpstr>PowerPoint Presentation</vt:lpstr>
      <vt:lpstr>Announcements</vt:lpstr>
      <vt:lpstr>What is machine learning (ML)?</vt:lpstr>
      <vt:lpstr>Potential ML questions - Supervised learning </vt:lpstr>
      <vt:lpstr>Potential ML questions (cont.)</vt:lpstr>
      <vt:lpstr>Potential ML questions (cont.)</vt:lpstr>
      <vt:lpstr>Example of unsupervised learning</vt:lpstr>
      <vt:lpstr>PowerPoint Presentation</vt:lpstr>
      <vt:lpstr>A basic view of the supervised machine learning pipeline</vt:lpstr>
      <vt:lpstr>Case Study 1</vt:lpstr>
      <vt:lpstr>Case Study 2</vt:lpstr>
      <vt:lpstr>Case Study 3</vt:lpstr>
      <vt:lpstr>Weather is explicitly probabilistic</vt:lpstr>
      <vt:lpstr>A more fun case study</vt:lpstr>
      <vt:lpstr>Building a bidding tool… some starters</vt:lpstr>
      <vt:lpstr>Constructing a (probabilistic) model</vt:lpstr>
      <vt:lpstr>Creating a probabilistic model</vt:lpstr>
      <vt:lpstr>Defining our algorithm, cont.</vt:lpstr>
      <vt:lpstr>Making a good model</vt:lpstr>
      <vt:lpstr>More factors</vt:lpstr>
      <vt:lpstr>More knowledge</vt:lpstr>
      <vt:lpstr>Creating a probabilistic model</vt:lpstr>
      <vt:lpstr>This is (supervised) machine learning!!</vt:lpstr>
      <vt:lpstr>A basic view of the supervised machine learning pipeline</vt:lpstr>
      <vt:lpstr>Case Study 1</vt:lpstr>
      <vt:lpstr>Case Study 3</vt:lpstr>
      <vt:lpstr>A basic view of the machine learning pipeline</vt:lpstr>
      <vt:lpstr>What, exactly, is a model?</vt:lpstr>
      <vt:lpstr>Example – Supervised linear regression</vt:lpstr>
      <vt:lpstr>Example – Supervised linear regression</vt:lpstr>
      <vt:lpstr>Is a line the only way?</vt:lpstr>
      <vt:lpstr>Is a line the only way? No!</vt:lpstr>
      <vt:lpstr>Example - classification</vt:lpstr>
      <vt:lpstr>A fancier classification algorithm</vt:lpstr>
      <vt:lpstr>Question for you… where does linear algebra fit in?</vt:lpstr>
      <vt:lpstr>PowerPoint Presentation</vt:lpstr>
      <vt:lpstr>A basic view of the machine learning pipeline</vt:lpstr>
      <vt:lpstr>How do we train a model?</vt:lpstr>
      <vt:lpstr>How do we train a model?</vt:lpstr>
      <vt:lpstr>Training AND evaluating classification models</vt:lpstr>
      <vt:lpstr>The Machine Learning Pipeline</vt:lpstr>
      <vt:lpstr>Evaluating regression models</vt:lpstr>
      <vt:lpstr>Evaluating regression models (cont.)</vt:lpstr>
      <vt:lpstr>Evaluating regression models (cont.)</vt:lpstr>
      <vt:lpstr>What is this evaluation missing?</vt:lpstr>
      <vt:lpstr>What is this evaluation missing?</vt:lpstr>
      <vt:lpstr>Evaluating classification models</vt:lpstr>
      <vt:lpstr>Accuracy – how many did we get correct?</vt:lpstr>
      <vt:lpstr>Precision - Of + guesses, how many actually +s?</vt:lpstr>
      <vt:lpstr>Recall - Of actual +, how many do we guess?</vt:lpstr>
      <vt:lpstr>Evaluation Review</vt:lpstr>
      <vt:lpstr>Summary of learning</vt:lpstr>
      <vt:lpstr>What about chat?</vt:lpstr>
      <vt:lpstr>PowerPoint Presentation</vt:lpstr>
      <vt:lpstr>A not-too-over-simplified definition of LLMs</vt:lpstr>
      <vt:lpstr>The [new] [simplified] ML pipeline</vt:lpstr>
      <vt:lpstr>Great!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Social Media work?</dc:title>
  <dc:creator>Joseph, Kenny</dc:creator>
  <cp:lastModifiedBy>Kenneth Joseph</cp:lastModifiedBy>
  <cp:revision>185</cp:revision>
  <dcterms:created xsi:type="dcterms:W3CDTF">2018-08-16T11:38:47Z</dcterms:created>
  <dcterms:modified xsi:type="dcterms:W3CDTF">2026-01-29T01:54:57Z</dcterms:modified>
</cp:coreProperties>
</file>