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4" r:id="rId2"/>
    <p:sldId id="329" r:id="rId3"/>
    <p:sldId id="913" r:id="rId4"/>
    <p:sldId id="323" r:id="rId5"/>
    <p:sldId id="776" r:id="rId6"/>
    <p:sldId id="904" r:id="rId7"/>
    <p:sldId id="914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AE"/>
    <a:srgbClr val="0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/>
    <p:restoredTop sz="89863"/>
  </p:normalViewPr>
  <p:slideViewPr>
    <p:cSldViewPr snapToGrid="0">
      <p:cViewPr varScale="1">
        <p:scale>
          <a:sx n="114" d="100"/>
          <a:sy n="114" d="100"/>
        </p:scale>
        <p:origin x="1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684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18" y="1940536"/>
            <a:ext cx="5799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Neural Networks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18" y="4064194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3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357029-64C0-7742-AF0F-7512E59F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am aiming for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4DB19-CF1C-CC4D-BF7D-A7A0F92A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7"/>
            <a:ext cx="10515600" cy="4823801"/>
          </a:xfrm>
        </p:spPr>
        <p:txBody>
          <a:bodyPr>
            <a:normAutofit/>
          </a:bodyPr>
          <a:lstStyle/>
          <a:p>
            <a:r>
              <a:rPr lang="en-US" sz="3600" dirty="0"/>
              <a:t>I would like if by the end of this you…</a:t>
            </a:r>
          </a:p>
          <a:p>
            <a:pPr lvl="1"/>
            <a:r>
              <a:rPr lang="en-US" sz="3200" dirty="0"/>
              <a:t>Understand the basics of these models, and that they are really just very complex matrix algebra</a:t>
            </a:r>
          </a:p>
          <a:p>
            <a:pPr lvl="1"/>
            <a:r>
              <a:rPr lang="en-US" sz="3200" dirty="0"/>
              <a:t>Appreciate the utility of these models</a:t>
            </a:r>
          </a:p>
          <a:p>
            <a:pPr lvl="1"/>
            <a:r>
              <a:rPr lang="en-US" sz="3200" dirty="0"/>
              <a:t>Acknowledge their limitations and challenges</a:t>
            </a:r>
          </a:p>
          <a:p>
            <a:pPr lvl="1"/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20F92-C455-5646-A063-C5893536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6FB6-F1A8-D54C-92AC-C0644929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the neuron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4FC7-5F3F-D919-EF28-2CD510F3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012" y="1449407"/>
            <a:ext cx="5567768" cy="5102505"/>
          </a:xfrm>
        </p:spPr>
        <p:txBody>
          <a:bodyPr>
            <a:normAutofit/>
          </a:bodyPr>
          <a:lstStyle/>
          <a:p>
            <a:r>
              <a:rPr lang="en-US" dirty="0"/>
              <a:t>This is a </a:t>
            </a:r>
            <a:r>
              <a:rPr lang="en-US" i="1" dirty="0"/>
              <a:t>neuron </a:t>
            </a:r>
            <a:r>
              <a:rPr lang="en-US" dirty="0"/>
              <a:t>it consists of: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A sum</a:t>
            </a:r>
          </a:p>
          <a:p>
            <a:pPr lvl="1"/>
            <a:r>
              <a:rPr lang="en-US" dirty="0"/>
              <a:t>An activation function</a:t>
            </a:r>
          </a:p>
          <a:p>
            <a:pPr lvl="1"/>
            <a:r>
              <a:rPr lang="en-US" dirty="0"/>
              <a:t>An output</a:t>
            </a:r>
          </a:p>
          <a:p>
            <a:r>
              <a:rPr lang="en-US" dirty="0"/>
              <a:t>Quiz</a:t>
            </a:r>
          </a:p>
          <a:p>
            <a:pPr lvl="1"/>
            <a:r>
              <a:rPr lang="en-US" dirty="0"/>
              <a:t>Can we write this out using linear algebra?</a:t>
            </a:r>
          </a:p>
          <a:p>
            <a:pPr lvl="1"/>
            <a:r>
              <a:rPr lang="en-US" dirty="0"/>
              <a:t>What is this if there is no non-linearity?</a:t>
            </a:r>
          </a:p>
          <a:p>
            <a:pPr lvl="1"/>
            <a:r>
              <a:rPr lang="en-US" dirty="0"/>
              <a:t>What if the non-linearity is a </a:t>
            </a:r>
            <a:r>
              <a:rPr lang="en-US" i="1" dirty="0"/>
              <a:t>sigmoid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493BB-A947-6C28-8053-B29F8DD3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28D18-8161-4376-7C7B-858F6654F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" t="33885" r="43475" b="6867"/>
          <a:stretch/>
        </p:blipFill>
        <p:spPr>
          <a:xfrm>
            <a:off x="0" y="1519219"/>
            <a:ext cx="6050991" cy="3819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B11487-F816-95F0-394C-388D2552AA2B}"/>
              </a:ext>
            </a:extLst>
          </p:cNvPr>
          <p:cNvSpPr/>
          <p:nvPr/>
        </p:nvSpPr>
        <p:spPr>
          <a:xfrm>
            <a:off x="392717" y="5576015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introtodeeplearning.com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8052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B27EA4-78FC-2F46-8F9E-99D89C4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Neural Nets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E7EA3-4969-0346-8EC6-5B3FA6BD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27DC3-1048-A247-B531-312504D8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0EEF2D-3E22-4244-9F28-2337AF6B3A79}"/>
              </a:ext>
            </a:extLst>
          </p:cNvPr>
          <p:cNvSpPr/>
          <p:nvPr/>
        </p:nvSpPr>
        <p:spPr>
          <a:xfrm>
            <a:off x="3559959" y="58635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playground.tensorflow.org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7AA78-4AD8-A844-922B-DA3CA2B8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33" y="1493257"/>
            <a:ext cx="87757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57F4-6E2C-A945-8529-F095EF5B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neuron to many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95EA-F265-B248-91F5-5AEAC67B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88" y="1650367"/>
            <a:ext cx="3596209" cy="4351338"/>
          </a:xfrm>
        </p:spPr>
        <p:txBody>
          <a:bodyPr>
            <a:normAutofit/>
          </a:bodyPr>
          <a:lstStyle/>
          <a:p>
            <a:r>
              <a:rPr lang="en-US" dirty="0"/>
              <a:t>Network structure</a:t>
            </a:r>
          </a:p>
          <a:p>
            <a:pPr lvl="1"/>
            <a:r>
              <a:rPr lang="en-US" b="1" dirty="0"/>
              <a:t>Input layer</a:t>
            </a:r>
          </a:p>
          <a:p>
            <a:pPr lvl="1"/>
            <a:r>
              <a:rPr lang="en-US" b="1" dirty="0"/>
              <a:t>Hidden layer</a:t>
            </a:r>
          </a:p>
          <a:p>
            <a:pPr lvl="1"/>
            <a:r>
              <a:rPr lang="en-US" b="1" dirty="0"/>
              <a:t>Output layer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9106A-B26B-AA4D-A765-ED919DA0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E8A7C-A609-5A4A-8C8A-046B0B12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914" y="2351995"/>
            <a:ext cx="4807047" cy="3186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FFB0EF-3349-4943-97A8-6B5E013F465A}"/>
              </a:ext>
            </a:extLst>
          </p:cNvPr>
          <p:cNvSpPr/>
          <p:nvPr/>
        </p:nvSpPr>
        <p:spPr>
          <a:xfrm>
            <a:off x="5013724" y="2042563"/>
            <a:ext cx="498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https://cs231n.github.io/neural-networks-1/</a:t>
            </a:r>
          </a:p>
        </p:txBody>
      </p:sp>
    </p:spTree>
    <p:extLst>
      <p:ext uri="{BB962C8B-B14F-4D97-AF65-F5344CB8AC3E}">
        <p14:creationId xmlns:p14="http://schemas.microsoft.com/office/powerpoint/2010/main" val="276377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F3BC-9AAC-0345-8D6B-6589172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Model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1DD7A-9672-BD42-8D86-89749B1E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4C995-E6ED-4146-92D6-149B727A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70" y="2355850"/>
            <a:ext cx="4993109" cy="230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E959C-1CA5-7443-A154-879828DC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046" y="1492250"/>
            <a:ext cx="2362200" cy="387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337A95-987E-7846-B722-73667B298D4E}"/>
              </a:ext>
            </a:extLst>
          </p:cNvPr>
          <p:cNvSpPr/>
          <p:nvPr/>
        </p:nvSpPr>
        <p:spPr>
          <a:xfrm>
            <a:off x="2887879" y="60462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www.morganclaypool.com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/pdf/10.2200/S00762ED1V01Y201703HLT037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685138-6953-DA40-9A8B-910069BC9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58" y="1530350"/>
            <a:ext cx="3949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4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B0FD-769C-3C21-294D-B7224E20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Great! Now we know neural networks…?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0C50-FD79-92B1-B9D4-1ED06496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quite. There’s a few details missing</a:t>
            </a:r>
          </a:p>
          <a:p>
            <a:r>
              <a:rPr lang="en-US" dirty="0"/>
              <a:t>We don’t use the sigmoid activation function anymore, really (next slide)</a:t>
            </a:r>
          </a:p>
          <a:p>
            <a:r>
              <a:rPr lang="en-US" dirty="0"/>
              <a:t>How do we code this up (recitation and Project 3)</a:t>
            </a:r>
          </a:p>
          <a:p>
            <a:r>
              <a:rPr lang="en-US" dirty="0"/>
              <a:t>Next week</a:t>
            </a:r>
          </a:p>
          <a:p>
            <a:pPr lvl="1"/>
            <a:r>
              <a:rPr lang="en-US" dirty="0"/>
              <a:t>How do we actually learn the weights?</a:t>
            </a:r>
          </a:p>
          <a:p>
            <a:pPr lvl="1"/>
            <a:r>
              <a:rPr lang="en-US" dirty="0"/>
              <a:t>We use other architectures as well, not just these stacks of neurons </a:t>
            </a:r>
            <a:r>
              <a:rPr lang="en-US"/>
              <a:t>(</a:t>
            </a:r>
            <a:r>
              <a:rPr lang="en-US" i="1"/>
              <a:t>multi—</a:t>
            </a:r>
            <a:r>
              <a:rPr lang="en-US" i="1" dirty="0"/>
              <a:t>layer </a:t>
            </a:r>
            <a:r>
              <a:rPr lang="en-US" i="1" dirty="0" err="1"/>
              <a:t>perceptrons</a:t>
            </a:r>
            <a:r>
              <a:rPr lang="en-US" i="1" dirty="0"/>
              <a:t>, or MLPs)</a:t>
            </a:r>
          </a:p>
          <a:p>
            <a:pPr lvl="2"/>
            <a:r>
              <a:rPr lang="en-US" dirty="0"/>
              <a:t>The transformer</a:t>
            </a:r>
          </a:p>
          <a:p>
            <a:pPr lvl="1"/>
            <a:r>
              <a:rPr lang="en-US" dirty="0"/>
              <a:t>How does this all get used to create a generative language model?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39830-EEBD-DF05-BCB5-D4EF625D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6CFB-A65B-7743-8D5A-DF5A1AF9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527E-83B2-E04E-9DA5-A4876FB1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8377-24F6-074F-AF48-14D6020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B5357-680D-2A43-8C8E-CC63A5C7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85850"/>
            <a:ext cx="838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79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25005</TotalTime>
  <Words>257</Words>
  <Application>Microsoft Macintosh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Book</vt:lpstr>
      <vt:lpstr>Calibri</vt:lpstr>
      <vt:lpstr>Century Gothic</vt:lpstr>
      <vt:lpstr>Menlo</vt:lpstr>
      <vt:lpstr>Wingdings</vt:lpstr>
      <vt:lpstr>2_Office Theme</vt:lpstr>
      <vt:lpstr>PowerPoint Presentation</vt:lpstr>
      <vt:lpstr>What I am aiming for</vt:lpstr>
      <vt:lpstr>Starting point: the neuron</vt:lpstr>
      <vt:lpstr>Playing around with Neural Nets</vt:lpstr>
      <vt:lpstr>From a neuron to many neurons</vt:lpstr>
      <vt:lpstr>Equivalent Model Representations</vt:lpstr>
      <vt:lpstr>Great! Now we know neural networks…?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59</cp:revision>
  <dcterms:created xsi:type="dcterms:W3CDTF">2024-06-20T17:11:11Z</dcterms:created>
  <dcterms:modified xsi:type="dcterms:W3CDTF">2026-04-24T13:24:15Z</dcterms:modified>
</cp:coreProperties>
</file>