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74" r:id="rId2"/>
    <p:sldId id="904" r:id="rId3"/>
    <p:sldId id="918" r:id="rId4"/>
    <p:sldId id="920" r:id="rId5"/>
    <p:sldId id="919" r:id="rId6"/>
    <p:sldId id="914" r:id="rId7"/>
    <p:sldId id="299" r:id="rId8"/>
    <p:sldId id="911" r:id="rId9"/>
    <p:sldId id="930" r:id="rId10"/>
    <p:sldId id="933" r:id="rId11"/>
    <p:sldId id="929" r:id="rId12"/>
    <p:sldId id="931" r:id="rId13"/>
    <p:sldId id="926" r:id="rId14"/>
    <p:sldId id="932" r:id="rId15"/>
    <p:sldId id="934" r:id="rId16"/>
    <p:sldId id="927" r:id="rId17"/>
    <p:sldId id="928" r:id="rId18"/>
    <p:sldId id="909" r:id="rId19"/>
    <p:sldId id="936" r:id="rId20"/>
    <p:sldId id="937" r:id="rId21"/>
    <p:sldId id="9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AAE"/>
    <a:srgbClr val="0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/>
    <p:restoredTop sz="89863"/>
  </p:normalViewPr>
  <p:slideViewPr>
    <p:cSldViewPr snapToGrid="0">
      <p:cViewPr varScale="1">
        <p:scale>
          <a:sx n="109" d="100"/>
          <a:sy n="109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1E0E-1E0C-384C-BCE3-DFF85A319292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2D65-3B26-664E-ADF5-6D73C65B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0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5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32D65-3B26-664E-ADF5-6D73C65B50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0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43064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4665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6848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4/24/26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6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4/24/26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9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3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4E588-79D6-4646-8CF2-249143A9E09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4ECB3-2C40-9A4E-92CF-42D08E8411D1}"/>
              </a:ext>
            </a:extLst>
          </p:cNvPr>
          <p:cNvSpPr txBox="1"/>
          <p:nvPr/>
        </p:nvSpPr>
        <p:spPr>
          <a:xfrm>
            <a:off x="392718" y="1940536"/>
            <a:ext cx="5799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Quiz Review / Backpropagation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2F6CE-24ED-824E-821F-54E176EF88F3}"/>
              </a:ext>
            </a:extLst>
          </p:cNvPr>
          <p:cNvSpPr txBox="1"/>
          <p:nvPr/>
        </p:nvSpPr>
        <p:spPr>
          <a:xfrm>
            <a:off x="392718" y="4064194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53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4912-E2CD-1027-8159-7DC216887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0 – Loss functions as …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8872-3D05-A95D-4277-C47494A6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/>
          <a:p>
            <a:r>
              <a:rPr lang="en-US" dirty="0"/>
              <a:t>Understanding loss as a </a:t>
            </a:r>
            <a:r>
              <a:rPr lang="en-US" i="1" dirty="0"/>
              <a:t>function</a:t>
            </a:r>
            <a:r>
              <a:rPr lang="en-US" dirty="0"/>
              <a:t> with the parameters as the parameters of your model class</a:t>
            </a:r>
          </a:p>
          <a:p>
            <a:r>
              <a:rPr lang="en-US" dirty="0"/>
              <a:t>Let’s draw the loss function for a linear model with no intercept!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2B5EB-9621-2DB5-95DA-AD793E5A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92BC83-07C9-2FA6-90AC-22160751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 – gradient descent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37BFB3-36F5-ADF9-F342-CD336E8E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271062-2E4D-FC4B-5FC5-884AE60848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43" y="1142667"/>
            <a:ext cx="7060089" cy="40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54A33-9ED8-B09B-D8D1-40B06637B65D}"/>
              </a:ext>
            </a:extLst>
          </p:cNvPr>
          <p:cNvSpPr txBox="1"/>
          <p:nvPr/>
        </p:nvSpPr>
        <p:spPr>
          <a:xfrm>
            <a:off x="4988027" y="5372665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/@guptamuskaan438/gradient-descent-explained-visually-from-intuition-to-optimization-f20a40798af4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EC1678-6DD7-70B9-D6E1-B1A7ABCC3A7D}"/>
              </a:ext>
            </a:extLst>
          </p:cNvPr>
          <p:cNvSpPr txBox="1">
            <a:spLocks/>
          </p:cNvSpPr>
          <p:nvPr/>
        </p:nvSpPr>
        <p:spPr>
          <a:xfrm>
            <a:off x="678079" y="1449407"/>
            <a:ext cx="3893921" cy="4634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rgbClr val="014AAE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rgbClr val="014AAE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rgbClr val="014AAE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rgbClr val="014AAE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rgbClr val="014AAE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linear models with an intercept, we have ___ parameters</a:t>
            </a:r>
          </a:p>
          <a:p>
            <a:r>
              <a:rPr lang="en-US" dirty="0"/>
              <a:t>We can look at the loss function here</a:t>
            </a:r>
          </a:p>
          <a:p>
            <a:r>
              <a:rPr lang="en-US" dirty="0"/>
              <a:t>It is guaranteed to be </a:t>
            </a:r>
            <a:r>
              <a:rPr lang="en-US" b="1" dirty="0"/>
              <a:t>convex</a:t>
            </a:r>
            <a:r>
              <a:rPr lang="en-US" dirty="0"/>
              <a:t>, which means we can always find a </a:t>
            </a:r>
            <a:r>
              <a:rPr lang="en-US" b="1" dirty="0"/>
              <a:t>global </a:t>
            </a:r>
            <a:r>
              <a:rPr lang="en-US" dirty="0"/>
              <a:t>minimum if we just start somewhere and “descend the gradient”</a:t>
            </a:r>
          </a:p>
        </p:txBody>
      </p:sp>
    </p:spTree>
    <p:extLst>
      <p:ext uri="{BB962C8B-B14F-4D97-AF65-F5344CB8AC3E}">
        <p14:creationId xmlns:p14="http://schemas.microsoft.com/office/powerpoint/2010/main" val="122504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96B6-22C3-DBC5-9989-405EBB56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with a nonlinearity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04B0-04A8-1BB4-3E6B-8CDA1E23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4496087" cy="4351338"/>
          </a:xfrm>
        </p:spPr>
        <p:txBody>
          <a:bodyPr/>
          <a:lstStyle/>
          <a:p>
            <a:r>
              <a:rPr lang="en-US" dirty="0"/>
              <a:t>It looks kind of similar with a single nonlinearity. All good still, just get a weirder shaped line!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7E2824-A2FD-2578-EA1F-BD6D824D7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03" y="1098100"/>
            <a:ext cx="4849833" cy="484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94CF4-FBF4-0A15-F09B-F6E87CA61168}"/>
              </a:ext>
            </a:extLst>
          </p:cNvPr>
          <p:cNvSpPr txBox="1"/>
          <p:nvPr/>
        </p:nvSpPr>
        <p:spPr>
          <a:xfrm>
            <a:off x="5314841" y="5947933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/@guptamuskaan438/gradient-descent-explained-visually-from-intuition-to-optimization-f20a40798af4</a:t>
            </a:r>
          </a:p>
        </p:txBody>
      </p:sp>
    </p:spTree>
    <p:extLst>
      <p:ext uri="{BB962C8B-B14F-4D97-AF65-F5344CB8AC3E}">
        <p14:creationId xmlns:p14="http://schemas.microsoft.com/office/powerpoint/2010/main" val="466306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62F9-4037-9C49-025C-340A5B6F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87F56-7EBF-AA0E-448E-DB5ED7CC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2167F-4E62-1A98-60A7-A82885C97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311" y="2008401"/>
            <a:ext cx="6963127" cy="330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4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200F-3DB4-5DC7-83A4-CA893539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with a </a:t>
            </a:r>
            <a:r>
              <a:rPr lang="en-US" i="1" dirty="0"/>
              <a:t>non-convex loss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C58B-A017-DD43-8E94-3D146E0B1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5383494"/>
            <a:ext cx="10282998" cy="9213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Erg. When we introduce more non-linearities, our loss function becomes </a:t>
            </a:r>
            <a:r>
              <a:rPr lang="en-US" b="1" dirty="0"/>
              <a:t>non-convex</a:t>
            </a:r>
            <a:r>
              <a:rPr lang="en-US" dirty="0"/>
              <a:t>. We can’t just ride our sled to the same bottom, it depends where we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43409-B087-49C0-DFC6-35C34B66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Navigating the Terrain: Convex vs. Non-Convex Functions in Optimization |  by Ajay Verma | Artificial Intelligence in Plain English">
            <a:extLst>
              <a:ext uri="{FF2B5EF4-FFF2-40B4-BE49-F238E27FC236}">
                <a16:creationId xmlns:a16="http://schemas.microsoft.com/office/drawing/2014/main" id="{191E36B7-0125-48D6-BD09-A07EE3DB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9" y="1301262"/>
            <a:ext cx="1079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F27D7D-2929-61FE-C7A3-AF6D0763E486}"/>
              </a:ext>
            </a:extLst>
          </p:cNvPr>
          <p:cNvSpPr txBox="1"/>
          <p:nvPr/>
        </p:nvSpPr>
        <p:spPr>
          <a:xfrm>
            <a:off x="5417921" y="593467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ai.plainenglish.io</a:t>
            </a:r>
            <a:r>
              <a:rPr lang="en-US" sz="1400" dirty="0"/>
              <a:t>/navigating-the-terrain-convex-vs-non-convex-functions-in-optimization-86812e9a1989</a:t>
            </a:r>
          </a:p>
        </p:txBody>
      </p:sp>
    </p:spTree>
    <p:extLst>
      <p:ext uri="{BB962C8B-B14F-4D97-AF65-F5344CB8AC3E}">
        <p14:creationId xmlns:p14="http://schemas.microsoft.com/office/powerpoint/2010/main" val="308675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0DF-6CDE-ED30-954E-412AEECC8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1150506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And! We can’t easily compute the gradient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B3612-A67B-1A1C-850F-FAD0A7E4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3940813" cy="4351338"/>
          </a:xfrm>
        </p:spPr>
        <p:txBody>
          <a:bodyPr/>
          <a:lstStyle/>
          <a:p>
            <a:r>
              <a:rPr lang="en-US" dirty="0"/>
              <a:t>For neural networks, then:</a:t>
            </a:r>
          </a:p>
          <a:p>
            <a:pPr lvl="1"/>
            <a:r>
              <a:rPr lang="en-US" dirty="0"/>
              <a:t>We have a non-convex loss… we can’t expect to find the global minimum</a:t>
            </a:r>
          </a:p>
          <a:p>
            <a:pPr lvl="1"/>
            <a:r>
              <a:rPr lang="en-US" dirty="0"/>
              <a:t>We have to work to even take the gradient, because there’s no closed-form equation for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02498-73ED-8DAE-4A49-D7EA0648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3F189-F67E-80CC-3612-879F63066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709" y="1449408"/>
            <a:ext cx="4385732" cy="44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8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9358-37D4-5A35-0642-4F36B7EF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Backpropagation (Chain rule)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EACD1-97FE-67E2-F840-D2E60F53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5EC1C-0EC5-668A-76D6-CFE584FC0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61" y="1449408"/>
            <a:ext cx="9446525" cy="36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6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9358-37D4-5A35-0642-4F36B7EF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Backprop: Use the chain rule</a:t>
            </a:r>
            <a:r>
              <a:rPr lang="en-US" dirty="0">
                <a:solidFill>
                  <a:srgbClr val="FF0000"/>
                </a:solidFill>
              </a:rPr>
              <a:t> efficiently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EACD1-97FE-67E2-F840-D2E60F53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2B6E1-CDD9-6B7C-89F6-0CC784D0D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88" y="1757999"/>
            <a:ext cx="9279389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6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F9FFA-96BA-3104-4FEC-F7248349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E77C0-94B8-634E-A8DC-8D32B7D05D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5100"/>
            <a:ext cx="10515600" cy="863600"/>
          </a:xfrm>
        </p:spPr>
        <p:txBody>
          <a:bodyPr/>
          <a:lstStyle/>
          <a:p>
            <a:r>
              <a:rPr lang="en-US" dirty="0"/>
              <a:t>Backprop algorithm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4C133-8ACB-D9F3-26A2-04EBFA1D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57254"/>
            <a:ext cx="8407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8DE44-35E1-5170-D7BF-195D04EB5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9044-FC34-CAAF-19B5-9E8F8761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1150506" cy="863600"/>
          </a:xfrm>
        </p:spPr>
        <p:txBody>
          <a:bodyPr>
            <a:normAutofit/>
          </a:bodyPr>
          <a:lstStyle/>
          <a:p>
            <a:r>
              <a:rPr lang="en-US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EFD18-C286-E03C-4371-A32219F4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318167" cy="4351338"/>
          </a:xfrm>
        </p:spPr>
        <p:txBody>
          <a:bodyPr/>
          <a:lstStyle/>
          <a:p>
            <a:r>
              <a:rPr lang="en-US" dirty="0"/>
              <a:t>Backprop helps us take a gradient descent step.</a:t>
            </a:r>
          </a:p>
          <a:p>
            <a:r>
              <a:rPr lang="en-US" dirty="0"/>
              <a:t>But we still have a non-convex loss</a:t>
            </a:r>
          </a:p>
          <a:p>
            <a:r>
              <a:rPr lang="en-US" dirty="0"/>
              <a:t>What to do?  </a:t>
            </a:r>
            <a:r>
              <a:rPr lang="en-US" b="1" dirty="0"/>
              <a:t>Lots and lots and lots of ideas that I am not an expert in.</a:t>
            </a:r>
          </a:p>
          <a:p>
            <a:r>
              <a:rPr lang="en-US" dirty="0"/>
              <a:t>Two high-level things, though:</a:t>
            </a:r>
          </a:p>
          <a:p>
            <a:pPr lvl="1"/>
            <a:r>
              <a:rPr lang="en-US" dirty="0"/>
              <a:t>Clever optimization</a:t>
            </a:r>
          </a:p>
          <a:p>
            <a:pPr lvl="1"/>
            <a:r>
              <a:rPr lang="en-US" dirty="0"/>
              <a:t>Clever tweaks to the model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8DBAD-7BD7-E030-F93B-03897946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8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F3BC-9AAC-0345-8D6B-6589172D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Model Representations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1DD7A-9672-BD42-8D86-89749B1E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4C995-E6ED-4146-92D6-149B727A6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710" y="1551637"/>
            <a:ext cx="6602952" cy="30542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337A95-987E-7846-B722-73667B298D4E}"/>
              </a:ext>
            </a:extLst>
          </p:cNvPr>
          <p:cNvSpPr/>
          <p:nvPr/>
        </p:nvSpPr>
        <p:spPr>
          <a:xfrm>
            <a:off x="2887879" y="60462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www.morganclaypool.com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/pdf/10.2200/S00762ED1V01Y201703HLT037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685138-6953-DA40-9A8B-910069BC9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31" y="1511299"/>
            <a:ext cx="39497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7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05BB-2195-B0B4-CDBE-8285A779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tweaks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16148-9CD5-89A9-F76F-64A5B66CA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towardsdatascience.com</a:t>
            </a:r>
            <a:r>
              <a:rPr lang="en-US" dirty="0"/>
              <a:t>/a-visual-explanation-of-gradient-descent-methods-momentum-adagrad-rmsprop-adam-f898b102325c/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3AE5A-349A-20BD-AB39-2DF1A289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5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3A09-9548-A6CD-9DE6-AC9D4A7A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tweaks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9BBF0-0548-0BBA-ABD9-27B3A9AE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41673-C074-83B3-6474-DEDD6019B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33" y="1691544"/>
            <a:ext cx="8044770" cy="30707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7D4564-853B-2C37-C998-B424B9C785AE}"/>
              </a:ext>
            </a:extLst>
          </p:cNvPr>
          <p:cNvSpPr/>
          <p:nvPr/>
        </p:nvSpPr>
        <p:spPr>
          <a:xfrm>
            <a:off x="3031318" y="54274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proceedings.neurips.cc</a:t>
            </a:r>
            <a:r>
              <a:rPr lang="en-US" dirty="0"/>
              <a:t>/paper/2018/file/a41b3bb3e6b050b6c9067c67f663b915-Paper.pdf</a:t>
            </a:r>
          </a:p>
        </p:txBody>
      </p:sp>
    </p:spTree>
    <p:extLst>
      <p:ext uri="{BB962C8B-B14F-4D97-AF65-F5344CB8AC3E}">
        <p14:creationId xmlns:p14="http://schemas.microsoft.com/office/powerpoint/2010/main" val="347946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88585-0CB7-A05C-6AB7-3D845B0A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8CD7B-E6A4-FA9B-D320-991D9974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54933" cy="688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6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51370A-ED18-DF6E-7D61-BE4A7D87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1267736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Practice Drawing -&gt; Matrix, Matrix -&gt; Drawing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0BA2C-7DF4-A8CE-00C8-50D8B60AE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EFF25E-CF69-7376-6E4E-1B769482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5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8A0B4-6CB6-D6A3-4982-6A8B24F5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63783-814F-7027-CD01-55CDF88C2C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62" b="27567"/>
          <a:stretch>
            <a:fillRect/>
          </a:stretch>
        </p:blipFill>
        <p:spPr>
          <a:xfrm>
            <a:off x="173177" y="1641848"/>
            <a:ext cx="6863242" cy="331763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8B69277-3CA4-BEB8-4B65-DCB417DCBEEB}"/>
              </a:ext>
            </a:extLst>
          </p:cNvPr>
          <p:cNvSpPr txBox="1">
            <a:spLocks/>
          </p:cNvSpPr>
          <p:nvPr/>
        </p:nvSpPr>
        <p:spPr>
          <a:xfrm>
            <a:off x="7212265" y="864814"/>
            <a:ext cx="426877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Draw this model</a:t>
            </a:r>
          </a:p>
          <a:p>
            <a:r>
              <a:rPr lang="en-US" dirty="0"/>
              <a:t>How many parameters does this model have?</a:t>
            </a:r>
          </a:p>
          <a:p>
            <a:r>
              <a:rPr lang="en-US" dirty="0"/>
              <a:t>Using the sigmoid activation, what is the output of the model?</a:t>
            </a:r>
          </a:p>
          <a:p>
            <a:r>
              <a:rPr lang="en-US" dirty="0"/>
              <a:t>How would you write f(x)?</a:t>
            </a:r>
          </a:p>
          <a:p>
            <a:r>
              <a:rPr lang="en-US" dirty="0"/>
              <a:t>What is the output of this model on the given dataset?</a:t>
            </a:r>
          </a:p>
        </p:txBody>
      </p:sp>
    </p:spTree>
    <p:extLst>
      <p:ext uri="{BB962C8B-B14F-4D97-AF65-F5344CB8AC3E}">
        <p14:creationId xmlns:p14="http://schemas.microsoft.com/office/powerpoint/2010/main" val="59473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B0FD-769C-3C21-294D-B7224E20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Great! Now we know neural networks…?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60C50-FD79-92B1-B9D4-1ED064965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don’t use the sigmoid activation function anymore, really (next slide)</a:t>
            </a:r>
          </a:p>
          <a:p>
            <a:r>
              <a:rPr lang="en-US" dirty="0"/>
              <a:t>How do we code this up (recitation and Project 3)</a:t>
            </a:r>
          </a:p>
          <a:p>
            <a:r>
              <a:rPr lang="en-US" b="1" dirty="0"/>
              <a:t>How do we actually learn the weights?</a:t>
            </a:r>
          </a:p>
          <a:p>
            <a:r>
              <a:rPr lang="en-US" dirty="0"/>
              <a:t>We use other architectures as well, not just these stacks of neurons (</a:t>
            </a:r>
            <a:r>
              <a:rPr lang="en-US" i="1" dirty="0"/>
              <a:t>multi—layer </a:t>
            </a:r>
            <a:r>
              <a:rPr lang="en-US" i="1" dirty="0" err="1"/>
              <a:t>perceptrons</a:t>
            </a:r>
            <a:r>
              <a:rPr lang="en-US" i="1" dirty="0"/>
              <a:t>, or MLPs)</a:t>
            </a:r>
          </a:p>
          <a:p>
            <a:pPr lvl="1"/>
            <a:r>
              <a:rPr lang="en-US" dirty="0"/>
              <a:t>Wednesday</a:t>
            </a:r>
          </a:p>
          <a:p>
            <a:pPr lvl="1"/>
            <a:r>
              <a:rPr lang="en-US" dirty="0"/>
              <a:t>[Note – the drawings are different! But the mapping ideas are similar]</a:t>
            </a:r>
          </a:p>
          <a:p>
            <a:r>
              <a:rPr lang="en-US" dirty="0"/>
              <a:t>How does this all get used to create a generative language model?</a:t>
            </a:r>
          </a:p>
          <a:p>
            <a:pPr lvl="1"/>
            <a:r>
              <a:rPr lang="en-US" dirty="0"/>
              <a:t>Monday for a bit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39830-EEBD-DF05-BCB5-D4EF625D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58377-24F6-074F-AF48-14D60206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B5357-680D-2A43-8C8E-CC63A5C7A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07" y="768699"/>
            <a:ext cx="9466385" cy="52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8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47271-7669-34EC-0350-5A8B51A8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6A389-B16A-D119-AD9A-22FE026E8B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781675"/>
            <a:ext cx="3944938" cy="10763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TheInsaneApp</a:t>
            </a:r>
            <a:r>
              <a:rPr lang="en-US" dirty="0"/>
              <a:t>/status/1366324846976659461/photo/1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E18143A-3EB0-1042-D243-AD471C82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1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F0B56B-8951-B2DA-7686-21DE47C0E7DF}"/>
              </a:ext>
            </a:extLst>
          </p:cNvPr>
          <p:cNvSpPr txBox="1"/>
          <p:nvPr/>
        </p:nvSpPr>
        <p:spPr>
          <a:xfrm>
            <a:off x="161783" y="186267"/>
            <a:ext cx="5184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Activation Functions</a:t>
            </a:r>
          </a:p>
        </p:txBody>
      </p:sp>
    </p:spTree>
    <p:extLst>
      <p:ext uri="{BB962C8B-B14F-4D97-AF65-F5344CB8AC3E}">
        <p14:creationId xmlns:p14="http://schemas.microsoft.com/office/powerpoint/2010/main" val="56254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41139-2E75-E7B7-2CE9-A6C76C959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793764-6767-972A-B509-BBE50E65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learn the weights?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A059B1-FAED-78E2-CC82-86C17EA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051D6-1A18-B9D0-E567-CA89D93C3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really </a:t>
            </a:r>
            <a:r>
              <a:rPr lang="en-US"/>
              <a:t>hard question</a:t>
            </a:r>
          </a:p>
        </p:txBody>
      </p:sp>
    </p:spTree>
    <p:extLst>
      <p:ext uri="{BB962C8B-B14F-4D97-AF65-F5344CB8AC3E}">
        <p14:creationId xmlns:p14="http://schemas.microsoft.com/office/powerpoint/2010/main" val="158712571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29519</TotalTime>
  <Words>553</Words>
  <Application>Microsoft Macintosh PowerPoint</Application>
  <PresentationFormat>Widescreen</PresentationFormat>
  <Paragraphs>79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Avenir Book</vt:lpstr>
      <vt:lpstr>Calibri</vt:lpstr>
      <vt:lpstr>Century Gothic</vt:lpstr>
      <vt:lpstr>Menlo</vt:lpstr>
      <vt:lpstr>Wingdings</vt:lpstr>
      <vt:lpstr>2_Office Theme</vt:lpstr>
      <vt:lpstr>PowerPoint Presentation</vt:lpstr>
      <vt:lpstr>Equivalent Model Representations</vt:lpstr>
      <vt:lpstr>PowerPoint Presentation</vt:lpstr>
      <vt:lpstr>Practice Drawing -&gt; Matrix, Matrix -&gt; Drawing</vt:lpstr>
      <vt:lpstr>PowerPoint Presentation</vt:lpstr>
      <vt:lpstr>Great! Now we know neural networks…?</vt:lpstr>
      <vt:lpstr>PowerPoint Presentation</vt:lpstr>
      <vt:lpstr>PowerPoint Presentation</vt:lpstr>
      <vt:lpstr>How do we learn the weights?</vt:lpstr>
      <vt:lpstr>Step 0 – Loss functions as … functions</vt:lpstr>
      <vt:lpstr>Step 1 – gradient descent</vt:lpstr>
      <vt:lpstr>Gradient Descent with a nonlinearity</vt:lpstr>
      <vt:lpstr>Gradient Descent algorithm</vt:lpstr>
      <vt:lpstr>Gradient descent with a non-convex loss</vt:lpstr>
      <vt:lpstr>And! We can’t easily compute the gradient now</vt:lpstr>
      <vt:lpstr>Step 3: Backpropagation (Chain rule)</vt:lpstr>
      <vt:lpstr>Backprop: Use the chain rule efficiently</vt:lpstr>
      <vt:lpstr>Backprop algorithm</vt:lpstr>
      <vt:lpstr>Where we’re at</vt:lpstr>
      <vt:lpstr>Optimization tweaks</vt:lpstr>
      <vt:lpstr>Model tweaks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65</cp:revision>
  <dcterms:created xsi:type="dcterms:W3CDTF">2024-06-20T17:11:11Z</dcterms:created>
  <dcterms:modified xsi:type="dcterms:W3CDTF">2026-04-27T17:00:47Z</dcterms:modified>
</cp:coreProperties>
</file>