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74" r:id="rId2"/>
    <p:sldId id="913" r:id="rId3"/>
    <p:sldId id="915" r:id="rId4"/>
    <p:sldId id="916" r:id="rId5"/>
    <p:sldId id="904" r:id="rId6"/>
    <p:sldId id="918" r:id="rId7"/>
    <p:sldId id="917" r:id="rId8"/>
    <p:sldId id="920" r:id="rId9"/>
    <p:sldId id="919" r:id="rId10"/>
    <p:sldId id="914" r:id="rId11"/>
    <p:sldId id="299" r:id="rId12"/>
    <p:sldId id="911" r:id="rId13"/>
    <p:sldId id="930" r:id="rId14"/>
    <p:sldId id="933" r:id="rId15"/>
    <p:sldId id="929" r:id="rId16"/>
    <p:sldId id="931" r:id="rId17"/>
    <p:sldId id="932" r:id="rId18"/>
    <p:sldId id="926" r:id="rId19"/>
    <p:sldId id="927" r:id="rId20"/>
    <p:sldId id="928" r:id="rId21"/>
    <p:sldId id="90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4AAE"/>
    <a:srgbClr val="0049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10"/>
    <p:restoredTop sz="89863"/>
  </p:normalViewPr>
  <p:slideViewPr>
    <p:cSldViewPr snapToGrid="0">
      <p:cViewPr varScale="1">
        <p:scale>
          <a:sx n="114" d="100"/>
          <a:sy n="114" d="100"/>
        </p:scale>
        <p:origin x="12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1E0E-1E0C-384C-BCE3-DFF85A319292}" type="datetimeFigureOut">
              <a:rPr lang="en-US" smtClean="0"/>
              <a:t>4/24/26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832D65-3B26-664E-ADF5-6D73C65B50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0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A1B39BA-FEE4-F742-9DD7-1C03E943424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32255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43064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C48E1-29D8-B545-9988-D99D03007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14A642-52EE-1C4B-971E-6948478B3B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FA3C7B-81DD-7C4B-8F58-BE4CBA90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91513984-9F27-9E49-9B00-9D22AC5389E4}" type="datetime1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46805-0CBF-1047-9BC9-69599AA1C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2FDB1-04A3-0149-84CD-E6723037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8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D85370-647C-0B49-9380-1C49754080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68A2A6-67B7-264F-AF52-523788CAA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19166E-842D-B946-9536-4480AE4971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FACB99A-C6B4-A742-97F0-F17EA55B1A6D}" type="datetime1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948CA-7CE6-DA4B-9846-169CB0AB1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D4698-0B78-9E48-9174-23884DB67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781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85F90AF-A7DA-AE4F-8E05-D7BB60B73C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"/>
            <a:ext cx="12188950" cy="685799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EF76966-B0EA-3344-AA63-F2BB9F5FFF6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368" y="5383324"/>
            <a:ext cx="3038969" cy="653986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0734D86-3E3D-8648-A97A-7CAFCF59DE3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58368" y="1483185"/>
            <a:ext cx="6445250" cy="2492375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ts val="58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Presentation</a:t>
            </a:r>
            <a:b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</a:br>
            <a:r>
              <a:rPr kumimoji="0" lang="en-US" sz="6000" b="1" i="0" u="none" strike="noStrike" kern="1200" cap="all" spc="0" normalizeH="0" baseline="0" noProof="0" dirty="0">
                <a:ln>
                  <a:noFill/>
                </a:ln>
                <a:solidFill>
                  <a:srgbClr val="005BBB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charset="0"/>
              </a:rPr>
              <a:t>title </a:t>
            </a:r>
          </a:p>
        </p:txBody>
      </p:sp>
    </p:spTree>
    <p:extLst>
      <p:ext uri="{BB962C8B-B14F-4D97-AF65-F5344CB8AC3E}">
        <p14:creationId xmlns:p14="http://schemas.microsoft.com/office/powerpoint/2010/main" val="34665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69468" y="2189263"/>
            <a:ext cx="6402832" cy="379048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800" b="0" i="0" spc="-50" baseline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Mauris</a:t>
            </a:r>
            <a:r>
              <a:rPr lang="en-US" dirty="0"/>
              <a:t> </a:t>
            </a:r>
            <a:r>
              <a:rPr lang="en-US" dirty="0" err="1"/>
              <a:t>vehicula</a:t>
            </a:r>
            <a:r>
              <a:rPr lang="en-US" dirty="0"/>
              <a:t> dui in </a:t>
            </a:r>
            <a:r>
              <a:rPr lang="en-US" dirty="0" err="1"/>
              <a:t>neque</a:t>
            </a:r>
            <a:r>
              <a:rPr lang="en-US" dirty="0"/>
              <a:t> </a:t>
            </a:r>
            <a:r>
              <a:rPr lang="en-US" dirty="0" err="1"/>
              <a:t>dignissim</a:t>
            </a:r>
            <a:r>
              <a:rPr lang="en-US" dirty="0"/>
              <a:t>, in </a:t>
            </a:r>
            <a:r>
              <a:rPr lang="en-US" dirty="0" err="1"/>
              <a:t>aliquet</a:t>
            </a:r>
            <a:r>
              <a:rPr lang="en-US" dirty="0"/>
              <a:t> </a:t>
            </a:r>
            <a:r>
              <a:rPr lang="en-US" dirty="0" err="1"/>
              <a:t>nisl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a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magna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Quisque</a:t>
            </a:r>
            <a:r>
              <a:rPr lang="en-US" dirty="0"/>
              <a:t> </a:t>
            </a:r>
            <a:r>
              <a:rPr lang="en-US" dirty="0" err="1"/>
              <a:t>varius</a:t>
            </a:r>
            <a:r>
              <a:rPr lang="en-US" dirty="0"/>
              <a:t> libero </a:t>
            </a:r>
            <a:r>
              <a:rPr lang="en-US" dirty="0" err="1"/>
              <a:t>placerat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lobortis</a:t>
            </a:r>
            <a:r>
              <a:rPr lang="en-US" dirty="0"/>
              <a:t> </a:t>
            </a:r>
            <a:r>
              <a:rPr lang="en-US" dirty="0" err="1"/>
              <a:t>congue</a:t>
            </a:r>
            <a:r>
              <a:rPr lang="en-US" dirty="0"/>
              <a:t>. Integer a </a:t>
            </a:r>
            <a:r>
              <a:rPr lang="en-US" dirty="0" err="1"/>
              <a:t>arcu</a:t>
            </a:r>
            <a:r>
              <a:rPr lang="en-US" dirty="0"/>
              <a:t> </a:t>
            </a:r>
            <a:r>
              <a:rPr lang="en-US" dirty="0" err="1"/>
              <a:t>vel</a:t>
            </a:r>
            <a:r>
              <a:rPr lang="en-US" dirty="0"/>
              <a:t> ante </a:t>
            </a:r>
            <a:r>
              <a:rPr lang="en-US" dirty="0" err="1"/>
              <a:t>bibendum</a:t>
            </a:r>
            <a:r>
              <a:rPr lang="en-US" dirty="0"/>
              <a:t> </a:t>
            </a:r>
            <a:r>
              <a:rPr lang="en-US" dirty="0" err="1"/>
              <a:t>scelerisque</a:t>
            </a:r>
            <a:r>
              <a:rPr lang="en-US" dirty="0"/>
              <a:t>. Class </a:t>
            </a:r>
            <a:r>
              <a:rPr lang="en-US" dirty="0" err="1"/>
              <a:t>aptent</a:t>
            </a:r>
            <a:r>
              <a:rPr lang="en-US" dirty="0"/>
              <a:t> </a:t>
            </a:r>
            <a:r>
              <a:rPr lang="en-US" dirty="0" err="1"/>
              <a:t>taciti</a:t>
            </a:r>
            <a:r>
              <a:rPr lang="en-US" dirty="0"/>
              <a:t> </a:t>
            </a:r>
            <a:r>
              <a:rPr lang="en-US" dirty="0" err="1"/>
              <a:t>sociosqu</a:t>
            </a:r>
            <a:r>
              <a:rPr lang="en-US" dirty="0"/>
              <a:t> ad </a:t>
            </a:r>
            <a:r>
              <a:rPr lang="en-US" dirty="0" err="1"/>
              <a:t>litora</a:t>
            </a:r>
            <a:r>
              <a:rPr lang="en-US" dirty="0"/>
              <a:t> </a:t>
            </a:r>
            <a:r>
              <a:rPr lang="en-US" dirty="0" err="1"/>
              <a:t>torquent</a:t>
            </a:r>
            <a:r>
              <a:rPr lang="en-US" dirty="0"/>
              <a:t>.</a:t>
            </a:r>
          </a:p>
        </p:txBody>
      </p:sp>
      <p:sp>
        <p:nvSpPr>
          <p:cNvPr id="5" name="Title Placeholder 12"/>
          <p:cNvSpPr>
            <a:spLocks noGrp="1"/>
          </p:cNvSpPr>
          <p:nvPr>
            <p:ph type="title" hasCustomPrompt="1"/>
          </p:nvPr>
        </p:nvSpPr>
        <p:spPr>
          <a:xfrm>
            <a:off x="566928" y="1316736"/>
            <a:ext cx="10515600" cy="8684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>
              <a:defRPr b="0"/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4168483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7D386E3-47F7-785C-AC7D-57DB27502F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1530"/>
            <a:ext cx="12192000" cy="685006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4B7AA1-D6F6-4B4A-B5B1-981CED01C3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079" y="165430"/>
            <a:ext cx="10515600" cy="863600"/>
          </a:xfrm>
        </p:spPr>
        <p:txBody>
          <a:bodyPr anchor="b" anchorCtr="0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2516B-CCCF-5F4A-9B01-AA30C70462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10515600" cy="4351338"/>
          </a:xfrm>
        </p:spPr>
        <p:txBody>
          <a:bodyPr/>
          <a:lstStyle>
            <a:lvl1pPr>
              <a:defRPr>
                <a:solidFill>
                  <a:srgbClr val="014AAE"/>
                </a:solidFill>
              </a:defRPr>
            </a:lvl1pPr>
            <a:lvl2pPr>
              <a:defRPr>
                <a:solidFill>
                  <a:srgbClr val="014AAE"/>
                </a:solidFill>
              </a:defRPr>
            </a:lvl2pPr>
            <a:lvl3pPr>
              <a:defRPr>
                <a:solidFill>
                  <a:srgbClr val="014AAE"/>
                </a:solidFill>
              </a:defRPr>
            </a:lvl3pPr>
            <a:lvl4pPr>
              <a:defRPr>
                <a:solidFill>
                  <a:srgbClr val="014AAE"/>
                </a:solidFill>
              </a:defRPr>
            </a:lvl4pPr>
            <a:lvl5pPr>
              <a:defRPr>
                <a:solidFill>
                  <a:srgbClr val="014AAE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9AE38-E3F9-C245-B7DE-C4C9EB498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5278AA-B099-F756-F75F-A869D4525C5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107064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10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C903E-4803-134F-AB27-D21C94808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F41F8-4CD0-3A46-B3EE-ADF0D1E05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AE7B2E-4180-0140-A0EE-DC140A802C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E14E46EA-DB6D-514A-88D8-66FF730AD5E0}" type="datetime1">
              <a:rPr lang="en-US" smtClean="0"/>
              <a:t>4/24/26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05AE1E-10E1-404D-85FC-663086503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84B96-5E86-3D4C-8295-0989BEF3E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08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A3CC1-F046-9A4F-899D-098AD752D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1B690-400D-AE40-A601-FF00109DB6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A0E1D4-774B-BB4E-BFAC-DF0936DF7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4EC447-F086-E942-9EE8-0600383EE06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4A703512-4B06-EE47-B919-5BA2C010F920}" type="datetime1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A3D18C-25CE-AA4B-A73E-B46B96E5B7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6C780A-4C69-8943-BE7B-A5183852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66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9DDA6-1472-5140-83CA-00E768B54C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CA5C1-A757-AB46-A0C5-CD0DA342FC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0A17B4-80FF-5F4B-B852-390BC1948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904E944-9940-0B43-A059-1BE4E3EB6B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B5AB0-1923-0B43-BE76-4B6C90654E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EFABA-D2AE-4944-ADB6-63E839EC65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F0BF0248-29B6-F541-A1D6-BBDE16E072DD}" type="datetime1">
              <a:rPr lang="en-US" smtClean="0"/>
              <a:t>4/24/26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F0D4525-EA83-6848-B9BB-A5CF47E12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2F455BB-B79D-F64F-9020-84A57E73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306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6CBB87-5902-7744-A4E7-EE8EDAF52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84883" y="6551913"/>
            <a:ext cx="501992" cy="317151"/>
          </a:xfrm>
          <a:prstGeom prst="rect">
            <a:avLst/>
          </a:prstGeom>
        </p:spPr>
        <p:txBody>
          <a:bodyPr anchor="b" anchorCtr="0"/>
          <a:lstStyle>
            <a:lvl1pPr>
              <a:defRPr sz="1400" b="0">
                <a:solidFill>
                  <a:schemeClr val="tx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defRPr>
            </a:lvl1pPr>
          </a:lstStyle>
          <a:p>
            <a:fld id="{6088BDBC-A55A-0D4E-9238-49D16FB07D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D84DD06-51EA-4F41-AE88-9A4601A7015E}"/>
              </a:ext>
            </a:extLst>
          </p:cNvPr>
          <p:cNvSpPr/>
          <p:nvPr userDrawn="1"/>
        </p:nvSpPr>
        <p:spPr>
          <a:xfrm>
            <a:off x="375138" y="2394802"/>
            <a:ext cx="11816862" cy="11019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B47C3C-68C2-09BC-5A20-25EB1A7940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79723" y="6129656"/>
            <a:ext cx="1524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665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1E6C5-F017-F540-92C2-1D2BF28B55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227A7BE-01A5-604C-828E-62791FF5D2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C7CFD90E-F155-6A43-B571-E2B4666C1DF6}" type="datetime1">
              <a:rPr lang="en-US" smtClean="0"/>
              <a:t>4/24/26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3CBFD0-DCCE-A74E-97B9-31B32953D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E14C57-EA7C-C947-BB4A-4B35D0FF1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451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F2F48D-A912-5944-A3CD-71EC7617C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43EF2B-FE98-A34C-9E17-C18DCC143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3D79F-FDC9-8742-98A2-78250DBE2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D6742B-7C63-B54E-B7AA-719B8774D4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247DCFCF-1206-B743-B73D-85F000A75FF3}" type="datetime1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96D8F2-2705-734E-A79A-90E80EB0F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D108B6-418F-A642-A0E4-1191F96DF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394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D42B7-9655-DB46-A00A-7B5B9B6590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C0AC25-D0F0-054E-9C4C-01E5923C1D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948B72-6045-5641-B2B9-6451EF5D73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2C82DE-B816-6549-9FFB-CAD7609C22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098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B12E302E-C790-FE45-B9BF-241F43D7A189}" type="datetime1">
              <a:rPr lang="en-US" smtClean="0"/>
              <a:t>4/24/26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A34E5B-AD2B-D44F-854B-3D497099C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8494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UB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92EE40-2824-B248-86DC-EFD736556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39272" y="6484940"/>
            <a:ext cx="2743200" cy="365125"/>
          </a:xfrm>
          <a:prstGeom prst="rect">
            <a:avLst/>
          </a:prstGeom>
        </p:spPr>
        <p:txBody>
          <a:bodyPr/>
          <a:lstStyle/>
          <a:p>
            <a:fld id="{6088BDBC-A55A-0D4E-9238-49D16FB07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598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F58E7A-C450-D148-A984-F08FF7020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63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C519E-3F8A-F440-B472-05854D5EB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5418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935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venir Book" panose="02000503020000020003" pitchFamily="2" charset="0"/>
          <a:ea typeface="+mj-ea"/>
          <a:cs typeface="Futura Medium" panose="020B0602020204020303" pitchFamily="34" charset="-79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Wingdings" pitchFamily="2" charset="2"/>
        <a:buChar char="§"/>
        <a:defRPr sz="2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4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20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venir Book" panose="02000503020000020003" pitchFamily="2" charset="0"/>
          <a:ea typeface="Segoe UI Historic" panose="020B0502040204020203" pitchFamily="34" charset="0"/>
          <a:cs typeface="Segoe UI Historic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4E588-79D6-4646-8CF2-249143A9E091}"/>
              </a:ext>
            </a:extLst>
          </p:cNvPr>
          <p:cNvSpPr>
            <a:spLocks noGrp="1"/>
          </p:cNvSpPr>
          <p:nvPr>
            <p:ph type="dt" sz="half" idx="4294967295"/>
          </p:nvPr>
        </p:nvSpPr>
        <p:spPr>
          <a:xfrm>
            <a:off x="0" y="6484938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72067CE-DC2A-3C42-8429-E81EC704DE8B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4/24/26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F4ECB3-2C40-9A4E-92CF-42D08E8411D1}"/>
              </a:ext>
            </a:extLst>
          </p:cNvPr>
          <p:cNvSpPr txBox="1"/>
          <p:nvPr/>
        </p:nvSpPr>
        <p:spPr>
          <a:xfrm>
            <a:off x="392718" y="1940536"/>
            <a:ext cx="57994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4400" b="1" dirty="0">
                <a:solidFill>
                  <a:srgbClr val="4472C4"/>
                </a:solidFill>
                <a:latin typeface="Century Gothic" panose="020B0502020202020204" pitchFamily="34" charset="0"/>
              </a:rPr>
              <a:t>Neural Networks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462F6CE-24ED-824E-821F-54E176EF88F3}"/>
              </a:ext>
            </a:extLst>
          </p:cNvPr>
          <p:cNvSpPr txBox="1"/>
          <p:nvPr/>
        </p:nvSpPr>
        <p:spPr>
          <a:xfrm>
            <a:off x="392718" y="4064194"/>
            <a:ext cx="66821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Kenneth (Kenny) Joseph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2534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CAB0FD-769C-3C21-294D-B7224E20FB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Great! Now we know neural networks…?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F60C50-FD79-92B1-B9D4-1ED0649655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don’t use the sigmoid activation function anymore, really (next slide)</a:t>
            </a:r>
          </a:p>
          <a:p>
            <a:r>
              <a:rPr lang="en-US" dirty="0"/>
              <a:t>How do we code this up (recitation and Project 3)</a:t>
            </a:r>
          </a:p>
          <a:p>
            <a:r>
              <a:rPr lang="en-US" dirty="0"/>
              <a:t>How do we actually learn the weights?</a:t>
            </a:r>
          </a:p>
          <a:p>
            <a:r>
              <a:rPr lang="en-US" dirty="0"/>
              <a:t>We use other architectures as well, not just these stacks of neurons (</a:t>
            </a:r>
            <a:r>
              <a:rPr lang="en-US" i="1" dirty="0"/>
              <a:t>multi—layer </a:t>
            </a:r>
            <a:r>
              <a:rPr lang="en-US" i="1" dirty="0" err="1"/>
              <a:t>perceptrons</a:t>
            </a:r>
            <a:r>
              <a:rPr lang="en-US" i="1" dirty="0"/>
              <a:t>, or MLPs)</a:t>
            </a:r>
          </a:p>
          <a:p>
            <a:pPr lvl="1"/>
            <a:r>
              <a:rPr lang="en-US" dirty="0"/>
              <a:t>The transformer</a:t>
            </a:r>
          </a:p>
          <a:p>
            <a:r>
              <a:rPr lang="en-US" dirty="0"/>
              <a:t>How does this all get used to create a generative language model?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439830-EEBD-DF05-BCB5-D4EF625DB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1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26CFB-A65B-7743-8D5A-DF5A1AF95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C5527E-83B2-E04E-9DA5-A4876FB1D4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B58377-24F6-074F-AF48-14D6020643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B5357-680D-2A43-8C8E-CC63A5C7A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1085850"/>
            <a:ext cx="8382000" cy="468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2879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147271-7669-34EC-0350-5A8B51A86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46A389-B16A-D119-AD9A-22FE026E8B6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5781675"/>
            <a:ext cx="3944938" cy="107632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https://</a:t>
            </a:r>
            <a:r>
              <a:rPr lang="en-US" dirty="0" err="1"/>
              <a:t>twitter.com</a:t>
            </a:r>
            <a:r>
              <a:rPr lang="en-US" dirty="0"/>
              <a:t>/</a:t>
            </a:r>
            <a:r>
              <a:rPr lang="en-US" dirty="0" err="1"/>
              <a:t>TheInsaneApp</a:t>
            </a:r>
            <a:r>
              <a:rPr lang="en-US" dirty="0"/>
              <a:t>/status/1366324846976659461/photo/1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0E18143A-3EB0-1042-D243-AD471C829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216" y="0"/>
            <a:ext cx="6858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AF0B56B-8951-B2DA-7686-21DE47C0E7DF}"/>
              </a:ext>
            </a:extLst>
          </p:cNvPr>
          <p:cNvSpPr txBox="1"/>
          <p:nvPr/>
        </p:nvSpPr>
        <p:spPr>
          <a:xfrm>
            <a:off x="161783" y="186267"/>
            <a:ext cx="5184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/>
              <a:t>Activation Functions</a:t>
            </a:r>
          </a:p>
        </p:txBody>
      </p:sp>
    </p:spTree>
    <p:extLst>
      <p:ext uri="{BB962C8B-B14F-4D97-AF65-F5344CB8AC3E}">
        <p14:creationId xmlns:p14="http://schemas.microsoft.com/office/powerpoint/2010/main" val="562544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41139-2E75-E7B7-2CE9-A6C76C959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793764-6767-972A-B509-BBE50E6508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do we learn the weights?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A059B1-FAED-78E2-CC82-86C17EA39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D051D6-1A18-B9D0-E567-CA89D93C3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really </a:t>
            </a:r>
            <a:r>
              <a:rPr lang="en-US"/>
              <a:t>hard question</a:t>
            </a:r>
          </a:p>
        </p:txBody>
      </p:sp>
    </p:spTree>
    <p:extLst>
      <p:ext uri="{BB962C8B-B14F-4D97-AF65-F5344CB8AC3E}">
        <p14:creationId xmlns:p14="http://schemas.microsoft.com/office/powerpoint/2010/main" val="15871257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64912-E2CD-1027-8159-7DC216887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0 – Loss functions as …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808872-3D05-A95D-4277-C47494A6C0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3893921" cy="4351338"/>
          </a:xfrm>
        </p:spPr>
        <p:txBody>
          <a:bodyPr/>
          <a:lstStyle/>
          <a:p>
            <a:r>
              <a:rPr lang="en-US" dirty="0"/>
              <a:t>Understanding loss as a </a:t>
            </a:r>
            <a:r>
              <a:rPr lang="en-US" i="1" dirty="0"/>
              <a:t>function</a:t>
            </a:r>
            <a:r>
              <a:rPr lang="en-US" dirty="0"/>
              <a:t> with the parameters as the parameters of your model class</a:t>
            </a:r>
          </a:p>
          <a:p>
            <a:r>
              <a:rPr lang="en-US" dirty="0"/>
              <a:t>Let’s draw the loss function for a linear model with no intercept!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2B5EB-9621-2DB5-95DA-AD793E5A47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92BC83-07C9-2FA6-90AC-2216075172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Step 1 – gradient descent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37BFB3-36F5-ADF9-F342-CD336E8E6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B271062-2E4D-FC4B-5FC5-884AE60848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1943" y="1142667"/>
            <a:ext cx="7060089" cy="4024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54A33-9ED8-B09B-D8D1-40B06637B65D}"/>
              </a:ext>
            </a:extLst>
          </p:cNvPr>
          <p:cNvSpPr txBox="1"/>
          <p:nvPr/>
        </p:nvSpPr>
        <p:spPr>
          <a:xfrm>
            <a:off x="4988027" y="5372665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/@guptamuskaan438/gradient-descent-explained-visually-from-intuition-to-optimization-f20a40798af4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9EC1678-6DD7-70B9-D6E1-B1A7ABCC3A7D}"/>
              </a:ext>
            </a:extLst>
          </p:cNvPr>
          <p:cNvSpPr txBox="1">
            <a:spLocks/>
          </p:cNvSpPr>
          <p:nvPr/>
        </p:nvSpPr>
        <p:spPr>
          <a:xfrm>
            <a:off x="678079" y="1449408"/>
            <a:ext cx="389392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Wingdings" pitchFamily="2" charset="2"/>
              <a:buChar char="§"/>
              <a:defRPr sz="2800" kern="1200">
                <a:solidFill>
                  <a:srgbClr val="014AAE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2400" kern="1200">
                <a:solidFill>
                  <a:srgbClr val="014AAE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2000" kern="1200">
                <a:solidFill>
                  <a:srgbClr val="014AAE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rgbClr val="014AAE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Wingdings" pitchFamily="2" charset="2"/>
              <a:buChar char="§"/>
              <a:defRPr sz="1800" kern="1200">
                <a:solidFill>
                  <a:srgbClr val="014AAE"/>
                </a:solidFill>
                <a:latin typeface="Avenir Book" panose="02000503020000020003" pitchFamily="2" charset="0"/>
                <a:ea typeface="Segoe UI Historic" panose="020B0502040204020203" pitchFamily="34" charset="0"/>
                <a:cs typeface="Segoe UI Historic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For linear models, we </a:t>
            </a:r>
          </a:p>
        </p:txBody>
      </p:sp>
    </p:spTree>
    <p:extLst>
      <p:ext uri="{BB962C8B-B14F-4D97-AF65-F5344CB8AC3E}">
        <p14:creationId xmlns:p14="http://schemas.microsoft.com/office/powerpoint/2010/main" val="1225042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296B6-22C3-DBC5-9989-405EBB564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with a nonlinearity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04B0-04A8-1BB4-3E6B-8CDA1E236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79" y="1449408"/>
            <a:ext cx="4496087" cy="4351338"/>
          </a:xfrm>
        </p:spPr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CE7E2824-A2FD-2578-EA1F-BD6D824D7E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9003" y="1098100"/>
            <a:ext cx="4849833" cy="484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0494CF4-FBF4-0A15-F09B-F6E87CA61168}"/>
              </a:ext>
            </a:extLst>
          </p:cNvPr>
          <p:cNvSpPr txBox="1"/>
          <p:nvPr/>
        </p:nvSpPr>
        <p:spPr>
          <a:xfrm>
            <a:off x="5314841" y="5947933"/>
            <a:ext cx="60941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/@guptamuskaan438/gradient-descent-explained-visually-from-intuition-to-optimization-f20a40798af4</a:t>
            </a:r>
          </a:p>
        </p:txBody>
      </p:sp>
    </p:spTree>
    <p:extLst>
      <p:ext uri="{BB962C8B-B14F-4D97-AF65-F5344CB8AC3E}">
        <p14:creationId xmlns:p14="http://schemas.microsoft.com/office/powerpoint/2010/main" val="466306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2200F-3DB4-5DC7-83A4-CA893539C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Gradient descent with a </a:t>
            </a:r>
            <a:r>
              <a:rPr lang="en-US" i="1" dirty="0"/>
              <a:t>non-convex loss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59C58B-A017-DD43-8E94-3D146E0B16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642" y="1379070"/>
            <a:ext cx="5836233" cy="435133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C43409-B087-49C0-DFC6-35C34B66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EFEB4F5-2CA8-9C80-6768-E8B9A4956B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2473" y="1127592"/>
            <a:ext cx="7216204" cy="405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87D836A-947C-1FBC-032C-CA32E196C9A9}"/>
              </a:ext>
            </a:extLst>
          </p:cNvPr>
          <p:cNvSpPr txBox="1"/>
          <p:nvPr/>
        </p:nvSpPr>
        <p:spPr>
          <a:xfrm>
            <a:off x="5982677" y="5268743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medium.com</a:t>
            </a:r>
            <a:r>
              <a:rPr lang="en-US" dirty="0"/>
              <a:t>/@guptamuskaan438/gradient-descent-explained-visually-from-intuition-to-optimization-f20a40798af4</a:t>
            </a:r>
          </a:p>
        </p:txBody>
      </p:sp>
    </p:spTree>
    <p:extLst>
      <p:ext uri="{BB962C8B-B14F-4D97-AF65-F5344CB8AC3E}">
        <p14:creationId xmlns:p14="http://schemas.microsoft.com/office/powerpoint/2010/main" val="308675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C62F9-4037-9C49-025C-340A5B6FB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Recall Gradient Descent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787F56-7EBF-AA0E-448E-DB5ED7CC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512167F-4E62-1A98-60A7-A82885C972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541" y="2137355"/>
            <a:ext cx="6963127" cy="33062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1B16B28-8E17-7E52-8748-7428F3D843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0133" y="1414412"/>
            <a:ext cx="4385732" cy="4414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3449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9358-37D4-5A35-0642-4F36B7EF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1: Use the chain rule!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EACD1-97FE-67E2-F840-D2E60F53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E75EC1C-0EC5-668A-76D6-CFE584FC04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161" y="1449408"/>
            <a:ext cx="9446525" cy="3633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026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6331-B238-E985-3690-12BB8ACB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matrix format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347EB5-A934-0594-96A4-6DC62C602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B87EF-CFF5-510F-4427-DD9D0DCD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68712-9CAA-9E0E-CEB3-9C163C045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6" y="1215297"/>
            <a:ext cx="8623300" cy="3429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8E84D2-8223-0269-B58F-8BB004DC9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2864" y="3785419"/>
            <a:ext cx="4489136" cy="309433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B3F638-873C-7481-C4B5-0BAC15E819B6}"/>
              </a:ext>
            </a:extLst>
          </p:cNvPr>
          <p:cNvSpPr/>
          <p:nvPr/>
        </p:nvSpPr>
        <p:spPr>
          <a:xfrm>
            <a:off x="608542" y="5214481"/>
            <a:ext cx="709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neuralnetworksanddeeplearning.com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05448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C19358-37D4-5A35-0642-4F36B7EF43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Idea 2: Use the chain rule</a:t>
            </a:r>
            <a:r>
              <a:rPr lang="en-US" dirty="0">
                <a:solidFill>
                  <a:srgbClr val="FF0000"/>
                </a:solidFill>
              </a:rPr>
              <a:t> efficiently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BEACD1-97FE-67E2-F840-D2E60F53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C2B6E1-CDD9-6B7C-89F6-0CC784D0D2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188" y="1757999"/>
            <a:ext cx="9279389" cy="334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060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3F9FFA-96BA-3104-4FEC-F72483495D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B6E77C0-94B8-634E-A8DC-8D32B7D05D9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65100"/>
            <a:ext cx="10515600" cy="863600"/>
          </a:xfrm>
        </p:spPr>
        <p:txBody>
          <a:bodyPr/>
          <a:lstStyle/>
          <a:p>
            <a:r>
              <a:rPr lang="en-US" dirty="0"/>
              <a:t>Backprop algorithm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4C133-8ACB-D9F3-26A2-04EBFA1D3A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057254"/>
            <a:ext cx="8407400" cy="5194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658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6331-B238-E985-3690-12BB8ACB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matrix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B87EF-CFF5-510F-4427-DD9D0DCD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68712-9CAA-9E0E-CEB3-9C163C045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6" y="1215297"/>
            <a:ext cx="5567053" cy="2213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8E84D2-8223-0269-B58F-8BB004DC9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64" y="1029030"/>
            <a:ext cx="3211547" cy="2213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B3F638-873C-7481-C4B5-0BAC15E819B6}"/>
              </a:ext>
            </a:extLst>
          </p:cNvPr>
          <p:cNvSpPr/>
          <p:nvPr/>
        </p:nvSpPr>
        <p:spPr>
          <a:xfrm>
            <a:off x="2137722" y="6182581"/>
            <a:ext cx="709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neuralnetworksanddeeplearning.com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419BCB-8536-9959-89C5-D12574B2C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3865" y="3798332"/>
            <a:ext cx="6218907" cy="197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914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2D6331-B238-E985-3690-12BB8ACB63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Specifying matrix format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7B87EF-CFF5-510F-4427-DD9D0DCDA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668712-9CAA-9E0E-CEB3-9C163C0456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6" y="1215297"/>
            <a:ext cx="5567053" cy="22137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8E84D2-8223-0269-B58F-8BB004DC9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8664" y="1029030"/>
            <a:ext cx="3211547" cy="221370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2B3F638-873C-7481-C4B5-0BAC15E819B6}"/>
              </a:ext>
            </a:extLst>
          </p:cNvPr>
          <p:cNvSpPr/>
          <p:nvPr/>
        </p:nvSpPr>
        <p:spPr>
          <a:xfrm>
            <a:off x="2137722" y="6182581"/>
            <a:ext cx="70943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neuralnetworksanddeeplearning.com</a:t>
            </a:r>
            <a:r>
              <a:rPr lang="en-US" dirty="0"/>
              <a:t>/</a:t>
            </a:r>
            <a:r>
              <a:rPr lang="en-US" dirty="0" err="1"/>
              <a:t>index.html</a:t>
            </a:r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419BCB-8536-9959-89C5-D12574B2CE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9334" y="3086360"/>
            <a:ext cx="4473332" cy="1423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E6FC2F8-07BA-B9A1-4625-382509F62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9607" y="4462708"/>
            <a:ext cx="5567053" cy="140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2601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CF3BC-9AAC-0345-8D6B-6589172DB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Equivalent Model Representations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D1DD7A-9672-BD42-8D86-89749B1E0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1F4C995-E6ED-4146-92D6-149B727A6B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9710" y="1551637"/>
            <a:ext cx="6602952" cy="30542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C337A95-987E-7846-B722-73667B298D4E}"/>
              </a:ext>
            </a:extLst>
          </p:cNvPr>
          <p:cNvSpPr/>
          <p:nvPr/>
        </p:nvSpPr>
        <p:spPr>
          <a:xfrm>
            <a:off x="2887879" y="604623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www.morganclaypool.com</a:t>
            </a:r>
            <a:r>
              <a:rPr lang="en-US" dirty="0"/>
              <a:t>/</a:t>
            </a:r>
            <a:r>
              <a:rPr lang="en-US" dirty="0" err="1"/>
              <a:t>doi</a:t>
            </a:r>
            <a:r>
              <a:rPr lang="en-US" dirty="0"/>
              <a:t>/pdf/10.2200/S00762ED1V01Y201703HLT037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C685138-6953-DA40-9A8B-910069BC9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131" y="1511299"/>
            <a:ext cx="3949700" cy="383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7719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E88585-0CB7-A05C-6AB7-3D845B0AE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8CD7B-E6A4-FA9B-D320-991D99748B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54933" cy="6883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069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80DB393-A976-6CE6-70F2-2BCF8BC4A9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067" y="19233"/>
            <a:ext cx="11954933" cy="68836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13B2AD-877B-3A40-9679-FDCA13A39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011363-E6B5-3F42-9AA0-5CFE39552F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062" y="178253"/>
            <a:ext cx="11585634" cy="581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745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D51370A-ED18-DF6E-7D61-BE4A7D879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Drawing -&gt; Matrix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D0BA2C-7DF4-A8CE-00C8-50D8B60AE1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EFF25E-CF69-7376-6E4E-1B7694822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656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838A0B4-6CB6-D6A3-4982-6A8B24F56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88BDBC-A55A-0D4E-9238-49D16FB07DCD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BF4A11-CACC-AA9A-9F1C-3717906439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59212"/>
            <a:ext cx="7772400" cy="5339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739278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ubelab_new" id="{E4B32D4D-32E9-0B47-8318-3D1E469EE3A1}" vid="{E82BE1E3-5EE1-AE4D-B9A0-5A4D9EAC5F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2_Office Theme</Template>
  <TotalTime>25079</TotalTime>
  <Words>301</Words>
  <Application>Microsoft Macintosh PowerPoint</Application>
  <PresentationFormat>Widescreen</PresentationFormat>
  <Paragraphs>58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Aptos</vt:lpstr>
      <vt:lpstr>Arial</vt:lpstr>
      <vt:lpstr>Avenir Book</vt:lpstr>
      <vt:lpstr>Calibri</vt:lpstr>
      <vt:lpstr>Century Gothic</vt:lpstr>
      <vt:lpstr>Menlo</vt:lpstr>
      <vt:lpstr>Wingdings</vt:lpstr>
      <vt:lpstr>2_Office Theme</vt:lpstr>
      <vt:lpstr>PowerPoint Presentation</vt:lpstr>
      <vt:lpstr>Specifying matrix format</vt:lpstr>
      <vt:lpstr>Specifying matrix format</vt:lpstr>
      <vt:lpstr>Specifying matrix format</vt:lpstr>
      <vt:lpstr>Equivalent Model Representations</vt:lpstr>
      <vt:lpstr>PowerPoint Presentation</vt:lpstr>
      <vt:lpstr>PowerPoint Presentation</vt:lpstr>
      <vt:lpstr>Practice Drawing -&gt; Matrix</vt:lpstr>
      <vt:lpstr>PowerPoint Presentation</vt:lpstr>
      <vt:lpstr>Great! Now we know neural networks…?</vt:lpstr>
      <vt:lpstr>PowerPoint Presentation</vt:lpstr>
      <vt:lpstr>PowerPoint Presentation</vt:lpstr>
      <vt:lpstr>How do we learn the weights?</vt:lpstr>
      <vt:lpstr>Step 0 – Loss functions as … functions</vt:lpstr>
      <vt:lpstr>Step 1 – gradient descent</vt:lpstr>
      <vt:lpstr>Gradient Descent with a nonlinearity</vt:lpstr>
      <vt:lpstr>Gradient descent with a non-convex loss</vt:lpstr>
      <vt:lpstr>Recall Gradient Descent</vt:lpstr>
      <vt:lpstr>Idea 1: Use the chain rule!</vt:lpstr>
      <vt:lpstr>Idea 2: Use the chain rule efficiently</vt:lpstr>
      <vt:lpstr>Backprop algorithm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Kenneth Joseph</dc:creator>
  <cp:lastModifiedBy>Kenneth Joseph</cp:lastModifiedBy>
  <cp:revision>60</cp:revision>
  <dcterms:created xsi:type="dcterms:W3CDTF">2024-06-20T17:11:11Z</dcterms:created>
  <dcterms:modified xsi:type="dcterms:W3CDTF">2026-04-24T14:38:04Z</dcterms:modified>
</cp:coreProperties>
</file>