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816" r:id="rId2"/>
    <p:sldId id="923" r:id="rId3"/>
    <p:sldId id="924" r:id="rId4"/>
    <p:sldId id="925" r:id="rId5"/>
    <p:sldId id="926" r:id="rId6"/>
    <p:sldId id="927" r:id="rId7"/>
    <p:sldId id="928" r:id="rId8"/>
    <p:sldId id="930" r:id="rId9"/>
    <p:sldId id="931" r:id="rId10"/>
    <p:sldId id="932" r:id="rId11"/>
    <p:sldId id="933" r:id="rId12"/>
    <p:sldId id="934" r:id="rId13"/>
    <p:sldId id="935" r:id="rId14"/>
    <p:sldId id="936" r:id="rId15"/>
    <p:sldId id="957" r:id="rId16"/>
    <p:sldId id="939" r:id="rId17"/>
    <p:sldId id="941" r:id="rId18"/>
    <p:sldId id="942" r:id="rId19"/>
    <p:sldId id="943" r:id="rId20"/>
    <p:sldId id="944" r:id="rId21"/>
    <p:sldId id="963" r:id="rId22"/>
    <p:sldId id="946" r:id="rId23"/>
    <p:sldId id="948" r:id="rId24"/>
    <p:sldId id="947" r:id="rId25"/>
    <p:sldId id="940" r:id="rId26"/>
    <p:sldId id="952" r:id="rId27"/>
    <p:sldId id="953" r:id="rId28"/>
    <p:sldId id="954" r:id="rId29"/>
    <p:sldId id="955" r:id="rId30"/>
    <p:sldId id="956" r:id="rId31"/>
    <p:sldId id="964" r:id="rId32"/>
    <p:sldId id="959" r:id="rId33"/>
    <p:sldId id="960" r:id="rId34"/>
    <p:sldId id="961" r:id="rId35"/>
    <p:sldId id="9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4"/>
    <p:restoredTop sz="97056"/>
  </p:normalViewPr>
  <p:slideViewPr>
    <p:cSldViewPr snapToGrid="0">
      <p:cViewPr varScale="1">
        <p:scale>
          <a:sx n="100" d="100"/>
          <a:sy n="100" d="100"/>
        </p:scale>
        <p:origin x="160"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1E0E-1E0C-384C-BCE3-DFF85A319292}" type="datetimeFigureOut">
              <a:rPr lang="en-US" smtClean="0"/>
              <a:t>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32D65-3B26-664E-ADF5-6D73C65B5054}" type="slidenum">
              <a:rPr lang="en-US" smtClean="0"/>
              <a:t>‹#›</a:t>
            </a:fld>
            <a:endParaRPr lang="en-US"/>
          </a:p>
        </p:txBody>
      </p:sp>
    </p:spTree>
    <p:extLst>
      <p:ext uri="{BB962C8B-B14F-4D97-AF65-F5344CB8AC3E}">
        <p14:creationId xmlns:p14="http://schemas.microsoft.com/office/powerpoint/2010/main" val="331500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202A-239C-82B9-1939-B8709A6CE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0B661-4EAB-AE41-D4B6-7DF1CC674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2493F-EFF9-08F7-A147-324092C7F2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5EEE1F-E5F7-DED0-2C1A-82B2417EE5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096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43064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48E1-29D8-B545-9988-D99D03007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4A642-52EE-1C4B-971E-6948478B3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3C7B-81DD-7C4B-8F58-BE4CBA90F05E}"/>
              </a:ext>
            </a:extLst>
          </p:cNvPr>
          <p:cNvSpPr>
            <a:spLocks noGrp="1"/>
          </p:cNvSpPr>
          <p:nvPr>
            <p:ph type="dt" sz="half" idx="10"/>
          </p:nvPr>
        </p:nvSpPr>
        <p:spPr>
          <a:xfrm>
            <a:off x="280982" y="6484940"/>
            <a:ext cx="2743200" cy="365125"/>
          </a:xfrm>
          <a:prstGeom prst="rect">
            <a:avLst/>
          </a:prstGeom>
        </p:spPr>
        <p:txBody>
          <a:bodyPr/>
          <a:lstStyle/>
          <a:p>
            <a:fld id="{91513984-9F27-9E49-9B00-9D22AC5389E4}" type="datetime1">
              <a:rPr lang="en-US" smtClean="0"/>
              <a:t>2/4/26</a:t>
            </a:fld>
            <a:endParaRPr lang="en-US"/>
          </a:p>
        </p:txBody>
      </p:sp>
      <p:sp>
        <p:nvSpPr>
          <p:cNvPr id="5" name="Footer Placeholder 4">
            <a:extLst>
              <a:ext uri="{FF2B5EF4-FFF2-40B4-BE49-F238E27FC236}">
                <a16:creationId xmlns:a16="http://schemas.microsoft.com/office/drawing/2014/main" id="{17846805-0CBF-1047-9BC9-69599AA1C88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DF82FDB1-04A3-0149-84CD-E6723037A3C9}"/>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7138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85370-647C-0B49-9380-1C4975408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8A2A6-67B7-264F-AF52-523788CAA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166E-842D-B946-9536-4480AE4971BB}"/>
              </a:ext>
            </a:extLst>
          </p:cNvPr>
          <p:cNvSpPr>
            <a:spLocks noGrp="1"/>
          </p:cNvSpPr>
          <p:nvPr>
            <p:ph type="dt" sz="half" idx="10"/>
          </p:nvPr>
        </p:nvSpPr>
        <p:spPr>
          <a:xfrm>
            <a:off x="280982" y="6484940"/>
            <a:ext cx="2743200" cy="365125"/>
          </a:xfrm>
          <a:prstGeom prst="rect">
            <a:avLst/>
          </a:prstGeom>
        </p:spPr>
        <p:txBody>
          <a:bodyPr/>
          <a:lstStyle/>
          <a:p>
            <a:fld id="{4FACB99A-C6B4-A742-97F0-F17EA55B1A6D}" type="datetime1">
              <a:rPr lang="en-US" smtClean="0"/>
              <a:t>2/4/26</a:t>
            </a:fld>
            <a:endParaRPr lang="en-US"/>
          </a:p>
        </p:txBody>
      </p:sp>
      <p:sp>
        <p:nvSpPr>
          <p:cNvPr id="5" name="Footer Placeholder 4">
            <a:extLst>
              <a:ext uri="{FF2B5EF4-FFF2-40B4-BE49-F238E27FC236}">
                <a16:creationId xmlns:a16="http://schemas.microsoft.com/office/drawing/2014/main" id="{D19948CA-7CE6-DA4B-9846-169CB0AB1F0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576D4698-0B78-9E48-9174-23884DB67D0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62917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34665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D386E3-47F7-785C-AC7D-57DB27502F0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31530"/>
            <a:ext cx="12192000" cy="6850064"/>
          </a:xfrm>
          <a:prstGeom prst="rect">
            <a:avLst/>
          </a:prstGeom>
        </p:spPr>
      </p:pic>
      <p:sp>
        <p:nvSpPr>
          <p:cNvPr id="2" name="Title 1">
            <a:extLst>
              <a:ext uri="{FF2B5EF4-FFF2-40B4-BE49-F238E27FC236}">
                <a16:creationId xmlns:a16="http://schemas.microsoft.com/office/drawing/2014/main" id="{0B4B7AA1-D6F6-4B4A-B5B1-981CED01C3EE}"/>
              </a:ext>
            </a:extLst>
          </p:cNvPr>
          <p:cNvSpPr>
            <a:spLocks noGrp="1"/>
          </p:cNvSpPr>
          <p:nvPr>
            <p:ph type="title"/>
          </p:nvPr>
        </p:nvSpPr>
        <p:spPr>
          <a:xfrm>
            <a:off x="678079" y="165430"/>
            <a:ext cx="10515600" cy="863600"/>
          </a:xfrm>
        </p:spPr>
        <p:txBody>
          <a:bodyPr anchor="b" anchorCtr="0"/>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C72516B-CCCF-5F4A-9B01-AA30C70462C0}"/>
              </a:ext>
            </a:extLst>
          </p:cNvPr>
          <p:cNvSpPr>
            <a:spLocks noGrp="1"/>
          </p:cNvSpPr>
          <p:nvPr>
            <p:ph idx="1"/>
          </p:nvPr>
        </p:nvSpPr>
        <p:spPr>
          <a:xfrm>
            <a:off x="678079" y="1449408"/>
            <a:ext cx="10515600" cy="4351338"/>
          </a:xfrm>
        </p:spPr>
        <p:txBody>
          <a:bodyPr/>
          <a:lstStyle>
            <a:lvl1pPr>
              <a:defRPr>
                <a:solidFill>
                  <a:srgbClr val="014AAE"/>
                </a:solidFill>
              </a:defRPr>
            </a:lvl1pPr>
            <a:lvl2pPr>
              <a:defRPr>
                <a:solidFill>
                  <a:srgbClr val="014AAE"/>
                </a:solidFill>
              </a:defRPr>
            </a:lvl2pPr>
            <a:lvl3pPr>
              <a:defRPr>
                <a:solidFill>
                  <a:srgbClr val="014AAE"/>
                </a:solidFill>
              </a:defRPr>
            </a:lvl3pPr>
            <a:lvl4pPr>
              <a:defRPr>
                <a:solidFill>
                  <a:srgbClr val="014AAE"/>
                </a:solidFill>
              </a:defRPr>
            </a:lvl4pPr>
            <a:lvl5pPr>
              <a:defRPr>
                <a:solidFill>
                  <a:srgbClr val="014AA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F9AE38-E3F9-C245-B7DE-C4C9EB4982E9}"/>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pic>
        <p:nvPicPr>
          <p:cNvPr id="5" name="Picture 4">
            <a:extLst>
              <a:ext uri="{FF2B5EF4-FFF2-40B4-BE49-F238E27FC236}">
                <a16:creationId xmlns:a16="http://schemas.microsoft.com/office/drawing/2014/main" id="{E05278AA-B099-F756-F75F-A869D4525C5F}"/>
              </a:ext>
            </a:extLst>
          </p:cNvPr>
          <p:cNvPicPr>
            <a:picLocks noChangeAspect="1"/>
          </p:cNvPicPr>
          <p:nvPr userDrawn="1"/>
        </p:nvPicPr>
        <p:blipFill>
          <a:blip r:embed="rId3"/>
          <a:stretch>
            <a:fillRect/>
          </a:stretch>
        </p:blipFill>
        <p:spPr>
          <a:xfrm>
            <a:off x="0" y="6107064"/>
            <a:ext cx="1524000" cy="762000"/>
          </a:xfrm>
          <a:prstGeom prst="rect">
            <a:avLst/>
          </a:prstGeom>
        </p:spPr>
      </p:pic>
    </p:spTree>
    <p:extLst>
      <p:ext uri="{BB962C8B-B14F-4D97-AF65-F5344CB8AC3E}">
        <p14:creationId xmlns:p14="http://schemas.microsoft.com/office/powerpoint/2010/main" val="20631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903E-4803-134F-AB27-D21C9480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F41F8-4CD0-3A46-B3EE-ADF0D1E0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E7B2E-4180-0140-A0EE-DC140A802CD2}"/>
              </a:ext>
            </a:extLst>
          </p:cNvPr>
          <p:cNvSpPr>
            <a:spLocks noGrp="1"/>
          </p:cNvSpPr>
          <p:nvPr>
            <p:ph type="dt" sz="half" idx="10"/>
          </p:nvPr>
        </p:nvSpPr>
        <p:spPr>
          <a:xfrm>
            <a:off x="280982" y="6484940"/>
            <a:ext cx="2743200" cy="365125"/>
          </a:xfrm>
          <a:prstGeom prst="rect">
            <a:avLst/>
          </a:prstGeom>
        </p:spPr>
        <p:txBody>
          <a:bodyPr/>
          <a:lstStyle/>
          <a:p>
            <a:fld id="{E14E46EA-DB6D-514A-88D8-66FF730AD5E0}" type="datetime1">
              <a:rPr lang="en-US" smtClean="0"/>
              <a:t>2/4/26</a:t>
            </a:fld>
            <a:endParaRPr lang="en-US"/>
          </a:p>
        </p:txBody>
      </p:sp>
      <p:sp>
        <p:nvSpPr>
          <p:cNvPr id="5" name="Footer Placeholder 4">
            <a:extLst>
              <a:ext uri="{FF2B5EF4-FFF2-40B4-BE49-F238E27FC236}">
                <a16:creationId xmlns:a16="http://schemas.microsoft.com/office/drawing/2014/main" id="{7605AE1E-10E1-404D-85FC-663086503BF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7B884B96-5E86-3D4C-8295-0989BEF3ED4C}"/>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3990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3CC1-F046-9A4F-899D-098AD75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1B690-400D-AE40-A601-FF00109DB6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E1D4-774B-BB4E-BFAC-DF0936DF7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EC447-F086-E942-9EE8-0600383EE06A}"/>
              </a:ext>
            </a:extLst>
          </p:cNvPr>
          <p:cNvSpPr>
            <a:spLocks noGrp="1"/>
          </p:cNvSpPr>
          <p:nvPr>
            <p:ph type="dt" sz="half" idx="10"/>
          </p:nvPr>
        </p:nvSpPr>
        <p:spPr>
          <a:xfrm>
            <a:off x="280982" y="6484940"/>
            <a:ext cx="2743200" cy="365125"/>
          </a:xfrm>
          <a:prstGeom prst="rect">
            <a:avLst/>
          </a:prstGeom>
        </p:spPr>
        <p:txBody>
          <a:bodyPr/>
          <a:lstStyle/>
          <a:p>
            <a:fld id="{4A703512-4B06-EE47-B919-5BA2C010F920}" type="datetime1">
              <a:rPr lang="en-US" smtClean="0"/>
              <a:t>2/4/26</a:t>
            </a:fld>
            <a:endParaRPr lang="en-US"/>
          </a:p>
        </p:txBody>
      </p:sp>
      <p:sp>
        <p:nvSpPr>
          <p:cNvPr id="6" name="Footer Placeholder 5">
            <a:extLst>
              <a:ext uri="{FF2B5EF4-FFF2-40B4-BE49-F238E27FC236}">
                <a16:creationId xmlns:a16="http://schemas.microsoft.com/office/drawing/2014/main" id="{A5A3D18C-25CE-AA4B-A73E-B46B96E5B7B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0C6C780A-4C69-8943-BE7B-A518385297E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82366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DA6-1472-5140-83CA-00E768B54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CA5C1-A757-AB46-A0C5-CD0DA342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A17B4-80FF-5F4B-B852-390BC1948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4E944-9940-0B43-A059-1BE4E3EB6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B5AB0-1923-0B43-BE76-4B6C90654E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FABA-D2AE-4944-ADB6-63E839EC6502}"/>
              </a:ext>
            </a:extLst>
          </p:cNvPr>
          <p:cNvSpPr>
            <a:spLocks noGrp="1"/>
          </p:cNvSpPr>
          <p:nvPr>
            <p:ph type="dt" sz="half" idx="10"/>
          </p:nvPr>
        </p:nvSpPr>
        <p:spPr>
          <a:xfrm>
            <a:off x="280982" y="6484940"/>
            <a:ext cx="2743200" cy="365125"/>
          </a:xfrm>
          <a:prstGeom prst="rect">
            <a:avLst/>
          </a:prstGeom>
        </p:spPr>
        <p:txBody>
          <a:bodyPr/>
          <a:lstStyle/>
          <a:p>
            <a:fld id="{F0BF0248-29B6-F541-A1D6-BBDE16E072DD}" type="datetime1">
              <a:rPr lang="en-US" smtClean="0"/>
              <a:t>2/4/26</a:t>
            </a:fld>
            <a:endParaRPr lang="en-US"/>
          </a:p>
        </p:txBody>
      </p:sp>
      <p:sp>
        <p:nvSpPr>
          <p:cNvPr id="8" name="Footer Placeholder 7">
            <a:extLst>
              <a:ext uri="{FF2B5EF4-FFF2-40B4-BE49-F238E27FC236}">
                <a16:creationId xmlns:a16="http://schemas.microsoft.com/office/drawing/2014/main" id="{3F0D4525-EA83-6848-B9BB-A5CF47E1235B}"/>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9" name="Slide Number Placeholder 8">
            <a:extLst>
              <a:ext uri="{FF2B5EF4-FFF2-40B4-BE49-F238E27FC236}">
                <a16:creationId xmlns:a16="http://schemas.microsoft.com/office/drawing/2014/main" id="{22F455BB-B79D-F64F-9020-84A57E73E12D}"/>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0730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6CBB87-5902-7744-A4E7-EE8EDAF527E0}"/>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8" name="Rectangle 7">
            <a:extLst>
              <a:ext uri="{FF2B5EF4-FFF2-40B4-BE49-F238E27FC236}">
                <a16:creationId xmlns:a16="http://schemas.microsoft.com/office/drawing/2014/main" id="{7D84DD06-51EA-4F41-AE88-9A4601A7015E}"/>
              </a:ext>
            </a:extLst>
          </p:cNvPr>
          <p:cNvSpPr/>
          <p:nvPr userDrawn="1"/>
        </p:nvSpPr>
        <p:spPr>
          <a:xfrm>
            <a:off x="375138" y="2394802"/>
            <a:ext cx="11816862" cy="11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7B47C3C-68C2-09BC-5A20-25EB1A794059}"/>
              </a:ext>
            </a:extLst>
          </p:cNvPr>
          <p:cNvPicPr>
            <a:picLocks noChangeAspect="1"/>
          </p:cNvPicPr>
          <p:nvPr userDrawn="1"/>
        </p:nvPicPr>
        <p:blipFill>
          <a:blip r:embed="rId2"/>
          <a:stretch>
            <a:fillRect/>
          </a:stretch>
        </p:blipFill>
        <p:spPr>
          <a:xfrm>
            <a:off x="10679723" y="6129656"/>
            <a:ext cx="1524000" cy="762000"/>
          </a:xfrm>
          <a:prstGeom prst="rect">
            <a:avLst/>
          </a:prstGeom>
        </p:spPr>
      </p:pic>
    </p:spTree>
    <p:extLst>
      <p:ext uri="{BB962C8B-B14F-4D97-AF65-F5344CB8AC3E}">
        <p14:creationId xmlns:p14="http://schemas.microsoft.com/office/powerpoint/2010/main" val="311966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6C5-F017-F540-92C2-1D2BF28B5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7A7BE-01A5-604C-828E-62791FF5D2D0}"/>
              </a:ext>
            </a:extLst>
          </p:cNvPr>
          <p:cNvSpPr>
            <a:spLocks noGrp="1"/>
          </p:cNvSpPr>
          <p:nvPr>
            <p:ph type="dt" sz="half" idx="10"/>
          </p:nvPr>
        </p:nvSpPr>
        <p:spPr>
          <a:xfrm>
            <a:off x="280982" y="6484940"/>
            <a:ext cx="2743200" cy="365125"/>
          </a:xfrm>
          <a:prstGeom prst="rect">
            <a:avLst/>
          </a:prstGeom>
        </p:spPr>
        <p:txBody>
          <a:bodyPr/>
          <a:lstStyle/>
          <a:p>
            <a:fld id="{C7CFD90E-F155-6A43-B571-E2B4666C1DF6}" type="datetime1">
              <a:rPr lang="en-US" smtClean="0"/>
              <a:t>2/4/26</a:t>
            </a:fld>
            <a:endParaRPr lang="en-US"/>
          </a:p>
        </p:txBody>
      </p:sp>
      <p:sp>
        <p:nvSpPr>
          <p:cNvPr id="4" name="Footer Placeholder 3">
            <a:extLst>
              <a:ext uri="{FF2B5EF4-FFF2-40B4-BE49-F238E27FC236}">
                <a16:creationId xmlns:a16="http://schemas.microsoft.com/office/drawing/2014/main" id="{163CBFD0-DCCE-A74E-97B9-31B32953D408}"/>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5" name="Slide Number Placeholder 4">
            <a:extLst>
              <a:ext uri="{FF2B5EF4-FFF2-40B4-BE49-F238E27FC236}">
                <a16:creationId xmlns:a16="http://schemas.microsoft.com/office/drawing/2014/main" id="{29E14C57-EA7C-C947-BB4A-4B35D0FF1AAA}"/>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65451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F48D-A912-5944-A3CD-71EC7617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3EF2B-FE98-A34C-9E17-C18DCC143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3D79F-FDC9-8742-98A2-78250DBE2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6742B-7C63-B54E-B7AA-719B8774D431}"/>
              </a:ext>
            </a:extLst>
          </p:cNvPr>
          <p:cNvSpPr>
            <a:spLocks noGrp="1"/>
          </p:cNvSpPr>
          <p:nvPr>
            <p:ph type="dt" sz="half" idx="10"/>
          </p:nvPr>
        </p:nvSpPr>
        <p:spPr>
          <a:xfrm>
            <a:off x="280982" y="6484940"/>
            <a:ext cx="2743200" cy="365125"/>
          </a:xfrm>
          <a:prstGeom prst="rect">
            <a:avLst/>
          </a:prstGeom>
        </p:spPr>
        <p:txBody>
          <a:bodyPr/>
          <a:lstStyle/>
          <a:p>
            <a:fld id="{247DCFCF-1206-B743-B73D-85F000A75FF3}" type="datetime1">
              <a:rPr lang="en-US" smtClean="0"/>
              <a:t>2/4/26</a:t>
            </a:fld>
            <a:endParaRPr lang="en-US"/>
          </a:p>
        </p:txBody>
      </p:sp>
      <p:sp>
        <p:nvSpPr>
          <p:cNvPr id="6" name="Footer Placeholder 5">
            <a:extLst>
              <a:ext uri="{FF2B5EF4-FFF2-40B4-BE49-F238E27FC236}">
                <a16:creationId xmlns:a16="http://schemas.microsoft.com/office/drawing/2014/main" id="{3896D8F2-2705-734E-A79A-90E80EB0F86A}"/>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C9D108B6-418F-A642-A0E4-1191F96DFA15}"/>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4423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42B7-9655-DB46-A00A-7B5B9B65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0AC25-D0F0-054E-9C4C-01E5923C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48B72-6045-5641-B2B9-6451EF5D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C82DE-B816-6549-9FFB-CAD7609C2245}"/>
              </a:ext>
            </a:extLst>
          </p:cNvPr>
          <p:cNvSpPr>
            <a:spLocks noGrp="1"/>
          </p:cNvSpPr>
          <p:nvPr>
            <p:ph type="dt" sz="half" idx="10"/>
          </p:nvPr>
        </p:nvSpPr>
        <p:spPr>
          <a:xfrm>
            <a:off x="280982" y="6484940"/>
            <a:ext cx="2743200" cy="365125"/>
          </a:xfrm>
          <a:prstGeom prst="rect">
            <a:avLst/>
          </a:prstGeom>
        </p:spPr>
        <p:txBody>
          <a:bodyPr/>
          <a:lstStyle/>
          <a:p>
            <a:fld id="{B12E302E-C790-FE45-B9BF-241F43D7A189}" type="datetime1">
              <a:rPr lang="en-US" smtClean="0"/>
              <a:t>2/4/26</a:t>
            </a:fld>
            <a:endParaRPr lang="en-US"/>
          </a:p>
        </p:txBody>
      </p:sp>
      <p:sp>
        <p:nvSpPr>
          <p:cNvPr id="6" name="Footer Placeholder 5">
            <a:extLst>
              <a:ext uri="{FF2B5EF4-FFF2-40B4-BE49-F238E27FC236}">
                <a16:creationId xmlns:a16="http://schemas.microsoft.com/office/drawing/2014/main" id="{16A34E5B-AD2B-D44F-854B-3D497099C5B6}"/>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4592EE40-2824-B248-86DC-EFD7365560A7}"/>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7659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58E7A-C450-D148-A984-F08FF70205C7}"/>
              </a:ext>
            </a:extLst>
          </p:cNvPr>
          <p:cNvSpPr>
            <a:spLocks noGrp="1"/>
          </p:cNvSpPr>
          <p:nvPr>
            <p:ph type="title"/>
          </p:nvPr>
        </p:nvSpPr>
        <p:spPr>
          <a:xfrm>
            <a:off x="838200" y="365126"/>
            <a:ext cx="10515600" cy="863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4C519E-3F8A-F440-B472-05854D5EB80D}"/>
              </a:ext>
            </a:extLst>
          </p:cNvPr>
          <p:cNvSpPr>
            <a:spLocks noGrp="1"/>
          </p:cNvSpPr>
          <p:nvPr>
            <p:ph type="body" idx="1"/>
          </p:nvPr>
        </p:nvSpPr>
        <p:spPr>
          <a:xfrm>
            <a:off x="838200" y="175418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351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Avenir Book" panose="02000503020000020003" pitchFamily="2" charset="0"/>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2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20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1BSTmslD3WE&amp;t=56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eeing-theory.brown.edu/compound-probability/index.html#section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86E3F-D65C-F753-B7D9-BC194312E63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2BD2C0C-6716-0518-5C28-E2C4093D1E94}"/>
              </a:ext>
            </a:extLst>
          </p:cNvPr>
          <p:cNvSpPr>
            <a:spLocks noGrp="1"/>
          </p:cNvSpPr>
          <p:nvPr>
            <p:ph type="dt" sz="half" idx="4294967295"/>
          </p:nvPr>
        </p:nvSpPr>
        <p:spPr>
          <a:xfrm>
            <a:off x="0" y="64849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067CE-DC2A-3C42-8429-E81EC704DE8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9B936D7-98F2-7061-90EF-F013502AA109}"/>
              </a:ext>
            </a:extLst>
          </p:cNvPr>
          <p:cNvSpPr txBox="1"/>
          <p:nvPr/>
        </p:nvSpPr>
        <p:spPr>
          <a:xfrm>
            <a:off x="480108" y="915554"/>
            <a:ext cx="6174692"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venir Book" panose="02000503020000020003" pitchFamily="2" charset="0"/>
              </a:rPr>
              <a:t>AIS 220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venir Book" panose="02000503020000020003" pitchFamily="2" charset="0"/>
              </a:rPr>
              <a:t>Foundational Mathematics for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venir Book" panose="02000503020000020003" pitchFamily="2" charset="0"/>
              </a:rPr>
              <a:t>Lectures </a:t>
            </a:r>
            <a:r>
              <a:rPr lang="en-US" sz="4400" b="1" dirty="0">
                <a:solidFill>
                  <a:srgbClr val="0070C0"/>
                </a:solidFill>
                <a:latin typeface="Avenir Book" panose="02000503020000020003" pitchFamily="2" charset="0"/>
              </a:rPr>
              <a:t>3-4</a:t>
            </a:r>
            <a:endParaRPr kumimoji="0" lang="en-US" sz="4400" b="1" i="0" u="none" strike="noStrike" kern="1200" cap="none" spc="0" normalizeH="0" baseline="0" noProof="0" dirty="0">
              <a:ln>
                <a:noFill/>
              </a:ln>
              <a:solidFill>
                <a:srgbClr val="0070C0"/>
              </a:solidFill>
              <a:effectLst/>
              <a:uLnTx/>
              <a:uFillTx/>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70C0"/>
                </a:solidFill>
                <a:latin typeface="Avenir Book" panose="02000503020000020003" pitchFamily="2" charset="0"/>
              </a:rPr>
              <a:t>Sets, Probability, and Counting</a:t>
            </a:r>
            <a:endParaRPr kumimoji="0" lang="en-US" sz="4400" b="1" i="0" u="none" strike="noStrike" kern="1200" cap="none" spc="0" normalizeH="0" baseline="0" noProof="0" dirty="0">
              <a:ln>
                <a:noFill/>
              </a:ln>
              <a:solidFill>
                <a:srgbClr val="0070C0"/>
              </a:solidFill>
              <a:effectLst/>
              <a:uLnTx/>
              <a:uFillTx/>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i="0" u="none" strike="noStrike" kern="1200" cap="none" spc="0" normalizeH="0" baseline="0" noProof="0" dirty="0">
              <a:ln>
                <a:noFill/>
              </a:ln>
              <a:solidFill>
                <a:srgbClr val="0070C0"/>
              </a:solidFill>
              <a:effectLst/>
              <a:uLnTx/>
              <a:uFillTx/>
              <a:latin typeface="Avenir Book" panose="02000503020000020003" pitchFamily="2" charset="0"/>
            </a:endParaRPr>
          </a:p>
        </p:txBody>
      </p:sp>
      <p:sp>
        <p:nvSpPr>
          <p:cNvPr id="13" name="TextBox 12">
            <a:extLst>
              <a:ext uri="{FF2B5EF4-FFF2-40B4-BE49-F238E27FC236}">
                <a16:creationId xmlns:a16="http://schemas.microsoft.com/office/drawing/2014/main" id="{DEC97765-BEB8-E8E2-D50E-1904F45F403F}"/>
              </a:ext>
            </a:extLst>
          </p:cNvPr>
          <p:cNvSpPr txBox="1"/>
          <p:nvPr/>
        </p:nvSpPr>
        <p:spPr>
          <a:xfrm>
            <a:off x="480108" y="4510285"/>
            <a:ext cx="668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Avenir Book" panose="02000503020000020003" pitchFamily="2" charset="0"/>
              </a:rPr>
              <a:t>Kenneth (Kenny)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Avenir Book" panose="02000503020000020003" pitchFamily="2" charset="0"/>
              </a:rPr>
              <a:t> </a:t>
            </a:r>
            <a:endParaRPr kumimoji="0" lang="en-US" sz="2400" b="0" i="0" u="none" strike="noStrike" kern="1200" cap="none" spc="0" normalizeH="0" baseline="0" noProof="0" dirty="0">
              <a:ln>
                <a:noFill/>
              </a:ln>
              <a:solidFill>
                <a:srgbClr val="E7E6E6">
                  <a:lumMod val="50000"/>
                </a:srgbClr>
              </a:solidFill>
              <a:effectLst/>
              <a:uLnTx/>
              <a:uFillTx/>
              <a:latin typeface="Avenir Book" panose="02000503020000020003" pitchFamily="2" charset="0"/>
            </a:endParaRPr>
          </a:p>
        </p:txBody>
      </p:sp>
    </p:spTree>
    <p:extLst>
      <p:ext uri="{BB962C8B-B14F-4D97-AF65-F5344CB8AC3E}">
        <p14:creationId xmlns:p14="http://schemas.microsoft.com/office/powerpoint/2010/main" val="322788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6CD292-B446-FC2D-D823-0CE4BF985E6C}"/>
              </a:ext>
            </a:extLst>
          </p:cNvPr>
          <p:cNvSpPr>
            <a:spLocks noGrp="1"/>
          </p:cNvSpPr>
          <p:nvPr>
            <p:ph type="sldNum" sz="quarter" idx="12"/>
          </p:nvPr>
        </p:nvSpPr>
        <p:spPr/>
        <p:txBody>
          <a:bodyPr/>
          <a:lstStyle/>
          <a:p>
            <a:fld id="{6088BDBC-A55A-0D4E-9238-49D16FB07DCD}" type="slidenum">
              <a:rPr lang="en-US" smtClean="0"/>
              <a:pPr/>
              <a:t>10</a:t>
            </a:fld>
            <a:endParaRPr lang="en-US"/>
          </a:p>
        </p:txBody>
      </p:sp>
      <p:pic>
        <p:nvPicPr>
          <p:cNvPr id="5" name="Picture 4">
            <a:extLst>
              <a:ext uri="{FF2B5EF4-FFF2-40B4-BE49-F238E27FC236}">
                <a16:creationId xmlns:a16="http://schemas.microsoft.com/office/drawing/2014/main" id="{9472E757-A941-932C-176D-AAA8F7520B84}"/>
              </a:ext>
            </a:extLst>
          </p:cNvPr>
          <p:cNvPicPr>
            <a:picLocks noChangeAspect="1"/>
          </p:cNvPicPr>
          <p:nvPr/>
        </p:nvPicPr>
        <p:blipFill>
          <a:blip r:embed="rId2"/>
          <a:stretch>
            <a:fillRect/>
          </a:stretch>
        </p:blipFill>
        <p:spPr>
          <a:xfrm>
            <a:off x="2866360" y="0"/>
            <a:ext cx="6459279" cy="6858000"/>
          </a:xfrm>
          <a:prstGeom prst="rect">
            <a:avLst/>
          </a:prstGeom>
        </p:spPr>
      </p:pic>
    </p:spTree>
    <p:extLst>
      <p:ext uri="{BB962C8B-B14F-4D97-AF65-F5344CB8AC3E}">
        <p14:creationId xmlns:p14="http://schemas.microsoft.com/office/powerpoint/2010/main" val="309252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DF6F2-E5D5-A6E8-E0EE-63DFBCA54603}"/>
              </a:ext>
            </a:extLst>
          </p:cNvPr>
          <p:cNvSpPr>
            <a:spLocks noGrp="1"/>
          </p:cNvSpPr>
          <p:nvPr>
            <p:ph type="sldNum" sz="quarter" idx="12"/>
          </p:nvPr>
        </p:nvSpPr>
        <p:spPr/>
        <p:txBody>
          <a:bodyPr/>
          <a:lstStyle/>
          <a:p>
            <a:fld id="{6088BDBC-A55A-0D4E-9238-49D16FB07DCD}" type="slidenum">
              <a:rPr lang="en-US" smtClean="0"/>
              <a:pPr/>
              <a:t>11</a:t>
            </a:fld>
            <a:endParaRPr lang="en-US"/>
          </a:p>
        </p:txBody>
      </p:sp>
      <p:pic>
        <p:nvPicPr>
          <p:cNvPr id="3" name="Picture 2">
            <a:extLst>
              <a:ext uri="{FF2B5EF4-FFF2-40B4-BE49-F238E27FC236}">
                <a16:creationId xmlns:a16="http://schemas.microsoft.com/office/drawing/2014/main" id="{E44F94D1-510B-0FCB-9E16-8B8469A9E562}"/>
              </a:ext>
            </a:extLst>
          </p:cNvPr>
          <p:cNvPicPr>
            <a:picLocks noChangeAspect="1"/>
          </p:cNvPicPr>
          <p:nvPr/>
        </p:nvPicPr>
        <p:blipFill>
          <a:blip r:embed="rId2"/>
          <a:stretch>
            <a:fillRect/>
          </a:stretch>
        </p:blipFill>
        <p:spPr>
          <a:xfrm>
            <a:off x="375284" y="317151"/>
            <a:ext cx="5416575" cy="5284922"/>
          </a:xfrm>
          <a:prstGeom prst="rect">
            <a:avLst/>
          </a:prstGeom>
        </p:spPr>
      </p:pic>
      <p:sp>
        <p:nvSpPr>
          <p:cNvPr id="4" name="TextBox 3">
            <a:extLst>
              <a:ext uri="{FF2B5EF4-FFF2-40B4-BE49-F238E27FC236}">
                <a16:creationId xmlns:a16="http://schemas.microsoft.com/office/drawing/2014/main" id="{A0DFFAEB-7353-014C-A008-CC2CF996F04C}"/>
              </a:ext>
            </a:extLst>
          </p:cNvPr>
          <p:cNvSpPr txBox="1"/>
          <p:nvPr/>
        </p:nvSpPr>
        <p:spPr>
          <a:xfrm>
            <a:off x="7439186" y="3285641"/>
            <a:ext cx="3215945" cy="369332"/>
          </a:xfrm>
          <a:prstGeom prst="rect">
            <a:avLst/>
          </a:prstGeom>
          <a:noFill/>
        </p:spPr>
        <p:txBody>
          <a:bodyPr wrap="none" rtlCol="0">
            <a:spAutoFit/>
          </a:bodyPr>
          <a:lstStyle/>
          <a:p>
            <a:r>
              <a:rPr lang="en-US" dirty="0"/>
              <a:t>But use the union operator!</a:t>
            </a:r>
          </a:p>
        </p:txBody>
      </p:sp>
    </p:spTree>
    <p:extLst>
      <p:ext uri="{BB962C8B-B14F-4D97-AF65-F5344CB8AC3E}">
        <p14:creationId xmlns:p14="http://schemas.microsoft.com/office/powerpoint/2010/main" val="267843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34611-F76A-8958-1A17-9EB020CE5C1B}"/>
              </a:ext>
            </a:extLst>
          </p:cNvPr>
          <p:cNvSpPr>
            <a:spLocks noGrp="1"/>
          </p:cNvSpPr>
          <p:nvPr>
            <p:ph type="title"/>
          </p:nvPr>
        </p:nvSpPr>
        <p:spPr/>
        <p:txBody>
          <a:bodyPr/>
          <a:lstStyle/>
          <a:p>
            <a:r>
              <a:rPr lang="en-US" dirty="0"/>
              <a:t>Stump your friends!</a:t>
            </a:r>
          </a:p>
        </p:txBody>
      </p:sp>
      <p:sp>
        <p:nvSpPr>
          <p:cNvPr id="4" name="Content Placeholder 3">
            <a:extLst>
              <a:ext uri="{FF2B5EF4-FFF2-40B4-BE49-F238E27FC236}">
                <a16:creationId xmlns:a16="http://schemas.microsoft.com/office/drawing/2014/main" id="{A5B98844-709E-4B92-2777-5FE35A10FAC4}"/>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DF9BBF92-B1EA-1D34-55EE-E70E1338795C}"/>
              </a:ext>
            </a:extLst>
          </p:cNvPr>
          <p:cNvSpPr>
            <a:spLocks noGrp="1"/>
          </p:cNvSpPr>
          <p:nvPr>
            <p:ph type="sldNum" sz="quarter" idx="12"/>
          </p:nvPr>
        </p:nvSpPr>
        <p:spPr/>
        <p:txBody>
          <a:bodyPr/>
          <a:lstStyle/>
          <a:p>
            <a:fld id="{6088BDBC-A55A-0D4E-9238-49D16FB07DCD}" type="slidenum">
              <a:rPr lang="en-US" smtClean="0"/>
              <a:pPr/>
              <a:t>12</a:t>
            </a:fld>
            <a:endParaRPr lang="en-US"/>
          </a:p>
        </p:txBody>
      </p:sp>
    </p:spTree>
    <p:extLst>
      <p:ext uri="{BB962C8B-B14F-4D97-AF65-F5344CB8AC3E}">
        <p14:creationId xmlns:p14="http://schemas.microsoft.com/office/powerpoint/2010/main" val="284398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556E-C053-8A5D-D2C7-FD3ABAD31EB3}"/>
              </a:ext>
            </a:extLst>
          </p:cNvPr>
          <p:cNvSpPr>
            <a:spLocks noGrp="1"/>
          </p:cNvSpPr>
          <p:nvPr>
            <p:ph type="title"/>
          </p:nvPr>
        </p:nvSpPr>
        <p:spPr/>
        <p:txBody>
          <a:bodyPr/>
          <a:lstStyle/>
          <a:p>
            <a:r>
              <a:rPr lang="en-US" dirty="0"/>
              <a:t>Set Cardinality</a:t>
            </a:r>
          </a:p>
        </p:txBody>
      </p:sp>
      <p:sp>
        <p:nvSpPr>
          <p:cNvPr id="3" name="Content Placeholder 2">
            <a:extLst>
              <a:ext uri="{FF2B5EF4-FFF2-40B4-BE49-F238E27FC236}">
                <a16:creationId xmlns:a16="http://schemas.microsoft.com/office/drawing/2014/main" id="{93F6BE0F-B404-C87B-862E-749D904E183A}"/>
              </a:ext>
            </a:extLst>
          </p:cNvPr>
          <p:cNvSpPr>
            <a:spLocks noGrp="1"/>
          </p:cNvSpPr>
          <p:nvPr>
            <p:ph idx="1"/>
          </p:nvPr>
        </p:nvSpPr>
        <p:spPr/>
        <p:txBody>
          <a:bodyPr>
            <a:normAutofit lnSpcReduction="10000"/>
          </a:bodyPr>
          <a:lstStyle/>
          <a:p>
            <a:r>
              <a:rPr lang="en-US" b="1" dirty="0"/>
              <a:t>Cardinality</a:t>
            </a:r>
            <a:r>
              <a:rPr lang="en-US" dirty="0"/>
              <a:t> – the number of elements in a set</a:t>
            </a:r>
          </a:p>
          <a:p>
            <a:r>
              <a:rPr lang="en-US" dirty="0"/>
              <a:t>What is the cardinality of the set A = {1,2,3,4}? |A| = ?</a:t>
            </a:r>
          </a:p>
          <a:p>
            <a:r>
              <a:rPr lang="en-US" dirty="0"/>
              <a:t>Finite Sets</a:t>
            </a:r>
          </a:p>
          <a:p>
            <a:pPr lvl="1"/>
            <a:r>
              <a:rPr lang="en-US" dirty="0"/>
              <a:t>We can count all the things in them</a:t>
            </a:r>
          </a:p>
          <a:p>
            <a:pPr lvl="1"/>
            <a:r>
              <a:rPr lang="en-US" dirty="0"/>
              <a:t>Examples?</a:t>
            </a:r>
          </a:p>
          <a:p>
            <a:r>
              <a:rPr lang="en-US" dirty="0"/>
              <a:t>Infinite sets</a:t>
            </a:r>
          </a:p>
          <a:p>
            <a:pPr lvl="1"/>
            <a:r>
              <a:rPr lang="en-US" dirty="0"/>
              <a:t>We can’t count everything in them</a:t>
            </a:r>
          </a:p>
          <a:p>
            <a:pPr lvl="1"/>
            <a:r>
              <a:rPr lang="en-US" dirty="0"/>
              <a:t>Examples?</a:t>
            </a:r>
          </a:p>
          <a:p>
            <a:r>
              <a:rPr lang="en-US" dirty="0"/>
              <a:t>Related to Greg’s question about discrete vs. continuous, but we’ll get there…</a:t>
            </a:r>
          </a:p>
        </p:txBody>
      </p:sp>
      <p:sp>
        <p:nvSpPr>
          <p:cNvPr id="4" name="Slide Number Placeholder 3">
            <a:extLst>
              <a:ext uri="{FF2B5EF4-FFF2-40B4-BE49-F238E27FC236}">
                <a16:creationId xmlns:a16="http://schemas.microsoft.com/office/drawing/2014/main" id="{DA747EF2-9A56-DFE0-4A3F-8BAF0E2E42A3}"/>
              </a:ext>
            </a:extLst>
          </p:cNvPr>
          <p:cNvSpPr>
            <a:spLocks noGrp="1"/>
          </p:cNvSpPr>
          <p:nvPr>
            <p:ph type="sldNum" sz="quarter" idx="12"/>
          </p:nvPr>
        </p:nvSpPr>
        <p:spPr/>
        <p:txBody>
          <a:bodyPr/>
          <a:lstStyle/>
          <a:p>
            <a:fld id="{6088BDBC-A55A-0D4E-9238-49D16FB07DCD}" type="slidenum">
              <a:rPr lang="en-US" smtClean="0"/>
              <a:pPr/>
              <a:t>13</a:t>
            </a:fld>
            <a:endParaRPr lang="en-US"/>
          </a:p>
        </p:txBody>
      </p:sp>
    </p:spTree>
    <p:extLst>
      <p:ext uri="{BB962C8B-B14F-4D97-AF65-F5344CB8AC3E}">
        <p14:creationId xmlns:p14="http://schemas.microsoft.com/office/powerpoint/2010/main" val="133115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BE0E-3CA8-0ABB-EAC3-E82601B5F31C}"/>
              </a:ext>
            </a:extLst>
          </p:cNvPr>
          <p:cNvSpPr>
            <a:spLocks noGrp="1"/>
          </p:cNvSpPr>
          <p:nvPr>
            <p:ph type="title"/>
          </p:nvPr>
        </p:nvSpPr>
        <p:spPr/>
        <p:txBody>
          <a:bodyPr>
            <a:noAutofit/>
          </a:bodyPr>
          <a:lstStyle/>
          <a:p>
            <a:r>
              <a:rPr lang="en-US" sz="3600" dirty="0"/>
              <a:t>Cardinality of Two sets and the Inclusion-Exclusion Principle</a:t>
            </a:r>
          </a:p>
        </p:txBody>
      </p:sp>
      <p:sp>
        <p:nvSpPr>
          <p:cNvPr id="4" name="Slide Number Placeholder 3">
            <a:extLst>
              <a:ext uri="{FF2B5EF4-FFF2-40B4-BE49-F238E27FC236}">
                <a16:creationId xmlns:a16="http://schemas.microsoft.com/office/drawing/2014/main" id="{F4DD2BCA-4624-2388-C6B8-AD9F301770C2}"/>
              </a:ext>
            </a:extLst>
          </p:cNvPr>
          <p:cNvSpPr>
            <a:spLocks noGrp="1"/>
          </p:cNvSpPr>
          <p:nvPr>
            <p:ph type="sldNum" sz="quarter" idx="12"/>
          </p:nvPr>
        </p:nvSpPr>
        <p:spPr/>
        <p:txBody>
          <a:bodyPr/>
          <a:lstStyle/>
          <a:p>
            <a:fld id="{6088BDBC-A55A-0D4E-9238-49D16FB07DCD}" type="slidenum">
              <a:rPr lang="en-US" smtClean="0"/>
              <a:pPr/>
              <a:t>14</a:t>
            </a:fld>
            <a:endParaRPr lang="en-US"/>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0A62470C-B89C-5457-FD55-FCDE9DBB7608}"/>
                  </a:ext>
                </a:extLst>
              </p:cNvPr>
              <p:cNvSpPr>
                <a:spLocks noGrp="1"/>
              </p:cNvSpPr>
              <p:nvPr>
                <p:ph idx="1"/>
              </p:nvPr>
            </p:nvSpPr>
            <p:spPr/>
            <p:txBody>
              <a:bodyPr>
                <a:normAutofit fontScale="92500" lnSpcReduction="10000"/>
              </a:bodyPr>
              <a:lstStyle/>
              <a:p>
                <a14:m>
                  <m:oMath xmlns:m="http://schemas.openxmlformats.org/officeDocument/2006/math">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m:rPr>
                        <m:sty m:val="p"/>
                      </m:rPr>
                      <a:rPr lang="en-US" b="0" i="1" smtClean="0">
                        <a:latin typeface="Cambria Math" panose="02040503050406030204" pitchFamily="18" charset="0"/>
                        <a:ea typeface="Cambria Math" panose="02040503050406030204" pitchFamily="18" charset="0"/>
                      </a:rPr>
                      <m:t>B</m:t>
                    </m:r>
                    <m:r>
                      <a:rPr lang="en-US" b="0" i="1" smtClean="0">
                        <a:latin typeface="Cambria Math" panose="02040503050406030204" pitchFamily="18" charset="0"/>
                        <a:ea typeface="Cambria Math" panose="02040503050406030204" pitchFamily="18" charset="0"/>
                      </a:rPr>
                      <m:t>| = |</m:t>
                    </m:r>
                    <m:r>
                      <m:rPr>
                        <m:sty m:val="p"/>
                      </m:rPr>
                      <a:rPr lang="en-US" b="0" i="1" smtClean="0">
                        <a:latin typeface="Cambria Math" panose="02040503050406030204" pitchFamily="18" charset="0"/>
                        <a:ea typeface="Cambria Math" panose="02040503050406030204" pitchFamily="18" charset="0"/>
                      </a:rPr>
                      <m:t>A</m:t>
                    </m:r>
                    <m:r>
                      <a:rPr lang="en-US" b="0" i="1" smtClean="0">
                        <a:latin typeface="Cambria Math" panose="02040503050406030204" pitchFamily="18" charset="0"/>
                        <a:ea typeface="Cambria Math" panose="02040503050406030204" pitchFamily="18" charset="0"/>
                      </a:rPr>
                      <m:t>| + |</m:t>
                    </m:r>
                    <m:r>
                      <m:rPr>
                        <m:sty m:val="p"/>
                      </m:rPr>
                      <a:rPr lang="en-US" b="0" i="1" smtClean="0">
                        <a:latin typeface="Cambria Math" panose="02040503050406030204" pitchFamily="18" charset="0"/>
                        <a:ea typeface="Cambria Math" panose="02040503050406030204" pitchFamily="18" charset="0"/>
                      </a:rPr>
                      <m:t>B</m:t>
                    </m:r>
                    <m:r>
                      <a:rPr lang="en-US" b="0" i="1" smtClean="0">
                        <a:latin typeface="Cambria Math" panose="02040503050406030204" pitchFamily="18" charset="0"/>
                        <a:ea typeface="Cambria Math" panose="02040503050406030204" pitchFamily="18" charset="0"/>
                      </a:rPr>
                      <m:t>| −??</m:t>
                    </m:r>
                  </m:oMath>
                </a14:m>
                <a:endParaRPr lang="en-US" dirty="0"/>
              </a:p>
              <a:p>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e>
                    </m:d>
                    <m:r>
                      <a:rPr lang="en-US" i="1">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r>
                  <a:rPr lang="en-US" dirty="0"/>
                  <a:t>Generally,</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m:rPr>
                            <m:sty m:val="p"/>
                          </m:rPr>
                          <a:rPr lang="en-US" i="1">
                            <a:latin typeface="Cambria Math" panose="02040503050406030204" pitchFamily="18" charset="0"/>
                          </a:rPr>
                          <m:t>n</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nary>
                      <m:naryPr>
                        <m:chr m:val="∑"/>
                        <m:ctrlPr>
                          <a:rPr lang="en-US" b="0" i="1" smtClean="0">
                            <a:latin typeface="Cambria Math" panose="02040503050406030204" pitchFamily="18" charset="0"/>
                          </a:rPr>
                        </m:ctrlPr>
                      </m:naryPr>
                      <m:sub>
                        <m:r>
                          <m:rPr>
                            <m:sty m:val="p"/>
                            <m:brk m:alnAt="23"/>
                          </m:rPr>
                          <a:rPr lang="en-US" b="0" i="1" smtClean="0">
                            <a:latin typeface="Cambria Math" panose="02040503050406030204" pitchFamily="18" charset="0"/>
                          </a:rPr>
                          <m:t>i</m:t>
                        </m:r>
                        <m:r>
                          <a:rPr lang="en-US" b="0" i="1" smtClean="0">
                            <a:latin typeface="Cambria Math" panose="02040503050406030204" pitchFamily="18" charset="0"/>
                          </a:rPr>
                          <m:t>=1</m:t>
                        </m:r>
                      </m:sub>
                      <m:sup>
                        <m:r>
                          <m:rPr>
                            <m:sty m:val="p"/>
                          </m:rPr>
                          <a:rPr lang="en-US" b="0" i="1" smtClean="0">
                            <a:latin typeface="Cambria Math" panose="02040503050406030204" pitchFamily="18" charset="0"/>
                          </a:rPr>
                          <m:t>n</m:t>
                        </m:r>
                      </m:sup>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b="0" i="1" smtClean="0">
                            <a:latin typeface="Cambria Math" panose="02040503050406030204" pitchFamily="18" charset="0"/>
                          </a:rPr>
                          <m:t>| </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sty m:val="p"/>
                            <m:brk m:alnAt="23"/>
                          </m:rPr>
                          <a:rPr lang="en-US" i="1">
                            <a:latin typeface="Cambria Math" panose="02040503050406030204" pitchFamily="18" charset="0"/>
                          </a:rPr>
                          <m:t>i</m:t>
                        </m:r>
                        <m:r>
                          <a:rPr lang="en-US" b="0" i="1" smtClean="0">
                            <a:latin typeface="Cambria Math" panose="02040503050406030204" pitchFamily="18" charset="0"/>
                          </a:rPr>
                          <m:t>&lt;</m:t>
                        </m:r>
                        <m:r>
                          <m:rPr>
                            <m:sty m:val="p"/>
                          </m:rPr>
                          <a:rPr lang="en-US" b="0" i="1" smtClean="0">
                            <a:latin typeface="Cambria Math" panose="02040503050406030204" pitchFamily="18" charset="0"/>
                          </a:rPr>
                          <m:t>j</m:t>
                        </m:r>
                      </m: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m:rPr>
                                <m:sty m:val="p"/>
                              </m:rPr>
                              <a:rPr lang="en-US" b="0" i="1" smtClean="0">
                                <a:latin typeface="Cambria Math" panose="02040503050406030204" pitchFamily="18" charset="0"/>
                              </a:rPr>
                              <m:t>j</m:t>
                            </m:r>
                          </m:sub>
                        </m:sSub>
                        <m:r>
                          <a:rPr lang="en-US" i="1">
                            <a:latin typeface="Cambria Math" panose="02040503050406030204" pitchFamily="18" charset="0"/>
                          </a:rPr>
                          <m:t>| </m:t>
                        </m:r>
                        <m:r>
                          <a:rPr lang="en-US" b="0" i="1" smtClean="0">
                            <a:latin typeface="Cambria Math" panose="02040503050406030204" pitchFamily="18" charset="0"/>
                          </a:rPr>
                          <m:t> +</m:t>
                        </m:r>
                      </m:e>
                    </m:nary>
                    <m:nary>
                      <m:naryPr>
                        <m:chr m:val="∑"/>
                        <m:supHide m:val="on"/>
                        <m:ctrlPr>
                          <a:rPr lang="en-US" i="1">
                            <a:latin typeface="Cambria Math" panose="02040503050406030204" pitchFamily="18" charset="0"/>
                          </a:rPr>
                        </m:ctrlPr>
                      </m:naryPr>
                      <m:sub>
                        <m:r>
                          <m:rPr>
                            <m:sty m:val="p"/>
                            <m:brk m:alnAt="23"/>
                          </m:rPr>
                          <a:rPr lang="en-US" i="1">
                            <a:latin typeface="Cambria Math" panose="02040503050406030204" pitchFamily="18" charset="0"/>
                          </a:rPr>
                          <m:t>i</m:t>
                        </m:r>
                        <m:r>
                          <a:rPr lang="en-US" b="0" i="1" smtClean="0">
                            <a:latin typeface="Cambria Math" panose="02040503050406030204" pitchFamily="18" charset="0"/>
                          </a:rPr>
                          <m:t>&lt;</m:t>
                        </m:r>
                        <m:r>
                          <m:rPr>
                            <m:sty m:val="p"/>
                          </m:rPr>
                          <a:rPr lang="en-US" b="0" i="1" smtClean="0">
                            <a:latin typeface="Cambria Math" panose="02040503050406030204" pitchFamily="18" charset="0"/>
                          </a:rPr>
                          <m:t>j</m:t>
                        </m:r>
                        <m:r>
                          <a:rPr lang="en-US" b="0" i="1" smtClean="0">
                            <a:latin typeface="Cambria Math" panose="02040503050406030204" pitchFamily="18" charset="0"/>
                          </a:rPr>
                          <m:t>&lt;</m:t>
                        </m:r>
                        <m:r>
                          <m:rPr>
                            <m:sty m:val="p"/>
                          </m:rPr>
                          <a:rPr lang="en-US" b="0" i="1" smtClean="0">
                            <a:latin typeface="Cambria Math" panose="02040503050406030204" pitchFamily="18" charset="0"/>
                          </a:rPr>
                          <m:t>k</m:t>
                        </m:r>
                      </m: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m:rPr>
                                <m:sty m:val="p"/>
                              </m:rPr>
                              <a:rPr lang="en-US" i="1">
                                <a:latin typeface="Cambria Math" panose="02040503050406030204" pitchFamily="18" charset="0"/>
                              </a:rPr>
                              <m:t>j</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m:rPr>
                                <m:sty m:val="p"/>
                              </m:rPr>
                              <a:rPr lang="en-US" i="1">
                                <a:latin typeface="Cambria Math" panose="02040503050406030204" pitchFamily="18" charset="0"/>
                              </a:rPr>
                              <m:t>j</m:t>
                            </m:r>
                          </m:sub>
                        </m:sSub>
                        <m:r>
                          <a:rPr lang="en-US" i="1">
                            <a:latin typeface="Cambria Math" panose="02040503050406030204" pitchFamily="18" charset="0"/>
                          </a:rPr>
                          <m:t>|  </m:t>
                        </m:r>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nary>
                  </m:oMath>
                </a14:m>
                <a:endParaRPr lang="en-US" dirty="0"/>
              </a:p>
              <a:p>
                <a:endParaRPr lang="en-US" dirty="0"/>
              </a:p>
              <a:p>
                <a:pPr marL="0" indent="0">
                  <a:buNone/>
                </a:pPr>
                <a:endParaRPr lang="en-US" dirty="0"/>
              </a:p>
              <a:p>
                <a:endParaRPr lang="en-US" dirty="0"/>
              </a:p>
              <a:p>
                <a:r>
                  <a:rPr lang="en-US" dirty="0"/>
                  <a:t>On the board</a:t>
                </a:r>
              </a:p>
              <a:p>
                <a:pPr lvl="1"/>
                <a:r>
                  <a:rPr lang="en-US" dirty="0"/>
                  <a:t>(</a:t>
                </a:r>
                <a:r>
                  <a:rPr lang="en-US" dirty="0">
                    <a:hlinkClick r:id="rId2"/>
                  </a:rPr>
                  <a:t>https://www.youtube.com/watch?v=1BSTmslD3WE&amp;t=56s</a:t>
                </a:r>
                <a:r>
                  <a:rPr lang="en-US" dirty="0"/>
                  <a:t>) if you don’t remember what I’m going to show on the board.</a:t>
                </a:r>
              </a:p>
            </p:txBody>
          </p:sp>
        </mc:Choice>
        <mc:Fallback xmlns="">
          <p:sp>
            <p:nvSpPr>
              <p:cNvPr id="8" name="Content Placeholder 7">
                <a:extLst>
                  <a:ext uri="{FF2B5EF4-FFF2-40B4-BE49-F238E27FC236}">
                    <a16:creationId xmlns:a16="http://schemas.microsoft.com/office/drawing/2014/main" id="{0A62470C-B89C-5457-FD55-FCDE9DBB7608}"/>
                  </a:ext>
                </a:extLst>
              </p:cNvPr>
              <p:cNvSpPr>
                <a:spLocks noGrp="1" noRot="1" noChangeAspect="1" noMove="1" noResize="1" noEditPoints="1" noAdjustHandles="1" noChangeArrowheads="1" noChangeShapeType="1" noTextEdit="1"/>
              </p:cNvSpPr>
              <p:nvPr>
                <p:ph idx="1"/>
              </p:nvPr>
            </p:nvSpPr>
            <p:spPr>
              <a:blipFill>
                <a:blip r:embed="rId3"/>
                <a:stretch>
                  <a:fillRect l="-2774" t="-1749"/>
                </a:stretch>
              </a:blipFill>
            </p:spPr>
            <p:txBody>
              <a:bodyPr/>
              <a:lstStyle/>
              <a:p>
                <a:r>
                  <a:rPr lang="en-US">
                    <a:noFill/>
                  </a:rPr>
                  <a:t> </a:t>
                </a:r>
              </a:p>
            </p:txBody>
          </p:sp>
        </mc:Fallback>
      </mc:AlternateContent>
    </p:spTree>
    <p:extLst>
      <p:ext uri="{BB962C8B-B14F-4D97-AF65-F5344CB8AC3E}">
        <p14:creationId xmlns:p14="http://schemas.microsoft.com/office/powerpoint/2010/main" val="376456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7D46-E52B-D29A-DE35-7ED210C0124B}"/>
              </a:ext>
            </a:extLst>
          </p:cNvPr>
          <p:cNvSpPr>
            <a:spLocks noGrp="1"/>
          </p:cNvSpPr>
          <p:nvPr>
            <p:ph type="title"/>
          </p:nvPr>
        </p:nvSpPr>
        <p:spPr/>
        <p:txBody>
          <a:bodyPr/>
          <a:lstStyle/>
          <a:p>
            <a:r>
              <a:rPr lang="en-US" dirty="0"/>
              <a:t>Example 1.5 from 1.2.3 on the board…</a:t>
            </a:r>
          </a:p>
        </p:txBody>
      </p:sp>
      <p:sp>
        <p:nvSpPr>
          <p:cNvPr id="3" name="Content Placeholder 2">
            <a:extLst>
              <a:ext uri="{FF2B5EF4-FFF2-40B4-BE49-F238E27FC236}">
                <a16:creationId xmlns:a16="http://schemas.microsoft.com/office/drawing/2014/main" id="{D188214B-DD34-07E6-9028-3D557B6AAC8B}"/>
              </a:ext>
            </a:extLst>
          </p:cNvPr>
          <p:cNvSpPr>
            <a:spLocks noGrp="1"/>
          </p:cNvSpPr>
          <p:nvPr>
            <p:ph idx="1"/>
          </p:nvPr>
        </p:nvSpPr>
        <p:spPr/>
        <p:txBody>
          <a:bodyPr>
            <a:normAutofit/>
          </a:bodyPr>
          <a:lstStyle/>
          <a:p>
            <a:r>
              <a:rPr lang="en-US" dirty="0"/>
              <a:t>In a party…</a:t>
            </a:r>
          </a:p>
          <a:p>
            <a:pPr lvl="1"/>
            <a:r>
              <a:rPr lang="en-US" dirty="0"/>
              <a:t> there are 10 people with white shirts and 8  people with red shirts;</a:t>
            </a:r>
          </a:p>
          <a:p>
            <a:pPr lvl="1"/>
            <a:r>
              <a:rPr lang="en-US" dirty="0"/>
              <a:t> 4 people have black shoes and white shirts;</a:t>
            </a:r>
          </a:p>
          <a:p>
            <a:pPr lvl="1"/>
            <a:r>
              <a:rPr lang="en-US" dirty="0"/>
              <a:t> 3 people have black shoes and red shirts;</a:t>
            </a:r>
          </a:p>
          <a:p>
            <a:pPr lvl="1"/>
            <a:r>
              <a:rPr lang="en-US" dirty="0"/>
              <a:t>the total number of people with white or red shirts or black shoes is 21.</a:t>
            </a:r>
          </a:p>
          <a:p>
            <a:r>
              <a:rPr lang="en-US" dirty="0"/>
              <a:t>How many people have black shoes?</a:t>
            </a:r>
          </a:p>
        </p:txBody>
      </p:sp>
      <p:sp>
        <p:nvSpPr>
          <p:cNvPr id="4" name="Slide Number Placeholder 3">
            <a:extLst>
              <a:ext uri="{FF2B5EF4-FFF2-40B4-BE49-F238E27FC236}">
                <a16:creationId xmlns:a16="http://schemas.microsoft.com/office/drawing/2014/main" id="{1619A9CC-CB75-ED25-3273-3E3E19D937C5}"/>
              </a:ext>
            </a:extLst>
          </p:cNvPr>
          <p:cNvSpPr>
            <a:spLocks noGrp="1"/>
          </p:cNvSpPr>
          <p:nvPr>
            <p:ph type="sldNum" sz="quarter" idx="12"/>
          </p:nvPr>
        </p:nvSpPr>
        <p:spPr/>
        <p:txBody>
          <a:bodyPr/>
          <a:lstStyle/>
          <a:p>
            <a:fld id="{6088BDBC-A55A-0D4E-9238-49D16FB07DCD}" type="slidenum">
              <a:rPr lang="en-US" smtClean="0"/>
              <a:pPr/>
              <a:t>15</a:t>
            </a:fld>
            <a:endParaRPr lang="en-US"/>
          </a:p>
        </p:txBody>
      </p:sp>
    </p:spTree>
    <p:extLst>
      <p:ext uri="{BB962C8B-B14F-4D97-AF65-F5344CB8AC3E}">
        <p14:creationId xmlns:p14="http://schemas.microsoft.com/office/powerpoint/2010/main" val="423771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D46A7E-A67C-A75A-E922-64F731ABC552}"/>
              </a:ext>
            </a:extLst>
          </p:cNvPr>
          <p:cNvSpPr>
            <a:spLocks noGrp="1"/>
          </p:cNvSpPr>
          <p:nvPr>
            <p:ph type="sldNum" sz="quarter" idx="12"/>
          </p:nvPr>
        </p:nvSpPr>
        <p:spPr/>
        <p:txBody>
          <a:bodyPr/>
          <a:lstStyle/>
          <a:p>
            <a:fld id="{6088BDBC-A55A-0D4E-9238-49D16FB07DCD}" type="slidenum">
              <a:rPr lang="en-US" smtClean="0"/>
              <a:pPr/>
              <a:t>16</a:t>
            </a:fld>
            <a:endParaRPr lang="en-US"/>
          </a:p>
        </p:txBody>
      </p:sp>
      <p:pic>
        <p:nvPicPr>
          <p:cNvPr id="3" name="Picture 2">
            <a:extLst>
              <a:ext uri="{FF2B5EF4-FFF2-40B4-BE49-F238E27FC236}">
                <a16:creationId xmlns:a16="http://schemas.microsoft.com/office/drawing/2014/main" id="{6CC64B43-468F-38D9-E7E1-121714F3B982}"/>
              </a:ext>
            </a:extLst>
          </p:cNvPr>
          <p:cNvPicPr>
            <a:picLocks noChangeAspect="1"/>
          </p:cNvPicPr>
          <p:nvPr/>
        </p:nvPicPr>
        <p:blipFill>
          <a:blip r:embed="rId2"/>
          <a:stretch>
            <a:fillRect/>
          </a:stretch>
        </p:blipFill>
        <p:spPr>
          <a:xfrm>
            <a:off x="3358985" y="0"/>
            <a:ext cx="5474029" cy="6858000"/>
          </a:xfrm>
          <a:prstGeom prst="rect">
            <a:avLst/>
          </a:prstGeom>
        </p:spPr>
      </p:pic>
    </p:spTree>
    <p:extLst>
      <p:ext uri="{BB962C8B-B14F-4D97-AF65-F5344CB8AC3E}">
        <p14:creationId xmlns:p14="http://schemas.microsoft.com/office/powerpoint/2010/main" val="5677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FE36AE-6FB2-37A8-DAF2-1468FA5860DF}"/>
              </a:ext>
            </a:extLst>
          </p:cNvPr>
          <p:cNvSpPr>
            <a:spLocks noGrp="1"/>
          </p:cNvSpPr>
          <p:nvPr>
            <p:ph type="title"/>
          </p:nvPr>
        </p:nvSpPr>
        <p:spPr/>
        <p:txBody>
          <a:bodyPr/>
          <a:lstStyle/>
          <a:p>
            <a:r>
              <a:rPr lang="en-US" dirty="0"/>
              <a:t>Functions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FA9FD6D-59C6-8286-D7B0-8818F11B0255}"/>
                  </a:ext>
                </a:extLst>
              </p:cNvPr>
              <p:cNvSpPr>
                <a:spLocks noGrp="1"/>
              </p:cNvSpPr>
              <p:nvPr>
                <p:ph idx="1"/>
              </p:nvPr>
            </p:nvSpPr>
            <p:spPr/>
            <p:txBody>
              <a:bodyPr>
                <a:normAutofit fontScale="92500" lnSpcReduction="20000"/>
              </a:bodyPr>
              <a:lstStyle/>
              <a:p>
                <a:r>
                  <a:rPr lang="en-US" dirty="0"/>
                  <a:t>A function is, most simply, a </a:t>
                </a:r>
                <a:r>
                  <a:rPr lang="en-US" i="1" dirty="0"/>
                  <a:t>map</a:t>
                </a:r>
              </a:p>
              <a:p>
                <a:pPr marL="0" indent="0">
                  <a:buNone/>
                </a:pPr>
                <a:r>
                  <a:rPr lang="en-US" b="0" dirty="0"/>
                  <a: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 </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oMath>
                </a14:m>
                <a:endParaRPr lang="en-US" b="0" dirty="0"/>
              </a:p>
              <a:p>
                <a:r>
                  <a:rPr lang="en-US" dirty="0"/>
                  <a:t>f is the </a:t>
                </a:r>
                <a:r>
                  <a:rPr lang="en-US" b="1" dirty="0"/>
                  <a:t>function</a:t>
                </a:r>
              </a:p>
              <a:p>
                <a:r>
                  <a:rPr lang="en-US" b="0" dirty="0"/>
                  <a:t>A is the </a:t>
                </a:r>
                <a:r>
                  <a:rPr lang="en-US" b="1" dirty="0"/>
                  <a:t>domain</a:t>
                </a:r>
              </a:p>
              <a:p>
                <a:r>
                  <a:rPr lang="en-US" dirty="0"/>
                  <a:t>B is the </a:t>
                </a:r>
                <a:r>
                  <a:rPr lang="en-US" b="1" dirty="0"/>
                  <a:t>co-domain</a:t>
                </a:r>
              </a:p>
              <a:p>
                <a:r>
                  <a:rPr lang="en-US" b="0" dirty="0"/>
                  <a:t>When we write </a:t>
                </a:r>
                <a14:m>
                  <m:oMath xmlns:m="http://schemas.openxmlformats.org/officeDocument/2006/math">
                    <m:r>
                      <m:rPr>
                        <m:sty m:val="p"/>
                      </m:rPr>
                      <a:rPr lang="en-US" b="0" i="1" smtClean="0">
                        <a:latin typeface="Cambria Math" panose="02040503050406030204" pitchFamily="18" charset="0"/>
                      </a:rPr>
                      <m:t>f</m:t>
                    </m:r>
                    <m:r>
                      <a:rPr lang="en-US" b="0" i="1" smtClean="0">
                        <a:latin typeface="Cambria Math" panose="02040503050406030204" pitchFamily="18" charset="0"/>
                      </a:rPr>
                      <m:t>(</m:t>
                    </m:r>
                    <m:r>
                      <m:rPr>
                        <m:sty m:val="p"/>
                      </m:rPr>
                      <a:rPr lang="en-US" b="0" i="1" smtClean="0">
                        <a:latin typeface="Cambria Math" panose="02040503050406030204" pitchFamily="18" charset="0"/>
                      </a:rPr>
                      <m:t>x</m:t>
                    </m:r>
                    <m:r>
                      <a:rPr lang="en-US" b="0" i="1" smtClean="0">
                        <a:latin typeface="Cambria Math" panose="02040503050406030204" pitchFamily="18" charset="0"/>
                      </a:rPr>
                      <m:t>)</m:t>
                    </m:r>
                  </m:oMath>
                </a14:m>
                <a:r>
                  <a:rPr lang="en-US" b="0" dirty="0"/>
                  <a:t>, we are saying “take x, in the domain, and map it to something in the co-domain”</a:t>
                </a:r>
              </a:p>
              <a:p>
                <a:r>
                  <a:rPr lang="en-US" dirty="0"/>
                  <a:t>We can define functions!</a:t>
                </a:r>
              </a:p>
              <a:p>
                <a:pPr lvl="1"/>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=10</m:t>
                    </m:r>
                    <m:r>
                      <a:rPr lang="en-US" b="0" i="1" smtClean="0">
                        <a:latin typeface="Cambria Math" panose="02040503050406030204" pitchFamily="18" charset="0"/>
                      </a:rPr>
                      <m:t>𝑥</m:t>
                    </m:r>
                  </m:oMath>
                </a14:m>
                <a:endParaRPr lang="en-US" b="0" dirty="0"/>
              </a:p>
              <a:p>
                <a:pPr lvl="1"/>
                <a:r>
                  <a:rPr lang="en-US" b="0" dirty="0"/>
                  <a:t>…</a:t>
                </a:r>
              </a:p>
              <a:p>
                <a:r>
                  <a:rPr lang="en-US" b="0" dirty="0"/>
                  <a:t>The </a:t>
                </a:r>
                <a:r>
                  <a:rPr lang="en-US" b="0" i="1" dirty="0"/>
                  <a:t>range </a:t>
                </a:r>
                <a:r>
                  <a:rPr lang="en-US" b="0" dirty="0"/>
                  <a:t>of a function is the set of all possible values of f(x)</a:t>
                </a:r>
              </a:p>
              <a:p>
                <a:endParaRPr lang="en-US" dirty="0"/>
              </a:p>
            </p:txBody>
          </p:sp>
        </mc:Choice>
        <mc:Fallback xmlns="">
          <p:sp>
            <p:nvSpPr>
              <p:cNvPr id="5" name="Content Placeholder 4">
                <a:extLst>
                  <a:ext uri="{FF2B5EF4-FFF2-40B4-BE49-F238E27FC236}">
                    <a16:creationId xmlns:a16="http://schemas.microsoft.com/office/drawing/2014/main" id="{FFA9FD6D-59C6-8286-D7B0-8818F11B0255}"/>
                  </a:ext>
                </a:extLst>
              </p:cNvPr>
              <p:cNvSpPr>
                <a:spLocks noGrp="1" noRot="1" noChangeAspect="1" noMove="1" noResize="1" noEditPoints="1" noAdjustHandles="1" noChangeArrowheads="1" noChangeShapeType="1" noTextEdit="1"/>
              </p:cNvSpPr>
              <p:nvPr>
                <p:ph idx="1"/>
              </p:nvPr>
            </p:nvSpPr>
            <p:spPr>
              <a:blipFill>
                <a:blip r:embed="rId2"/>
                <a:stretch>
                  <a:fillRect l="-844" t="-379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4E880EE-DAB3-1C7D-E989-98A6959EF6D3}"/>
              </a:ext>
            </a:extLst>
          </p:cNvPr>
          <p:cNvSpPr>
            <a:spLocks noGrp="1"/>
          </p:cNvSpPr>
          <p:nvPr>
            <p:ph type="sldNum" sz="quarter" idx="12"/>
          </p:nvPr>
        </p:nvSpPr>
        <p:spPr/>
        <p:txBody>
          <a:bodyPr/>
          <a:lstStyle/>
          <a:p>
            <a:fld id="{6088BDBC-A55A-0D4E-9238-49D16FB07DCD}" type="slidenum">
              <a:rPr lang="en-US" smtClean="0"/>
              <a:pPr/>
              <a:t>17</a:t>
            </a:fld>
            <a:endParaRPr lang="en-US"/>
          </a:p>
        </p:txBody>
      </p:sp>
    </p:spTree>
    <p:extLst>
      <p:ext uri="{BB962C8B-B14F-4D97-AF65-F5344CB8AC3E}">
        <p14:creationId xmlns:p14="http://schemas.microsoft.com/office/powerpoint/2010/main" val="392245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493E9F-C8B0-7AD8-6758-CC252CC85043}"/>
              </a:ext>
            </a:extLst>
          </p:cNvPr>
          <p:cNvSpPr>
            <a:spLocks noGrp="1"/>
          </p:cNvSpPr>
          <p:nvPr>
            <p:ph type="sldNum" sz="quarter" idx="12"/>
          </p:nvPr>
        </p:nvSpPr>
        <p:spPr/>
        <p:txBody>
          <a:bodyPr/>
          <a:lstStyle/>
          <a:p>
            <a:fld id="{6088BDBC-A55A-0D4E-9238-49D16FB07DCD}" type="slidenum">
              <a:rPr lang="en-US" smtClean="0"/>
              <a:pPr/>
              <a:t>18</a:t>
            </a:fld>
            <a:endParaRPr lang="en-US"/>
          </a:p>
        </p:txBody>
      </p:sp>
      <p:pic>
        <p:nvPicPr>
          <p:cNvPr id="5" name="Picture 4" descr="Figure 1.14 in the course probability textbook, mapping a function domain to its co-domain and range">
            <a:extLst>
              <a:ext uri="{FF2B5EF4-FFF2-40B4-BE49-F238E27FC236}">
                <a16:creationId xmlns:a16="http://schemas.microsoft.com/office/drawing/2014/main" id="{9F8E9BDD-EEFB-8AB0-335B-E3713632F086}"/>
              </a:ext>
            </a:extLst>
          </p:cNvPr>
          <p:cNvPicPr>
            <a:picLocks noChangeAspect="1"/>
          </p:cNvPicPr>
          <p:nvPr/>
        </p:nvPicPr>
        <p:blipFill>
          <a:blip r:embed="rId2"/>
          <a:stretch>
            <a:fillRect/>
          </a:stretch>
        </p:blipFill>
        <p:spPr>
          <a:xfrm>
            <a:off x="2061210" y="449580"/>
            <a:ext cx="7480300" cy="3886200"/>
          </a:xfrm>
          <a:prstGeom prst="rect">
            <a:avLst/>
          </a:prstGeom>
        </p:spPr>
      </p:pic>
      <p:pic>
        <p:nvPicPr>
          <p:cNvPr id="6" name="Picture 5" descr="Problem 5 - Find the range of the function f: from the set of reals to the set of reals, defined as f(x) = sin(x)">
            <a:extLst>
              <a:ext uri="{FF2B5EF4-FFF2-40B4-BE49-F238E27FC236}">
                <a16:creationId xmlns:a16="http://schemas.microsoft.com/office/drawing/2014/main" id="{8272D3E5-73AC-3390-C4D1-AC86347A08DE}"/>
              </a:ext>
            </a:extLst>
          </p:cNvPr>
          <p:cNvPicPr>
            <a:picLocks noChangeAspect="1"/>
          </p:cNvPicPr>
          <p:nvPr/>
        </p:nvPicPr>
        <p:blipFill>
          <a:blip r:embed="rId3"/>
          <a:stretch>
            <a:fillRect/>
          </a:stretch>
        </p:blipFill>
        <p:spPr>
          <a:xfrm>
            <a:off x="3124200" y="5173043"/>
            <a:ext cx="5943600" cy="711200"/>
          </a:xfrm>
          <a:prstGeom prst="rect">
            <a:avLst/>
          </a:prstGeom>
        </p:spPr>
      </p:pic>
    </p:spTree>
    <p:extLst>
      <p:ext uri="{BB962C8B-B14F-4D97-AF65-F5344CB8AC3E}">
        <p14:creationId xmlns:p14="http://schemas.microsoft.com/office/powerpoint/2010/main" val="328695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0F2FC-5C40-B8DF-BEEA-4B93968ABA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0781EC-7055-5E23-D8A6-BA074F330154}"/>
              </a:ext>
            </a:extLst>
          </p:cNvPr>
          <p:cNvSpPr>
            <a:spLocks noGrp="1"/>
          </p:cNvSpPr>
          <p:nvPr>
            <p:ph type="title"/>
          </p:nvPr>
        </p:nvSpPr>
        <p:spPr/>
        <p:txBody>
          <a:bodyPr>
            <a:normAutofit fontScale="90000"/>
          </a:bodyPr>
          <a:lstStyle/>
          <a:p>
            <a:r>
              <a:rPr lang="en-US" dirty="0"/>
              <a:t>From sets and functions to </a:t>
            </a:r>
            <a:r>
              <a:rPr lang="en-US" i="1" dirty="0"/>
              <a:t>random events</a:t>
            </a:r>
            <a:endParaRPr lang="en-US" dirty="0"/>
          </a:p>
        </p:txBody>
      </p:sp>
      <p:sp>
        <p:nvSpPr>
          <p:cNvPr id="5" name="Content Placeholder 4">
            <a:extLst>
              <a:ext uri="{FF2B5EF4-FFF2-40B4-BE49-F238E27FC236}">
                <a16:creationId xmlns:a16="http://schemas.microsoft.com/office/drawing/2014/main" id="{B79A4AEE-1047-DB18-6C91-AEEE1700796C}"/>
              </a:ext>
            </a:extLst>
          </p:cNvPr>
          <p:cNvSpPr>
            <a:spLocks noGrp="1"/>
          </p:cNvSpPr>
          <p:nvPr>
            <p:ph idx="1"/>
          </p:nvPr>
        </p:nvSpPr>
        <p:spPr/>
        <p:txBody>
          <a:bodyPr>
            <a:normAutofit fontScale="92500" lnSpcReduction="10000"/>
          </a:bodyPr>
          <a:lstStyle/>
          <a:p>
            <a:r>
              <a:rPr lang="en-US" dirty="0"/>
              <a:t>As a reminder – probability deals with </a:t>
            </a:r>
            <a:r>
              <a:rPr lang="en-US" i="1" dirty="0"/>
              <a:t>random</a:t>
            </a:r>
            <a:r>
              <a:rPr lang="en-US" dirty="0"/>
              <a:t> things </a:t>
            </a:r>
          </a:p>
          <a:p>
            <a:pPr lvl="1"/>
            <a:r>
              <a:rPr lang="en-US" dirty="0"/>
              <a:t>Before they happen, we’re not sure what the outcome is going to be</a:t>
            </a:r>
          </a:p>
          <a:p>
            <a:r>
              <a:rPr lang="en-US" dirty="0"/>
              <a:t>One random thing we can think about is a random </a:t>
            </a:r>
            <a:r>
              <a:rPr lang="en-US" b="1" dirty="0"/>
              <a:t>experiment</a:t>
            </a:r>
          </a:p>
          <a:p>
            <a:pPr lvl="1"/>
            <a:r>
              <a:rPr lang="en-US" dirty="0"/>
              <a:t>A </a:t>
            </a:r>
            <a:r>
              <a:rPr lang="en-US" i="1" dirty="0"/>
              <a:t>trial </a:t>
            </a:r>
            <a:r>
              <a:rPr lang="en-US" dirty="0"/>
              <a:t>is one run of a random experiment… we can look at outcomes over multiple trials…</a:t>
            </a:r>
          </a:p>
          <a:p>
            <a:r>
              <a:rPr lang="en-US" dirty="0"/>
              <a:t>In a random experiment, we have </a:t>
            </a:r>
            <a:r>
              <a:rPr lang="en-US" b="1" dirty="0"/>
              <a:t>an outcome </a:t>
            </a:r>
            <a:r>
              <a:rPr lang="en-US" dirty="0"/>
              <a:t>and </a:t>
            </a:r>
            <a:r>
              <a:rPr lang="en-US" b="1" dirty="0"/>
              <a:t>a sample space. </a:t>
            </a:r>
            <a:r>
              <a:rPr lang="en-US" dirty="0"/>
              <a:t>The sample space is </a:t>
            </a:r>
            <a:r>
              <a:rPr lang="en-US" b="1" dirty="0"/>
              <a:t>the set of all possible outcomes</a:t>
            </a:r>
            <a:endParaRPr lang="en-US" dirty="0"/>
          </a:p>
          <a:p>
            <a:pPr lvl="1"/>
            <a:r>
              <a:rPr lang="en-US" dirty="0"/>
              <a:t>What is the sample space of a coin toss?</a:t>
            </a:r>
          </a:p>
          <a:p>
            <a:pPr lvl="1"/>
            <a:r>
              <a:rPr lang="en-US" dirty="0"/>
              <a:t>A die roll?</a:t>
            </a:r>
          </a:p>
          <a:p>
            <a:pPr lvl="1"/>
            <a:r>
              <a:rPr lang="en-US" dirty="0"/>
              <a:t>The </a:t>
            </a:r>
            <a:r>
              <a:rPr lang="en-US" dirty="0" err="1"/>
              <a:t>Sabres’</a:t>
            </a:r>
            <a:r>
              <a:rPr lang="en-US" dirty="0"/>
              <a:t> game?</a:t>
            </a:r>
          </a:p>
          <a:p>
            <a:pPr lvl="1"/>
            <a:r>
              <a:rPr lang="en-US" dirty="0"/>
              <a:t>Tossing a coin three times?</a:t>
            </a:r>
          </a:p>
          <a:p>
            <a:r>
              <a:rPr lang="en-US" dirty="0"/>
              <a:t>An </a:t>
            </a:r>
            <a:r>
              <a:rPr lang="en-US" b="1" dirty="0"/>
              <a:t>event </a:t>
            </a:r>
            <a:r>
              <a:rPr lang="en-US" dirty="0"/>
              <a:t>is a </a:t>
            </a:r>
            <a:r>
              <a:rPr lang="en-US" b="1" dirty="0"/>
              <a:t>subset of the sample space</a:t>
            </a:r>
            <a:endParaRPr lang="en-US" dirty="0"/>
          </a:p>
        </p:txBody>
      </p:sp>
      <p:sp>
        <p:nvSpPr>
          <p:cNvPr id="2" name="Slide Number Placeholder 1">
            <a:extLst>
              <a:ext uri="{FF2B5EF4-FFF2-40B4-BE49-F238E27FC236}">
                <a16:creationId xmlns:a16="http://schemas.microsoft.com/office/drawing/2014/main" id="{6F6B8955-14EE-A2EF-3A65-F63F99B986F7}"/>
              </a:ext>
            </a:extLst>
          </p:cNvPr>
          <p:cNvSpPr>
            <a:spLocks noGrp="1"/>
          </p:cNvSpPr>
          <p:nvPr>
            <p:ph type="sldNum" sz="quarter" idx="12"/>
          </p:nvPr>
        </p:nvSpPr>
        <p:spPr/>
        <p:txBody>
          <a:bodyPr/>
          <a:lstStyle/>
          <a:p>
            <a:fld id="{6088BDBC-A55A-0D4E-9238-49D16FB07DCD}" type="slidenum">
              <a:rPr lang="en-US" smtClean="0"/>
              <a:pPr/>
              <a:t>19</a:t>
            </a:fld>
            <a:endParaRPr lang="en-US"/>
          </a:p>
        </p:txBody>
      </p:sp>
    </p:spTree>
    <p:extLst>
      <p:ext uri="{BB962C8B-B14F-4D97-AF65-F5344CB8AC3E}">
        <p14:creationId xmlns:p14="http://schemas.microsoft.com/office/powerpoint/2010/main" val="2451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A1260-7BE7-3B46-FC1A-3AE695D4C21E}"/>
              </a:ext>
            </a:extLst>
          </p:cNvPr>
          <p:cNvSpPr>
            <a:spLocks noGrp="1"/>
          </p:cNvSpPr>
          <p:nvPr>
            <p:ph type="title"/>
          </p:nvPr>
        </p:nvSpPr>
        <p:spPr/>
        <p:txBody>
          <a:bodyPr/>
          <a:lstStyle/>
          <a:p>
            <a:r>
              <a:rPr lang="en-US" dirty="0"/>
              <a:t>Announcements</a:t>
            </a:r>
          </a:p>
        </p:txBody>
      </p:sp>
      <p:sp>
        <p:nvSpPr>
          <p:cNvPr id="4" name="Content Placeholder 3">
            <a:extLst>
              <a:ext uri="{FF2B5EF4-FFF2-40B4-BE49-F238E27FC236}">
                <a16:creationId xmlns:a16="http://schemas.microsoft.com/office/drawing/2014/main" id="{75E01834-77A9-3EF0-8C8C-977CA2B0CAD7}"/>
              </a:ext>
            </a:extLst>
          </p:cNvPr>
          <p:cNvSpPr>
            <a:spLocks noGrp="1"/>
          </p:cNvSpPr>
          <p:nvPr>
            <p:ph idx="1"/>
          </p:nvPr>
        </p:nvSpPr>
        <p:spPr/>
        <p:txBody>
          <a:bodyPr>
            <a:normAutofit/>
          </a:bodyPr>
          <a:lstStyle/>
          <a:p>
            <a:r>
              <a:rPr lang="en-US" sz="3600" dirty="0"/>
              <a:t>Attendance reminder</a:t>
            </a:r>
          </a:p>
          <a:p>
            <a:r>
              <a:rPr lang="en-US" sz="3600" dirty="0"/>
              <a:t>Questions?</a:t>
            </a:r>
          </a:p>
        </p:txBody>
      </p:sp>
    </p:spTree>
    <p:extLst>
      <p:ext uri="{BB962C8B-B14F-4D97-AF65-F5344CB8AC3E}">
        <p14:creationId xmlns:p14="http://schemas.microsoft.com/office/powerpoint/2010/main" val="329408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4A77-F409-286D-D874-3B3AD0D3D4AC}"/>
              </a:ext>
            </a:extLst>
          </p:cNvPr>
          <p:cNvSpPr>
            <a:spLocks noGrp="1"/>
          </p:cNvSpPr>
          <p:nvPr>
            <p:ph type="title"/>
          </p:nvPr>
        </p:nvSpPr>
        <p:spPr/>
        <p:txBody>
          <a:bodyPr>
            <a:normAutofit/>
          </a:bodyPr>
          <a:lstStyle/>
          <a:p>
            <a:r>
              <a:rPr lang="en-US" dirty="0"/>
              <a:t>From random events to </a:t>
            </a:r>
            <a:r>
              <a:rPr lang="en-US" i="1" dirty="0"/>
              <a:t>probability </a:t>
            </a:r>
            <a:r>
              <a:rPr lang="en-US" dirty="0"/>
              <a:t>(pt 1) </a:t>
            </a:r>
          </a:p>
        </p:txBody>
      </p:sp>
      <p:sp>
        <p:nvSpPr>
          <p:cNvPr id="3" name="Content Placeholder 2">
            <a:extLst>
              <a:ext uri="{FF2B5EF4-FFF2-40B4-BE49-F238E27FC236}">
                <a16:creationId xmlns:a16="http://schemas.microsoft.com/office/drawing/2014/main" id="{9BF59D0E-68EB-8DF3-A036-C7812004A3E3}"/>
              </a:ext>
            </a:extLst>
          </p:cNvPr>
          <p:cNvSpPr>
            <a:spLocks noGrp="1"/>
          </p:cNvSpPr>
          <p:nvPr>
            <p:ph idx="1"/>
          </p:nvPr>
        </p:nvSpPr>
        <p:spPr/>
        <p:txBody>
          <a:bodyPr>
            <a:normAutofit/>
          </a:bodyPr>
          <a:lstStyle/>
          <a:p>
            <a:r>
              <a:rPr lang="en-US" dirty="0"/>
              <a:t>The goal of a probability model is </a:t>
            </a:r>
            <a:r>
              <a:rPr lang="en-US" b="1" dirty="0"/>
              <a:t>to assign a probability to certain events</a:t>
            </a:r>
          </a:p>
          <a:p>
            <a:pPr lvl="1"/>
            <a:r>
              <a:rPr lang="en-US" dirty="0"/>
              <a:t>If the outcome of an experiment is in an event set (E), we say that event has </a:t>
            </a:r>
            <a:r>
              <a:rPr lang="en-US" i="1" dirty="0"/>
              <a:t>occurred</a:t>
            </a:r>
          </a:p>
          <a:p>
            <a:r>
              <a:rPr lang="en-US" dirty="0"/>
              <a:t>The </a:t>
            </a:r>
            <a:r>
              <a:rPr lang="en-US" i="1" dirty="0"/>
              <a:t>probability </a:t>
            </a:r>
            <a:r>
              <a:rPr lang="en-US" dirty="0"/>
              <a:t>of event A </a:t>
            </a:r>
            <a:r>
              <a:rPr lang="en-US" dirty="0" err="1"/>
              <a:t>occuring</a:t>
            </a:r>
            <a:r>
              <a:rPr lang="en-US" dirty="0"/>
              <a:t> is written as…</a:t>
            </a:r>
          </a:p>
          <a:p>
            <a:pPr lvl="1"/>
            <a:r>
              <a:rPr lang="en-US" dirty="0"/>
              <a:t>P(A)</a:t>
            </a:r>
          </a:p>
          <a:p>
            <a:pPr lvl="1"/>
            <a:r>
              <a:rPr lang="en-US" dirty="0"/>
              <a:t>NOTE: P(1) is the same as writing P({1})</a:t>
            </a:r>
          </a:p>
          <a:p>
            <a:r>
              <a:rPr lang="en-US" dirty="0"/>
              <a:t>This must take on a value between?</a:t>
            </a:r>
          </a:p>
          <a:p>
            <a:pPr lvl="1"/>
            <a:r>
              <a:rPr lang="en-US" dirty="0"/>
              <a:t>[0,1]</a:t>
            </a:r>
          </a:p>
        </p:txBody>
      </p:sp>
      <p:sp>
        <p:nvSpPr>
          <p:cNvPr id="4" name="Slide Number Placeholder 3">
            <a:extLst>
              <a:ext uri="{FF2B5EF4-FFF2-40B4-BE49-F238E27FC236}">
                <a16:creationId xmlns:a16="http://schemas.microsoft.com/office/drawing/2014/main" id="{C9CC3E37-AF7B-3100-AB8C-B6ED257E651F}"/>
              </a:ext>
            </a:extLst>
          </p:cNvPr>
          <p:cNvSpPr>
            <a:spLocks noGrp="1"/>
          </p:cNvSpPr>
          <p:nvPr>
            <p:ph type="sldNum" sz="quarter" idx="12"/>
          </p:nvPr>
        </p:nvSpPr>
        <p:spPr/>
        <p:txBody>
          <a:bodyPr/>
          <a:lstStyle/>
          <a:p>
            <a:fld id="{6088BDBC-A55A-0D4E-9238-49D16FB07DCD}" type="slidenum">
              <a:rPr lang="en-US" smtClean="0"/>
              <a:pPr/>
              <a:t>20</a:t>
            </a:fld>
            <a:endParaRPr lang="en-US"/>
          </a:p>
        </p:txBody>
      </p:sp>
    </p:spTree>
    <p:extLst>
      <p:ext uri="{BB962C8B-B14F-4D97-AF65-F5344CB8AC3E}">
        <p14:creationId xmlns:p14="http://schemas.microsoft.com/office/powerpoint/2010/main" val="497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4ECD-01BC-97A4-FAF2-1D5DD8A7B210}"/>
              </a:ext>
            </a:extLst>
          </p:cNvPr>
          <p:cNvSpPr>
            <a:spLocks noGrp="1"/>
          </p:cNvSpPr>
          <p:nvPr>
            <p:ph type="title"/>
          </p:nvPr>
        </p:nvSpPr>
        <p:spPr/>
        <p:txBody>
          <a:bodyPr/>
          <a:lstStyle/>
          <a:p>
            <a:r>
              <a:rPr lang="en-US" dirty="0"/>
              <a:t>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CF8F302-90FE-A954-42ED-3791C415F649}"/>
                  </a:ext>
                </a:extLst>
              </p:cNvPr>
              <p:cNvSpPr>
                <a:spLocks noGrp="1"/>
              </p:cNvSpPr>
              <p:nvPr>
                <p:ph idx="1"/>
              </p:nvPr>
            </p:nvSpPr>
            <p:spPr/>
            <p:txBody>
              <a:bodyPr/>
              <a:lstStyle/>
              <a:p>
                <a:r>
                  <a:rPr lang="en-US" dirty="0"/>
                  <a:t>What is the probability of the following events occurring?</a:t>
                </a:r>
              </a:p>
              <a:p>
                <a:pPr lvl="1"/>
                <a:r>
                  <a:rPr lang="en-US" dirty="0"/>
                  <a:t>E = {H} when flipping a coin?</a:t>
                </a:r>
              </a:p>
              <a:p>
                <a:pPr lvl="1"/>
                <a:r>
                  <a:rPr lang="en-US" dirty="0"/>
                  <a:t>E = { x | x &lt; 3} when rolling a dice?</a:t>
                </a:r>
              </a:p>
              <a:p>
                <a:pPr lvl="1"/>
                <a:r>
                  <a:rPr lang="en-US" dirty="0"/>
                  <a:t>E = {W} for the </a:t>
                </a:r>
                <a:r>
                  <a:rPr lang="en-US" dirty="0" err="1"/>
                  <a:t>Sabres</a:t>
                </a:r>
                <a:r>
                  <a:rPr lang="en-US" dirty="0"/>
                  <a:t> during their next game?</a:t>
                </a:r>
              </a:p>
              <a:p>
                <a:pPr lvl="1"/>
                <a:r>
                  <a:rPr lang="en-US" dirty="0"/>
                  <a:t>E = </a:t>
                </a:r>
                <a14:m>
                  <m:oMath xmlns:m="http://schemas.openxmlformats.org/officeDocument/2006/math">
                    <m:r>
                      <m:rPr>
                        <m:nor/>
                      </m:rPr>
                      <a:rPr lang="en-US" dirty="0"/>
                      <m:t>{1,2}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m:t>
                    </m:r>
                  </m:oMath>
                </a14:m>
                <a:r>
                  <a:rPr lang="en-US" dirty="0"/>
                  <a:t> for a dice roll?</a:t>
                </a:r>
              </a:p>
              <a:p>
                <a:endParaRPr lang="en-US" dirty="0"/>
              </a:p>
            </p:txBody>
          </p:sp>
        </mc:Choice>
        <mc:Fallback>
          <p:sp>
            <p:nvSpPr>
              <p:cNvPr id="3" name="Content Placeholder 2">
                <a:extLst>
                  <a:ext uri="{FF2B5EF4-FFF2-40B4-BE49-F238E27FC236}">
                    <a16:creationId xmlns:a16="http://schemas.microsoft.com/office/drawing/2014/main" id="{FCF8F302-90FE-A954-42ED-3791C415F649}"/>
                  </a:ext>
                </a:extLst>
              </p:cNvPr>
              <p:cNvSpPr>
                <a:spLocks noGrp="1" noRot="1" noChangeAspect="1" noMove="1" noResize="1" noEditPoints="1" noAdjustHandles="1" noChangeArrowheads="1" noChangeShapeType="1" noTextEdit="1"/>
              </p:cNvSpPr>
              <p:nvPr>
                <p:ph idx="1"/>
              </p:nvPr>
            </p:nvSpPr>
            <p:spPr>
              <a:blipFill>
                <a:blip r:embed="rId2"/>
                <a:stretch>
                  <a:fillRect l="-1086" t="-20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21972A-82EC-A271-AEFB-B142530D512D}"/>
              </a:ext>
            </a:extLst>
          </p:cNvPr>
          <p:cNvSpPr>
            <a:spLocks noGrp="1"/>
          </p:cNvSpPr>
          <p:nvPr>
            <p:ph type="sldNum" sz="quarter" idx="12"/>
          </p:nvPr>
        </p:nvSpPr>
        <p:spPr/>
        <p:txBody>
          <a:bodyPr/>
          <a:lstStyle/>
          <a:p>
            <a:fld id="{6088BDBC-A55A-0D4E-9238-49D16FB07DCD}" type="slidenum">
              <a:rPr lang="en-US" smtClean="0"/>
              <a:pPr/>
              <a:t>21</a:t>
            </a:fld>
            <a:endParaRPr lang="en-US"/>
          </a:p>
        </p:txBody>
      </p:sp>
    </p:spTree>
    <p:extLst>
      <p:ext uri="{BB962C8B-B14F-4D97-AF65-F5344CB8AC3E}">
        <p14:creationId xmlns:p14="http://schemas.microsoft.com/office/powerpoint/2010/main" val="4223852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CF479-63B6-9219-EE25-5DC8C88BC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4327A-A92D-7A1A-BDA9-EF40CAC75551}"/>
              </a:ext>
            </a:extLst>
          </p:cNvPr>
          <p:cNvSpPr>
            <a:spLocks noGrp="1"/>
          </p:cNvSpPr>
          <p:nvPr>
            <p:ph type="title"/>
          </p:nvPr>
        </p:nvSpPr>
        <p:spPr/>
        <p:txBody>
          <a:bodyPr>
            <a:normAutofit/>
          </a:bodyPr>
          <a:lstStyle/>
          <a:p>
            <a:r>
              <a:rPr lang="en-US" dirty="0"/>
              <a:t>Axioms of Probability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72536AF-8E1F-19CC-AA4D-D2E8FECDE526}"/>
                  </a:ext>
                </a:extLst>
              </p:cNvPr>
              <p:cNvSpPr>
                <a:spLocks noGrp="1"/>
              </p:cNvSpPr>
              <p:nvPr>
                <p:ph idx="1"/>
              </p:nvPr>
            </p:nvSpPr>
            <p:spPr/>
            <p:txBody>
              <a:bodyPr/>
              <a:lstStyle/>
              <a:p>
                <a:r>
                  <a:rPr lang="en-US" dirty="0"/>
                  <a:t>Axiom 1: For any event A, P(A) &gt;= ___</a:t>
                </a:r>
              </a:p>
              <a:p>
                <a:r>
                  <a:rPr lang="en-US" dirty="0"/>
                  <a:t>Axiom 2: Probability of the sample space S is P(S) = ____</a:t>
                </a:r>
              </a:p>
              <a:p>
                <a:r>
                  <a:rPr lang="en-US" dirty="0"/>
                  <a:t>Axiom 3: If A</a:t>
                </a:r>
                <a:r>
                  <a:rPr lang="en-US" baseline="-25000" dirty="0"/>
                  <a:t>1,</a:t>
                </a:r>
                <a:r>
                  <a:rPr lang="en-US" dirty="0"/>
                  <a:t> A</a:t>
                </a:r>
                <a:r>
                  <a:rPr lang="en-US" baseline="-25000" dirty="0"/>
                  <a:t>2,</a:t>
                </a:r>
                <a:r>
                  <a:rPr lang="en-US" dirty="0"/>
                  <a:t> A</a:t>
                </a:r>
                <a:r>
                  <a:rPr lang="en-US" baseline="-25000" dirty="0"/>
                  <a:t>3</a:t>
                </a:r>
                <a:r>
                  <a:rPr lang="en-US" dirty="0"/>
                  <a:t>,… are </a:t>
                </a:r>
                <a:r>
                  <a:rPr lang="en-US" b="1" dirty="0"/>
                  <a:t>disjoint </a:t>
                </a:r>
                <a:r>
                  <a:rPr lang="en-US" dirty="0"/>
                  <a:t>events, then </a:t>
                </a:r>
                <a14:m>
                  <m:oMath xmlns:m="http://schemas.openxmlformats.org/officeDocument/2006/math">
                    <m:r>
                      <m:rPr>
                        <m:sty m:val="p"/>
                      </m:rPr>
                      <a:rPr lang="en-US" b="0" i="1" smtClean="0">
                        <a:latin typeface="Cambria Math" panose="02040503050406030204" pitchFamily="18" charset="0"/>
                      </a:rPr>
                      <m:t>P</m:t>
                    </m:r>
                    <m:r>
                      <a:rPr lang="en-US" b="0" i="1" smtClean="0">
                        <a:latin typeface="Cambria Math" panose="02040503050406030204" pitchFamily="18" charset="0"/>
                      </a:rPr>
                      <m:t>(</m:t>
                    </m:r>
                    <m:r>
                      <m:rPr>
                        <m:nor/>
                      </m:rPr>
                      <a:rPr lang="en-US" dirty="0"/>
                      <m:t>A</m:t>
                    </m:r>
                    <m:r>
                      <m:rPr>
                        <m:nor/>
                      </m:rPr>
                      <a:rPr lang="en-US" baseline="-25000" dirty="0"/>
                      <m:t>1</m:t>
                    </m:r>
                    <m:r>
                      <a:rPr lang="en-US" b="0" i="1" dirty="0" smtClean="0">
                        <a:latin typeface="Cambria Math" panose="02040503050406030204" pitchFamily="18" charset="0"/>
                      </a:rPr>
                      <m:t>⋂</m:t>
                    </m:r>
                    <m:r>
                      <m:rPr>
                        <m:nor/>
                      </m:rPr>
                      <a:rPr lang="en-US" dirty="0"/>
                      <m:t>A</m:t>
                    </m:r>
                    <m:r>
                      <m:rPr>
                        <m:nor/>
                      </m:rPr>
                      <a:rPr lang="en-US" baseline="-25000" dirty="0"/>
                      <m:t>2</m:t>
                    </m:r>
                    <m:r>
                      <a:rPr lang="en-US" i="1" dirty="0">
                        <a:latin typeface="Cambria Math" panose="02040503050406030204" pitchFamily="18" charset="0"/>
                      </a:rPr>
                      <m:t>⋂</m:t>
                    </m:r>
                    <m:r>
                      <m:rPr>
                        <m:nor/>
                      </m:rPr>
                      <a:rPr lang="en-US" dirty="0"/>
                      <m:t>A</m:t>
                    </m:r>
                    <m:r>
                      <m:rPr>
                        <m:nor/>
                      </m:rPr>
                      <a:rPr lang="en-US" baseline="-25000" dirty="0"/>
                      <m:t>3</m:t>
                    </m:r>
                    <m:r>
                      <m:rPr>
                        <m:nor/>
                      </m:rPr>
                      <a:rPr lang="en-US" dirty="0"/>
                      <m:t>…</m:t>
                    </m:r>
                    <m:r>
                      <m:rPr>
                        <m:nor/>
                      </m:rPr>
                      <a:rPr lang="en-US" b="0" i="0" dirty="0" smtClean="0"/>
                      <m:t> = </m:t>
                    </m:r>
                    <m:r>
                      <m:rPr>
                        <m:nor/>
                      </m:rPr>
                      <a:rPr lang="en-US" b="0" i="0" dirty="0" smtClean="0"/>
                      <m:t>P</m:t>
                    </m:r>
                    <m:r>
                      <m:rPr>
                        <m:nor/>
                      </m:rPr>
                      <a:rPr lang="en-US" b="0" i="0" dirty="0" smtClean="0"/>
                      <m:t>(</m:t>
                    </m:r>
                    <m:r>
                      <m:rPr>
                        <m:nor/>
                      </m:rPr>
                      <a:rPr lang="en-US" dirty="0"/>
                      <m:t>A</m:t>
                    </m:r>
                    <m:r>
                      <m:rPr>
                        <m:nor/>
                      </m:rPr>
                      <a:rPr lang="en-US" baseline="-25000" dirty="0"/>
                      <m:t>1</m:t>
                    </m:r>
                    <m:r>
                      <m:rPr>
                        <m:nor/>
                      </m:rPr>
                      <a:rPr lang="en-US" b="0" i="0" dirty="0" smtClean="0"/>
                      <m:t>)+</m:t>
                    </m:r>
                    <m:r>
                      <m:rPr>
                        <m:nor/>
                      </m:rPr>
                      <a:rPr lang="en-US" dirty="0"/>
                      <m:t>P</m:t>
                    </m:r>
                    <m:r>
                      <m:rPr>
                        <m:nor/>
                      </m:rPr>
                      <a:rPr lang="en-US" dirty="0"/>
                      <m:t>(</m:t>
                    </m:r>
                    <m:r>
                      <m:rPr>
                        <m:nor/>
                      </m:rPr>
                      <a:rPr lang="en-US" dirty="0"/>
                      <m:t>A</m:t>
                    </m:r>
                    <m:r>
                      <m:rPr>
                        <m:nor/>
                      </m:rPr>
                      <a:rPr lang="en-US" b="0" i="0" baseline="-25000" dirty="0" smtClean="0"/>
                      <m:t>2</m:t>
                    </m:r>
                    <m:r>
                      <m:rPr>
                        <m:nor/>
                      </m:rPr>
                      <a:rPr lang="en-US" dirty="0"/>
                      <m:t>)+</m:t>
                    </m:r>
                    <m:r>
                      <m:rPr>
                        <m:nor/>
                      </m:rPr>
                      <a:rPr lang="en-US" dirty="0"/>
                      <m:t>P</m:t>
                    </m:r>
                    <m:r>
                      <m:rPr>
                        <m:nor/>
                      </m:rPr>
                      <a:rPr lang="en-US" dirty="0"/>
                      <m:t>(</m:t>
                    </m:r>
                    <m:r>
                      <m:rPr>
                        <m:nor/>
                      </m:rPr>
                      <a:rPr lang="en-US" dirty="0"/>
                      <m:t>A</m:t>
                    </m:r>
                    <m:r>
                      <m:rPr>
                        <m:nor/>
                      </m:rPr>
                      <a:rPr lang="en-US" b="0" i="0" baseline="-25000" dirty="0" smtClean="0"/>
                      <m:t>3</m:t>
                    </m:r>
                    <m:r>
                      <m:rPr>
                        <m:nor/>
                      </m:rPr>
                      <a:rPr lang="en-US" dirty="0"/>
                      <m:t>)+</m:t>
                    </m:r>
                    <m:r>
                      <a:rPr lang="en-US" b="0" i="1" dirty="0" smtClean="0">
                        <a:latin typeface="Cambria Math" panose="02040503050406030204" pitchFamily="18" charset="0"/>
                      </a:rPr>
                      <m:t>…</m:t>
                    </m:r>
                  </m:oMath>
                </a14:m>
                <a:endParaRPr lang="en-US" dirty="0"/>
              </a:p>
              <a:p>
                <a:pPr marL="457200" lvl="1" indent="0">
                  <a:buNone/>
                </a:pPr>
                <a:r>
                  <a:rPr lang="en-US" dirty="0"/>
                  <a:t>… what does disjoint mean, again?</a:t>
                </a:r>
              </a:p>
              <a:p>
                <a:endParaRPr lang="en-US" dirty="0"/>
              </a:p>
            </p:txBody>
          </p:sp>
        </mc:Choice>
        <mc:Fallback>
          <p:sp>
            <p:nvSpPr>
              <p:cNvPr id="3" name="Content Placeholder 2">
                <a:extLst>
                  <a:ext uri="{FF2B5EF4-FFF2-40B4-BE49-F238E27FC236}">
                    <a16:creationId xmlns:a16="http://schemas.microsoft.com/office/drawing/2014/main" id="{972536AF-8E1F-19CC-AA4D-D2E8FECDE526}"/>
                  </a:ext>
                </a:extLst>
              </p:cNvPr>
              <p:cNvSpPr>
                <a:spLocks noGrp="1" noRot="1" noChangeAspect="1" noMove="1" noResize="1" noEditPoints="1" noAdjustHandles="1" noChangeArrowheads="1" noChangeShapeType="1" noTextEdit="1"/>
              </p:cNvSpPr>
              <p:nvPr>
                <p:ph idx="1"/>
              </p:nvPr>
            </p:nvSpPr>
            <p:spPr>
              <a:blipFill>
                <a:blip r:embed="rId2"/>
                <a:stretch>
                  <a:fillRect l="-1086" t="-20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7575F0D-0E99-8615-90FF-9FA75B97924E}"/>
              </a:ext>
            </a:extLst>
          </p:cNvPr>
          <p:cNvSpPr>
            <a:spLocks noGrp="1"/>
          </p:cNvSpPr>
          <p:nvPr>
            <p:ph type="sldNum" sz="quarter" idx="12"/>
          </p:nvPr>
        </p:nvSpPr>
        <p:spPr/>
        <p:txBody>
          <a:bodyPr/>
          <a:lstStyle/>
          <a:p>
            <a:fld id="{6088BDBC-A55A-0D4E-9238-49D16FB07DCD}" type="slidenum">
              <a:rPr lang="en-US" smtClean="0"/>
              <a:pPr/>
              <a:t>22</a:t>
            </a:fld>
            <a:endParaRPr lang="en-US"/>
          </a:p>
        </p:txBody>
      </p:sp>
    </p:spTree>
    <p:extLst>
      <p:ext uri="{BB962C8B-B14F-4D97-AF65-F5344CB8AC3E}">
        <p14:creationId xmlns:p14="http://schemas.microsoft.com/office/powerpoint/2010/main" val="30668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370F-E692-2E1E-BDC3-76FD260C9F46}"/>
              </a:ext>
            </a:extLst>
          </p:cNvPr>
          <p:cNvSpPr>
            <a:spLocks noGrp="1"/>
          </p:cNvSpPr>
          <p:nvPr>
            <p:ph type="title"/>
          </p:nvPr>
        </p:nvSpPr>
        <p:spPr/>
        <p:txBody>
          <a:bodyPr/>
          <a:lstStyle/>
          <a:p>
            <a:r>
              <a:rPr lang="en-US" dirty="0"/>
              <a:t>More Practice Finding Probabilities</a:t>
            </a:r>
          </a:p>
        </p:txBody>
      </p:sp>
      <p:sp>
        <p:nvSpPr>
          <p:cNvPr id="3" name="Content Placeholder 2">
            <a:extLst>
              <a:ext uri="{FF2B5EF4-FFF2-40B4-BE49-F238E27FC236}">
                <a16:creationId xmlns:a16="http://schemas.microsoft.com/office/drawing/2014/main" id="{E2A73ED0-C0FD-87EF-02FD-8BB686B1E773}"/>
              </a:ext>
            </a:extLst>
          </p:cNvPr>
          <p:cNvSpPr>
            <a:spLocks noGrp="1"/>
          </p:cNvSpPr>
          <p:nvPr>
            <p:ph idx="1"/>
          </p:nvPr>
        </p:nvSpPr>
        <p:spPr/>
        <p:txBody>
          <a:bodyPr/>
          <a:lstStyle/>
          <a:p>
            <a:r>
              <a:rPr lang="en-US" dirty="0"/>
              <a:t>What is the probability of E = {1,5} when rolling a fair die?</a:t>
            </a:r>
          </a:p>
          <a:p>
            <a:pPr lvl="1"/>
            <a:r>
              <a:rPr lang="en-US" dirty="0"/>
              <a:t>… first … how would we write this as a probability statement?</a:t>
            </a:r>
          </a:p>
          <a:p>
            <a:pPr lvl="1"/>
            <a:r>
              <a:rPr lang="en-US" dirty="0"/>
              <a:t>… can we use the axioms of probability to help us here?</a:t>
            </a:r>
          </a:p>
        </p:txBody>
      </p:sp>
      <p:sp>
        <p:nvSpPr>
          <p:cNvPr id="4" name="Slide Number Placeholder 3">
            <a:extLst>
              <a:ext uri="{FF2B5EF4-FFF2-40B4-BE49-F238E27FC236}">
                <a16:creationId xmlns:a16="http://schemas.microsoft.com/office/drawing/2014/main" id="{FACB631F-319A-909D-EB17-F98618022605}"/>
              </a:ext>
            </a:extLst>
          </p:cNvPr>
          <p:cNvSpPr>
            <a:spLocks noGrp="1"/>
          </p:cNvSpPr>
          <p:nvPr>
            <p:ph type="sldNum" sz="quarter" idx="12"/>
          </p:nvPr>
        </p:nvSpPr>
        <p:spPr/>
        <p:txBody>
          <a:bodyPr/>
          <a:lstStyle/>
          <a:p>
            <a:fld id="{6088BDBC-A55A-0D4E-9238-49D16FB07DCD}" type="slidenum">
              <a:rPr lang="en-US" smtClean="0"/>
              <a:pPr/>
              <a:t>23</a:t>
            </a:fld>
            <a:endParaRPr lang="en-US"/>
          </a:p>
        </p:txBody>
      </p:sp>
    </p:spTree>
    <p:extLst>
      <p:ext uri="{BB962C8B-B14F-4D97-AF65-F5344CB8AC3E}">
        <p14:creationId xmlns:p14="http://schemas.microsoft.com/office/powerpoint/2010/main" val="358433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EFB157-19FA-D8B7-A2FD-8FC728FB4AFD}"/>
              </a:ext>
            </a:extLst>
          </p:cNvPr>
          <p:cNvSpPr>
            <a:spLocks noGrp="1"/>
          </p:cNvSpPr>
          <p:nvPr>
            <p:ph type="sldNum" sz="quarter" idx="12"/>
          </p:nvPr>
        </p:nvSpPr>
        <p:spPr/>
        <p:txBody>
          <a:bodyPr/>
          <a:lstStyle/>
          <a:p>
            <a:fld id="{6088BDBC-A55A-0D4E-9238-49D16FB07DCD}" type="slidenum">
              <a:rPr lang="en-US" smtClean="0"/>
              <a:pPr/>
              <a:t>24</a:t>
            </a:fld>
            <a:endParaRPr lang="en-US"/>
          </a:p>
        </p:txBody>
      </p:sp>
      <p:sp>
        <p:nvSpPr>
          <p:cNvPr id="6" name="Rectangle 5">
            <a:extLst>
              <a:ext uri="{FF2B5EF4-FFF2-40B4-BE49-F238E27FC236}">
                <a16:creationId xmlns:a16="http://schemas.microsoft.com/office/drawing/2014/main" id="{13F97A8A-1761-F92D-7E28-64471FD4AEE6}"/>
              </a:ext>
            </a:extLst>
          </p:cNvPr>
          <p:cNvSpPr/>
          <p:nvPr/>
        </p:nvSpPr>
        <p:spPr>
          <a:xfrm>
            <a:off x="6441440" y="4725032"/>
            <a:ext cx="497840"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7C0D73-A50A-D996-8133-DC7A05FCCECF}"/>
              </a:ext>
            </a:extLst>
          </p:cNvPr>
          <p:cNvPicPr>
            <a:picLocks noChangeAspect="1"/>
          </p:cNvPicPr>
          <p:nvPr/>
        </p:nvPicPr>
        <p:blipFill>
          <a:blip r:embed="rId2"/>
          <a:stretch>
            <a:fillRect/>
          </a:stretch>
        </p:blipFill>
        <p:spPr>
          <a:xfrm>
            <a:off x="1798683" y="1056108"/>
            <a:ext cx="7772400" cy="4888024"/>
          </a:xfrm>
          <a:prstGeom prst="rect">
            <a:avLst/>
          </a:prstGeom>
        </p:spPr>
      </p:pic>
    </p:spTree>
    <p:extLst>
      <p:ext uri="{BB962C8B-B14F-4D97-AF65-F5344CB8AC3E}">
        <p14:creationId xmlns:p14="http://schemas.microsoft.com/office/powerpoint/2010/main" val="889020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D84123-1534-85AE-89C8-2366B8558A84}"/>
              </a:ext>
            </a:extLst>
          </p:cNvPr>
          <p:cNvSpPr>
            <a:spLocks noGrp="1"/>
          </p:cNvSpPr>
          <p:nvPr>
            <p:ph type="title"/>
          </p:nvPr>
        </p:nvSpPr>
        <p:spPr/>
        <p:txBody>
          <a:bodyPr/>
          <a:lstStyle/>
          <a:p>
            <a:r>
              <a:rPr lang="en-US" dirty="0"/>
              <a:t>Seeing Theory</a:t>
            </a:r>
          </a:p>
        </p:txBody>
      </p:sp>
      <p:sp>
        <p:nvSpPr>
          <p:cNvPr id="6" name="Content Placeholder 5">
            <a:extLst>
              <a:ext uri="{FF2B5EF4-FFF2-40B4-BE49-F238E27FC236}">
                <a16:creationId xmlns:a16="http://schemas.microsoft.com/office/drawing/2014/main" id="{DA6CA0EE-31D8-0057-C6A5-8F4D6F9B31D2}"/>
              </a:ext>
            </a:extLst>
          </p:cNvPr>
          <p:cNvSpPr>
            <a:spLocks noGrp="1"/>
          </p:cNvSpPr>
          <p:nvPr>
            <p:ph idx="1"/>
          </p:nvPr>
        </p:nvSpPr>
        <p:spPr/>
        <p:txBody>
          <a:bodyPr/>
          <a:lstStyle/>
          <a:p>
            <a:r>
              <a:rPr lang="en-US" dirty="0"/>
              <a:t>https://seeing-</a:t>
            </a:r>
            <a:r>
              <a:rPr lang="en-US" dirty="0" err="1"/>
              <a:t>theory.brown.edu</a:t>
            </a:r>
            <a:r>
              <a:rPr lang="en-US" dirty="0"/>
              <a:t>/probability-distributions/index.html#section1</a:t>
            </a:r>
          </a:p>
          <a:p>
            <a:r>
              <a:rPr lang="en-US" dirty="0"/>
              <a:t>What are the events here?</a:t>
            </a:r>
          </a:p>
          <a:p>
            <a:r>
              <a:rPr lang="en-US" dirty="0"/>
              <a:t>What are the </a:t>
            </a:r>
            <a:r>
              <a:rPr lang="en-US" i="1" dirty="0"/>
              <a:t>trials</a:t>
            </a:r>
            <a:r>
              <a:rPr lang="en-US" dirty="0"/>
              <a:t> of the random experiment?</a:t>
            </a:r>
          </a:p>
          <a:p>
            <a:r>
              <a:rPr lang="en-US" dirty="0"/>
              <a:t>Where can we look for an estimate of the </a:t>
            </a:r>
            <a:r>
              <a:rPr lang="en-US" i="1" dirty="0"/>
              <a:t>probability</a:t>
            </a:r>
            <a:r>
              <a:rPr lang="en-US" dirty="0"/>
              <a:t>?</a:t>
            </a:r>
          </a:p>
          <a:p>
            <a:r>
              <a:rPr lang="en-US" dirty="0"/>
              <a:t>Generate a grid with P({5}) = 1</a:t>
            </a:r>
          </a:p>
        </p:txBody>
      </p:sp>
      <p:sp>
        <p:nvSpPr>
          <p:cNvPr id="2" name="Slide Number Placeholder 1">
            <a:extLst>
              <a:ext uri="{FF2B5EF4-FFF2-40B4-BE49-F238E27FC236}">
                <a16:creationId xmlns:a16="http://schemas.microsoft.com/office/drawing/2014/main" id="{CB2197FD-02CB-D123-825A-C740272BDB26}"/>
              </a:ext>
            </a:extLst>
          </p:cNvPr>
          <p:cNvSpPr>
            <a:spLocks noGrp="1"/>
          </p:cNvSpPr>
          <p:nvPr>
            <p:ph type="sldNum" sz="quarter" idx="12"/>
          </p:nvPr>
        </p:nvSpPr>
        <p:spPr/>
        <p:txBody>
          <a:bodyPr/>
          <a:lstStyle/>
          <a:p>
            <a:fld id="{6088BDBC-A55A-0D4E-9238-49D16FB07DCD}" type="slidenum">
              <a:rPr lang="en-US" smtClean="0"/>
              <a:pPr/>
              <a:t>25</a:t>
            </a:fld>
            <a:endParaRPr lang="en-US"/>
          </a:p>
        </p:txBody>
      </p:sp>
    </p:spTree>
    <p:extLst>
      <p:ext uri="{BB962C8B-B14F-4D97-AF65-F5344CB8AC3E}">
        <p14:creationId xmlns:p14="http://schemas.microsoft.com/office/powerpoint/2010/main" val="31704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D383-B66C-7B41-E1A8-F370515C555F}"/>
              </a:ext>
            </a:extLst>
          </p:cNvPr>
          <p:cNvSpPr>
            <a:spLocks noGrp="1"/>
          </p:cNvSpPr>
          <p:nvPr>
            <p:ph type="title"/>
          </p:nvPr>
        </p:nvSpPr>
        <p:spPr/>
        <p:txBody>
          <a:bodyPr/>
          <a:lstStyle/>
          <a:p>
            <a:r>
              <a:rPr lang="en-US" dirty="0"/>
              <a:t>One proof (see PN 1.3.3 for others)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9A4DBA-1EAB-8009-8289-C47F809C29D9}"/>
                  </a:ext>
                </a:extLst>
              </p:cNvPr>
              <p:cNvSpPr>
                <a:spLocks noGrp="1"/>
              </p:cNvSpPr>
              <p:nvPr>
                <p:ph idx="1"/>
              </p:nvPr>
            </p:nvSpPr>
            <p:spPr/>
            <p:txBody>
              <a:bodyPr/>
              <a:lstStyle/>
              <a:p>
                <a:r>
                  <a:rPr lang="en-US" dirty="0"/>
                  <a:t>For any event,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𝑐</m:t>
                            </m:r>
                          </m:sup>
                        </m:sSup>
                      </m:e>
                    </m:d>
                    <m:r>
                      <a:rPr lang="en-US" b="0" i="1" smtClean="0">
                        <a:latin typeface="Cambria Math" panose="02040503050406030204" pitchFamily="18" charset="0"/>
                      </a:rPr>
                      <m:t>=1–</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oMath>
                </a14:m>
                <a:endParaRPr lang="en-US" dirty="0"/>
              </a:p>
            </p:txBody>
          </p:sp>
        </mc:Choice>
        <mc:Fallback xmlns="">
          <p:sp>
            <p:nvSpPr>
              <p:cNvPr id="3" name="Content Placeholder 2">
                <a:extLst>
                  <a:ext uri="{FF2B5EF4-FFF2-40B4-BE49-F238E27FC236}">
                    <a16:creationId xmlns:a16="http://schemas.microsoft.com/office/drawing/2014/main" id="{C89A4DBA-1EAB-8009-8289-C47F809C29D9}"/>
                  </a:ext>
                </a:extLst>
              </p:cNvPr>
              <p:cNvSpPr>
                <a:spLocks noGrp="1" noRot="1" noChangeAspect="1" noMove="1" noResize="1" noEditPoints="1" noAdjustHandles="1" noChangeArrowheads="1" noChangeShapeType="1" noTextEdit="1"/>
              </p:cNvSpPr>
              <p:nvPr>
                <p:ph idx="1"/>
              </p:nvPr>
            </p:nvSpPr>
            <p:spPr>
              <a:blipFill>
                <a:blip r:embed="rId2"/>
                <a:stretch>
                  <a:fillRect l="-1086" t="-20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17C7A7F-9CC4-9008-AD6F-8D6E7B64BA2E}"/>
              </a:ext>
            </a:extLst>
          </p:cNvPr>
          <p:cNvSpPr>
            <a:spLocks noGrp="1"/>
          </p:cNvSpPr>
          <p:nvPr>
            <p:ph type="sldNum" sz="quarter" idx="12"/>
          </p:nvPr>
        </p:nvSpPr>
        <p:spPr/>
        <p:txBody>
          <a:bodyPr/>
          <a:lstStyle/>
          <a:p>
            <a:fld id="{6088BDBC-A55A-0D4E-9238-49D16FB07DCD}" type="slidenum">
              <a:rPr lang="en-US" smtClean="0"/>
              <a:pPr/>
              <a:t>26</a:t>
            </a:fld>
            <a:endParaRPr lang="en-US"/>
          </a:p>
        </p:txBody>
      </p:sp>
    </p:spTree>
    <p:extLst>
      <p:ext uri="{BB962C8B-B14F-4D97-AF65-F5344CB8AC3E}">
        <p14:creationId xmlns:p14="http://schemas.microsoft.com/office/powerpoint/2010/main" val="3145417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3D9-3B1F-7267-A542-702807BAEBF0}"/>
              </a:ext>
            </a:extLst>
          </p:cNvPr>
          <p:cNvSpPr>
            <a:spLocks noGrp="1"/>
          </p:cNvSpPr>
          <p:nvPr>
            <p:ph type="title"/>
          </p:nvPr>
        </p:nvSpPr>
        <p:spPr/>
        <p:txBody>
          <a:bodyPr>
            <a:normAutofit/>
          </a:bodyPr>
          <a:lstStyle/>
          <a:p>
            <a:r>
              <a:rPr lang="en-US" dirty="0"/>
              <a:t>Finding Probabilities – 1.3.3 in PN</a:t>
            </a:r>
          </a:p>
        </p:txBody>
      </p:sp>
      <p:sp>
        <p:nvSpPr>
          <p:cNvPr id="6" name="Content Placeholder 5">
            <a:extLst>
              <a:ext uri="{FF2B5EF4-FFF2-40B4-BE49-F238E27FC236}">
                <a16:creationId xmlns:a16="http://schemas.microsoft.com/office/drawing/2014/main" id="{15231729-D070-3197-9A00-77578B8DCCA1}"/>
              </a:ext>
            </a:extLst>
          </p:cNvPr>
          <p:cNvSpPr>
            <a:spLocks noGrp="1"/>
          </p:cNvSpPr>
          <p:nvPr>
            <p:ph idx="1"/>
          </p:nvPr>
        </p:nvSpPr>
        <p:spPr/>
        <p:txBody>
          <a:bodyPr/>
          <a:lstStyle/>
          <a:p>
            <a:r>
              <a:rPr lang="en-US" dirty="0"/>
              <a:t>There is a 60 percent chance that it will rain today.</a:t>
            </a:r>
          </a:p>
          <a:p>
            <a:r>
              <a:rPr lang="en-US" dirty="0"/>
              <a:t>There is a 50 percent chance that it will rain tomorrow.</a:t>
            </a:r>
          </a:p>
          <a:p>
            <a:r>
              <a:rPr lang="en-US" dirty="0"/>
              <a:t>There is a 30 percent chance that it does not rain either day.</a:t>
            </a:r>
          </a:p>
          <a:p>
            <a:r>
              <a:rPr lang="en-US" dirty="0"/>
              <a:t>Find the following probabilities:</a:t>
            </a:r>
          </a:p>
          <a:p>
            <a:pPr lvl="1"/>
            <a:r>
              <a:rPr lang="en-US" dirty="0"/>
              <a:t>The probability that it will rain today or tomorrow.</a:t>
            </a:r>
          </a:p>
          <a:p>
            <a:pPr lvl="1"/>
            <a:r>
              <a:rPr lang="en-US" dirty="0"/>
              <a:t>The probability that it will rain today and tomorrow.</a:t>
            </a:r>
          </a:p>
          <a:p>
            <a:pPr lvl="1"/>
            <a:r>
              <a:rPr lang="en-US" dirty="0"/>
              <a:t>The probability that it will rain today but not tomorrow.</a:t>
            </a:r>
          </a:p>
          <a:p>
            <a:pPr lvl="1"/>
            <a:r>
              <a:rPr lang="en-US" dirty="0"/>
              <a:t>The probability that it either will rain today or tomorrow, but not both.</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BDB79DE-B54B-CD8B-8682-1C520945C3A6}"/>
              </a:ext>
            </a:extLst>
          </p:cNvPr>
          <p:cNvSpPr>
            <a:spLocks noGrp="1"/>
          </p:cNvSpPr>
          <p:nvPr>
            <p:ph type="sldNum" sz="quarter" idx="12"/>
          </p:nvPr>
        </p:nvSpPr>
        <p:spPr/>
        <p:txBody>
          <a:bodyPr/>
          <a:lstStyle/>
          <a:p>
            <a:fld id="{6088BDBC-A55A-0D4E-9238-49D16FB07DCD}" type="slidenum">
              <a:rPr lang="en-US" smtClean="0"/>
              <a:pPr/>
              <a:t>27</a:t>
            </a:fld>
            <a:endParaRPr lang="en-US"/>
          </a:p>
        </p:txBody>
      </p:sp>
    </p:spTree>
    <p:extLst>
      <p:ext uri="{BB962C8B-B14F-4D97-AF65-F5344CB8AC3E}">
        <p14:creationId xmlns:p14="http://schemas.microsoft.com/office/powerpoint/2010/main" val="39419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613BA1-07AB-28B9-BFC8-833ACAE3EC32}"/>
              </a:ext>
            </a:extLst>
          </p:cNvPr>
          <p:cNvSpPr>
            <a:spLocks noGrp="1"/>
          </p:cNvSpPr>
          <p:nvPr>
            <p:ph type="sldNum" sz="quarter" idx="12"/>
          </p:nvPr>
        </p:nvSpPr>
        <p:spPr/>
        <p:txBody>
          <a:bodyPr/>
          <a:lstStyle/>
          <a:p>
            <a:fld id="{6088BDBC-A55A-0D4E-9238-49D16FB07DCD}" type="slidenum">
              <a:rPr lang="en-US" smtClean="0"/>
              <a:pPr/>
              <a:t>28</a:t>
            </a:fld>
            <a:endParaRPr lang="en-US"/>
          </a:p>
        </p:txBody>
      </p:sp>
      <p:pic>
        <p:nvPicPr>
          <p:cNvPr id="5" name="Picture 4">
            <a:extLst>
              <a:ext uri="{FF2B5EF4-FFF2-40B4-BE49-F238E27FC236}">
                <a16:creationId xmlns:a16="http://schemas.microsoft.com/office/drawing/2014/main" id="{8E069AF6-4A84-5EE2-5617-BD288CB349C3}"/>
              </a:ext>
            </a:extLst>
          </p:cNvPr>
          <p:cNvPicPr>
            <a:picLocks noChangeAspect="1"/>
          </p:cNvPicPr>
          <p:nvPr/>
        </p:nvPicPr>
        <p:blipFill>
          <a:blip r:embed="rId2"/>
          <a:stretch>
            <a:fillRect/>
          </a:stretch>
        </p:blipFill>
        <p:spPr>
          <a:xfrm>
            <a:off x="3452480" y="0"/>
            <a:ext cx="5287040" cy="6858000"/>
          </a:xfrm>
          <a:prstGeom prst="rect">
            <a:avLst/>
          </a:prstGeom>
        </p:spPr>
      </p:pic>
    </p:spTree>
    <p:extLst>
      <p:ext uri="{BB962C8B-B14F-4D97-AF65-F5344CB8AC3E}">
        <p14:creationId xmlns:p14="http://schemas.microsoft.com/office/powerpoint/2010/main" val="229818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8BDF1-E431-CA6D-BC51-D6114A007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DD780-94A8-76A8-6D89-12082608B1AD}"/>
              </a:ext>
            </a:extLst>
          </p:cNvPr>
          <p:cNvSpPr>
            <a:spLocks noGrp="1"/>
          </p:cNvSpPr>
          <p:nvPr>
            <p:ph type="title"/>
          </p:nvPr>
        </p:nvSpPr>
        <p:spPr/>
        <p:txBody>
          <a:bodyPr>
            <a:normAutofit fontScale="90000"/>
          </a:bodyPr>
          <a:lstStyle/>
          <a:p>
            <a:r>
              <a:rPr lang="en-US" dirty="0"/>
              <a:t>Finding Probabilities – “Real World” Example</a:t>
            </a:r>
          </a:p>
        </p:txBody>
      </p:sp>
      <p:sp>
        <p:nvSpPr>
          <p:cNvPr id="3" name="Content Placeholder 2">
            <a:extLst>
              <a:ext uri="{FF2B5EF4-FFF2-40B4-BE49-F238E27FC236}">
                <a16:creationId xmlns:a16="http://schemas.microsoft.com/office/drawing/2014/main" id="{05375C6D-4340-3EB0-A57F-0E612E36629D}"/>
              </a:ext>
            </a:extLst>
          </p:cNvPr>
          <p:cNvSpPr>
            <a:spLocks noGrp="1"/>
          </p:cNvSpPr>
          <p:nvPr>
            <p:ph idx="1"/>
          </p:nvPr>
        </p:nvSpPr>
        <p:spPr/>
        <p:txBody>
          <a:bodyPr/>
          <a:lstStyle/>
          <a:p>
            <a:r>
              <a:rPr lang="en-US" dirty="0"/>
              <a:t>Create your own real-world example!</a:t>
            </a:r>
          </a:p>
          <a:p>
            <a:r>
              <a:rPr lang="en-US" dirty="0"/>
              <a:t>You’ll then ask us and then teach the answer</a:t>
            </a:r>
          </a:p>
        </p:txBody>
      </p:sp>
      <p:sp>
        <p:nvSpPr>
          <p:cNvPr id="4" name="Slide Number Placeholder 3">
            <a:extLst>
              <a:ext uri="{FF2B5EF4-FFF2-40B4-BE49-F238E27FC236}">
                <a16:creationId xmlns:a16="http://schemas.microsoft.com/office/drawing/2014/main" id="{CB3A3A38-6CF0-6502-EAE9-12ECB98D4172}"/>
              </a:ext>
            </a:extLst>
          </p:cNvPr>
          <p:cNvSpPr>
            <a:spLocks noGrp="1"/>
          </p:cNvSpPr>
          <p:nvPr>
            <p:ph type="sldNum" sz="quarter" idx="12"/>
          </p:nvPr>
        </p:nvSpPr>
        <p:spPr/>
        <p:txBody>
          <a:bodyPr/>
          <a:lstStyle/>
          <a:p>
            <a:fld id="{6088BDBC-A55A-0D4E-9238-49D16FB07DCD}" type="slidenum">
              <a:rPr lang="en-US" smtClean="0"/>
              <a:pPr/>
              <a:t>29</a:t>
            </a:fld>
            <a:endParaRPr lang="en-US"/>
          </a:p>
        </p:txBody>
      </p:sp>
    </p:spTree>
    <p:extLst>
      <p:ext uri="{BB962C8B-B14F-4D97-AF65-F5344CB8AC3E}">
        <p14:creationId xmlns:p14="http://schemas.microsoft.com/office/powerpoint/2010/main" val="401834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63EF-DB9E-FE78-64A0-1FFE8D8256D3}"/>
              </a:ext>
            </a:extLst>
          </p:cNvPr>
          <p:cNvSpPr>
            <a:spLocks noGrp="1"/>
          </p:cNvSpPr>
          <p:nvPr>
            <p:ph type="title"/>
          </p:nvPr>
        </p:nvSpPr>
        <p:spPr/>
        <p:txBody>
          <a:bodyPr/>
          <a:lstStyle/>
          <a:p>
            <a:r>
              <a:rPr lang="en-US" dirty="0"/>
              <a:t>Outline for today</a:t>
            </a:r>
          </a:p>
        </p:txBody>
      </p:sp>
      <p:sp>
        <p:nvSpPr>
          <p:cNvPr id="3" name="Content Placeholder 2">
            <a:extLst>
              <a:ext uri="{FF2B5EF4-FFF2-40B4-BE49-F238E27FC236}">
                <a16:creationId xmlns:a16="http://schemas.microsoft.com/office/drawing/2014/main" id="{8EF2E8A7-B180-4DF7-FD88-78D1EAE476AB}"/>
              </a:ext>
            </a:extLst>
          </p:cNvPr>
          <p:cNvSpPr>
            <a:spLocks noGrp="1"/>
          </p:cNvSpPr>
          <p:nvPr>
            <p:ph idx="1"/>
          </p:nvPr>
        </p:nvSpPr>
        <p:spPr/>
        <p:txBody>
          <a:bodyPr/>
          <a:lstStyle/>
          <a:p>
            <a:r>
              <a:rPr lang="en-US" dirty="0"/>
              <a:t>What is probability (simple version, again)?</a:t>
            </a:r>
          </a:p>
          <a:p>
            <a:r>
              <a:rPr lang="en-US" dirty="0"/>
              <a:t>What is a set?</a:t>
            </a:r>
          </a:p>
          <a:p>
            <a:r>
              <a:rPr lang="en-US" dirty="0"/>
              <a:t>Playing with set operations using Seeing Theory</a:t>
            </a:r>
          </a:p>
          <a:p>
            <a:r>
              <a:rPr lang="en-US" dirty="0"/>
              <a:t>What is a </a:t>
            </a:r>
            <a:r>
              <a:rPr lang="en-US" i="1" dirty="0"/>
              <a:t>function</a:t>
            </a:r>
            <a:r>
              <a:rPr lang="en-US" dirty="0"/>
              <a:t>?</a:t>
            </a:r>
          </a:p>
          <a:p>
            <a:r>
              <a:rPr lang="en-US" dirty="0"/>
              <a:t>Why sets? Sets -&gt; Probability</a:t>
            </a:r>
          </a:p>
          <a:p>
            <a:r>
              <a:rPr lang="en-US" dirty="0"/>
              <a:t>What is probability (harder version)</a:t>
            </a:r>
          </a:p>
          <a:p>
            <a:r>
              <a:rPr lang="en-US" dirty="0"/>
              <a:t>If time… counting…</a:t>
            </a:r>
          </a:p>
          <a:p>
            <a:endParaRPr lang="en-US" dirty="0"/>
          </a:p>
        </p:txBody>
      </p:sp>
      <p:sp>
        <p:nvSpPr>
          <p:cNvPr id="4" name="Slide Number Placeholder 3">
            <a:extLst>
              <a:ext uri="{FF2B5EF4-FFF2-40B4-BE49-F238E27FC236}">
                <a16:creationId xmlns:a16="http://schemas.microsoft.com/office/drawing/2014/main" id="{94859A6D-BD23-50E4-116D-76DA0327750F}"/>
              </a:ext>
            </a:extLst>
          </p:cNvPr>
          <p:cNvSpPr>
            <a:spLocks noGrp="1"/>
          </p:cNvSpPr>
          <p:nvPr>
            <p:ph type="sldNum" sz="quarter" idx="12"/>
          </p:nvPr>
        </p:nvSpPr>
        <p:spPr/>
        <p:txBody>
          <a:bodyPr/>
          <a:lstStyle/>
          <a:p>
            <a:fld id="{6088BDBC-A55A-0D4E-9238-49D16FB07DCD}" type="slidenum">
              <a:rPr lang="en-US" smtClean="0"/>
              <a:pPr/>
              <a:t>3</a:t>
            </a:fld>
            <a:endParaRPr lang="en-US"/>
          </a:p>
        </p:txBody>
      </p:sp>
    </p:spTree>
    <p:extLst>
      <p:ext uri="{BB962C8B-B14F-4D97-AF65-F5344CB8AC3E}">
        <p14:creationId xmlns:p14="http://schemas.microsoft.com/office/powerpoint/2010/main" val="399768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5D17-36A9-BEC8-8503-BD0A5E39B807}"/>
              </a:ext>
            </a:extLst>
          </p:cNvPr>
          <p:cNvSpPr>
            <a:spLocks noGrp="1"/>
          </p:cNvSpPr>
          <p:nvPr>
            <p:ph type="title"/>
          </p:nvPr>
        </p:nvSpPr>
        <p:spPr/>
        <p:txBody>
          <a:bodyPr>
            <a:normAutofit fontScale="90000"/>
          </a:bodyPr>
          <a:lstStyle/>
          <a:p>
            <a:r>
              <a:rPr lang="en-US" dirty="0"/>
              <a:t>Discrete vs. Continuous Probability Models</a:t>
            </a:r>
          </a:p>
        </p:txBody>
      </p:sp>
      <p:sp>
        <p:nvSpPr>
          <p:cNvPr id="3" name="Content Placeholder 2">
            <a:extLst>
              <a:ext uri="{FF2B5EF4-FFF2-40B4-BE49-F238E27FC236}">
                <a16:creationId xmlns:a16="http://schemas.microsoft.com/office/drawing/2014/main" id="{44DA9474-121F-209A-3D36-7AB5FC07FC44}"/>
              </a:ext>
            </a:extLst>
          </p:cNvPr>
          <p:cNvSpPr>
            <a:spLocks noGrp="1"/>
          </p:cNvSpPr>
          <p:nvPr>
            <p:ph idx="1"/>
          </p:nvPr>
        </p:nvSpPr>
        <p:spPr/>
        <p:txBody>
          <a:bodyPr/>
          <a:lstStyle/>
          <a:p>
            <a:r>
              <a:rPr lang="en-US" dirty="0"/>
              <a:t>Basic idea:</a:t>
            </a:r>
          </a:p>
          <a:p>
            <a:pPr lvl="1"/>
            <a:r>
              <a:rPr lang="en-US" dirty="0"/>
              <a:t>We can use </a:t>
            </a:r>
            <a:r>
              <a:rPr lang="en-US" b="1" dirty="0"/>
              <a:t>summation </a:t>
            </a:r>
            <a:r>
              <a:rPr lang="en-US" dirty="0"/>
              <a:t>for discrete probabilities</a:t>
            </a:r>
          </a:p>
          <a:p>
            <a:pPr lvl="1"/>
            <a:r>
              <a:rPr lang="en-US" dirty="0"/>
              <a:t>We need </a:t>
            </a:r>
            <a:r>
              <a:rPr lang="en-US" b="1" dirty="0"/>
              <a:t>integration </a:t>
            </a:r>
            <a:r>
              <a:rPr lang="en-US" dirty="0"/>
              <a:t>for continuous probabilities</a:t>
            </a:r>
          </a:p>
          <a:p>
            <a:pPr lvl="2"/>
            <a:r>
              <a:rPr lang="en-US" dirty="0"/>
              <a:t>… I.e. we need some calculus, which this class does not require. So we’ll be pretty hand-wavy here</a:t>
            </a:r>
          </a:p>
          <a:p>
            <a:r>
              <a:rPr lang="en-US" dirty="0"/>
              <a:t>Discrete models are conducted on </a:t>
            </a:r>
            <a:r>
              <a:rPr lang="en-US" b="1" dirty="0"/>
              <a:t>countable </a:t>
            </a:r>
            <a:r>
              <a:rPr lang="en-US" dirty="0"/>
              <a:t>sets. Note that </a:t>
            </a:r>
            <a:r>
              <a:rPr lang="en-US" b="1" dirty="0"/>
              <a:t>countable </a:t>
            </a:r>
            <a:r>
              <a:rPr lang="en-US" dirty="0"/>
              <a:t>does not mean </a:t>
            </a:r>
            <a:r>
              <a:rPr lang="en-US" b="1" dirty="0"/>
              <a:t>not infinite</a:t>
            </a:r>
          </a:p>
          <a:p>
            <a:pPr lvl="1"/>
            <a:r>
              <a:rPr lang="en-US" dirty="0"/>
              <a:t>Example 1.12 is a useful example if you’re curious, but I’m not going to get into this in this class, it’s not overly important for us</a:t>
            </a:r>
          </a:p>
          <a:p>
            <a:pPr marL="0" indent="0">
              <a:buNone/>
            </a:pPr>
            <a:endParaRPr lang="en-US" dirty="0"/>
          </a:p>
        </p:txBody>
      </p:sp>
      <p:sp>
        <p:nvSpPr>
          <p:cNvPr id="4" name="Slide Number Placeholder 3">
            <a:extLst>
              <a:ext uri="{FF2B5EF4-FFF2-40B4-BE49-F238E27FC236}">
                <a16:creationId xmlns:a16="http://schemas.microsoft.com/office/drawing/2014/main" id="{8D8E255E-E78C-9338-514C-B8470E57FB30}"/>
              </a:ext>
            </a:extLst>
          </p:cNvPr>
          <p:cNvSpPr>
            <a:spLocks noGrp="1"/>
          </p:cNvSpPr>
          <p:nvPr>
            <p:ph type="sldNum" sz="quarter" idx="12"/>
          </p:nvPr>
        </p:nvSpPr>
        <p:spPr/>
        <p:txBody>
          <a:bodyPr/>
          <a:lstStyle/>
          <a:p>
            <a:fld id="{6088BDBC-A55A-0D4E-9238-49D16FB07DCD}" type="slidenum">
              <a:rPr lang="en-US" smtClean="0"/>
              <a:pPr/>
              <a:t>30</a:t>
            </a:fld>
            <a:endParaRPr lang="en-US"/>
          </a:p>
        </p:txBody>
      </p:sp>
    </p:spTree>
    <p:extLst>
      <p:ext uri="{BB962C8B-B14F-4D97-AF65-F5344CB8AC3E}">
        <p14:creationId xmlns:p14="http://schemas.microsoft.com/office/powerpoint/2010/main" val="297902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EFF7-3EAC-F700-3501-3028F584AD08}"/>
              </a:ext>
            </a:extLst>
          </p:cNvPr>
          <p:cNvSpPr>
            <a:spLocks noGrp="1"/>
          </p:cNvSpPr>
          <p:nvPr>
            <p:ph type="title"/>
          </p:nvPr>
        </p:nvSpPr>
        <p:spPr/>
        <p:txBody>
          <a:bodyPr/>
          <a:lstStyle/>
          <a:p>
            <a:r>
              <a:rPr lang="en-US" dirty="0"/>
              <a:t>Continuous Models, briefly</a:t>
            </a:r>
          </a:p>
        </p:txBody>
      </p:sp>
      <p:sp>
        <p:nvSpPr>
          <p:cNvPr id="3" name="Content Placeholder 2">
            <a:extLst>
              <a:ext uri="{FF2B5EF4-FFF2-40B4-BE49-F238E27FC236}">
                <a16:creationId xmlns:a16="http://schemas.microsoft.com/office/drawing/2014/main" id="{20E06067-7697-D3E8-51EA-F01B2D3278AC}"/>
              </a:ext>
            </a:extLst>
          </p:cNvPr>
          <p:cNvSpPr>
            <a:spLocks noGrp="1"/>
          </p:cNvSpPr>
          <p:nvPr>
            <p:ph idx="1"/>
          </p:nvPr>
        </p:nvSpPr>
        <p:spPr/>
        <p:txBody>
          <a:bodyPr>
            <a:normAutofit fontScale="92500" lnSpcReduction="10000"/>
          </a:bodyPr>
          <a:lstStyle/>
          <a:p>
            <a:r>
              <a:rPr lang="en-US" dirty="0"/>
              <a:t>Continuous models are for when your sample space is </a:t>
            </a:r>
            <a:r>
              <a:rPr lang="en-US" b="1" dirty="0"/>
              <a:t>uncountable.</a:t>
            </a:r>
          </a:p>
          <a:p>
            <a:r>
              <a:rPr lang="en-US" dirty="0"/>
              <a:t>Can anyone use notation from Monday to define an uncountable set?</a:t>
            </a:r>
          </a:p>
          <a:p>
            <a:r>
              <a:rPr lang="en-US" dirty="0"/>
              <a:t>The tricky part about continuous models:</a:t>
            </a:r>
          </a:p>
          <a:p>
            <a:pPr lvl="1"/>
            <a:r>
              <a:rPr lang="en-US" dirty="0"/>
              <a:t>Let’s say S = [1,50]</a:t>
            </a:r>
          </a:p>
          <a:p>
            <a:pPr lvl="1"/>
            <a:r>
              <a:rPr lang="en-US" dirty="0"/>
              <a:t>What is P(S)?</a:t>
            </a:r>
          </a:p>
          <a:p>
            <a:pPr lvl="1"/>
            <a:r>
              <a:rPr lang="en-US" dirty="0"/>
              <a:t>What is P(10)? P(12.3212)?</a:t>
            </a:r>
          </a:p>
          <a:p>
            <a:pPr lvl="1"/>
            <a:r>
              <a:rPr lang="en-US" dirty="0"/>
              <a:t>?!</a:t>
            </a:r>
          </a:p>
          <a:p>
            <a:r>
              <a:rPr lang="en-US" dirty="0"/>
              <a:t>Best intuition: we’re never really interested in P(12.323121213), so we end up with (very large) discrete sets that we </a:t>
            </a:r>
            <a:r>
              <a:rPr lang="en-US" i="1" dirty="0"/>
              <a:t>treat </a:t>
            </a:r>
            <a:r>
              <a:rPr lang="en-US" dirty="0"/>
              <a:t>as continuous</a:t>
            </a:r>
          </a:p>
          <a:p>
            <a:r>
              <a:rPr lang="en-US" b="1" dirty="0"/>
              <a:t>More intuition here </a:t>
            </a:r>
            <a:r>
              <a:rPr lang="en-US" b="1"/>
              <a:t>requires calculus…</a:t>
            </a:r>
            <a:endParaRPr lang="en-US" b="1" dirty="0"/>
          </a:p>
        </p:txBody>
      </p:sp>
      <p:sp>
        <p:nvSpPr>
          <p:cNvPr id="4" name="Slide Number Placeholder 3">
            <a:extLst>
              <a:ext uri="{FF2B5EF4-FFF2-40B4-BE49-F238E27FC236}">
                <a16:creationId xmlns:a16="http://schemas.microsoft.com/office/drawing/2014/main" id="{F4BAE70D-3C10-F239-03ED-2C682B3D3CF5}"/>
              </a:ext>
            </a:extLst>
          </p:cNvPr>
          <p:cNvSpPr>
            <a:spLocks noGrp="1"/>
          </p:cNvSpPr>
          <p:nvPr>
            <p:ph type="sldNum" sz="quarter" idx="12"/>
          </p:nvPr>
        </p:nvSpPr>
        <p:spPr/>
        <p:txBody>
          <a:bodyPr/>
          <a:lstStyle/>
          <a:p>
            <a:fld id="{6088BDBC-A55A-0D4E-9238-49D16FB07DCD}" type="slidenum">
              <a:rPr lang="en-US" smtClean="0"/>
              <a:pPr/>
              <a:t>31</a:t>
            </a:fld>
            <a:endParaRPr lang="en-US"/>
          </a:p>
        </p:txBody>
      </p:sp>
    </p:spTree>
    <p:extLst>
      <p:ext uri="{BB962C8B-B14F-4D97-AF65-F5344CB8AC3E}">
        <p14:creationId xmlns:p14="http://schemas.microsoft.com/office/powerpoint/2010/main" val="4031414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9759-67D0-A401-56B0-FCC9125A9037}"/>
              </a:ext>
            </a:extLst>
          </p:cNvPr>
          <p:cNvSpPr>
            <a:spLocks noGrp="1"/>
          </p:cNvSpPr>
          <p:nvPr>
            <p:ph type="title"/>
          </p:nvPr>
        </p:nvSpPr>
        <p:spPr/>
        <p:txBody>
          <a:bodyPr/>
          <a:lstStyle/>
          <a:p>
            <a:r>
              <a:rPr lang="en-US" dirty="0"/>
              <a:t>Discrete models (cont.)</a:t>
            </a:r>
          </a:p>
        </p:txBody>
      </p:sp>
      <p:sp>
        <p:nvSpPr>
          <p:cNvPr id="3" name="Content Placeholder 2">
            <a:extLst>
              <a:ext uri="{FF2B5EF4-FFF2-40B4-BE49-F238E27FC236}">
                <a16:creationId xmlns:a16="http://schemas.microsoft.com/office/drawing/2014/main" id="{4DECD0AD-87D7-D49F-7538-8B9E0C95B974}"/>
              </a:ext>
            </a:extLst>
          </p:cNvPr>
          <p:cNvSpPr>
            <a:spLocks noGrp="1"/>
          </p:cNvSpPr>
          <p:nvPr>
            <p:ph idx="1"/>
          </p:nvPr>
        </p:nvSpPr>
        <p:spPr/>
        <p:txBody>
          <a:bodyPr>
            <a:normAutofit fontScale="85000" lnSpcReduction="20000"/>
          </a:bodyPr>
          <a:lstStyle/>
          <a:p>
            <a:r>
              <a:rPr lang="en-US" dirty="0"/>
              <a:t>A special case that is important to us: we have a discrete model where each outcome is </a:t>
            </a:r>
            <a:r>
              <a:rPr lang="en-US" b="1" dirty="0"/>
              <a:t>equally likely</a:t>
            </a:r>
          </a:p>
          <a:p>
            <a:endParaRPr lang="en-US" b="1" dirty="0"/>
          </a:p>
          <a:p>
            <a:endParaRPr lang="en-US" b="1" dirty="0"/>
          </a:p>
          <a:p>
            <a:r>
              <a:rPr lang="en-US" dirty="0"/>
              <a:t>Examples?</a:t>
            </a:r>
          </a:p>
          <a:p>
            <a:r>
              <a:rPr lang="en-US" dirty="0"/>
              <a:t>In such cases, we can say for event A with cardinality M:</a:t>
            </a:r>
          </a:p>
          <a:p>
            <a:endParaRPr lang="en-US" dirty="0"/>
          </a:p>
          <a:p>
            <a:endParaRPr lang="en-US" dirty="0"/>
          </a:p>
          <a:p>
            <a:endParaRPr lang="en-US" dirty="0"/>
          </a:p>
          <a:p>
            <a:pPr marL="0" indent="0">
              <a:buNone/>
            </a:pPr>
            <a:r>
              <a:rPr lang="en-US" dirty="0"/>
              <a:t>Thus, finding probability of  reduces to a </a:t>
            </a:r>
            <a:r>
              <a:rPr lang="en-US" i="1" dirty="0"/>
              <a:t>counting</a:t>
            </a:r>
            <a:r>
              <a:rPr lang="en-US" dirty="0"/>
              <a:t> problem in which we need to count how many elements are in  and </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CED2DBFD-0910-C76F-5E18-D74343815A88}"/>
              </a:ext>
            </a:extLst>
          </p:cNvPr>
          <p:cNvSpPr>
            <a:spLocks noGrp="1"/>
          </p:cNvSpPr>
          <p:nvPr>
            <p:ph type="sldNum" sz="quarter" idx="12"/>
          </p:nvPr>
        </p:nvSpPr>
        <p:spPr/>
        <p:txBody>
          <a:bodyPr/>
          <a:lstStyle/>
          <a:p>
            <a:fld id="{6088BDBC-A55A-0D4E-9238-49D16FB07DCD}" type="slidenum">
              <a:rPr lang="en-US" smtClean="0"/>
              <a:pPr/>
              <a:t>32</a:t>
            </a:fld>
            <a:endParaRPr lang="en-US"/>
          </a:p>
        </p:txBody>
      </p:sp>
      <p:pic>
        <p:nvPicPr>
          <p:cNvPr id="5" name="Picture 4" descr="In latex, S = \{s_1, s_2, \dots, s_N\}, \text{ where } P(s_i) = P(s_j) \text{ for all } i, j \in \{1, 2, \dots, N\}.">
            <a:extLst>
              <a:ext uri="{FF2B5EF4-FFF2-40B4-BE49-F238E27FC236}">
                <a16:creationId xmlns:a16="http://schemas.microsoft.com/office/drawing/2014/main" id="{AC8B609F-5E18-E980-8C5E-BB513EC19A68}"/>
              </a:ext>
            </a:extLst>
          </p:cNvPr>
          <p:cNvPicPr>
            <a:picLocks noChangeAspect="1"/>
          </p:cNvPicPr>
          <p:nvPr/>
        </p:nvPicPr>
        <p:blipFill>
          <a:blip r:embed="rId2"/>
          <a:stretch>
            <a:fillRect/>
          </a:stretch>
        </p:blipFill>
        <p:spPr>
          <a:xfrm>
            <a:off x="954248" y="2217941"/>
            <a:ext cx="11218702" cy="396198"/>
          </a:xfrm>
          <a:prstGeom prst="rect">
            <a:avLst/>
          </a:prstGeom>
        </p:spPr>
      </p:pic>
      <p:pic>
        <p:nvPicPr>
          <p:cNvPr id="6" name="Picture 5" descr="P(A) = \sum_{s_j \in A} P(s_j) = \sum_{s_j \in A} \frac{1}{N} = \frac{M}{N} = \frac{|A|}{|S|}&#10;&#10;&#10;">
            <a:extLst>
              <a:ext uri="{FF2B5EF4-FFF2-40B4-BE49-F238E27FC236}">
                <a16:creationId xmlns:a16="http://schemas.microsoft.com/office/drawing/2014/main" id="{EF3F9EAB-58E1-E46C-E2F4-D036CF6CA287}"/>
              </a:ext>
            </a:extLst>
          </p:cNvPr>
          <p:cNvPicPr>
            <a:picLocks noChangeAspect="1"/>
          </p:cNvPicPr>
          <p:nvPr/>
        </p:nvPicPr>
        <p:blipFill>
          <a:blip r:embed="rId3"/>
          <a:stretch>
            <a:fillRect/>
          </a:stretch>
        </p:blipFill>
        <p:spPr>
          <a:xfrm>
            <a:off x="2049679" y="3590680"/>
            <a:ext cx="7772400" cy="1233524"/>
          </a:xfrm>
          <a:prstGeom prst="rect">
            <a:avLst/>
          </a:prstGeom>
        </p:spPr>
      </p:pic>
    </p:spTree>
    <p:extLst>
      <p:ext uri="{BB962C8B-B14F-4D97-AF65-F5344CB8AC3E}">
        <p14:creationId xmlns:p14="http://schemas.microsoft.com/office/powerpoint/2010/main" val="8019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5FB5-D05D-0E98-57D3-B81023A7775A}"/>
              </a:ext>
            </a:extLst>
          </p:cNvPr>
          <p:cNvSpPr>
            <a:spLocks noGrp="1"/>
          </p:cNvSpPr>
          <p:nvPr>
            <p:ph type="title"/>
          </p:nvPr>
        </p:nvSpPr>
        <p:spPr/>
        <p:txBody>
          <a:bodyPr/>
          <a:lstStyle/>
          <a:p>
            <a:r>
              <a:rPr lang="en-US" dirty="0"/>
              <a:t>Example 1.13</a:t>
            </a:r>
          </a:p>
        </p:txBody>
      </p:sp>
      <p:sp>
        <p:nvSpPr>
          <p:cNvPr id="3" name="Content Placeholder 2">
            <a:extLst>
              <a:ext uri="{FF2B5EF4-FFF2-40B4-BE49-F238E27FC236}">
                <a16:creationId xmlns:a16="http://schemas.microsoft.com/office/drawing/2014/main" id="{06E8341F-99E0-2A9A-19B9-2D06FDE48F96}"/>
              </a:ext>
            </a:extLst>
          </p:cNvPr>
          <p:cNvSpPr>
            <a:spLocks noGrp="1"/>
          </p:cNvSpPr>
          <p:nvPr>
            <p:ph idx="1"/>
          </p:nvPr>
        </p:nvSpPr>
        <p:spPr/>
        <p:txBody>
          <a:bodyPr/>
          <a:lstStyle/>
          <a:p>
            <a:r>
              <a:rPr lang="en-US" dirty="0"/>
              <a:t>I roll a fair die twice and obtain two numbers: M result of the first roll, and N result of the second roll. Write down the sample space S, and assuming that all outcomes are equally likely (because the die is fair), find the probability of the event  defined as the event that M+N=8.</a:t>
            </a:r>
          </a:p>
        </p:txBody>
      </p:sp>
      <p:sp>
        <p:nvSpPr>
          <p:cNvPr id="4" name="Slide Number Placeholder 3">
            <a:extLst>
              <a:ext uri="{FF2B5EF4-FFF2-40B4-BE49-F238E27FC236}">
                <a16:creationId xmlns:a16="http://schemas.microsoft.com/office/drawing/2014/main" id="{26E9243F-66AE-755F-143B-386262E789D0}"/>
              </a:ext>
            </a:extLst>
          </p:cNvPr>
          <p:cNvSpPr>
            <a:spLocks noGrp="1"/>
          </p:cNvSpPr>
          <p:nvPr>
            <p:ph type="sldNum" sz="quarter" idx="12"/>
          </p:nvPr>
        </p:nvSpPr>
        <p:spPr/>
        <p:txBody>
          <a:bodyPr/>
          <a:lstStyle/>
          <a:p>
            <a:fld id="{6088BDBC-A55A-0D4E-9238-49D16FB07DCD}" type="slidenum">
              <a:rPr lang="en-US" smtClean="0"/>
              <a:pPr/>
              <a:t>33</a:t>
            </a:fld>
            <a:endParaRPr lang="en-US"/>
          </a:p>
        </p:txBody>
      </p:sp>
    </p:spTree>
    <p:extLst>
      <p:ext uri="{BB962C8B-B14F-4D97-AF65-F5344CB8AC3E}">
        <p14:creationId xmlns:p14="http://schemas.microsoft.com/office/powerpoint/2010/main" val="3042824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BA10-F0D2-638D-2F14-9B5DF69B60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4AB5EC-FC1E-6A20-A261-D251947E775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8AAA899-B1F6-24CA-26FC-DA7572F9D166}"/>
              </a:ext>
            </a:extLst>
          </p:cNvPr>
          <p:cNvSpPr>
            <a:spLocks noGrp="1"/>
          </p:cNvSpPr>
          <p:nvPr>
            <p:ph type="sldNum" sz="quarter" idx="12"/>
          </p:nvPr>
        </p:nvSpPr>
        <p:spPr/>
        <p:txBody>
          <a:bodyPr/>
          <a:lstStyle/>
          <a:p>
            <a:fld id="{6088BDBC-A55A-0D4E-9238-49D16FB07DCD}" type="slidenum">
              <a:rPr lang="en-US" smtClean="0"/>
              <a:pPr/>
              <a:t>34</a:t>
            </a:fld>
            <a:endParaRPr lang="en-US"/>
          </a:p>
        </p:txBody>
      </p:sp>
      <p:pic>
        <p:nvPicPr>
          <p:cNvPr id="5" name="Picture 4">
            <a:extLst>
              <a:ext uri="{FF2B5EF4-FFF2-40B4-BE49-F238E27FC236}">
                <a16:creationId xmlns:a16="http://schemas.microsoft.com/office/drawing/2014/main" id="{8BD40D0B-3A64-5453-403C-AA8A84998323}"/>
              </a:ext>
            </a:extLst>
          </p:cNvPr>
          <p:cNvPicPr>
            <a:picLocks noChangeAspect="1"/>
          </p:cNvPicPr>
          <p:nvPr/>
        </p:nvPicPr>
        <p:blipFill>
          <a:blip r:embed="rId2"/>
          <a:stretch>
            <a:fillRect/>
          </a:stretch>
        </p:blipFill>
        <p:spPr>
          <a:xfrm>
            <a:off x="2209800" y="426864"/>
            <a:ext cx="7772400" cy="6004271"/>
          </a:xfrm>
          <a:prstGeom prst="rect">
            <a:avLst/>
          </a:prstGeom>
        </p:spPr>
      </p:pic>
    </p:spTree>
    <p:extLst>
      <p:ext uri="{BB962C8B-B14F-4D97-AF65-F5344CB8AC3E}">
        <p14:creationId xmlns:p14="http://schemas.microsoft.com/office/powerpoint/2010/main" val="13089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474-A9A8-42F2-3477-044842A0A5C9}"/>
              </a:ext>
            </a:extLst>
          </p:cNvPr>
          <p:cNvSpPr>
            <a:spLocks noGrp="1"/>
          </p:cNvSpPr>
          <p:nvPr>
            <p:ph type="title"/>
          </p:nvPr>
        </p:nvSpPr>
        <p:spPr/>
        <p:txBody>
          <a:bodyPr/>
          <a:lstStyle/>
          <a:p>
            <a:r>
              <a:rPr lang="en-US" dirty="0"/>
              <a:t>Counting!</a:t>
            </a:r>
          </a:p>
        </p:txBody>
      </p:sp>
      <p:sp>
        <p:nvSpPr>
          <p:cNvPr id="3" name="Content Placeholder 2">
            <a:extLst>
              <a:ext uri="{FF2B5EF4-FFF2-40B4-BE49-F238E27FC236}">
                <a16:creationId xmlns:a16="http://schemas.microsoft.com/office/drawing/2014/main" id="{CB365EC5-BD5A-F748-B465-146333057239}"/>
              </a:ext>
            </a:extLst>
          </p:cNvPr>
          <p:cNvSpPr>
            <a:spLocks noGrp="1"/>
          </p:cNvSpPr>
          <p:nvPr>
            <p:ph idx="1"/>
          </p:nvPr>
        </p:nvSpPr>
        <p:spPr/>
        <p:txBody>
          <a:bodyPr/>
          <a:lstStyle/>
          <a:p>
            <a:r>
              <a:rPr lang="en-US" dirty="0"/>
              <a:t>As you can see, counting is central to discrete probability distributions! But counting is easier said than done…</a:t>
            </a:r>
          </a:p>
        </p:txBody>
      </p:sp>
      <p:sp>
        <p:nvSpPr>
          <p:cNvPr id="4" name="Slide Number Placeholder 3">
            <a:extLst>
              <a:ext uri="{FF2B5EF4-FFF2-40B4-BE49-F238E27FC236}">
                <a16:creationId xmlns:a16="http://schemas.microsoft.com/office/drawing/2014/main" id="{A30B1852-1C90-66CF-3252-7E05C97AD41A}"/>
              </a:ext>
            </a:extLst>
          </p:cNvPr>
          <p:cNvSpPr>
            <a:spLocks noGrp="1"/>
          </p:cNvSpPr>
          <p:nvPr>
            <p:ph type="sldNum" sz="quarter" idx="12"/>
          </p:nvPr>
        </p:nvSpPr>
        <p:spPr/>
        <p:txBody>
          <a:bodyPr/>
          <a:lstStyle/>
          <a:p>
            <a:fld id="{6088BDBC-A55A-0D4E-9238-49D16FB07DCD}" type="slidenum">
              <a:rPr lang="en-US" smtClean="0"/>
              <a:pPr/>
              <a:t>35</a:t>
            </a:fld>
            <a:endParaRPr lang="en-US"/>
          </a:p>
        </p:txBody>
      </p:sp>
    </p:spTree>
    <p:extLst>
      <p:ext uri="{BB962C8B-B14F-4D97-AF65-F5344CB8AC3E}">
        <p14:creationId xmlns:p14="http://schemas.microsoft.com/office/powerpoint/2010/main" val="401037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E2DF-405B-9F71-EC2E-5A2CB8ABA8F5}"/>
              </a:ext>
            </a:extLst>
          </p:cNvPr>
          <p:cNvSpPr>
            <a:spLocks noGrp="1"/>
          </p:cNvSpPr>
          <p:nvPr>
            <p:ph type="title"/>
          </p:nvPr>
        </p:nvSpPr>
        <p:spPr/>
        <p:txBody>
          <a:bodyPr/>
          <a:lstStyle/>
          <a:p>
            <a:r>
              <a:rPr lang="en-US" dirty="0"/>
              <a:t>What is probability?</a:t>
            </a:r>
          </a:p>
        </p:txBody>
      </p:sp>
      <p:sp>
        <p:nvSpPr>
          <p:cNvPr id="3" name="Content Placeholder 2">
            <a:extLst>
              <a:ext uri="{FF2B5EF4-FFF2-40B4-BE49-F238E27FC236}">
                <a16:creationId xmlns:a16="http://schemas.microsoft.com/office/drawing/2014/main" id="{B0419238-0AD8-08DF-E684-164514F7AE7D}"/>
              </a:ext>
            </a:extLst>
          </p:cNvPr>
          <p:cNvSpPr>
            <a:spLocks noGrp="1"/>
          </p:cNvSpPr>
          <p:nvPr>
            <p:ph idx="1"/>
          </p:nvPr>
        </p:nvSpPr>
        <p:spPr/>
        <p:txBody>
          <a:bodyPr>
            <a:normAutofit/>
          </a:bodyPr>
          <a:lstStyle/>
          <a:p>
            <a:r>
              <a:rPr lang="en-US" sz="3200" dirty="0"/>
              <a:t>Probability is math that helps us think about things that can be random… things we can’t be certain of</a:t>
            </a:r>
          </a:p>
          <a:p>
            <a:r>
              <a:rPr lang="en-US" sz="3200" dirty="0"/>
              <a:t>One way of thinking about "randomness" is that it's a way of expressing what we don't know.</a:t>
            </a:r>
          </a:p>
          <a:p>
            <a:pPr lvl="1"/>
            <a:r>
              <a:rPr lang="en-US" sz="2800" dirty="0"/>
              <a:t>If we knew more, it might be deterministic, but when we don’t, or can’t, know specific things, we think probabilistically</a:t>
            </a:r>
          </a:p>
          <a:p>
            <a:pPr lvl="1"/>
            <a:endParaRPr lang="en-US" sz="2800" dirty="0"/>
          </a:p>
        </p:txBody>
      </p:sp>
      <p:sp>
        <p:nvSpPr>
          <p:cNvPr id="4" name="Slide Number Placeholder 3">
            <a:extLst>
              <a:ext uri="{FF2B5EF4-FFF2-40B4-BE49-F238E27FC236}">
                <a16:creationId xmlns:a16="http://schemas.microsoft.com/office/drawing/2014/main" id="{C413E66D-7646-92AD-2064-183EE8594B24}"/>
              </a:ext>
            </a:extLst>
          </p:cNvPr>
          <p:cNvSpPr>
            <a:spLocks noGrp="1"/>
          </p:cNvSpPr>
          <p:nvPr>
            <p:ph type="sldNum" sz="quarter" idx="12"/>
          </p:nvPr>
        </p:nvSpPr>
        <p:spPr/>
        <p:txBody>
          <a:bodyPr/>
          <a:lstStyle/>
          <a:p>
            <a:fld id="{6088BDBC-A55A-0D4E-9238-49D16FB07DCD}" type="slidenum">
              <a:rPr lang="en-US" smtClean="0"/>
              <a:pPr/>
              <a:t>4</a:t>
            </a:fld>
            <a:endParaRPr lang="en-US"/>
          </a:p>
        </p:txBody>
      </p:sp>
    </p:spTree>
    <p:extLst>
      <p:ext uri="{BB962C8B-B14F-4D97-AF65-F5344CB8AC3E}">
        <p14:creationId xmlns:p14="http://schemas.microsoft.com/office/powerpoint/2010/main" val="95456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5FAB-2229-7507-4AB8-4893F91911E7}"/>
              </a:ext>
            </a:extLst>
          </p:cNvPr>
          <p:cNvSpPr>
            <a:spLocks noGrp="1"/>
          </p:cNvSpPr>
          <p:nvPr>
            <p:ph type="title"/>
          </p:nvPr>
        </p:nvSpPr>
        <p:spPr/>
        <p:txBody>
          <a:bodyPr/>
          <a:lstStyle/>
          <a:p>
            <a:r>
              <a:rPr lang="en-US" dirty="0"/>
              <a:t>Two ways of understanding this</a:t>
            </a:r>
          </a:p>
        </p:txBody>
      </p:sp>
      <p:sp>
        <p:nvSpPr>
          <p:cNvPr id="3" name="Content Placeholder 2">
            <a:extLst>
              <a:ext uri="{FF2B5EF4-FFF2-40B4-BE49-F238E27FC236}">
                <a16:creationId xmlns:a16="http://schemas.microsoft.com/office/drawing/2014/main" id="{50768841-B440-EEF6-8F52-BCFD9D745970}"/>
              </a:ext>
            </a:extLst>
          </p:cNvPr>
          <p:cNvSpPr>
            <a:spLocks noGrp="1"/>
          </p:cNvSpPr>
          <p:nvPr>
            <p:ph idx="1"/>
          </p:nvPr>
        </p:nvSpPr>
        <p:spPr/>
        <p:txBody>
          <a:bodyPr>
            <a:normAutofit fontScale="92500" lnSpcReduction="10000"/>
          </a:bodyPr>
          <a:lstStyle/>
          <a:p>
            <a:pPr marL="742950" indent="-742950">
              <a:buAutoNum type="arabicPeriod"/>
            </a:pPr>
            <a:r>
              <a:rPr lang="en-US" sz="3600" dirty="0"/>
              <a:t>“Frequentist” – Relative frequency</a:t>
            </a:r>
            <a:endParaRPr lang="en-US" sz="3200" dirty="0"/>
          </a:p>
          <a:p>
            <a:pPr lvl="1"/>
            <a:r>
              <a:rPr lang="en-US" sz="3200" dirty="0"/>
              <a:t>If I do this thing a lot of times, it’ll happen roughly this percent of the time</a:t>
            </a:r>
          </a:p>
          <a:p>
            <a:pPr lvl="1"/>
            <a:r>
              <a:rPr lang="en-US" sz="3200" dirty="0"/>
              <a:t>Book example: coin flipping</a:t>
            </a:r>
          </a:p>
          <a:p>
            <a:pPr lvl="1"/>
            <a:r>
              <a:rPr lang="en-US" sz="3200" dirty="0"/>
              <a:t>Another good example?</a:t>
            </a:r>
          </a:p>
          <a:p>
            <a:pPr marL="742950" indent="-742950">
              <a:buFont typeface="+mj-lt"/>
              <a:buAutoNum type="arabicPeriod"/>
            </a:pPr>
            <a:r>
              <a:rPr lang="en-US" sz="4000" dirty="0"/>
              <a:t>“Bayesian” – subjective belief </a:t>
            </a:r>
          </a:p>
          <a:p>
            <a:pPr lvl="1"/>
            <a:r>
              <a:rPr lang="en-US" sz="3200" dirty="0"/>
              <a:t>I think it’s roughly this likely that this thing will happen</a:t>
            </a:r>
          </a:p>
          <a:p>
            <a:pPr lvl="1"/>
            <a:r>
              <a:rPr lang="en-US" sz="3200" dirty="0"/>
              <a:t>Book example: weather prediction</a:t>
            </a:r>
          </a:p>
          <a:p>
            <a:pPr lvl="1"/>
            <a:r>
              <a:rPr lang="en-US" sz="3200" dirty="0"/>
              <a:t>Another good example?</a:t>
            </a:r>
          </a:p>
        </p:txBody>
      </p:sp>
      <p:sp>
        <p:nvSpPr>
          <p:cNvPr id="4" name="Slide Number Placeholder 3">
            <a:extLst>
              <a:ext uri="{FF2B5EF4-FFF2-40B4-BE49-F238E27FC236}">
                <a16:creationId xmlns:a16="http://schemas.microsoft.com/office/drawing/2014/main" id="{DD3721B1-E1B2-CBE7-41CB-405DAD2E8D51}"/>
              </a:ext>
            </a:extLst>
          </p:cNvPr>
          <p:cNvSpPr>
            <a:spLocks noGrp="1"/>
          </p:cNvSpPr>
          <p:nvPr>
            <p:ph type="sldNum" sz="quarter" idx="12"/>
          </p:nvPr>
        </p:nvSpPr>
        <p:spPr/>
        <p:txBody>
          <a:bodyPr/>
          <a:lstStyle/>
          <a:p>
            <a:fld id="{6088BDBC-A55A-0D4E-9238-49D16FB07DCD}" type="slidenum">
              <a:rPr lang="en-US" smtClean="0"/>
              <a:pPr/>
              <a:t>5</a:t>
            </a:fld>
            <a:endParaRPr lang="en-US"/>
          </a:p>
        </p:txBody>
      </p:sp>
    </p:spTree>
    <p:extLst>
      <p:ext uri="{BB962C8B-B14F-4D97-AF65-F5344CB8AC3E}">
        <p14:creationId xmlns:p14="http://schemas.microsoft.com/office/powerpoint/2010/main" val="52695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A548-E1CC-F997-AD50-B4D2ABBDB419}"/>
              </a:ext>
            </a:extLst>
          </p:cNvPr>
          <p:cNvSpPr>
            <a:spLocks noGrp="1"/>
          </p:cNvSpPr>
          <p:nvPr>
            <p:ph type="title"/>
          </p:nvPr>
        </p:nvSpPr>
        <p:spPr/>
        <p:txBody>
          <a:bodyPr/>
          <a:lstStyle/>
          <a:p>
            <a:r>
              <a:rPr lang="en-US" dirty="0"/>
              <a:t>What is a set?</a:t>
            </a:r>
          </a:p>
        </p:txBody>
      </p:sp>
      <p:sp>
        <p:nvSpPr>
          <p:cNvPr id="3" name="Content Placeholder 2">
            <a:extLst>
              <a:ext uri="{FF2B5EF4-FFF2-40B4-BE49-F238E27FC236}">
                <a16:creationId xmlns:a16="http://schemas.microsoft.com/office/drawing/2014/main" id="{9A3E25A4-789B-4829-692D-FBE2AECBC537}"/>
              </a:ext>
            </a:extLst>
          </p:cNvPr>
          <p:cNvSpPr>
            <a:spLocks noGrp="1"/>
          </p:cNvSpPr>
          <p:nvPr>
            <p:ph idx="1"/>
          </p:nvPr>
        </p:nvSpPr>
        <p:spPr/>
        <p:txBody>
          <a:bodyPr/>
          <a:lstStyle/>
          <a:p>
            <a:r>
              <a:rPr lang="en-US" dirty="0"/>
              <a:t>A </a:t>
            </a:r>
            <a:r>
              <a:rPr lang="en-US" b="1" dirty="0"/>
              <a:t>set</a:t>
            </a:r>
            <a:r>
              <a:rPr lang="en-US" dirty="0"/>
              <a:t> is an unordered collection of things (elements)</a:t>
            </a:r>
          </a:p>
          <a:p>
            <a:r>
              <a:rPr lang="en-US" dirty="0"/>
              <a:t>How to write sets and examples of sets [on board] </a:t>
            </a:r>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A695D16B-A0F4-D680-E90F-2F77A0DA74CC}"/>
              </a:ext>
            </a:extLst>
          </p:cNvPr>
          <p:cNvSpPr>
            <a:spLocks noGrp="1"/>
          </p:cNvSpPr>
          <p:nvPr>
            <p:ph type="sldNum" sz="quarter" idx="12"/>
          </p:nvPr>
        </p:nvSpPr>
        <p:spPr/>
        <p:txBody>
          <a:bodyPr/>
          <a:lstStyle/>
          <a:p>
            <a:fld id="{6088BDBC-A55A-0D4E-9238-49D16FB07DCD}" type="slidenum">
              <a:rPr lang="en-US" smtClean="0"/>
              <a:pPr/>
              <a:t>6</a:t>
            </a:fld>
            <a:endParaRPr lang="en-US"/>
          </a:p>
        </p:txBody>
      </p:sp>
    </p:spTree>
    <p:extLst>
      <p:ext uri="{BB962C8B-B14F-4D97-AF65-F5344CB8AC3E}">
        <p14:creationId xmlns:p14="http://schemas.microsoft.com/office/powerpoint/2010/main" val="23621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68C9-E558-D783-3A9A-57A97D2D38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118C70-F282-7BF5-A50F-DA04974F497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4FE1024-76F5-B494-8A5E-8AD41167C2C5}"/>
              </a:ext>
            </a:extLst>
          </p:cNvPr>
          <p:cNvSpPr>
            <a:spLocks noGrp="1"/>
          </p:cNvSpPr>
          <p:nvPr>
            <p:ph type="sldNum" sz="quarter" idx="12"/>
          </p:nvPr>
        </p:nvSpPr>
        <p:spPr/>
        <p:txBody>
          <a:bodyPr/>
          <a:lstStyle/>
          <a:p>
            <a:fld id="{6088BDBC-A55A-0D4E-9238-49D16FB07DCD}" type="slidenum">
              <a:rPr lang="en-US" smtClean="0"/>
              <a:pPr/>
              <a:t>7</a:t>
            </a:fld>
            <a:endParaRPr lang="en-US"/>
          </a:p>
        </p:txBody>
      </p:sp>
      <p:pic>
        <p:nvPicPr>
          <p:cNvPr id="5" name="Picture 4">
            <a:extLst>
              <a:ext uri="{FF2B5EF4-FFF2-40B4-BE49-F238E27FC236}">
                <a16:creationId xmlns:a16="http://schemas.microsoft.com/office/drawing/2014/main" id="{4C41FBA9-F06F-A658-A9C6-F96B730622B5}"/>
              </a:ext>
            </a:extLst>
          </p:cNvPr>
          <p:cNvPicPr>
            <a:picLocks noChangeAspect="1"/>
          </p:cNvPicPr>
          <p:nvPr/>
        </p:nvPicPr>
        <p:blipFill>
          <a:blip r:embed="rId2"/>
          <a:stretch>
            <a:fillRect/>
          </a:stretch>
        </p:blipFill>
        <p:spPr>
          <a:xfrm>
            <a:off x="2209800" y="674167"/>
            <a:ext cx="7772400" cy="5509665"/>
          </a:xfrm>
          <a:prstGeom prst="rect">
            <a:avLst/>
          </a:prstGeom>
        </p:spPr>
      </p:pic>
    </p:spTree>
    <p:extLst>
      <p:ext uri="{BB962C8B-B14F-4D97-AF65-F5344CB8AC3E}">
        <p14:creationId xmlns:p14="http://schemas.microsoft.com/office/powerpoint/2010/main" val="135820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DEE5-2B1E-5086-A418-F4E4E7014FFA}"/>
              </a:ext>
            </a:extLst>
          </p:cNvPr>
          <p:cNvSpPr>
            <a:spLocks noGrp="1"/>
          </p:cNvSpPr>
          <p:nvPr>
            <p:ph type="title"/>
          </p:nvPr>
        </p:nvSpPr>
        <p:spPr/>
        <p:txBody>
          <a:bodyPr/>
          <a:lstStyle/>
          <a:p>
            <a:r>
              <a:rPr lang="en-US" dirty="0"/>
              <a:t>Set Operations and Venn Diagrams</a:t>
            </a:r>
          </a:p>
        </p:txBody>
      </p:sp>
      <p:sp>
        <p:nvSpPr>
          <p:cNvPr id="3" name="Content Placeholder 2">
            <a:extLst>
              <a:ext uri="{FF2B5EF4-FFF2-40B4-BE49-F238E27FC236}">
                <a16:creationId xmlns:a16="http://schemas.microsoft.com/office/drawing/2014/main" id="{28850F9B-06E4-6813-61D7-63BB68F9040D}"/>
              </a:ext>
            </a:extLst>
          </p:cNvPr>
          <p:cNvSpPr>
            <a:spLocks noGrp="1"/>
          </p:cNvSpPr>
          <p:nvPr>
            <p:ph idx="1"/>
          </p:nvPr>
        </p:nvSpPr>
        <p:spPr/>
        <p:txBody>
          <a:bodyPr/>
          <a:lstStyle/>
          <a:p>
            <a:r>
              <a:rPr lang="en-US" dirty="0"/>
              <a:t>On the board</a:t>
            </a:r>
          </a:p>
          <a:p>
            <a:pPr lvl="1"/>
            <a:r>
              <a:rPr lang="en-US" dirty="0"/>
              <a:t>Subsets</a:t>
            </a:r>
          </a:p>
          <a:p>
            <a:pPr lvl="1"/>
            <a:r>
              <a:rPr lang="en-US" dirty="0"/>
              <a:t>Unions</a:t>
            </a:r>
          </a:p>
          <a:p>
            <a:pPr lvl="1"/>
            <a:r>
              <a:rPr lang="en-US" dirty="0"/>
              <a:t>Intersections</a:t>
            </a:r>
          </a:p>
          <a:p>
            <a:pPr lvl="1"/>
            <a:r>
              <a:rPr lang="en-US" dirty="0"/>
              <a:t>Compliments</a:t>
            </a:r>
          </a:p>
          <a:p>
            <a:pPr lvl="1"/>
            <a:r>
              <a:rPr lang="en-US" dirty="0"/>
              <a:t>Difference</a:t>
            </a:r>
          </a:p>
          <a:p>
            <a:pPr lvl="1"/>
            <a:r>
              <a:rPr lang="en-US" dirty="0"/>
              <a:t>Partitions</a:t>
            </a:r>
          </a:p>
          <a:p>
            <a:pPr lvl="1"/>
            <a:r>
              <a:rPr lang="en-US" dirty="0"/>
              <a:t>Empty set</a:t>
            </a:r>
          </a:p>
          <a:p>
            <a:r>
              <a:rPr lang="en-US" dirty="0">
                <a:hlinkClick r:id="rId2"/>
              </a:rPr>
              <a:t>https://seeing-theory.brown.edu/compound-probability/index.html#section1</a:t>
            </a:r>
            <a:endParaRPr lang="en-US" dirty="0"/>
          </a:p>
          <a:p>
            <a:endParaRPr lang="en-US" dirty="0"/>
          </a:p>
        </p:txBody>
      </p:sp>
      <p:sp>
        <p:nvSpPr>
          <p:cNvPr id="4" name="Slide Number Placeholder 3">
            <a:extLst>
              <a:ext uri="{FF2B5EF4-FFF2-40B4-BE49-F238E27FC236}">
                <a16:creationId xmlns:a16="http://schemas.microsoft.com/office/drawing/2014/main" id="{D0213EA6-C7D9-8733-B0C8-91A6F54F1959}"/>
              </a:ext>
            </a:extLst>
          </p:cNvPr>
          <p:cNvSpPr>
            <a:spLocks noGrp="1"/>
          </p:cNvSpPr>
          <p:nvPr>
            <p:ph type="sldNum" sz="quarter" idx="12"/>
          </p:nvPr>
        </p:nvSpPr>
        <p:spPr/>
        <p:txBody>
          <a:bodyPr/>
          <a:lstStyle/>
          <a:p>
            <a:fld id="{6088BDBC-A55A-0D4E-9238-49D16FB07DCD}" type="slidenum">
              <a:rPr lang="en-US" smtClean="0"/>
              <a:pPr/>
              <a:t>8</a:t>
            </a:fld>
            <a:endParaRPr lang="en-US"/>
          </a:p>
        </p:txBody>
      </p:sp>
    </p:spTree>
    <p:extLst>
      <p:ext uri="{BB962C8B-B14F-4D97-AF65-F5344CB8AC3E}">
        <p14:creationId xmlns:p14="http://schemas.microsoft.com/office/powerpoint/2010/main" val="200567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8790-4650-FAA5-45BD-FB3BA44A6D73}"/>
              </a:ext>
            </a:extLst>
          </p:cNvPr>
          <p:cNvSpPr>
            <a:spLocks noGrp="1"/>
          </p:cNvSpPr>
          <p:nvPr>
            <p:ph type="title"/>
          </p:nvPr>
        </p:nvSpPr>
        <p:spPr/>
        <p:txBody>
          <a:bodyPr/>
          <a:lstStyle/>
          <a:p>
            <a:r>
              <a:rPr lang="en-US" dirty="0"/>
              <a:t>Seeing Theory Exercises</a:t>
            </a:r>
          </a:p>
        </p:txBody>
      </p:sp>
      <p:sp>
        <p:nvSpPr>
          <p:cNvPr id="4" name="Slide Number Placeholder 3">
            <a:extLst>
              <a:ext uri="{FF2B5EF4-FFF2-40B4-BE49-F238E27FC236}">
                <a16:creationId xmlns:a16="http://schemas.microsoft.com/office/drawing/2014/main" id="{B07CB237-3E80-61D8-9493-159094B59082}"/>
              </a:ext>
            </a:extLst>
          </p:cNvPr>
          <p:cNvSpPr>
            <a:spLocks noGrp="1"/>
          </p:cNvSpPr>
          <p:nvPr>
            <p:ph type="sldNum" sz="quarter" idx="12"/>
          </p:nvPr>
        </p:nvSpPr>
        <p:spPr/>
        <p:txBody>
          <a:bodyPr/>
          <a:lstStyle/>
          <a:p>
            <a:fld id="{6088BDBC-A55A-0D4E-9238-49D16FB07DCD}" type="slidenum">
              <a:rPr lang="en-US" smtClean="0"/>
              <a:pPr/>
              <a:t>9</a:t>
            </a:fld>
            <a:endParaRPr lang="en-US"/>
          </a:p>
        </p:txBody>
      </p:sp>
      <p:pic>
        <p:nvPicPr>
          <p:cNvPr id="5" name="Picture 4">
            <a:extLst>
              <a:ext uri="{FF2B5EF4-FFF2-40B4-BE49-F238E27FC236}">
                <a16:creationId xmlns:a16="http://schemas.microsoft.com/office/drawing/2014/main" id="{216F1B63-5FCD-D79B-51C9-B3ACD3CD89EF}"/>
              </a:ext>
            </a:extLst>
          </p:cNvPr>
          <p:cNvPicPr>
            <a:picLocks noChangeAspect="1"/>
          </p:cNvPicPr>
          <p:nvPr/>
        </p:nvPicPr>
        <p:blipFill>
          <a:blip r:embed="rId2"/>
          <a:stretch>
            <a:fillRect/>
          </a:stretch>
        </p:blipFill>
        <p:spPr>
          <a:xfrm>
            <a:off x="3160799" y="1317768"/>
            <a:ext cx="5550160" cy="5540232"/>
          </a:xfrm>
          <a:prstGeom prst="rect">
            <a:avLst/>
          </a:prstGeom>
        </p:spPr>
      </p:pic>
    </p:spTree>
    <p:extLst>
      <p:ext uri="{BB962C8B-B14F-4D97-AF65-F5344CB8AC3E}">
        <p14:creationId xmlns:p14="http://schemas.microsoft.com/office/powerpoint/2010/main" val="354930534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belab_new" id="{E4B32D4D-32E9-0B47-8318-3D1E469EE3A1}" vid="{E82BE1E3-5EE1-AE4D-B9A0-5A4D9EAC5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2_Office Theme</Template>
  <TotalTime>7406</TotalTime>
  <Words>1513</Words>
  <Application>Microsoft Macintosh PowerPoint</Application>
  <PresentationFormat>Widescreen</PresentationFormat>
  <Paragraphs>204</Paragraphs>
  <Slides>35</Slides>
  <Notes>1</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Arial</vt:lpstr>
      <vt:lpstr>Avenir Book</vt:lpstr>
      <vt:lpstr>Calibri</vt:lpstr>
      <vt:lpstr>Cambria Math</vt:lpstr>
      <vt:lpstr>Century Gothic</vt:lpstr>
      <vt:lpstr>Menlo</vt:lpstr>
      <vt:lpstr>Wingdings</vt:lpstr>
      <vt:lpstr>2_Office Theme</vt:lpstr>
      <vt:lpstr>PowerPoint Presentation</vt:lpstr>
      <vt:lpstr>Announcements</vt:lpstr>
      <vt:lpstr>Outline for today</vt:lpstr>
      <vt:lpstr>What is probability?</vt:lpstr>
      <vt:lpstr>Two ways of understanding this</vt:lpstr>
      <vt:lpstr>What is a set?</vt:lpstr>
      <vt:lpstr>PowerPoint Presentation</vt:lpstr>
      <vt:lpstr>Set Operations and Venn Diagrams</vt:lpstr>
      <vt:lpstr>Seeing Theory Exercises</vt:lpstr>
      <vt:lpstr>PowerPoint Presentation</vt:lpstr>
      <vt:lpstr>PowerPoint Presentation</vt:lpstr>
      <vt:lpstr>Stump your friends!</vt:lpstr>
      <vt:lpstr>Set Cardinality</vt:lpstr>
      <vt:lpstr>Cardinality of Two sets and the Inclusion-Exclusion Principle</vt:lpstr>
      <vt:lpstr>Example 1.5 from 1.2.3 on the board…</vt:lpstr>
      <vt:lpstr>PowerPoint Presentation</vt:lpstr>
      <vt:lpstr>Functions</vt:lpstr>
      <vt:lpstr>PowerPoint Presentation</vt:lpstr>
      <vt:lpstr>From sets and functions to random events</vt:lpstr>
      <vt:lpstr>From random events to probability (pt 1) </vt:lpstr>
      <vt:lpstr>Practice</vt:lpstr>
      <vt:lpstr>Axioms of Probability</vt:lpstr>
      <vt:lpstr>More Practice Finding Probabilities</vt:lpstr>
      <vt:lpstr>PowerPoint Presentation</vt:lpstr>
      <vt:lpstr>Seeing Theory</vt:lpstr>
      <vt:lpstr>One proof (see PN 1.3.3 for others)</vt:lpstr>
      <vt:lpstr>Finding Probabilities – 1.3.3 in PN</vt:lpstr>
      <vt:lpstr>PowerPoint Presentation</vt:lpstr>
      <vt:lpstr>Finding Probabilities – “Real World” Example</vt:lpstr>
      <vt:lpstr>Discrete vs. Continuous Probability Models</vt:lpstr>
      <vt:lpstr>Continuous Models, briefly</vt:lpstr>
      <vt:lpstr>Discrete models (cont.)</vt:lpstr>
      <vt:lpstr>Example 1.13</vt:lpstr>
      <vt:lpstr>PowerPoint Presentation</vt:lpstr>
      <vt:lpstr>Counting!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Joseph</dc:creator>
  <cp:lastModifiedBy>Kenneth Joseph</cp:lastModifiedBy>
  <cp:revision>20</cp:revision>
  <cp:lastPrinted>2026-02-04T13:48:23Z</cp:lastPrinted>
  <dcterms:created xsi:type="dcterms:W3CDTF">2024-06-20T17:11:11Z</dcterms:created>
  <dcterms:modified xsi:type="dcterms:W3CDTF">2026-02-04T13:48:26Z</dcterms:modified>
</cp:coreProperties>
</file>