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816" r:id="rId2"/>
    <p:sldId id="923" r:id="rId3"/>
    <p:sldId id="978" r:id="rId4"/>
    <p:sldId id="924" r:id="rId5"/>
    <p:sldId id="930" r:id="rId6"/>
    <p:sldId id="931" r:id="rId7"/>
    <p:sldId id="936" r:id="rId8"/>
    <p:sldId id="957" r:id="rId9"/>
    <p:sldId id="963" r:id="rId10"/>
    <p:sldId id="946" r:id="rId11"/>
    <p:sldId id="948" r:id="rId12"/>
    <p:sldId id="947" r:id="rId13"/>
    <p:sldId id="953" r:id="rId14"/>
    <p:sldId id="954" r:id="rId15"/>
    <p:sldId id="960" r:id="rId16"/>
    <p:sldId id="961" r:id="rId17"/>
    <p:sldId id="962" r:id="rId18"/>
    <p:sldId id="964" r:id="rId19"/>
    <p:sldId id="965" r:id="rId20"/>
    <p:sldId id="966" r:id="rId21"/>
    <p:sldId id="967" r:id="rId22"/>
    <p:sldId id="968" r:id="rId23"/>
    <p:sldId id="969" r:id="rId24"/>
    <p:sldId id="970" r:id="rId25"/>
    <p:sldId id="971" r:id="rId26"/>
    <p:sldId id="972" r:id="rId27"/>
    <p:sldId id="973" r:id="rId28"/>
    <p:sldId id="9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7"/>
    <p:restoredTop sz="97056"/>
  </p:normalViewPr>
  <p:slideViewPr>
    <p:cSldViewPr snapToGrid="0">
      <p:cViewPr varScale="1">
        <p:scale>
          <a:sx n="104" d="100"/>
          <a:sy n="104" d="100"/>
        </p:scale>
        <p:origin x="232"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1E0E-1E0C-384C-BCE3-DFF85A319292}" type="datetimeFigureOut">
              <a:rPr lang="en-US" smtClean="0"/>
              <a:t>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32D65-3B26-664E-ADF5-6D73C65B5054}" type="slidenum">
              <a:rPr lang="en-US" smtClean="0"/>
              <a:t>‹#›</a:t>
            </a:fld>
            <a:endParaRPr lang="en-US"/>
          </a:p>
        </p:txBody>
      </p:sp>
    </p:spTree>
    <p:extLst>
      <p:ext uri="{BB962C8B-B14F-4D97-AF65-F5344CB8AC3E}">
        <p14:creationId xmlns:p14="http://schemas.microsoft.com/office/powerpoint/2010/main" val="331500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202A-239C-82B9-1939-B8709A6CE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0B661-4EAB-AE41-D4B6-7DF1CC674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2493F-EFF9-08F7-A147-324092C7F2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5EEE1F-E5F7-DED0-2C1A-82B2417EE5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09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43064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2/7/26</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7138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2/7/26</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62917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34665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D386E3-47F7-785C-AC7D-57DB27502F0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31530"/>
            <a:ext cx="12192000" cy="6850064"/>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lvl1pPr>
              <a:defRPr>
                <a:solidFill>
                  <a:srgbClr val="014AAE"/>
                </a:solidFill>
              </a:defRPr>
            </a:lvl1pPr>
            <a:lvl2pPr>
              <a:defRPr>
                <a:solidFill>
                  <a:srgbClr val="014AAE"/>
                </a:solidFill>
              </a:defRPr>
            </a:lvl2pPr>
            <a:lvl3pPr>
              <a:defRPr>
                <a:solidFill>
                  <a:srgbClr val="014AAE"/>
                </a:solidFill>
              </a:defRPr>
            </a:lvl3pPr>
            <a:lvl4pPr>
              <a:defRPr>
                <a:solidFill>
                  <a:srgbClr val="014AAE"/>
                </a:solidFill>
              </a:defRPr>
            </a:lvl4pPr>
            <a:lvl5pPr>
              <a:defRPr>
                <a:solidFill>
                  <a:srgbClr val="014AA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pic>
        <p:nvPicPr>
          <p:cNvPr id="5" name="Picture 4">
            <a:extLst>
              <a:ext uri="{FF2B5EF4-FFF2-40B4-BE49-F238E27FC236}">
                <a16:creationId xmlns:a16="http://schemas.microsoft.com/office/drawing/2014/main" id="{E05278AA-B099-F756-F75F-A869D4525C5F}"/>
              </a:ext>
            </a:extLst>
          </p:cNvPr>
          <p:cNvPicPr>
            <a:picLocks noChangeAspect="1"/>
          </p:cNvPicPr>
          <p:nvPr userDrawn="1"/>
        </p:nvPicPr>
        <p:blipFill>
          <a:blip r:embed="rId3"/>
          <a:stretch>
            <a:fillRect/>
          </a:stretch>
        </p:blipFill>
        <p:spPr>
          <a:xfrm>
            <a:off x="0" y="6107064"/>
            <a:ext cx="1524000" cy="762000"/>
          </a:xfrm>
          <a:prstGeom prst="rect">
            <a:avLst/>
          </a:prstGeom>
        </p:spPr>
      </p:pic>
    </p:spTree>
    <p:extLst>
      <p:ext uri="{BB962C8B-B14F-4D97-AF65-F5344CB8AC3E}">
        <p14:creationId xmlns:p14="http://schemas.microsoft.com/office/powerpoint/2010/main" val="20631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2/7/26</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3990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2/7/26</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82366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2/7/26</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0730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Rectangle 7">
            <a:extLst>
              <a:ext uri="{FF2B5EF4-FFF2-40B4-BE49-F238E27FC236}">
                <a16:creationId xmlns:a16="http://schemas.microsoft.com/office/drawing/2014/main" id="{7D84DD06-51EA-4F41-AE88-9A4601A7015E}"/>
              </a:ext>
            </a:extLst>
          </p:cNvPr>
          <p:cNvSpPr/>
          <p:nvPr userDrawn="1"/>
        </p:nvSpPr>
        <p:spPr>
          <a:xfrm>
            <a:off x="375138" y="2394802"/>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B47C3C-68C2-09BC-5A20-25EB1A794059}"/>
              </a:ext>
            </a:extLst>
          </p:cNvPr>
          <p:cNvPicPr>
            <a:picLocks noChangeAspect="1"/>
          </p:cNvPicPr>
          <p:nvPr userDrawn="1"/>
        </p:nvPicPr>
        <p:blipFill>
          <a:blip r:embed="rId2"/>
          <a:stretch>
            <a:fillRect/>
          </a:stretch>
        </p:blipFill>
        <p:spPr>
          <a:xfrm>
            <a:off x="10679723" y="6129656"/>
            <a:ext cx="1524000" cy="762000"/>
          </a:xfrm>
          <a:prstGeom prst="rect">
            <a:avLst/>
          </a:prstGeom>
        </p:spPr>
      </p:pic>
    </p:spTree>
    <p:extLst>
      <p:ext uri="{BB962C8B-B14F-4D97-AF65-F5344CB8AC3E}">
        <p14:creationId xmlns:p14="http://schemas.microsoft.com/office/powerpoint/2010/main" val="311966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2/7/26</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5451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2/7/26</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4423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2/7/26</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7659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351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Avenir Book" panose="02000503020000020003" pitchFamily="2" charset="0"/>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1BSTmslD3WE&amp;t=56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6E3F-D65C-F753-B7D9-BC194312E63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2BD2C0C-6716-0518-5C28-E2C4093D1E94}"/>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9B936D7-98F2-7061-90EF-F013502AA109}"/>
              </a:ext>
            </a:extLst>
          </p:cNvPr>
          <p:cNvSpPr txBox="1"/>
          <p:nvPr/>
        </p:nvSpPr>
        <p:spPr>
          <a:xfrm>
            <a:off x="480107" y="915554"/>
            <a:ext cx="6985817"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venir Book" panose="02000503020000020003" pitchFamily="2" charset="0"/>
              </a:rPr>
              <a:t>AIS 220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venir Book" panose="02000503020000020003" pitchFamily="2" charset="0"/>
              </a:rPr>
              <a:t>Foundational Mathematics for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venir Book" panose="02000503020000020003" pitchFamily="2" charset="0"/>
              </a:rPr>
              <a:t>Lecture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70C0"/>
                </a:solidFill>
                <a:latin typeface="Avenir Book" panose="02000503020000020003" pitchFamily="2" charset="0"/>
              </a:rPr>
              <a:t>(Conditional) Probability and Counting</a:t>
            </a:r>
            <a:endParaRPr kumimoji="0" lang="en-US" sz="4400" b="1" i="0" u="none" strike="noStrike" kern="1200" cap="none" spc="0" normalizeH="0" baseline="0" noProof="0" dirty="0">
              <a:ln>
                <a:noFill/>
              </a:ln>
              <a:solidFill>
                <a:srgbClr val="0070C0"/>
              </a:solidFill>
              <a:effectLst/>
              <a:uLnTx/>
              <a:uFillTx/>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i="0" u="none" strike="noStrike" kern="1200" cap="none" spc="0" normalizeH="0" baseline="0" noProof="0" dirty="0">
              <a:ln>
                <a:noFill/>
              </a:ln>
              <a:solidFill>
                <a:srgbClr val="0070C0"/>
              </a:solidFill>
              <a:effectLst/>
              <a:uLnTx/>
              <a:uFillTx/>
              <a:latin typeface="Avenir Book" panose="02000503020000020003" pitchFamily="2" charset="0"/>
            </a:endParaRPr>
          </a:p>
        </p:txBody>
      </p:sp>
      <p:sp>
        <p:nvSpPr>
          <p:cNvPr id="13" name="TextBox 12">
            <a:extLst>
              <a:ext uri="{FF2B5EF4-FFF2-40B4-BE49-F238E27FC236}">
                <a16:creationId xmlns:a16="http://schemas.microsoft.com/office/drawing/2014/main" id="{DEC97765-BEB8-E8E2-D50E-1904F45F403F}"/>
              </a:ext>
            </a:extLst>
          </p:cNvPr>
          <p:cNvSpPr txBox="1"/>
          <p:nvPr/>
        </p:nvSpPr>
        <p:spPr>
          <a:xfrm>
            <a:off x="480108" y="4510285"/>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Avenir Book" panose="02000503020000020003" pitchFamily="2" charset="0"/>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Avenir Book" panose="02000503020000020003" pitchFamily="2" charset="0"/>
              </a:rPr>
              <a:t> </a:t>
            </a:r>
            <a:endParaRPr kumimoji="0" lang="en-US" sz="2400" b="0" i="0" u="none" strike="noStrike" kern="1200" cap="none" spc="0" normalizeH="0" baseline="0" noProof="0" dirty="0">
              <a:ln>
                <a:noFill/>
              </a:ln>
              <a:solidFill>
                <a:srgbClr val="E7E6E6">
                  <a:lumMod val="50000"/>
                </a:srgbClr>
              </a:solidFill>
              <a:effectLst/>
              <a:uLnTx/>
              <a:uFillTx/>
              <a:latin typeface="Avenir Book" panose="02000503020000020003" pitchFamily="2" charset="0"/>
            </a:endParaRPr>
          </a:p>
        </p:txBody>
      </p:sp>
    </p:spTree>
    <p:extLst>
      <p:ext uri="{BB962C8B-B14F-4D97-AF65-F5344CB8AC3E}">
        <p14:creationId xmlns:p14="http://schemas.microsoft.com/office/powerpoint/2010/main" val="322788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F479-63B6-9219-EE25-5DC8C88BC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4327A-A92D-7A1A-BDA9-EF40CAC75551}"/>
              </a:ext>
            </a:extLst>
          </p:cNvPr>
          <p:cNvSpPr>
            <a:spLocks noGrp="1"/>
          </p:cNvSpPr>
          <p:nvPr>
            <p:ph type="title"/>
          </p:nvPr>
        </p:nvSpPr>
        <p:spPr/>
        <p:txBody>
          <a:bodyPr>
            <a:normAutofit/>
          </a:bodyPr>
          <a:lstStyle/>
          <a:p>
            <a:r>
              <a:rPr lang="en-US" dirty="0"/>
              <a:t>Axioms of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2536AF-8E1F-19CC-AA4D-D2E8FECDE526}"/>
                  </a:ext>
                </a:extLst>
              </p:cNvPr>
              <p:cNvSpPr>
                <a:spLocks noGrp="1"/>
              </p:cNvSpPr>
              <p:nvPr>
                <p:ph idx="1"/>
              </p:nvPr>
            </p:nvSpPr>
            <p:spPr/>
            <p:txBody>
              <a:bodyPr/>
              <a:lstStyle/>
              <a:p>
                <a:r>
                  <a:rPr lang="en-US" dirty="0"/>
                  <a:t>Axiom 1: For any event A, P(A) &gt;= ___</a:t>
                </a:r>
              </a:p>
              <a:p>
                <a:r>
                  <a:rPr lang="en-US" dirty="0"/>
                  <a:t>Axiom 2: Probability of the sample space S is P(S) = ____</a:t>
                </a:r>
              </a:p>
              <a:p>
                <a:r>
                  <a:rPr lang="en-US" dirty="0"/>
                  <a:t>Axiom 3: If A</a:t>
                </a:r>
                <a:r>
                  <a:rPr lang="en-US" baseline="-25000" dirty="0"/>
                  <a:t>1,</a:t>
                </a:r>
                <a:r>
                  <a:rPr lang="en-US" dirty="0"/>
                  <a:t> A</a:t>
                </a:r>
                <a:r>
                  <a:rPr lang="en-US" baseline="-25000" dirty="0"/>
                  <a:t>2,</a:t>
                </a:r>
                <a:r>
                  <a:rPr lang="en-US" dirty="0"/>
                  <a:t> A</a:t>
                </a:r>
                <a:r>
                  <a:rPr lang="en-US" baseline="-25000" dirty="0"/>
                  <a:t>3</a:t>
                </a:r>
                <a:r>
                  <a:rPr lang="en-US" dirty="0"/>
                  <a:t>,… are </a:t>
                </a:r>
                <a:r>
                  <a:rPr lang="en-US" b="1" dirty="0"/>
                  <a:t>disjoint </a:t>
                </a:r>
                <a:r>
                  <a:rPr lang="en-US" dirty="0"/>
                  <a:t>events, then </a:t>
                </a:r>
                <a14:m>
                  <m:oMath xmlns:m="http://schemas.openxmlformats.org/officeDocument/2006/math">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nor/>
                      </m:rPr>
                      <a:rPr lang="en-US" dirty="0"/>
                      <m:t>A</m:t>
                    </m:r>
                    <m:r>
                      <m:rPr>
                        <m:nor/>
                      </m:rPr>
                      <a:rPr lang="en-US" baseline="-25000" dirty="0"/>
                      <m:t>1</m:t>
                    </m:r>
                    <m:r>
                      <a:rPr lang="en-US" b="0" i="1" dirty="0" smtClean="0">
                        <a:latin typeface="Cambria Math" panose="02040503050406030204" pitchFamily="18" charset="0"/>
                      </a:rPr>
                      <m:t>⋂</m:t>
                    </m:r>
                    <m:r>
                      <m:rPr>
                        <m:nor/>
                      </m:rPr>
                      <a:rPr lang="en-US" dirty="0"/>
                      <m:t>A</m:t>
                    </m:r>
                    <m:r>
                      <m:rPr>
                        <m:nor/>
                      </m:rPr>
                      <a:rPr lang="en-US" baseline="-25000" dirty="0"/>
                      <m:t>2</m:t>
                    </m:r>
                    <m:r>
                      <a:rPr lang="en-US" i="1" dirty="0">
                        <a:latin typeface="Cambria Math" panose="02040503050406030204" pitchFamily="18" charset="0"/>
                      </a:rPr>
                      <m:t>⋂</m:t>
                    </m:r>
                    <m:r>
                      <m:rPr>
                        <m:nor/>
                      </m:rPr>
                      <a:rPr lang="en-US" dirty="0"/>
                      <m:t>A</m:t>
                    </m:r>
                    <m:r>
                      <m:rPr>
                        <m:nor/>
                      </m:rPr>
                      <a:rPr lang="en-US" baseline="-25000" dirty="0"/>
                      <m:t>3</m:t>
                    </m:r>
                    <m:r>
                      <m:rPr>
                        <m:nor/>
                      </m:rPr>
                      <a:rPr lang="en-US" dirty="0"/>
                      <m:t>…</m:t>
                    </m:r>
                    <m:r>
                      <m:rPr>
                        <m:nor/>
                      </m:rPr>
                      <a:rPr lang="en-US" b="0" i="0" dirty="0" smtClean="0"/>
                      <m:t> = </m:t>
                    </m:r>
                    <m:r>
                      <m:rPr>
                        <m:nor/>
                      </m:rPr>
                      <a:rPr lang="en-US" b="0" i="0" dirty="0" smtClean="0"/>
                      <m:t>P</m:t>
                    </m:r>
                    <m:r>
                      <m:rPr>
                        <m:nor/>
                      </m:rPr>
                      <a:rPr lang="en-US" b="0" i="0" dirty="0" smtClean="0"/>
                      <m:t>(</m:t>
                    </m:r>
                    <m:r>
                      <m:rPr>
                        <m:nor/>
                      </m:rPr>
                      <a:rPr lang="en-US" dirty="0"/>
                      <m:t>A</m:t>
                    </m:r>
                    <m:r>
                      <m:rPr>
                        <m:nor/>
                      </m:rPr>
                      <a:rPr lang="en-US" baseline="-25000" dirty="0"/>
                      <m:t>1</m:t>
                    </m:r>
                    <m:r>
                      <m:rPr>
                        <m:nor/>
                      </m:rPr>
                      <a:rPr lang="en-US" b="0" i="0" dirty="0" smtClean="0"/>
                      <m:t>)+</m:t>
                    </m:r>
                    <m:r>
                      <m:rPr>
                        <m:nor/>
                      </m:rPr>
                      <a:rPr lang="en-US" dirty="0"/>
                      <m:t>P</m:t>
                    </m:r>
                    <m:r>
                      <m:rPr>
                        <m:nor/>
                      </m:rPr>
                      <a:rPr lang="en-US" dirty="0"/>
                      <m:t>(</m:t>
                    </m:r>
                    <m:r>
                      <m:rPr>
                        <m:nor/>
                      </m:rPr>
                      <a:rPr lang="en-US" dirty="0"/>
                      <m:t>A</m:t>
                    </m:r>
                    <m:r>
                      <m:rPr>
                        <m:nor/>
                      </m:rPr>
                      <a:rPr lang="en-US" b="0" i="0" baseline="-25000" dirty="0" smtClean="0"/>
                      <m:t>2</m:t>
                    </m:r>
                    <m:r>
                      <m:rPr>
                        <m:nor/>
                      </m:rPr>
                      <a:rPr lang="en-US" dirty="0"/>
                      <m:t>)+</m:t>
                    </m:r>
                    <m:r>
                      <m:rPr>
                        <m:nor/>
                      </m:rPr>
                      <a:rPr lang="en-US" dirty="0"/>
                      <m:t>P</m:t>
                    </m:r>
                    <m:r>
                      <m:rPr>
                        <m:nor/>
                      </m:rPr>
                      <a:rPr lang="en-US" dirty="0"/>
                      <m:t>(</m:t>
                    </m:r>
                    <m:r>
                      <m:rPr>
                        <m:nor/>
                      </m:rPr>
                      <a:rPr lang="en-US" dirty="0"/>
                      <m:t>A</m:t>
                    </m:r>
                    <m:r>
                      <m:rPr>
                        <m:nor/>
                      </m:rPr>
                      <a:rPr lang="en-US" b="0" i="0" baseline="-25000" dirty="0" smtClean="0"/>
                      <m:t>3</m:t>
                    </m:r>
                    <m:r>
                      <m:rPr>
                        <m:nor/>
                      </m:rPr>
                      <a:rPr lang="en-US" dirty="0"/>
                      <m:t>)+</m:t>
                    </m:r>
                    <m:r>
                      <a:rPr lang="en-US" b="0" i="1" dirty="0" smtClean="0">
                        <a:latin typeface="Cambria Math" panose="02040503050406030204" pitchFamily="18" charset="0"/>
                      </a:rPr>
                      <m:t>…</m:t>
                    </m:r>
                  </m:oMath>
                </a14:m>
                <a:endParaRPr lang="en-US" dirty="0"/>
              </a:p>
              <a:p>
                <a:pPr marL="457200" lvl="1" indent="0">
                  <a:buNone/>
                </a:pPr>
                <a:r>
                  <a:rPr lang="en-US" dirty="0"/>
                  <a:t>… what does disjoint mean, again?</a:t>
                </a:r>
              </a:p>
              <a:p>
                <a:endParaRPr lang="en-US" dirty="0"/>
              </a:p>
            </p:txBody>
          </p:sp>
        </mc:Choice>
        <mc:Fallback xmlns="">
          <p:sp>
            <p:nvSpPr>
              <p:cNvPr id="3" name="Content Placeholder 2">
                <a:extLst>
                  <a:ext uri="{FF2B5EF4-FFF2-40B4-BE49-F238E27FC236}">
                    <a16:creationId xmlns:a16="http://schemas.microsoft.com/office/drawing/2014/main" id="{972536AF-8E1F-19CC-AA4D-D2E8FECDE526}"/>
                  </a:ext>
                </a:extLst>
              </p:cNvPr>
              <p:cNvSpPr>
                <a:spLocks noGrp="1" noRot="1" noChangeAspect="1" noMove="1" noResize="1" noEditPoints="1" noAdjustHandles="1" noChangeArrowheads="1" noChangeShapeType="1" noTextEdit="1"/>
              </p:cNvSpPr>
              <p:nvPr>
                <p:ph idx="1"/>
              </p:nvPr>
            </p:nvSpPr>
            <p:spPr>
              <a:blipFill>
                <a:blip r:embed="rId2"/>
                <a:stretch>
                  <a:fillRect l="-1086" t="-20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7575F0D-0E99-8615-90FF-9FA75B97924E}"/>
              </a:ext>
            </a:extLst>
          </p:cNvPr>
          <p:cNvSpPr>
            <a:spLocks noGrp="1"/>
          </p:cNvSpPr>
          <p:nvPr>
            <p:ph type="sldNum" sz="quarter" idx="12"/>
          </p:nvPr>
        </p:nvSpPr>
        <p:spPr/>
        <p:txBody>
          <a:bodyPr/>
          <a:lstStyle/>
          <a:p>
            <a:fld id="{6088BDBC-A55A-0D4E-9238-49D16FB07DCD}" type="slidenum">
              <a:rPr lang="en-US" smtClean="0"/>
              <a:pPr/>
              <a:t>10</a:t>
            </a:fld>
            <a:endParaRPr lang="en-US"/>
          </a:p>
        </p:txBody>
      </p:sp>
    </p:spTree>
    <p:extLst>
      <p:ext uri="{BB962C8B-B14F-4D97-AF65-F5344CB8AC3E}">
        <p14:creationId xmlns:p14="http://schemas.microsoft.com/office/powerpoint/2010/main" val="30668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370F-E692-2E1E-BDC3-76FD260C9F46}"/>
              </a:ext>
            </a:extLst>
          </p:cNvPr>
          <p:cNvSpPr>
            <a:spLocks noGrp="1"/>
          </p:cNvSpPr>
          <p:nvPr>
            <p:ph type="title"/>
          </p:nvPr>
        </p:nvSpPr>
        <p:spPr/>
        <p:txBody>
          <a:bodyPr/>
          <a:lstStyle/>
          <a:p>
            <a:r>
              <a:rPr lang="en-US" dirty="0"/>
              <a:t>More Practice Finding Probabilities</a:t>
            </a:r>
          </a:p>
        </p:txBody>
      </p:sp>
      <p:sp>
        <p:nvSpPr>
          <p:cNvPr id="3" name="Content Placeholder 2">
            <a:extLst>
              <a:ext uri="{FF2B5EF4-FFF2-40B4-BE49-F238E27FC236}">
                <a16:creationId xmlns:a16="http://schemas.microsoft.com/office/drawing/2014/main" id="{E2A73ED0-C0FD-87EF-02FD-8BB686B1E773}"/>
              </a:ext>
            </a:extLst>
          </p:cNvPr>
          <p:cNvSpPr>
            <a:spLocks noGrp="1"/>
          </p:cNvSpPr>
          <p:nvPr>
            <p:ph idx="1"/>
          </p:nvPr>
        </p:nvSpPr>
        <p:spPr/>
        <p:txBody>
          <a:bodyPr/>
          <a:lstStyle/>
          <a:p>
            <a:r>
              <a:rPr lang="en-US" dirty="0"/>
              <a:t>What is the probability of E = {1,5} when rolling a fair die?</a:t>
            </a:r>
          </a:p>
          <a:p>
            <a:pPr lvl="1"/>
            <a:r>
              <a:rPr lang="en-US" dirty="0"/>
              <a:t>… first … how would we write this as a probability statement?</a:t>
            </a:r>
          </a:p>
          <a:p>
            <a:pPr lvl="1"/>
            <a:r>
              <a:rPr lang="en-US" dirty="0"/>
              <a:t>… can we use the axioms of probability to help us here?</a:t>
            </a:r>
          </a:p>
        </p:txBody>
      </p:sp>
      <p:sp>
        <p:nvSpPr>
          <p:cNvPr id="4" name="Slide Number Placeholder 3">
            <a:extLst>
              <a:ext uri="{FF2B5EF4-FFF2-40B4-BE49-F238E27FC236}">
                <a16:creationId xmlns:a16="http://schemas.microsoft.com/office/drawing/2014/main" id="{FACB631F-319A-909D-EB17-F98618022605}"/>
              </a:ext>
            </a:extLst>
          </p:cNvPr>
          <p:cNvSpPr>
            <a:spLocks noGrp="1"/>
          </p:cNvSpPr>
          <p:nvPr>
            <p:ph type="sldNum" sz="quarter" idx="12"/>
          </p:nvPr>
        </p:nvSpPr>
        <p:spPr/>
        <p:txBody>
          <a:bodyPr/>
          <a:lstStyle/>
          <a:p>
            <a:fld id="{6088BDBC-A55A-0D4E-9238-49D16FB07DCD}" type="slidenum">
              <a:rPr lang="en-US" smtClean="0"/>
              <a:pPr/>
              <a:t>11</a:t>
            </a:fld>
            <a:endParaRPr lang="en-US"/>
          </a:p>
        </p:txBody>
      </p:sp>
    </p:spTree>
    <p:extLst>
      <p:ext uri="{BB962C8B-B14F-4D97-AF65-F5344CB8AC3E}">
        <p14:creationId xmlns:p14="http://schemas.microsoft.com/office/powerpoint/2010/main" val="358433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EFB157-19FA-D8B7-A2FD-8FC728FB4AFD}"/>
              </a:ext>
            </a:extLst>
          </p:cNvPr>
          <p:cNvSpPr>
            <a:spLocks noGrp="1"/>
          </p:cNvSpPr>
          <p:nvPr>
            <p:ph type="sldNum" sz="quarter" idx="12"/>
          </p:nvPr>
        </p:nvSpPr>
        <p:spPr/>
        <p:txBody>
          <a:bodyPr/>
          <a:lstStyle/>
          <a:p>
            <a:fld id="{6088BDBC-A55A-0D4E-9238-49D16FB07DCD}" type="slidenum">
              <a:rPr lang="en-US" smtClean="0"/>
              <a:pPr/>
              <a:t>12</a:t>
            </a:fld>
            <a:endParaRPr lang="en-US"/>
          </a:p>
        </p:txBody>
      </p:sp>
      <p:sp>
        <p:nvSpPr>
          <p:cNvPr id="6" name="Rectangle 5">
            <a:extLst>
              <a:ext uri="{FF2B5EF4-FFF2-40B4-BE49-F238E27FC236}">
                <a16:creationId xmlns:a16="http://schemas.microsoft.com/office/drawing/2014/main" id="{13F97A8A-1761-F92D-7E28-64471FD4AEE6}"/>
              </a:ext>
            </a:extLst>
          </p:cNvPr>
          <p:cNvSpPr/>
          <p:nvPr/>
        </p:nvSpPr>
        <p:spPr>
          <a:xfrm>
            <a:off x="6441440" y="4725032"/>
            <a:ext cx="497840"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7C0D73-A50A-D996-8133-DC7A05FCCECF}"/>
              </a:ext>
            </a:extLst>
          </p:cNvPr>
          <p:cNvPicPr>
            <a:picLocks noChangeAspect="1"/>
          </p:cNvPicPr>
          <p:nvPr/>
        </p:nvPicPr>
        <p:blipFill>
          <a:blip r:embed="rId2"/>
          <a:stretch>
            <a:fillRect/>
          </a:stretch>
        </p:blipFill>
        <p:spPr>
          <a:xfrm>
            <a:off x="1798683" y="1056108"/>
            <a:ext cx="7772400" cy="4888024"/>
          </a:xfrm>
          <a:prstGeom prst="rect">
            <a:avLst/>
          </a:prstGeom>
        </p:spPr>
      </p:pic>
    </p:spTree>
    <p:extLst>
      <p:ext uri="{BB962C8B-B14F-4D97-AF65-F5344CB8AC3E}">
        <p14:creationId xmlns:p14="http://schemas.microsoft.com/office/powerpoint/2010/main" val="88902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3D9-3B1F-7267-A542-702807BAEBF0}"/>
              </a:ext>
            </a:extLst>
          </p:cNvPr>
          <p:cNvSpPr>
            <a:spLocks noGrp="1"/>
          </p:cNvSpPr>
          <p:nvPr>
            <p:ph type="title"/>
          </p:nvPr>
        </p:nvSpPr>
        <p:spPr/>
        <p:txBody>
          <a:bodyPr>
            <a:normAutofit/>
          </a:bodyPr>
          <a:lstStyle/>
          <a:p>
            <a:r>
              <a:rPr lang="en-US" dirty="0"/>
              <a:t>Finding Probabilities – 1.3.3 in PN</a:t>
            </a:r>
          </a:p>
        </p:txBody>
      </p:sp>
      <p:sp>
        <p:nvSpPr>
          <p:cNvPr id="6" name="Content Placeholder 5">
            <a:extLst>
              <a:ext uri="{FF2B5EF4-FFF2-40B4-BE49-F238E27FC236}">
                <a16:creationId xmlns:a16="http://schemas.microsoft.com/office/drawing/2014/main" id="{15231729-D070-3197-9A00-77578B8DCCA1}"/>
              </a:ext>
            </a:extLst>
          </p:cNvPr>
          <p:cNvSpPr>
            <a:spLocks noGrp="1"/>
          </p:cNvSpPr>
          <p:nvPr>
            <p:ph idx="1"/>
          </p:nvPr>
        </p:nvSpPr>
        <p:spPr/>
        <p:txBody>
          <a:bodyPr/>
          <a:lstStyle/>
          <a:p>
            <a:r>
              <a:rPr lang="en-US" dirty="0"/>
              <a:t>There is a 60 percent chance that it will rain today.</a:t>
            </a:r>
          </a:p>
          <a:p>
            <a:r>
              <a:rPr lang="en-US" dirty="0"/>
              <a:t>There is a 50 percent chance that it will rain tomorrow.</a:t>
            </a:r>
          </a:p>
          <a:p>
            <a:r>
              <a:rPr lang="en-US" dirty="0"/>
              <a:t>There is a 30 percent chance that it does not rain either day.</a:t>
            </a:r>
          </a:p>
          <a:p>
            <a:r>
              <a:rPr lang="en-US" dirty="0"/>
              <a:t>Find the following probabilities:</a:t>
            </a:r>
          </a:p>
          <a:p>
            <a:pPr lvl="1"/>
            <a:r>
              <a:rPr lang="en-US" dirty="0"/>
              <a:t>The probability that it will rain today or tomorrow.</a:t>
            </a:r>
          </a:p>
          <a:p>
            <a:pPr lvl="1"/>
            <a:r>
              <a:rPr lang="en-US" dirty="0"/>
              <a:t>The probability that it will rain today and tomorrow.</a:t>
            </a:r>
          </a:p>
          <a:p>
            <a:pPr lvl="1"/>
            <a:r>
              <a:rPr lang="en-US" dirty="0"/>
              <a:t>The probability that it will rain today but not tomorrow.</a:t>
            </a:r>
          </a:p>
          <a:p>
            <a:pPr lvl="1"/>
            <a:r>
              <a:rPr lang="en-US" dirty="0"/>
              <a:t>The probability that it either will rain today or tomorrow, but not both.</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BDB79DE-B54B-CD8B-8682-1C520945C3A6}"/>
              </a:ext>
            </a:extLst>
          </p:cNvPr>
          <p:cNvSpPr>
            <a:spLocks noGrp="1"/>
          </p:cNvSpPr>
          <p:nvPr>
            <p:ph type="sldNum" sz="quarter" idx="12"/>
          </p:nvPr>
        </p:nvSpPr>
        <p:spPr/>
        <p:txBody>
          <a:bodyPr/>
          <a:lstStyle/>
          <a:p>
            <a:fld id="{6088BDBC-A55A-0D4E-9238-49D16FB07DCD}" type="slidenum">
              <a:rPr lang="en-US" smtClean="0"/>
              <a:pPr/>
              <a:t>13</a:t>
            </a:fld>
            <a:endParaRPr lang="en-US"/>
          </a:p>
        </p:txBody>
      </p:sp>
    </p:spTree>
    <p:extLst>
      <p:ext uri="{BB962C8B-B14F-4D97-AF65-F5344CB8AC3E}">
        <p14:creationId xmlns:p14="http://schemas.microsoft.com/office/powerpoint/2010/main" val="39419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13BA1-07AB-28B9-BFC8-833ACAE3EC32}"/>
              </a:ext>
            </a:extLst>
          </p:cNvPr>
          <p:cNvSpPr>
            <a:spLocks noGrp="1"/>
          </p:cNvSpPr>
          <p:nvPr>
            <p:ph type="sldNum" sz="quarter" idx="12"/>
          </p:nvPr>
        </p:nvSpPr>
        <p:spPr/>
        <p:txBody>
          <a:bodyPr/>
          <a:lstStyle/>
          <a:p>
            <a:fld id="{6088BDBC-A55A-0D4E-9238-49D16FB07DCD}" type="slidenum">
              <a:rPr lang="en-US" smtClean="0"/>
              <a:pPr/>
              <a:t>14</a:t>
            </a:fld>
            <a:endParaRPr lang="en-US"/>
          </a:p>
        </p:txBody>
      </p:sp>
      <p:pic>
        <p:nvPicPr>
          <p:cNvPr id="5" name="Picture 4">
            <a:extLst>
              <a:ext uri="{FF2B5EF4-FFF2-40B4-BE49-F238E27FC236}">
                <a16:creationId xmlns:a16="http://schemas.microsoft.com/office/drawing/2014/main" id="{8E069AF6-4A84-5EE2-5617-BD288CB349C3}"/>
              </a:ext>
            </a:extLst>
          </p:cNvPr>
          <p:cNvPicPr>
            <a:picLocks noChangeAspect="1"/>
          </p:cNvPicPr>
          <p:nvPr/>
        </p:nvPicPr>
        <p:blipFill>
          <a:blip r:embed="rId2"/>
          <a:stretch>
            <a:fillRect/>
          </a:stretch>
        </p:blipFill>
        <p:spPr>
          <a:xfrm>
            <a:off x="5130555" y="0"/>
            <a:ext cx="5287040" cy="6858000"/>
          </a:xfrm>
          <a:prstGeom prst="rect">
            <a:avLst/>
          </a:prstGeom>
        </p:spPr>
      </p:pic>
      <p:pic>
        <p:nvPicPr>
          <p:cNvPr id="2" name="Picture 1">
            <a:extLst>
              <a:ext uri="{FF2B5EF4-FFF2-40B4-BE49-F238E27FC236}">
                <a16:creationId xmlns:a16="http://schemas.microsoft.com/office/drawing/2014/main" id="{75F21022-1E29-544E-07AB-29EAB27DC3CF}"/>
              </a:ext>
            </a:extLst>
          </p:cNvPr>
          <p:cNvPicPr>
            <a:picLocks noChangeAspect="1"/>
          </p:cNvPicPr>
          <p:nvPr/>
        </p:nvPicPr>
        <p:blipFill>
          <a:blip r:embed="rId3"/>
          <a:stretch>
            <a:fillRect/>
          </a:stretch>
        </p:blipFill>
        <p:spPr>
          <a:xfrm>
            <a:off x="55230" y="2241271"/>
            <a:ext cx="4757930" cy="1058306"/>
          </a:xfrm>
          <a:prstGeom prst="rect">
            <a:avLst/>
          </a:prstGeom>
        </p:spPr>
      </p:pic>
    </p:spTree>
    <p:extLst>
      <p:ext uri="{BB962C8B-B14F-4D97-AF65-F5344CB8AC3E}">
        <p14:creationId xmlns:p14="http://schemas.microsoft.com/office/powerpoint/2010/main" val="229818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5FB5-D05D-0E98-57D3-B81023A7775A}"/>
              </a:ext>
            </a:extLst>
          </p:cNvPr>
          <p:cNvSpPr>
            <a:spLocks noGrp="1"/>
          </p:cNvSpPr>
          <p:nvPr>
            <p:ph type="title"/>
          </p:nvPr>
        </p:nvSpPr>
        <p:spPr/>
        <p:txBody>
          <a:bodyPr/>
          <a:lstStyle/>
          <a:p>
            <a:r>
              <a:rPr lang="en-US" dirty="0"/>
              <a:t>Example 1.13</a:t>
            </a:r>
          </a:p>
        </p:txBody>
      </p:sp>
      <p:sp>
        <p:nvSpPr>
          <p:cNvPr id="3" name="Content Placeholder 2">
            <a:extLst>
              <a:ext uri="{FF2B5EF4-FFF2-40B4-BE49-F238E27FC236}">
                <a16:creationId xmlns:a16="http://schemas.microsoft.com/office/drawing/2014/main" id="{06E8341F-99E0-2A9A-19B9-2D06FDE48F96}"/>
              </a:ext>
            </a:extLst>
          </p:cNvPr>
          <p:cNvSpPr>
            <a:spLocks noGrp="1"/>
          </p:cNvSpPr>
          <p:nvPr>
            <p:ph idx="1"/>
          </p:nvPr>
        </p:nvSpPr>
        <p:spPr/>
        <p:txBody>
          <a:bodyPr/>
          <a:lstStyle/>
          <a:p>
            <a:r>
              <a:rPr lang="en-US" dirty="0"/>
              <a:t>I roll a fair die twice and obtain two numbers: M result of the first roll, and N result of the second roll. Write down the sample space S, and assuming that all outcomes are equally likely (because the die is fair), find the probability of the event  defined as the event that M+N=8.</a:t>
            </a:r>
          </a:p>
        </p:txBody>
      </p:sp>
      <p:sp>
        <p:nvSpPr>
          <p:cNvPr id="4" name="Slide Number Placeholder 3">
            <a:extLst>
              <a:ext uri="{FF2B5EF4-FFF2-40B4-BE49-F238E27FC236}">
                <a16:creationId xmlns:a16="http://schemas.microsoft.com/office/drawing/2014/main" id="{26E9243F-66AE-755F-143B-386262E789D0}"/>
              </a:ext>
            </a:extLst>
          </p:cNvPr>
          <p:cNvSpPr>
            <a:spLocks noGrp="1"/>
          </p:cNvSpPr>
          <p:nvPr>
            <p:ph type="sldNum" sz="quarter" idx="12"/>
          </p:nvPr>
        </p:nvSpPr>
        <p:spPr/>
        <p:txBody>
          <a:bodyPr/>
          <a:lstStyle/>
          <a:p>
            <a:fld id="{6088BDBC-A55A-0D4E-9238-49D16FB07DCD}" type="slidenum">
              <a:rPr lang="en-US" smtClean="0"/>
              <a:pPr/>
              <a:t>15</a:t>
            </a:fld>
            <a:endParaRPr lang="en-US"/>
          </a:p>
        </p:txBody>
      </p:sp>
    </p:spTree>
    <p:extLst>
      <p:ext uri="{BB962C8B-B14F-4D97-AF65-F5344CB8AC3E}">
        <p14:creationId xmlns:p14="http://schemas.microsoft.com/office/powerpoint/2010/main" val="304282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BA10-F0D2-638D-2F14-9B5DF69B60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4AB5EC-FC1E-6A20-A261-D251947E775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8AAA899-B1F6-24CA-26FC-DA7572F9D166}"/>
              </a:ext>
            </a:extLst>
          </p:cNvPr>
          <p:cNvSpPr>
            <a:spLocks noGrp="1"/>
          </p:cNvSpPr>
          <p:nvPr>
            <p:ph type="sldNum" sz="quarter" idx="12"/>
          </p:nvPr>
        </p:nvSpPr>
        <p:spPr/>
        <p:txBody>
          <a:bodyPr/>
          <a:lstStyle/>
          <a:p>
            <a:fld id="{6088BDBC-A55A-0D4E-9238-49D16FB07DCD}" type="slidenum">
              <a:rPr lang="en-US" smtClean="0"/>
              <a:pPr/>
              <a:t>16</a:t>
            </a:fld>
            <a:endParaRPr lang="en-US"/>
          </a:p>
        </p:txBody>
      </p:sp>
      <p:pic>
        <p:nvPicPr>
          <p:cNvPr id="5" name="Picture 4">
            <a:extLst>
              <a:ext uri="{FF2B5EF4-FFF2-40B4-BE49-F238E27FC236}">
                <a16:creationId xmlns:a16="http://schemas.microsoft.com/office/drawing/2014/main" id="{8BD40D0B-3A64-5453-403C-AA8A84998323}"/>
              </a:ext>
            </a:extLst>
          </p:cNvPr>
          <p:cNvPicPr>
            <a:picLocks noChangeAspect="1"/>
          </p:cNvPicPr>
          <p:nvPr/>
        </p:nvPicPr>
        <p:blipFill>
          <a:blip r:embed="rId2"/>
          <a:stretch>
            <a:fillRect/>
          </a:stretch>
        </p:blipFill>
        <p:spPr>
          <a:xfrm>
            <a:off x="2209800" y="426864"/>
            <a:ext cx="7772400" cy="6004271"/>
          </a:xfrm>
          <a:prstGeom prst="rect">
            <a:avLst/>
          </a:prstGeom>
        </p:spPr>
      </p:pic>
    </p:spTree>
    <p:extLst>
      <p:ext uri="{BB962C8B-B14F-4D97-AF65-F5344CB8AC3E}">
        <p14:creationId xmlns:p14="http://schemas.microsoft.com/office/powerpoint/2010/main" val="130891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474-A9A8-42F2-3477-044842A0A5C9}"/>
              </a:ext>
            </a:extLst>
          </p:cNvPr>
          <p:cNvSpPr>
            <a:spLocks noGrp="1"/>
          </p:cNvSpPr>
          <p:nvPr>
            <p:ph type="title"/>
          </p:nvPr>
        </p:nvSpPr>
        <p:spPr/>
        <p:txBody>
          <a:bodyPr/>
          <a:lstStyle/>
          <a:p>
            <a:r>
              <a:rPr lang="en-US" dirty="0"/>
              <a:t>Counting!</a:t>
            </a:r>
          </a:p>
        </p:txBody>
      </p:sp>
      <p:sp>
        <p:nvSpPr>
          <p:cNvPr id="3" name="Content Placeholder 2">
            <a:extLst>
              <a:ext uri="{FF2B5EF4-FFF2-40B4-BE49-F238E27FC236}">
                <a16:creationId xmlns:a16="http://schemas.microsoft.com/office/drawing/2014/main" id="{CB365EC5-BD5A-F748-B465-146333057239}"/>
              </a:ext>
            </a:extLst>
          </p:cNvPr>
          <p:cNvSpPr>
            <a:spLocks noGrp="1"/>
          </p:cNvSpPr>
          <p:nvPr>
            <p:ph idx="1"/>
          </p:nvPr>
        </p:nvSpPr>
        <p:spPr/>
        <p:txBody>
          <a:bodyPr/>
          <a:lstStyle/>
          <a:p>
            <a:r>
              <a:rPr lang="en-US" dirty="0"/>
              <a:t>As you can see, counting is central to discrete probability distributions! But counting is easier said than done. </a:t>
            </a:r>
          </a:p>
          <a:p>
            <a:r>
              <a:rPr lang="en-US" dirty="0"/>
              <a:t>We’ll come back to this. But first…</a:t>
            </a:r>
          </a:p>
        </p:txBody>
      </p:sp>
      <p:sp>
        <p:nvSpPr>
          <p:cNvPr id="4" name="Slide Number Placeholder 3">
            <a:extLst>
              <a:ext uri="{FF2B5EF4-FFF2-40B4-BE49-F238E27FC236}">
                <a16:creationId xmlns:a16="http://schemas.microsoft.com/office/drawing/2014/main" id="{A30B1852-1C90-66CF-3252-7E05C97AD41A}"/>
              </a:ext>
            </a:extLst>
          </p:cNvPr>
          <p:cNvSpPr>
            <a:spLocks noGrp="1"/>
          </p:cNvSpPr>
          <p:nvPr>
            <p:ph type="sldNum" sz="quarter" idx="12"/>
          </p:nvPr>
        </p:nvSpPr>
        <p:spPr/>
        <p:txBody>
          <a:bodyPr/>
          <a:lstStyle/>
          <a:p>
            <a:fld id="{6088BDBC-A55A-0D4E-9238-49D16FB07DCD}" type="slidenum">
              <a:rPr lang="en-US" smtClean="0"/>
              <a:pPr/>
              <a:t>17</a:t>
            </a:fld>
            <a:endParaRPr lang="en-US"/>
          </a:p>
        </p:txBody>
      </p:sp>
    </p:spTree>
    <p:extLst>
      <p:ext uri="{BB962C8B-B14F-4D97-AF65-F5344CB8AC3E}">
        <p14:creationId xmlns:p14="http://schemas.microsoft.com/office/powerpoint/2010/main" val="401037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4DCE-8033-8BA1-6F94-C95F5128903B}"/>
              </a:ext>
            </a:extLst>
          </p:cNvPr>
          <p:cNvSpPr>
            <a:spLocks noGrp="1"/>
          </p:cNvSpPr>
          <p:nvPr>
            <p:ph type="title"/>
          </p:nvPr>
        </p:nvSpPr>
        <p:spPr/>
        <p:txBody>
          <a:bodyPr/>
          <a:lstStyle/>
          <a:p>
            <a:r>
              <a:rPr lang="en-US" dirty="0"/>
              <a:t>Conditional Probability</a:t>
            </a:r>
          </a:p>
        </p:txBody>
      </p:sp>
      <p:sp>
        <p:nvSpPr>
          <p:cNvPr id="3" name="Content Placeholder 2">
            <a:extLst>
              <a:ext uri="{FF2B5EF4-FFF2-40B4-BE49-F238E27FC236}">
                <a16:creationId xmlns:a16="http://schemas.microsoft.com/office/drawing/2014/main" id="{EE689B84-2970-B23B-EE20-BCA46E805B4A}"/>
              </a:ext>
            </a:extLst>
          </p:cNvPr>
          <p:cNvSpPr>
            <a:spLocks noGrp="1"/>
          </p:cNvSpPr>
          <p:nvPr>
            <p:ph idx="1"/>
          </p:nvPr>
        </p:nvSpPr>
        <p:spPr/>
        <p:txBody>
          <a:bodyPr/>
          <a:lstStyle/>
          <a:p>
            <a:r>
              <a:rPr lang="en-US" dirty="0"/>
              <a:t>High level – how does my probability change when I get more information?</a:t>
            </a:r>
          </a:p>
          <a:p>
            <a:r>
              <a:rPr lang="en-US" dirty="0"/>
              <a:t>What is the probability that</a:t>
            </a:r>
          </a:p>
          <a:p>
            <a:pPr lvl="1"/>
            <a:r>
              <a:rPr lang="en-US" dirty="0"/>
              <a:t>it is going to snow on any given day in Buffalo?</a:t>
            </a:r>
          </a:p>
          <a:p>
            <a:pPr lvl="1"/>
            <a:r>
              <a:rPr lang="en-US" dirty="0"/>
              <a:t>it is going to snow on any given day in Buffalo, </a:t>
            </a:r>
            <a:r>
              <a:rPr lang="en-US" b="1" dirty="0"/>
              <a:t>given that it cloudy?</a:t>
            </a:r>
            <a:endParaRPr lang="en-US" dirty="0"/>
          </a:p>
          <a:p>
            <a:pPr lvl="1"/>
            <a:r>
              <a:rPr lang="en-US" dirty="0"/>
              <a:t>it is going to snow on any given day in Buffalo, </a:t>
            </a:r>
            <a:r>
              <a:rPr lang="en-US" b="1" dirty="0"/>
              <a:t>given that it is 80 degrees outside?</a:t>
            </a:r>
          </a:p>
          <a:p>
            <a:r>
              <a:rPr lang="en-US" dirty="0"/>
              <a:t>We write conditional probabilities as p(A | B)</a:t>
            </a:r>
          </a:p>
          <a:p>
            <a:pPr lvl="1"/>
            <a:r>
              <a:rPr lang="en-US" dirty="0"/>
              <a:t>“The conditional probability of A given that B has occurred”</a:t>
            </a:r>
          </a:p>
          <a:p>
            <a:endParaRPr lang="en-US" dirty="0"/>
          </a:p>
        </p:txBody>
      </p:sp>
      <p:sp>
        <p:nvSpPr>
          <p:cNvPr id="4" name="Slide Number Placeholder 3">
            <a:extLst>
              <a:ext uri="{FF2B5EF4-FFF2-40B4-BE49-F238E27FC236}">
                <a16:creationId xmlns:a16="http://schemas.microsoft.com/office/drawing/2014/main" id="{17D75932-F048-5058-709B-515C4016EE87}"/>
              </a:ext>
            </a:extLst>
          </p:cNvPr>
          <p:cNvSpPr>
            <a:spLocks noGrp="1"/>
          </p:cNvSpPr>
          <p:nvPr>
            <p:ph type="sldNum" sz="quarter" idx="12"/>
          </p:nvPr>
        </p:nvSpPr>
        <p:spPr/>
        <p:txBody>
          <a:bodyPr/>
          <a:lstStyle/>
          <a:p>
            <a:fld id="{6088BDBC-A55A-0D4E-9238-49D16FB07DCD}" type="slidenum">
              <a:rPr lang="en-US" smtClean="0"/>
              <a:pPr/>
              <a:t>18</a:t>
            </a:fld>
            <a:endParaRPr lang="en-US"/>
          </a:p>
        </p:txBody>
      </p:sp>
    </p:spTree>
    <p:extLst>
      <p:ext uri="{BB962C8B-B14F-4D97-AF65-F5344CB8AC3E}">
        <p14:creationId xmlns:p14="http://schemas.microsoft.com/office/powerpoint/2010/main" val="26139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1580-7215-298D-C963-7A02886747D6}"/>
              </a:ext>
            </a:extLst>
          </p:cNvPr>
          <p:cNvSpPr>
            <a:spLocks noGrp="1"/>
          </p:cNvSpPr>
          <p:nvPr>
            <p:ph type="title"/>
          </p:nvPr>
        </p:nvSpPr>
        <p:spPr/>
        <p:txBody>
          <a:bodyPr/>
          <a:lstStyle/>
          <a:p>
            <a:r>
              <a:rPr lang="en-US" dirty="0"/>
              <a:t>Example 1.15</a:t>
            </a:r>
          </a:p>
        </p:txBody>
      </p:sp>
      <p:sp>
        <p:nvSpPr>
          <p:cNvPr id="3" name="Content Placeholder 2">
            <a:extLst>
              <a:ext uri="{FF2B5EF4-FFF2-40B4-BE49-F238E27FC236}">
                <a16:creationId xmlns:a16="http://schemas.microsoft.com/office/drawing/2014/main" id="{5BE5EF6C-3F94-FB1A-ECA1-0A070060A75F}"/>
              </a:ext>
            </a:extLst>
          </p:cNvPr>
          <p:cNvSpPr>
            <a:spLocks noGrp="1"/>
          </p:cNvSpPr>
          <p:nvPr>
            <p:ph idx="1"/>
          </p:nvPr>
        </p:nvSpPr>
        <p:spPr/>
        <p:txBody>
          <a:bodyPr/>
          <a:lstStyle/>
          <a:p>
            <a:r>
              <a:rPr lang="en-US" dirty="0"/>
              <a:t>A = rolling an odd number on a dice = { ____} ?</a:t>
            </a:r>
          </a:p>
          <a:p>
            <a:r>
              <a:rPr lang="en-US" dirty="0"/>
              <a:t>B = roll a number 3 or less = { _____}?</a:t>
            </a:r>
          </a:p>
          <a:p>
            <a:r>
              <a:rPr lang="en-US" dirty="0"/>
              <a:t>What is P(A)?</a:t>
            </a:r>
          </a:p>
          <a:p>
            <a:r>
              <a:rPr lang="en-US" dirty="0"/>
              <a:t>What is P(A|B)?</a:t>
            </a:r>
          </a:p>
        </p:txBody>
      </p:sp>
      <p:sp>
        <p:nvSpPr>
          <p:cNvPr id="4" name="Slide Number Placeholder 3">
            <a:extLst>
              <a:ext uri="{FF2B5EF4-FFF2-40B4-BE49-F238E27FC236}">
                <a16:creationId xmlns:a16="http://schemas.microsoft.com/office/drawing/2014/main" id="{15B0124F-4B3D-96DE-1650-652588E9739F}"/>
              </a:ext>
            </a:extLst>
          </p:cNvPr>
          <p:cNvSpPr>
            <a:spLocks noGrp="1"/>
          </p:cNvSpPr>
          <p:nvPr>
            <p:ph type="sldNum" sz="quarter" idx="12"/>
          </p:nvPr>
        </p:nvSpPr>
        <p:spPr/>
        <p:txBody>
          <a:bodyPr/>
          <a:lstStyle/>
          <a:p>
            <a:fld id="{6088BDBC-A55A-0D4E-9238-49D16FB07DCD}" type="slidenum">
              <a:rPr lang="en-US" smtClean="0"/>
              <a:pPr/>
              <a:t>19</a:t>
            </a:fld>
            <a:endParaRPr lang="en-US"/>
          </a:p>
        </p:txBody>
      </p:sp>
    </p:spTree>
    <p:extLst>
      <p:ext uri="{BB962C8B-B14F-4D97-AF65-F5344CB8AC3E}">
        <p14:creationId xmlns:p14="http://schemas.microsoft.com/office/powerpoint/2010/main" val="94205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A1260-7BE7-3B46-FC1A-3AE695D4C21E}"/>
              </a:ext>
            </a:extLst>
          </p:cNvPr>
          <p:cNvSpPr>
            <a:spLocks noGrp="1"/>
          </p:cNvSpPr>
          <p:nvPr>
            <p:ph type="title"/>
          </p:nvPr>
        </p:nvSpPr>
        <p:spPr/>
        <p:txBody>
          <a:bodyPr/>
          <a:lstStyle/>
          <a:p>
            <a:r>
              <a:rPr lang="en-US" dirty="0"/>
              <a:t>Announcements</a:t>
            </a:r>
          </a:p>
        </p:txBody>
      </p:sp>
      <p:sp>
        <p:nvSpPr>
          <p:cNvPr id="4" name="Content Placeholder 3">
            <a:extLst>
              <a:ext uri="{FF2B5EF4-FFF2-40B4-BE49-F238E27FC236}">
                <a16:creationId xmlns:a16="http://schemas.microsoft.com/office/drawing/2014/main" id="{75E01834-77A9-3EF0-8C8C-977CA2B0CAD7}"/>
              </a:ext>
            </a:extLst>
          </p:cNvPr>
          <p:cNvSpPr>
            <a:spLocks noGrp="1"/>
          </p:cNvSpPr>
          <p:nvPr>
            <p:ph idx="1"/>
          </p:nvPr>
        </p:nvSpPr>
        <p:spPr/>
        <p:txBody>
          <a:bodyPr>
            <a:normAutofit/>
          </a:bodyPr>
          <a:lstStyle/>
          <a:p>
            <a:r>
              <a:rPr lang="en-US" sz="3600" dirty="0"/>
              <a:t>Project 1 is out</a:t>
            </a:r>
          </a:p>
          <a:p>
            <a:r>
              <a:rPr lang="en-US" sz="3600" dirty="0"/>
              <a:t>Quiz 1 is Wednesday!</a:t>
            </a:r>
          </a:p>
          <a:p>
            <a:r>
              <a:rPr lang="en-US" sz="3600" dirty="0"/>
              <a:t>Questions?</a:t>
            </a:r>
          </a:p>
        </p:txBody>
      </p:sp>
    </p:spTree>
    <p:extLst>
      <p:ext uri="{BB962C8B-B14F-4D97-AF65-F5344CB8AC3E}">
        <p14:creationId xmlns:p14="http://schemas.microsoft.com/office/powerpoint/2010/main" val="329408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3766-C1E6-1F53-3F28-6BDD50964D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93E7F6-5CCD-A875-A5C1-382F5EC56E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A4B68F5-5DB1-C82C-82AB-79118602087F}"/>
              </a:ext>
            </a:extLst>
          </p:cNvPr>
          <p:cNvSpPr>
            <a:spLocks noGrp="1"/>
          </p:cNvSpPr>
          <p:nvPr>
            <p:ph type="sldNum" sz="quarter" idx="12"/>
          </p:nvPr>
        </p:nvSpPr>
        <p:spPr/>
        <p:txBody>
          <a:bodyPr/>
          <a:lstStyle/>
          <a:p>
            <a:fld id="{6088BDBC-A55A-0D4E-9238-49D16FB07DCD}" type="slidenum">
              <a:rPr lang="en-US" smtClean="0"/>
              <a:pPr/>
              <a:t>20</a:t>
            </a:fld>
            <a:endParaRPr lang="en-US"/>
          </a:p>
        </p:txBody>
      </p:sp>
      <p:pic>
        <p:nvPicPr>
          <p:cNvPr id="5" name="Picture 4">
            <a:extLst>
              <a:ext uri="{FF2B5EF4-FFF2-40B4-BE49-F238E27FC236}">
                <a16:creationId xmlns:a16="http://schemas.microsoft.com/office/drawing/2014/main" id="{FA6B328D-6EBB-1E91-80D0-DD1BC63E5D7E}"/>
              </a:ext>
            </a:extLst>
          </p:cNvPr>
          <p:cNvPicPr>
            <a:picLocks noChangeAspect="1"/>
          </p:cNvPicPr>
          <p:nvPr/>
        </p:nvPicPr>
        <p:blipFill>
          <a:blip r:embed="rId2"/>
          <a:stretch>
            <a:fillRect/>
          </a:stretch>
        </p:blipFill>
        <p:spPr>
          <a:xfrm>
            <a:off x="2209800" y="2127490"/>
            <a:ext cx="7772400" cy="2603020"/>
          </a:xfrm>
          <a:prstGeom prst="rect">
            <a:avLst/>
          </a:prstGeom>
        </p:spPr>
      </p:pic>
    </p:spTree>
    <p:extLst>
      <p:ext uri="{BB962C8B-B14F-4D97-AF65-F5344CB8AC3E}">
        <p14:creationId xmlns:p14="http://schemas.microsoft.com/office/powerpoint/2010/main" val="340510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4DA0-2D7F-7F6C-5947-AE29EDDB1E6D}"/>
              </a:ext>
            </a:extLst>
          </p:cNvPr>
          <p:cNvSpPr>
            <a:spLocks noGrp="1"/>
          </p:cNvSpPr>
          <p:nvPr>
            <p:ph type="title"/>
          </p:nvPr>
        </p:nvSpPr>
        <p:spPr/>
        <p:txBody>
          <a:bodyPr/>
          <a:lstStyle/>
          <a:p>
            <a:r>
              <a:rPr lang="en-US" dirty="0"/>
              <a:t>Generally Speaking</a:t>
            </a:r>
          </a:p>
        </p:txBody>
      </p:sp>
      <p:sp>
        <p:nvSpPr>
          <p:cNvPr id="4" name="Slide Number Placeholder 3">
            <a:extLst>
              <a:ext uri="{FF2B5EF4-FFF2-40B4-BE49-F238E27FC236}">
                <a16:creationId xmlns:a16="http://schemas.microsoft.com/office/drawing/2014/main" id="{B08782B6-2CF2-AE11-E477-9A0C848F0D3B}"/>
              </a:ext>
            </a:extLst>
          </p:cNvPr>
          <p:cNvSpPr>
            <a:spLocks noGrp="1"/>
          </p:cNvSpPr>
          <p:nvPr>
            <p:ph type="sldNum" sz="quarter" idx="12"/>
          </p:nvPr>
        </p:nvSpPr>
        <p:spPr/>
        <p:txBody>
          <a:bodyPr/>
          <a:lstStyle/>
          <a:p>
            <a:fld id="{6088BDBC-A55A-0D4E-9238-49D16FB07DCD}" type="slidenum">
              <a:rPr lang="en-US" smtClean="0"/>
              <a:pPr/>
              <a:t>21</a:t>
            </a:fld>
            <a:endParaRPr lang="en-US"/>
          </a:p>
        </p:txBody>
      </p:sp>
      <p:pic>
        <p:nvPicPr>
          <p:cNvPr id="6" name="Picture 5" descr="P(A | B) = \frac{P(A \bigcap B)}{P(B)}">
            <a:extLst>
              <a:ext uri="{FF2B5EF4-FFF2-40B4-BE49-F238E27FC236}">
                <a16:creationId xmlns:a16="http://schemas.microsoft.com/office/drawing/2014/main" id="{8C3A8371-C072-0483-9069-AD7790A08FE5}"/>
              </a:ext>
            </a:extLst>
          </p:cNvPr>
          <p:cNvPicPr>
            <a:picLocks noChangeAspect="1"/>
          </p:cNvPicPr>
          <p:nvPr/>
        </p:nvPicPr>
        <p:blipFill>
          <a:blip r:embed="rId2"/>
          <a:stretch>
            <a:fillRect/>
          </a:stretch>
        </p:blipFill>
        <p:spPr>
          <a:xfrm>
            <a:off x="2460646" y="2581035"/>
            <a:ext cx="6448474" cy="1695929"/>
          </a:xfrm>
          <a:prstGeom prst="rect">
            <a:avLst/>
          </a:prstGeom>
        </p:spPr>
      </p:pic>
    </p:spTree>
    <p:extLst>
      <p:ext uri="{BB962C8B-B14F-4D97-AF65-F5344CB8AC3E}">
        <p14:creationId xmlns:p14="http://schemas.microsoft.com/office/powerpoint/2010/main" val="85276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C846-CC0A-CF02-03BF-EA253EC554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4BD3B-EC97-429F-867A-DFB0647FC6D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73AD048-69DF-3D15-D3CD-72F157475767}"/>
              </a:ext>
            </a:extLst>
          </p:cNvPr>
          <p:cNvSpPr>
            <a:spLocks noGrp="1"/>
          </p:cNvSpPr>
          <p:nvPr>
            <p:ph type="sldNum" sz="quarter" idx="12"/>
          </p:nvPr>
        </p:nvSpPr>
        <p:spPr/>
        <p:txBody>
          <a:bodyPr/>
          <a:lstStyle/>
          <a:p>
            <a:fld id="{6088BDBC-A55A-0D4E-9238-49D16FB07DCD}" type="slidenum">
              <a:rPr lang="en-US" smtClean="0"/>
              <a:pPr/>
              <a:t>22</a:t>
            </a:fld>
            <a:endParaRPr lang="en-US"/>
          </a:p>
        </p:txBody>
      </p:sp>
      <p:pic>
        <p:nvPicPr>
          <p:cNvPr id="5" name="Picture 4">
            <a:extLst>
              <a:ext uri="{FF2B5EF4-FFF2-40B4-BE49-F238E27FC236}">
                <a16:creationId xmlns:a16="http://schemas.microsoft.com/office/drawing/2014/main" id="{96B6FABA-F211-BB84-3FE8-C45D46D08684}"/>
              </a:ext>
            </a:extLst>
          </p:cNvPr>
          <p:cNvPicPr>
            <a:picLocks noChangeAspect="1"/>
          </p:cNvPicPr>
          <p:nvPr/>
        </p:nvPicPr>
        <p:blipFill>
          <a:blip r:embed="rId2"/>
          <a:stretch>
            <a:fillRect/>
          </a:stretch>
        </p:blipFill>
        <p:spPr>
          <a:xfrm>
            <a:off x="2209800" y="450956"/>
            <a:ext cx="7772400" cy="5956088"/>
          </a:xfrm>
          <a:prstGeom prst="rect">
            <a:avLst/>
          </a:prstGeom>
        </p:spPr>
      </p:pic>
    </p:spTree>
    <p:extLst>
      <p:ext uri="{BB962C8B-B14F-4D97-AF65-F5344CB8AC3E}">
        <p14:creationId xmlns:p14="http://schemas.microsoft.com/office/powerpoint/2010/main" val="104197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59D0-3D98-E22D-E7BA-D73054FB6C1F}"/>
              </a:ext>
            </a:extLst>
          </p:cNvPr>
          <p:cNvSpPr>
            <a:spLocks noGrp="1"/>
          </p:cNvSpPr>
          <p:nvPr>
            <p:ph type="title"/>
          </p:nvPr>
        </p:nvSpPr>
        <p:spPr/>
        <p:txBody>
          <a:bodyPr/>
          <a:lstStyle/>
          <a:p>
            <a:r>
              <a:rPr lang="en-US" dirty="0"/>
              <a:t>Some intuition questions</a:t>
            </a:r>
          </a:p>
        </p:txBody>
      </p:sp>
      <p:sp>
        <p:nvSpPr>
          <p:cNvPr id="3" name="Content Placeholder 2">
            <a:extLst>
              <a:ext uri="{FF2B5EF4-FFF2-40B4-BE49-F238E27FC236}">
                <a16:creationId xmlns:a16="http://schemas.microsoft.com/office/drawing/2014/main" id="{4F6E9E84-9627-3B9C-D94A-289467EC9DDE}"/>
              </a:ext>
            </a:extLst>
          </p:cNvPr>
          <p:cNvSpPr>
            <a:spLocks noGrp="1"/>
          </p:cNvSpPr>
          <p:nvPr>
            <p:ph idx="1"/>
          </p:nvPr>
        </p:nvSpPr>
        <p:spPr/>
        <p:txBody>
          <a:bodyPr/>
          <a:lstStyle/>
          <a:p>
            <a:r>
              <a:rPr lang="en-US" dirty="0"/>
              <a:t>What is P(A|B) if A and B are </a:t>
            </a:r>
            <a:r>
              <a:rPr lang="en-US" b="1" dirty="0"/>
              <a:t>disjoint</a:t>
            </a:r>
            <a:r>
              <a:rPr lang="en-US" dirty="0"/>
              <a:t>?</a:t>
            </a:r>
          </a:p>
          <a:p>
            <a:r>
              <a:rPr lang="en-US" dirty="0"/>
              <a:t>What if B is a subset of A?</a:t>
            </a:r>
          </a:p>
          <a:p>
            <a:r>
              <a:rPr lang="en-US" dirty="0"/>
              <a:t>https://</a:t>
            </a:r>
            <a:r>
              <a:rPr lang="en-US" dirty="0" err="1"/>
              <a:t>setosa.io</a:t>
            </a:r>
            <a:r>
              <a:rPr lang="en-US" dirty="0"/>
              <a:t>/conditional/</a:t>
            </a:r>
          </a:p>
          <a:p>
            <a:pPr lvl="1"/>
            <a:r>
              <a:rPr lang="en-US" dirty="0"/>
              <a:t>What happens if P(A and B) = 0?</a:t>
            </a:r>
          </a:p>
          <a:p>
            <a:pPr lvl="1"/>
            <a:r>
              <a:rPr lang="en-US" dirty="0"/>
              <a:t>What if P(B) = 1?</a:t>
            </a:r>
          </a:p>
          <a:p>
            <a:pPr lvl="1"/>
            <a:endParaRPr lang="en-US" dirty="0"/>
          </a:p>
        </p:txBody>
      </p:sp>
      <p:sp>
        <p:nvSpPr>
          <p:cNvPr id="4" name="Slide Number Placeholder 3">
            <a:extLst>
              <a:ext uri="{FF2B5EF4-FFF2-40B4-BE49-F238E27FC236}">
                <a16:creationId xmlns:a16="http://schemas.microsoft.com/office/drawing/2014/main" id="{8FBECE0E-A090-5874-0060-6DB2BB6D44C2}"/>
              </a:ext>
            </a:extLst>
          </p:cNvPr>
          <p:cNvSpPr>
            <a:spLocks noGrp="1"/>
          </p:cNvSpPr>
          <p:nvPr>
            <p:ph type="sldNum" sz="quarter" idx="12"/>
          </p:nvPr>
        </p:nvSpPr>
        <p:spPr/>
        <p:txBody>
          <a:bodyPr/>
          <a:lstStyle/>
          <a:p>
            <a:fld id="{6088BDBC-A55A-0D4E-9238-49D16FB07DCD}" type="slidenum">
              <a:rPr lang="en-US" smtClean="0"/>
              <a:pPr/>
              <a:t>23</a:t>
            </a:fld>
            <a:endParaRPr lang="en-US"/>
          </a:p>
        </p:txBody>
      </p:sp>
    </p:spTree>
    <p:extLst>
      <p:ext uri="{BB962C8B-B14F-4D97-AF65-F5344CB8AC3E}">
        <p14:creationId xmlns:p14="http://schemas.microsoft.com/office/powerpoint/2010/main" val="294036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1AF0-555D-B6AF-055F-ECEB68F1B99C}"/>
              </a:ext>
            </a:extLst>
          </p:cNvPr>
          <p:cNvSpPr>
            <a:spLocks noGrp="1"/>
          </p:cNvSpPr>
          <p:nvPr>
            <p:ph type="title"/>
          </p:nvPr>
        </p:nvSpPr>
        <p:spPr/>
        <p:txBody>
          <a:bodyPr/>
          <a:lstStyle/>
          <a:p>
            <a:r>
              <a:rPr lang="en-US" dirty="0"/>
              <a:t>Consider a family that has two kids…</a:t>
            </a:r>
          </a:p>
        </p:txBody>
      </p:sp>
      <p:sp>
        <p:nvSpPr>
          <p:cNvPr id="3" name="Content Placeholder 2">
            <a:extLst>
              <a:ext uri="{FF2B5EF4-FFF2-40B4-BE49-F238E27FC236}">
                <a16:creationId xmlns:a16="http://schemas.microsoft.com/office/drawing/2014/main" id="{13BC7AE6-9033-6EF2-8341-EC04FFD441CF}"/>
              </a:ext>
            </a:extLst>
          </p:cNvPr>
          <p:cNvSpPr>
            <a:spLocks noGrp="1"/>
          </p:cNvSpPr>
          <p:nvPr>
            <p:ph idx="1"/>
          </p:nvPr>
        </p:nvSpPr>
        <p:spPr/>
        <p:txBody>
          <a:bodyPr/>
          <a:lstStyle/>
          <a:p>
            <a:r>
              <a:rPr lang="en-US" dirty="0"/>
              <a:t>What is the probability that both kids like trucks, </a:t>
            </a:r>
            <a:r>
              <a:rPr lang="en-US" b="1" dirty="0"/>
              <a:t>given that the first kid likes trucks?</a:t>
            </a:r>
          </a:p>
          <a:p>
            <a:r>
              <a:rPr lang="en-US" dirty="0"/>
              <a:t>You ask me, "Do you have at least one kid that likes trucks?”</a:t>
            </a:r>
          </a:p>
          <a:p>
            <a:pPr lvl="1"/>
            <a:r>
              <a:rPr lang="en-US" dirty="0"/>
              <a:t>I say, yes I do!</a:t>
            </a:r>
          </a:p>
          <a:p>
            <a:pPr lvl="1"/>
            <a:r>
              <a:rPr lang="en-US" dirty="0"/>
              <a:t>Given this extra information, what is the probability that both kids like trucks?</a:t>
            </a:r>
          </a:p>
          <a:p>
            <a:r>
              <a:rPr lang="en-US" dirty="0"/>
              <a:t>To solve, we will:</a:t>
            </a:r>
          </a:p>
          <a:p>
            <a:pPr lvl="1"/>
            <a:r>
              <a:rPr lang="en-US" dirty="0"/>
              <a:t>Draw this out on the board intuitively</a:t>
            </a:r>
          </a:p>
          <a:p>
            <a:pPr lvl="1"/>
            <a:r>
              <a:rPr lang="en-US" dirty="0"/>
              <a:t>Derive it as in the book</a:t>
            </a:r>
          </a:p>
          <a:p>
            <a:endParaRPr lang="en-US" dirty="0"/>
          </a:p>
        </p:txBody>
      </p:sp>
      <p:sp>
        <p:nvSpPr>
          <p:cNvPr id="4" name="Slide Number Placeholder 3">
            <a:extLst>
              <a:ext uri="{FF2B5EF4-FFF2-40B4-BE49-F238E27FC236}">
                <a16:creationId xmlns:a16="http://schemas.microsoft.com/office/drawing/2014/main" id="{C0A5F2B1-D5C2-FEA9-CE54-408C02CE7B82}"/>
              </a:ext>
            </a:extLst>
          </p:cNvPr>
          <p:cNvSpPr>
            <a:spLocks noGrp="1"/>
          </p:cNvSpPr>
          <p:nvPr>
            <p:ph type="sldNum" sz="quarter" idx="12"/>
          </p:nvPr>
        </p:nvSpPr>
        <p:spPr/>
        <p:txBody>
          <a:bodyPr/>
          <a:lstStyle/>
          <a:p>
            <a:fld id="{6088BDBC-A55A-0D4E-9238-49D16FB07DCD}" type="slidenum">
              <a:rPr lang="en-US" smtClean="0"/>
              <a:pPr/>
              <a:t>24</a:t>
            </a:fld>
            <a:endParaRPr lang="en-US"/>
          </a:p>
        </p:txBody>
      </p:sp>
    </p:spTree>
    <p:extLst>
      <p:ext uri="{BB962C8B-B14F-4D97-AF65-F5344CB8AC3E}">
        <p14:creationId xmlns:p14="http://schemas.microsoft.com/office/powerpoint/2010/main" val="8915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5A8C-B49B-3926-700C-2CAA74269C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219AF4-64A8-8BD2-AE6C-EF815FDBFCD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5B70C3-0081-71C9-88B6-DD6DC0EA5B3C}"/>
              </a:ext>
            </a:extLst>
          </p:cNvPr>
          <p:cNvSpPr>
            <a:spLocks noGrp="1"/>
          </p:cNvSpPr>
          <p:nvPr>
            <p:ph type="sldNum" sz="quarter" idx="12"/>
          </p:nvPr>
        </p:nvSpPr>
        <p:spPr/>
        <p:txBody>
          <a:bodyPr/>
          <a:lstStyle/>
          <a:p>
            <a:fld id="{6088BDBC-A55A-0D4E-9238-49D16FB07DCD}" type="slidenum">
              <a:rPr lang="en-US" smtClean="0"/>
              <a:pPr/>
              <a:t>25</a:t>
            </a:fld>
            <a:endParaRPr lang="en-US"/>
          </a:p>
        </p:txBody>
      </p:sp>
      <p:pic>
        <p:nvPicPr>
          <p:cNvPr id="5" name="Picture 4">
            <a:extLst>
              <a:ext uri="{FF2B5EF4-FFF2-40B4-BE49-F238E27FC236}">
                <a16:creationId xmlns:a16="http://schemas.microsoft.com/office/drawing/2014/main" id="{87967B77-171A-3FDA-DE04-BFD709129EDC}"/>
              </a:ext>
            </a:extLst>
          </p:cNvPr>
          <p:cNvPicPr>
            <a:picLocks noChangeAspect="1"/>
          </p:cNvPicPr>
          <p:nvPr/>
        </p:nvPicPr>
        <p:blipFill>
          <a:blip r:embed="rId2"/>
          <a:stretch>
            <a:fillRect/>
          </a:stretch>
        </p:blipFill>
        <p:spPr>
          <a:xfrm>
            <a:off x="2209800" y="22578"/>
            <a:ext cx="7772400" cy="6812844"/>
          </a:xfrm>
          <a:prstGeom prst="rect">
            <a:avLst/>
          </a:prstGeom>
        </p:spPr>
      </p:pic>
    </p:spTree>
    <p:extLst>
      <p:ext uri="{BB962C8B-B14F-4D97-AF65-F5344CB8AC3E}">
        <p14:creationId xmlns:p14="http://schemas.microsoft.com/office/powerpoint/2010/main" val="247175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9C43-0D62-C013-A7BB-B04EF8359695}"/>
              </a:ext>
            </a:extLst>
          </p:cNvPr>
          <p:cNvSpPr>
            <a:spLocks noGrp="1"/>
          </p:cNvSpPr>
          <p:nvPr>
            <p:ph type="title"/>
          </p:nvPr>
        </p:nvSpPr>
        <p:spPr/>
        <p:txBody>
          <a:bodyPr/>
          <a:lstStyle/>
          <a:p>
            <a:r>
              <a:rPr lang="en-US" dirty="0"/>
              <a:t>Chain Rule of Probability</a:t>
            </a:r>
          </a:p>
        </p:txBody>
      </p:sp>
      <p:sp>
        <p:nvSpPr>
          <p:cNvPr id="4" name="Slide Number Placeholder 3">
            <a:extLst>
              <a:ext uri="{FF2B5EF4-FFF2-40B4-BE49-F238E27FC236}">
                <a16:creationId xmlns:a16="http://schemas.microsoft.com/office/drawing/2014/main" id="{AE61B349-9663-F454-F20E-87D455CB2F99}"/>
              </a:ext>
            </a:extLst>
          </p:cNvPr>
          <p:cNvSpPr>
            <a:spLocks noGrp="1"/>
          </p:cNvSpPr>
          <p:nvPr>
            <p:ph type="sldNum" sz="quarter" idx="12"/>
          </p:nvPr>
        </p:nvSpPr>
        <p:spPr/>
        <p:txBody>
          <a:bodyPr/>
          <a:lstStyle/>
          <a:p>
            <a:fld id="{6088BDBC-A55A-0D4E-9238-49D16FB07DCD}" type="slidenum">
              <a:rPr lang="en-US" smtClean="0"/>
              <a:pPr/>
              <a:t>26</a:t>
            </a:fld>
            <a:endParaRPr lang="en-US"/>
          </a:p>
        </p:txBody>
      </p:sp>
      <p:pic>
        <p:nvPicPr>
          <p:cNvPr id="5" name="Picture 4" descr="P(A \bigcap B) = P(A | B) * P(B) = P(B | A) * P(B)">
            <a:extLst>
              <a:ext uri="{FF2B5EF4-FFF2-40B4-BE49-F238E27FC236}">
                <a16:creationId xmlns:a16="http://schemas.microsoft.com/office/drawing/2014/main" id="{F2ADC62B-70C8-F7A7-1A3F-4D289CD7AB4E}"/>
              </a:ext>
            </a:extLst>
          </p:cNvPr>
          <p:cNvPicPr>
            <a:picLocks noChangeAspect="1"/>
          </p:cNvPicPr>
          <p:nvPr/>
        </p:nvPicPr>
        <p:blipFill>
          <a:blip r:embed="rId2"/>
          <a:stretch>
            <a:fillRect/>
          </a:stretch>
        </p:blipFill>
        <p:spPr>
          <a:xfrm>
            <a:off x="2209800" y="1334021"/>
            <a:ext cx="7772400" cy="538576"/>
          </a:xfrm>
          <a:prstGeom prst="rect">
            <a:avLst/>
          </a:prstGeom>
        </p:spPr>
      </p:pic>
      <p:pic>
        <p:nvPicPr>
          <p:cNvPr id="6" name="Picture 5">
            <a:extLst>
              <a:ext uri="{FF2B5EF4-FFF2-40B4-BE49-F238E27FC236}">
                <a16:creationId xmlns:a16="http://schemas.microsoft.com/office/drawing/2014/main" id="{B6D2D59C-3548-F9A8-96F6-0094EC3F26B6}"/>
              </a:ext>
            </a:extLst>
          </p:cNvPr>
          <p:cNvPicPr>
            <a:picLocks noChangeAspect="1"/>
          </p:cNvPicPr>
          <p:nvPr/>
        </p:nvPicPr>
        <p:blipFill>
          <a:blip r:embed="rId3"/>
          <a:stretch>
            <a:fillRect/>
          </a:stretch>
        </p:blipFill>
        <p:spPr>
          <a:xfrm>
            <a:off x="678079" y="2030364"/>
            <a:ext cx="6121400" cy="415290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EB3DB63-7716-03B3-9194-3F8A27B2B807}"/>
                  </a:ext>
                </a:extLst>
              </p:cNvPr>
              <p:cNvSpPr txBox="1"/>
              <p:nvPr/>
            </p:nvSpPr>
            <p:spPr>
              <a:xfrm>
                <a:off x="7556500" y="3187700"/>
                <a:ext cx="3352800" cy="2677656"/>
              </a:xfrm>
              <a:prstGeom prst="rect">
                <a:avLst/>
              </a:prstGeom>
              <a:noFill/>
            </p:spPr>
            <p:txBody>
              <a:bodyPr wrap="square" rtlCol="0">
                <a:spAutoFit/>
              </a:bodyPr>
              <a:lstStyle/>
              <a:p>
                <a:r>
                  <a:rPr lang="en-US" sz="2800" dirty="0"/>
                  <a:t>You might </a:t>
                </a:r>
                <a14:m>
                  <m:oMath xmlns:m="http://schemas.openxmlformats.org/officeDocument/2006/math">
                    <m:r>
                      <m:rPr>
                        <m:sty m:val="p"/>
                      </m:rPr>
                      <a:rPr lang="en-US" sz="2800" b="0" i="1" smtClean="0">
                        <a:latin typeface="Cambria Math" panose="02040503050406030204" pitchFamily="18" charset="0"/>
                      </a:rPr>
                      <m:t>P</m:t>
                    </m:r>
                    <m:r>
                      <a:rPr lang="en-US" sz="2800" b="0" i="1" smtClean="0">
                        <a:latin typeface="Cambria Math" panose="02040503050406030204" pitchFamily="18" charset="0"/>
                      </a:rPr>
                      <m:t>(</m:t>
                    </m:r>
                    <m:r>
                      <m:rPr>
                        <m:sty m:val="p"/>
                      </m:rPr>
                      <a:rPr lang="en-US" sz="2800" b="0" i="1" smtClean="0">
                        <a:latin typeface="Cambria Math" panose="02040503050406030204" pitchFamily="18" charset="0"/>
                      </a:rPr>
                      <m:t>A</m:t>
                    </m:r>
                    <m:r>
                      <a:rPr lang="en-US" sz="2800" b="0" i="1" smtClean="0">
                        <a:latin typeface="Cambria Math" panose="02040503050406030204" pitchFamily="18" charset="0"/>
                      </a:rPr>
                      <m:t> ⋂</m:t>
                    </m:r>
                    <m:r>
                      <m:rPr>
                        <m:sty m:val="p"/>
                      </m:rPr>
                      <a:rPr lang="en-US" sz="2800" b="0" i="1" smtClean="0">
                        <a:latin typeface="Cambria Math" panose="02040503050406030204" pitchFamily="18" charset="0"/>
                      </a:rPr>
                      <m:t>B</m:t>
                    </m:r>
                    <m:r>
                      <a:rPr lang="en-US" sz="2800" b="0" i="1" smtClean="0">
                        <a:latin typeface="Cambria Math" panose="02040503050406030204" pitchFamily="18" charset="0"/>
                      </a:rPr>
                      <m:t>)</m:t>
                    </m:r>
                  </m:oMath>
                </a14:m>
                <a:r>
                  <a:rPr lang="en-US" sz="2800" dirty="0"/>
                  <a:t>  written as </a:t>
                </a:r>
                <a14:m>
                  <m:oMath xmlns:m="http://schemas.openxmlformats.org/officeDocument/2006/math">
                    <m:r>
                      <m:rPr>
                        <m:sty m:val="p"/>
                      </m:rPr>
                      <a:rPr lang="en-US" sz="2800" i="1">
                        <a:latin typeface="Cambria Math" panose="02040503050406030204" pitchFamily="18" charset="0"/>
                      </a:rPr>
                      <m:t>P</m:t>
                    </m:r>
                    <m:r>
                      <a:rPr lang="en-US" sz="2800" i="1">
                        <a:latin typeface="Cambria Math" panose="02040503050406030204" pitchFamily="18" charset="0"/>
                      </a:rPr>
                      <m:t>(</m:t>
                    </m:r>
                    <m:r>
                      <m:rPr>
                        <m:sty m:val="p"/>
                      </m:rPr>
                      <a:rPr lang="en-US" sz="2800" i="1">
                        <a:latin typeface="Cambria Math" panose="02040503050406030204" pitchFamily="18" charset="0"/>
                      </a:rPr>
                      <m:t>A</m:t>
                    </m:r>
                    <m:r>
                      <a:rPr lang="en-US" sz="2800" b="0" i="1" smtClean="0">
                        <a:latin typeface="Cambria Math" panose="02040503050406030204" pitchFamily="18" charset="0"/>
                      </a:rPr>
                      <m:t>, </m:t>
                    </m:r>
                    <m:r>
                      <m:rPr>
                        <m:sty m:val="p"/>
                      </m:rPr>
                      <a:rPr lang="en-US" sz="2800" i="1">
                        <a:latin typeface="Cambria Math" panose="02040503050406030204" pitchFamily="18" charset="0"/>
                      </a:rPr>
                      <m:t>B</m:t>
                    </m:r>
                    <m:r>
                      <a:rPr lang="en-US" sz="2800" i="1">
                        <a:latin typeface="Cambria Math" panose="02040503050406030204" pitchFamily="18" charset="0"/>
                      </a:rPr>
                      <m:t>)</m:t>
                    </m:r>
                  </m:oMath>
                </a14:m>
                <a:r>
                  <a:rPr lang="en-US" sz="2800" dirty="0"/>
                  <a:t> </a:t>
                </a:r>
                <a:r>
                  <a:rPr lang="en-US" sz="2800" b="1" dirty="0"/>
                  <a:t>(especially by me!)… these mean the same thing</a:t>
                </a:r>
              </a:p>
            </p:txBody>
          </p:sp>
        </mc:Choice>
        <mc:Fallback>
          <p:sp>
            <p:nvSpPr>
              <p:cNvPr id="7" name="TextBox 6">
                <a:extLst>
                  <a:ext uri="{FF2B5EF4-FFF2-40B4-BE49-F238E27FC236}">
                    <a16:creationId xmlns:a16="http://schemas.microsoft.com/office/drawing/2014/main" id="{7EB3DB63-7716-03B3-9194-3F8A27B2B807}"/>
                  </a:ext>
                </a:extLst>
              </p:cNvPr>
              <p:cNvSpPr txBox="1">
                <a:spLocks noRot="1" noChangeAspect="1" noMove="1" noResize="1" noEditPoints="1" noAdjustHandles="1" noChangeArrowheads="1" noChangeShapeType="1" noTextEdit="1"/>
              </p:cNvSpPr>
              <p:nvPr/>
            </p:nvSpPr>
            <p:spPr>
              <a:xfrm>
                <a:off x="7556500" y="3187700"/>
                <a:ext cx="3352800" cy="2677656"/>
              </a:xfrm>
              <a:prstGeom prst="rect">
                <a:avLst/>
              </a:prstGeom>
              <a:blipFill>
                <a:blip r:embed="rId4"/>
                <a:stretch>
                  <a:fillRect l="-3774" t="-2844" r="-755" b="-5687"/>
                </a:stretch>
              </a:blipFill>
            </p:spPr>
            <p:txBody>
              <a:bodyPr/>
              <a:lstStyle/>
              <a:p>
                <a:r>
                  <a:rPr lang="en-US">
                    <a:noFill/>
                  </a:rPr>
                  <a:t> </a:t>
                </a:r>
              </a:p>
            </p:txBody>
          </p:sp>
        </mc:Fallback>
      </mc:AlternateContent>
    </p:spTree>
    <p:extLst>
      <p:ext uri="{BB962C8B-B14F-4D97-AF65-F5344CB8AC3E}">
        <p14:creationId xmlns:p14="http://schemas.microsoft.com/office/powerpoint/2010/main" val="405770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9C7C-4632-7632-4304-219327158572}"/>
              </a:ext>
            </a:extLst>
          </p:cNvPr>
          <p:cNvSpPr>
            <a:spLocks noGrp="1"/>
          </p:cNvSpPr>
          <p:nvPr>
            <p:ph type="title"/>
          </p:nvPr>
        </p:nvSpPr>
        <p:spPr/>
        <p:txBody>
          <a:bodyPr/>
          <a:lstStyle/>
          <a:p>
            <a:r>
              <a:rPr lang="en-US" dirty="0"/>
              <a:t>Extended Chain Rule</a:t>
            </a:r>
          </a:p>
        </p:txBody>
      </p:sp>
      <p:sp>
        <p:nvSpPr>
          <p:cNvPr id="4" name="Slide Number Placeholder 3">
            <a:extLst>
              <a:ext uri="{FF2B5EF4-FFF2-40B4-BE49-F238E27FC236}">
                <a16:creationId xmlns:a16="http://schemas.microsoft.com/office/drawing/2014/main" id="{DDBA959C-3C0C-D466-172C-5A5E97F45F2A}"/>
              </a:ext>
            </a:extLst>
          </p:cNvPr>
          <p:cNvSpPr>
            <a:spLocks noGrp="1"/>
          </p:cNvSpPr>
          <p:nvPr>
            <p:ph type="sldNum" sz="quarter" idx="12"/>
          </p:nvPr>
        </p:nvSpPr>
        <p:spPr/>
        <p:txBody>
          <a:bodyPr/>
          <a:lstStyle/>
          <a:p>
            <a:fld id="{6088BDBC-A55A-0D4E-9238-49D16FB07DCD}" type="slidenum">
              <a:rPr lang="en-US" smtClean="0"/>
              <a:pPr/>
              <a:t>27</a:t>
            </a:fld>
            <a:endParaRPr lang="en-US"/>
          </a:p>
        </p:txBody>
      </p:sp>
      <p:pic>
        <p:nvPicPr>
          <p:cNvPr id="5" name="Picture 4" descr="P(A_1 \bigcap A_2 \bigcap \dots \bigcap A_N ) = P(A_1) * P(A_2|A_1) \dots P(A_n | A_{n-1},A_{n-2}\dots A_1)">
            <a:extLst>
              <a:ext uri="{FF2B5EF4-FFF2-40B4-BE49-F238E27FC236}">
                <a16:creationId xmlns:a16="http://schemas.microsoft.com/office/drawing/2014/main" id="{FFC73ED2-9B1C-7BFB-9201-95FA79ACBE34}"/>
              </a:ext>
            </a:extLst>
          </p:cNvPr>
          <p:cNvPicPr>
            <a:picLocks noChangeAspect="1"/>
          </p:cNvPicPr>
          <p:nvPr/>
        </p:nvPicPr>
        <p:blipFill>
          <a:blip r:embed="rId2"/>
          <a:stretch>
            <a:fillRect/>
          </a:stretch>
        </p:blipFill>
        <p:spPr>
          <a:xfrm>
            <a:off x="229705" y="2916266"/>
            <a:ext cx="11732590" cy="512734"/>
          </a:xfrm>
          <a:prstGeom prst="rect">
            <a:avLst/>
          </a:prstGeom>
        </p:spPr>
      </p:pic>
    </p:spTree>
    <p:extLst>
      <p:ext uri="{BB962C8B-B14F-4D97-AF65-F5344CB8AC3E}">
        <p14:creationId xmlns:p14="http://schemas.microsoft.com/office/powerpoint/2010/main" val="190490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CF07-4121-6F57-B65A-DA85AD23C631}"/>
              </a:ext>
            </a:extLst>
          </p:cNvPr>
          <p:cNvSpPr>
            <a:spLocks noGrp="1"/>
          </p:cNvSpPr>
          <p:nvPr>
            <p:ph type="title"/>
          </p:nvPr>
        </p:nvSpPr>
        <p:spPr/>
        <p:txBody>
          <a:bodyPr/>
          <a:lstStyle/>
          <a:p>
            <a:r>
              <a:rPr lang="en-US" dirty="0"/>
              <a:t>Independence of Two Events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367EF28-015E-86F4-DA9E-0547B0328A94}"/>
                  </a:ext>
                </a:extLst>
              </p:cNvPr>
              <p:cNvSpPr>
                <a:spLocks noGrp="1"/>
              </p:cNvSpPr>
              <p:nvPr>
                <p:ph idx="1"/>
              </p:nvPr>
            </p:nvSpPr>
            <p:spPr/>
            <p:txBody>
              <a:bodyPr/>
              <a:lstStyle/>
              <a:p>
                <a:r>
                  <a:rPr lang="en-US" dirty="0"/>
                  <a:t>What are two events that are </a:t>
                </a:r>
                <a:r>
                  <a:rPr lang="en-US" b="1" dirty="0"/>
                  <a:t>independent </a:t>
                </a:r>
                <a:r>
                  <a:rPr lang="en-US" dirty="0"/>
                  <a:t>of each other?</a:t>
                </a:r>
              </a:p>
              <a:p>
                <a:r>
                  <a:rPr lang="en-US" dirty="0"/>
                  <a:t>In practice, independence means that two events have nothing to do with each other</a:t>
                </a:r>
              </a:p>
              <a:p>
                <a:r>
                  <a:rPr lang="en-US" dirty="0"/>
                  <a:t>Mathematically, if two events are independent:                </a:t>
                </a:r>
                <a14:m>
                  <m:oMath xmlns:m="http://schemas.openxmlformats.org/officeDocument/2006/math">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A</m:t>
                    </m:r>
                    <m:r>
                      <a:rPr lang="en-US" b="0" i="1" smtClean="0">
                        <a:latin typeface="Cambria Math" panose="02040503050406030204" pitchFamily="18" charset="0"/>
                      </a:rPr>
                      <m:t>,</m:t>
                    </m:r>
                    <m:r>
                      <m:rPr>
                        <m:sty m:val="p"/>
                      </m:rPr>
                      <a:rPr lang="en-US" b="0" i="1" smtClean="0">
                        <a:latin typeface="Cambria Math" panose="02040503050406030204" pitchFamily="18" charset="0"/>
                      </a:rPr>
                      <m:t>B</m:t>
                    </m:r>
                    <m:r>
                      <a:rPr lang="en-US" b="0" i="1" smtClean="0">
                        <a:latin typeface="Cambria Math" panose="02040503050406030204" pitchFamily="18" charset="0"/>
                      </a:rPr>
                      <m:t>) = </m:t>
                    </m:r>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A</m:t>
                    </m:r>
                    <m:r>
                      <a:rPr lang="en-US" b="0" i="1" smtClean="0">
                        <a:latin typeface="Cambria Math" panose="02040503050406030204" pitchFamily="18" charset="0"/>
                      </a:rPr>
                      <m:t>) </m:t>
                    </m:r>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B</m:t>
                    </m:r>
                    <m:r>
                      <a:rPr lang="en-US" b="0" i="1" smtClean="0">
                        <a:latin typeface="Cambria Math" panose="02040503050406030204" pitchFamily="18" charset="0"/>
                      </a:rPr>
                      <m:t>)</m:t>
                    </m:r>
                  </m:oMath>
                </a14:m>
                <a:endParaRPr lang="en-US" dirty="0"/>
              </a:p>
              <a:p>
                <a:r>
                  <a:rPr lang="en-US" dirty="0"/>
                  <a:t>This also means that </a:t>
                </a:r>
                <a14:m>
                  <m:oMath xmlns:m="http://schemas.openxmlformats.org/officeDocument/2006/math">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A</m:t>
                    </m:r>
                    <m:r>
                      <a:rPr lang="en-US" b="0" i="1" smtClean="0">
                        <a:latin typeface="Cambria Math" panose="02040503050406030204" pitchFamily="18" charset="0"/>
                      </a:rPr>
                      <m:t> | </m:t>
                    </m:r>
                    <m:r>
                      <m:rPr>
                        <m:sty m:val="p"/>
                      </m:rPr>
                      <a:rPr lang="en-US" b="0" i="1" smtClean="0">
                        <a:latin typeface="Cambria Math" panose="02040503050406030204" pitchFamily="18" charset="0"/>
                      </a:rPr>
                      <m:t>B</m:t>
                    </m:r>
                    <m:r>
                      <a:rPr lang="en-US" b="0" i="1" smtClean="0">
                        <a:latin typeface="Cambria Math" panose="02040503050406030204" pitchFamily="18" charset="0"/>
                      </a:rPr>
                      <m:t>) = </m:t>
                    </m:r>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A</m:t>
                    </m:r>
                    <m:r>
                      <a:rPr lang="en-US" b="0" i="1" smtClean="0">
                        <a:latin typeface="Cambria Math" panose="02040503050406030204" pitchFamily="18" charset="0"/>
                      </a:rPr>
                      <m:t>)</m:t>
                    </m:r>
                  </m:oMath>
                </a14:m>
                <a:r>
                  <a:rPr lang="en-US" dirty="0"/>
                  <a:t> and </a:t>
                </a:r>
                <a14:m>
                  <m:oMath xmlns:m="http://schemas.openxmlformats.org/officeDocument/2006/math">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B</m:t>
                    </m:r>
                    <m:r>
                      <a:rPr lang="en-US" b="0" i="1" smtClean="0">
                        <a:latin typeface="Cambria Math" panose="02040503050406030204" pitchFamily="18" charset="0"/>
                      </a:rPr>
                      <m:t>|</m:t>
                    </m:r>
                    <m:r>
                      <m:rPr>
                        <m:sty m:val="p"/>
                      </m:rPr>
                      <a:rPr lang="en-US" b="0" i="1" smtClean="0">
                        <a:latin typeface="Cambria Math" panose="02040503050406030204" pitchFamily="18" charset="0"/>
                      </a:rPr>
                      <m:t>A</m:t>
                    </m:r>
                    <m:r>
                      <a:rPr lang="en-US" b="0" i="1" smtClean="0">
                        <a:latin typeface="Cambria Math" panose="02040503050406030204" pitchFamily="18" charset="0"/>
                      </a:rPr>
                      <m:t>) = </m:t>
                    </m:r>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sty m:val="p"/>
                      </m:rPr>
                      <a:rPr lang="en-US" b="0" i="1" smtClean="0">
                        <a:latin typeface="Cambria Math" panose="02040503050406030204" pitchFamily="18" charset="0"/>
                      </a:rPr>
                      <m:t>B</m:t>
                    </m:r>
                    <m:r>
                      <a:rPr lang="en-US" b="0" i="1" smtClean="0">
                        <a:latin typeface="Cambria Math" panose="02040503050406030204" pitchFamily="18" charset="0"/>
                      </a:rPr>
                      <m:t>)</m:t>
                    </m:r>
                    <m:r>
                      <a:rPr lang="en-US" b="0" i="0" smtClean="0">
                        <a:latin typeface="Cambria Math" panose="02040503050406030204" pitchFamily="18" charset="0"/>
                      </a:rPr>
                      <m:t> </m:t>
                    </m:r>
                  </m:oMath>
                </a14:m>
                <a:r>
                  <a:rPr lang="en-US" dirty="0"/>
                  <a:t> (if P(B) &gt; 0 in the first example, and P(A) &gt; 0 in the second)</a:t>
                </a:r>
              </a:p>
              <a:p>
                <a:pPr lvl="1"/>
                <a:r>
                  <a:rPr lang="en-US" b="1" dirty="0"/>
                  <a:t>I find this way easier to think about!!!</a:t>
                </a:r>
              </a:p>
              <a:p>
                <a:r>
                  <a:rPr lang="en-US" dirty="0"/>
                  <a:t>Why?</a:t>
                </a:r>
              </a:p>
            </p:txBody>
          </p:sp>
        </mc:Choice>
        <mc:Fallback>
          <p:sp>
            <p:nvSpPr>
              <p:cNvPr id="3" name="Content Placeholder 2">
                <a:extLst>
                  <a:ext uri="{FF2B5EF4-FFF2-40B4-BE49-F238E27FC236}">
                    <a16:creationId xmlns:a16="http://schemas.microsoft.com/office/drawing/2014/main" id="{C367EF28-015E-86F4-DA9E-0547B0328A94}"/>
                  </a:ext>
                </a:extLst>
              </p:cNvPr>
              <p:cNvSpPr>
                <a:spLocks noGrp="1" noRot="1" noChangeAspect="1" noMove="1" noResize="1" noEditPoints="1" noAdjustHandles="1" noChangeArrowheads="1" noChangeShapeType="1" noTextEdit="1"/>
              </p:cNvSpPr>
              <p:nvPr>
                <p:ph idx="1"/>
              </p:nvPr>
            </p:nvSpPr>
            <p:spPr>
              <a:blipFill>
                <a:blip r:embed="rId2"/>
                <a:stretch>
                  <a:fillRect l="-1086" t="-2041" r="-10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C1759B4-C23F-9241-0BE7-52C69A6C5933}"/>
              </a:ext>
            </a:extLst>
          </p:cNvPr>
          <p:cNvSpPr>
            <a:spLocks noGrp="1"/>
          </p:cNvSpPr>
          <p:nvPr>
            <p:ph type="sldNum" sz="quarter" idx="12"/>
          </p:nvPr>
        </p:nvSpPr>
        <p:spPr/>
        <p:txBody>
          <a:bodyPr/>
          <a:lstStyle/>
          <a:p>
            <a:fld id="{6088BDBC-A55A-0D4E-9238-49D16FB07DCD}" type="slidenum">
              <a:rPr lang="en-US" smtClean="0"/>
              <a:pPr/>
              <a:t>28</a:t>
            </a:fld>
            <a:endParaRPr lang="en-US"/>
          </a:p>
        </p:txBody>
      </p:sp>
    </p:spTree>
    <p:extLst>
      <p:ext uri="{BB962C8B-B14F-4D97-AF65-F5344CB8AC3E}">
        <p14:creationId xmlns:p14="http://schemas.microsoft.com/office/powerpoint/2010/main" val="34875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B198-50BD-1A45-E613-D75FCF8FE3FB}"/>
              </a:ext>
            </a:extLst>
          </p:cNvPr>
          <p:cNvSpPr>
            <a:spLocks noGrp="1"/>
          </p:cNvSpPr>
          <p:nvPr>
            <p:ph type="title"/>
          </p:nvPr>
        </p:nvSpPr>
        <p:spPr/>
        <p:txBody>
          <a:bodyPr/>
          <a:lstStyle/>
          <a:p>
            <a:r>
              <a:rPr lang="en-US" dirty="0"/>
              <a:t>Brain warm ups / Quiz 1 topics</a:t>
            </a:r>
          </a:p>
        </p:txBody>
      </p:sp>
      <p:sp>
        <p:nvSpPr>
          <p:cNvPr id="3" name="Content Placeholder 2">
            <a:extLst>
              <a:ext uri="{FF2B5EF4-FFF2-40B4-BE49-F238E27FC236}">
                <a16:creationId xmlns:a16="http://schemas.microsoft.com/office/drawing/2014/main" id="{5BCFE2E9-7E33-6E35-C4B5-C5690F0F9275}"/>
              </a:ext>
            </a:extLst>
          </p:cNvPr>
          <p:cNvSpPr>
            <a:spLocks noGrp="1"/>
          </p:cNvSpPr>
          <p:nvPr>
            <p:ph idx="1"/>
          </p:nvPr>
        </p:nvSpPr>
        <p:spPr/>
        <p:txBody>
          <a:bodyPr/>
          <a:lstStyle/>
          <a:p>
            <a:r>
              <a:rPr lang="en-US" dirty="0"/>
              <a:t>More set operations</a:t>
            </a:r>
          </a:p>
          <a:p>
            <a:r>
              <a:rPr lang="en-US" dirty="0"/>
              <a:t>Cardinality</a:t>
            </a:r>
          </a:p>
          <a:p>
            <a:r>
              <a:rPr lang="en-US" dirty="0"/>
              <a:t>Basic Probability intuitions</a:t>
            </a:r>
          </a:p>
          <a:p>
            <a:pPr lvl="1"/>
            <a:r>
              <a:rPr lang="en-US" dirty="0"/>
              <a:t>Basic counting</a:t>
            </a:r>
          </a:p>
          <a:p>
            <a:pPr lvl="1"/>
            <a:r>
              <a:rPr lang="en-US" dirty="0"/>
              <a:t>Basic implications of axioms</a:t>
            </a:r>
          </a:p>
          <a:p>
            <a:r>
              <a:rPr lang="en-US" dirty="0"/>
              <a:t>For these, expect questions like those on the board!</a:t>
            </a:r>
          </a:p>
          <a:p>
            <a:endParaRPr lang="en-US" dirty="0"/>
          </a:p>
          <a:p>
            <a:r>
              <a:rPr lang="en-US" dirty="0"/>
              <a:t>Conditional probability (e.g. Example 1.15 in book)</a:t>
            </a:r>
          </a:p>
        </p:txBody>
      </p:sp>
      <p:sp>
        <p:nvSpPr>
          <p:cNvPr id="4" name="Slide Number Placeholder 3">
            <a:extLst>
              <a:ext uri="{FF2B5EF4-FFF2-40B4-BE49-F238E27FC236}">
                <a16:creationId xmlns:a16="http://schemas.microsoft.com/office/drawing/2014/main" id="{08BC37AE-B308-8EC5-D9C7-FB9B10332E99}"/>
              </a:ext>
            </a:extLst>
          </p:cNvPr>
          <p:cNvSpPr>
            <a:spLocks noGrp="1"/>
          </p:cNvSpPr>
          <p:nvPr>
            <p:ph type="sldNum" sz="quarter" idx="12"/>
          </p:nvPr>
        </p:nvSpPr>
        <p:spPr/>
        <p:txBody>
          <a:bodyPr/>
          <a:lstStyle/>
          <a:p>
            <a:fld id="{6088BDBC-A55A-0D4E-9238-49D16FB07DCD}" type="slidenum">
              <a:rPr lang="en-US" smtClean="0"/>
              <a:pPr/>
              <a:t>3</a:t>
            </a:fld>
            <a:endParaRPr lang="en-US"/>
          </a:p>
        </p:txBody>
      </p:sp>
    </p:spTree>
    <p:extLst>
      <p:ext uri="{BB962C8B-B14F-4D97-AF65-F5344CB8AC3E}">
        <p14:creationId xmlns:p14="http://schemas.microsoft.com/office/powerpoint/2010/main" val="293572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63EF-DB9E-FE78-64A0-1FFE8D8256D3}"/>
              </a:ext>
            </a:extLst>
          </p:cNvPr>
          <p:cNvSpPr>
            <a:spLocks noGrp="1"/>
          </p:cNvSpPr>
          <p:nvPr>
            <p:ph type="title"/>
          </p:nvPr>
        </p:nvSpPr>
        <p:spPr/>
        <p:txBody>
          <a:bodyPr/>
          <a:lstStyle/>
          <a:p>
            <a:r>
              <a:rPr lang="en-US" dirty="0"/>
              <a:t>Outline for today</a:t>
            </a:r>
          </a:p>
        </p:txBody>
      </p:sp>
      <p:sp>
        <p:nvSpPr>
          <p:cNvPr id="3" name="Content Placeholder 2">
            <a:extLst>
              <a:ext uri="{FF2B5EF4-FFF2-40B4-BE49-F238E27FC236}">
                <a16:creationId xmlns:a16="http://schemas.microsoft.com/office/drawing/2014/main" id="{8EF2E8A7-B180-4DF7-FD88-78D1EAE476AB}"/>
              </a:ext>
            </a:extLst>
          </p:cNvPr>
          <p:cNvSpPr>
            <a:spLocks noGrp="1"/>
          </p:cNvSpPr>
          <p:nvPr>
            <p:ph idx="1"/>
          </p:nvPr>
        </p:nvSpPr>
        <p:spPr/>
        <p:txBody>
          <a:bodyPr/>
          <a:lstStyle/>
          <a:p>
            <a:r>
              <a:rPr lang="en-US" dirty="0"/>
              <a:t>Quick review of most important concepts</a:t>
            </a:r>
          </a:p>
          <a:p>
            <a:r>
              <a:rPr lang="en-US" dirty="0"/>
              <a:t>What is probability (harder version)</a:t>
            </a:r>
          </a:p>
          <a:p>
            <a:r>
              <a:rPr lang="en-US" dirty="0"/>
              <a:t>Conditional probability</a:t>
            </a:r>
          </a:p>
          <a:p>
            <a:r>
              <a:rPr lang="en-US" dirty="0"/>
              <a:t>Bayes Rule</a:t>
            </a:r>
          </a:p>
          <a:p>
            <a:r>
              <a:rPr lang="en-US" dirty="0"/>
              <a:t>If time… Random variables</a:t>
            </a:r>
          </a:p>
          <a:p>
            <a:r>
              <a:rPr lang="en-US" b="1" dirty="0"/>
              <a:t>We are going to skip counting.</a:t>
            </a:r>
          </a:p>
          <a:p>
            <a:endParaRPr lang="en-US" dirty="0"/>
          </a:p>
        </p:txBody>
      </p:sp>
      <p:sp>
        <p:nvSpPr>
          <p:cNvPr id="4" name="Slide Number Placeholder 3">
            <a:extLst>
              <a:ext uri="{FF2B5EF4-FFF2-40B4-BE49-F238E27FC236}">
                <a16:creationId xmlns:a16="http://schemas.microsoft.com/office/drawing/2014/main" id="{94859A6D-BD23-50E4-116D-76DA0327750F}"/>
              </a:ext>
            </a:extLst>
          </p:cNvPr>
          <p:cNvSpPr>
            <a:spLocks noGrp="1"/>
          </p:cNvSpPr>
          <p:nvPr>
            <p:ph type="sldNum" sz="quarter" idx="12"/>
          </p:nvPr>
        </p:nvSpPr>
        <p:spPr/>
        <p:txBody>
          <a:bodyPr/>
          <a:lstStyle/>
          <a:p>
            <a:fld id="{6088BDBC-A55A-0D4E-9238-49D16FB07DCD}" type="slidenum">
              <a:rPr lang="en-US" smtClean="0"/>
              <a:pPr/>
              <a:t>4</a:t>
            </a:fld>
            <a:endParaRPr lang="en-US"/>
          </a:p>
        </p:txBody>
      </p:sp>
    </p:spTree>
    <p:extLst>
      <p:ext uri="{BB962C8B-B14F-4D97-AF65-F5344CB8AC3E}">
        <p14:creationId xmlns:p14="http://schemas.microsoft.com/office/powerpoint/2010/main" val="399768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DEE5-2B1E-5086-A418-F4E4E7014FFA}"/>
              </a:ext>
            </a:extLst>
          </p:cNvPr>
          <p:cNvSpPr>
            <a:spLocks noGrp="1"/>
          </p:cNvSpPr>
          <p:nvPr>
            <p:ph type="title"/>
          </p:nvPr>
        </p:nvSpPr>
        <p:spPr/>
        <p:txBody>
          <a:bodyPr/>
          <a:lstStyle/>
          <a:p>
            <a:r>
              <a:rPr lang="en-US" dirty="0"/>
              <a:t>Set Operations and Venn Diagrams</a:t>
            </a:r>
          </a:p>
        </p:txBody>
      </p:sp>
      <p:sp>
        <p:nvSpPr>
          <p:cNvPr id="3" name="Content Placeholder 2">
            <a:extLst>
              <a:ext uri="{FF2B5EF4-FFF2-40B4-BE49-F238E27FC236}">
                <a16:creationId xmlns:a16="http://schemas.microsoft.com/office/drawing/2014/main" id="{28850F9B-06E4-6813-61D7-63BB68F9040D}"/>
              </a:ext>
            </a:extLst>
          </p:cNvPr>
          <p:cNvSpPr>
            <a:spLocks noGrp="1"/>
          </p:cNvSpPr>
          <p:nvPr>
            <p:ph idx="1"/>
          </p:nvPr>
        </p:nvSpPr>
        <p:spPr/>
        <p:txBody>
          <a:bodyPr/>
          <a:lstStyle/>
          <a:p>
            <a:r>
              <a:rPr lang="en-US" dirty="0"/>
              <a:t>On the board</a:t>
            </a:r>
          </a:p>
          <a:p>
            <a:pPr lvl="1"/>
            <a:r>
              <a:rPr lang="en-US" dirty="0"/>
              <a:t>Subsets</a:t>
            </a:r>
          </a:p>
          <a:p>
            <a:pPr lvl="1"/>
            <a:r>
              <a:rPr lang="en-US" dirty="0"/>
              <a:t>Unions</a:t>
            </a:r>
          </a:p>
          <a:p>
            <a:pPr lvl="1"/>
            <a:r>
              <a:rPr lang="en-US" dirty="0"/>
              <a:t>Intersections</a:t>
            </a:r>
          </a:p>
          <a:p>
            <a:pPr lvl="1"/>
            <a:r>
              <a:rPr lang="en-US" dirty="0"/>
              <a:t>Compliments</a:t>
            </a:r>
          </a:p>
          <a:p>
            <a:pPr lvl="1"/>
            <a:r>
              <a:rPr lang="en-US" dirty="0"/>
              <a:t>Difference</a:t>
            </a:r>
          </a:p>
          <a:p>
            <a:pPr lvl="1"/>
            <a:r>
              <a:rPr lang="en-US" dirty="0"/>
              <a:t>Partitions</a:t>
            </a:r>
          </a:p>
          <a:p>
            <a:pPr lvl="1"/>
            <a:r>
              <a:rPr lang="en-US" dirty="0"/>
              <a:t>Empty set</a:t>
            </a:r>
          </a:p>
        </p:txBody>
      </p:sp>
      <p:sp>
        <p:nvSpPr>
          <p:cNvPr id="4" name="Slide Number Placeholder 3">
            <a:extLst>
              <a:ext uri="{FF2B5EF4-FFF2-40B4-BE49-F238E27FC236}">
                <a16:creationId xmlns:a16="http://schemas.microsoft.com/office/drawing/2014/main" id="{D0213EA6-C7D9-8733-B0C8-91A6F54F1959}"/>
              </a:ext>
            </a:extLst>
          </p:cNvPr>
          <p:cNvSpPr>
            <a:spLocks noGrp="1"/>
          </p:cNvSpPr>
          <p:nvPr>
            <p:ph type="sldNum" sz="quarter" idx="12"/>
          </p:nvPr>
        </p:nvSpPr>
        <p:spPr/>
        <p:txBody>
          <a:bodyPr/>
          <a:lstStyle/>
          <a:p>
            <a:fld id="{6088BDBC-A55A-0D4E-9238-49D16FB07DCD}" type="slidenum">
              <a:rPr lang="en-US" smtClean="0"/>
              <a:pPr/>
              <a:t>5</a:t>
            </a:fld>
            <a:endParaRPr lang="en-US"/>
          </a:p>
        </p:txBody>
      </p:sp>
    </p:spTree>
    <p:extLst>
      <p:ext uri="{BB962C8B-B14F-4D97-AF65-F5344CB8AC3E}">
        <p14:creationId xmlns:p14="http://schemas.microsoft.com/office/powerpoint/2010/main" val="200567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8790-4650-FAA5-45BD-FB3BA44A6D73}"/>
              </a:ext>
            </a:extLst>
          </p:cNvPr>
          <p:cNvSpPr>
            <a:spLocks noGrp="1"/>
          </p:cNvSpPr>
          <p:nvPr>
            <p:ph type="title"/>
          </p:nvPr>
        </p:nvSpPr>
        <p:spPr/>
        <p:txBody>
          <a:bodyPr/>
          <a:lstStyle/>
          <a:p>
            <a:r>
              <a:rPr lang="en-US" dirty="0"/>
              <a:t>Seeing Theory Exercises</a:t>
            </a:r>
          </a:p>
        </p:txBody>
      </p:sp>
      <p:sp>
        <p:nvSpPr>
          <p:cNvPr id="4" name="Slide Number Placeholder 3">
            <a:extLst>
              <a:ext uri="{FF2B5EF4-FFF2-40B4-BE49-F238E27FC236}">
                <a16:creationId xmlns:a16="http://schemas.microsoft.com/office/drawing/2014/main" id="{B07CB237-3E80-61D8-9493-159094B59082}"/>
              </a:ext>
            </a:extLst>
          </p:cNvPr>
          <p:cNvSpPr>
            <a:spLocks noGrp="1"/>
          </p:cNvSpPr>
          <p:nvPr>
            <p:ph type="sldNum" sz="quarter" idx="12"/>
          </p:nvPr>
        </p:nvSpPr>
        <p:spPr/>
        <p:txBody>
          <a:bodyPr/>
          <a:lstStyle/>
          <a:p>
            <a:fld id="{6088BDBC-A55A-0D4E-9238-49D16FB07DCD}" type="slidenum">
              <a:rPr lang="en-US" smtClean="0"/>
              <a:pPr/>
              <a:t>6</a:t>
            </a:fld>
            <a:endParaRPr lang="en-US"/>
          </a:p>
        </p:txBody>
      </p:sp>
      <p:pic>
        <p:nvPicPr>
          <p:cNvPr id="5" name="Picture 4">
            <a:extLst>
              <a:ext uri="{FF2B5EF4-FFF2-40B4-BE49-F238E27FC236}">
                <a16:creationId xmlns:a16="http://schemas.microsoft.com/office/drawing/2014/main" id="{216F1B63-5FCD-D79B-51C9-B3ACD3CD89EF}"/>
              </a:ext>
            </a:extLst>
          </p:cNvPr>
          <p:cNvPicPr>
            <a:picLocks noChangeAspect="1"/>
          </p:cNvPicPr>
          <p:nvPr/>
        </p:nvPicPr>
        <p:blipFill>
          <a:blip r:embed="rId2"/>
          <a:stretch>
            <a:fillRect/>
          </a:stretch>
        </p:blipFill>
        <p:spPr>
          <a:xfrm>
            <a:off x="3160799" y="1317768"/>
            <a:ext cx="5550160" cy="5540232"/>
          </a:xfrm>
          <a:prstGeom prst="rect">
            <a:avLst/>
          </a:prstGeom>
        </p:spPr>
      </p:pic>
    </p:spTree>
    <p:extLst>
      <p:ext uri="{BB962C8B-B14F-4D97-AF65-F5344CB8AC3E}">
        <p14:creationId xmlns:p14="http://schemas.microsoft.com/office/powerpoint/2010/main" val="354930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BE0E-3CA8-0ABB-EAC3-E82601B5F31C}"/>
              </a:ext>
            </a:extLst>
          </p:cNvPr>
          <p:cNvSpPr>
            <a:spLocks noGrp="1"/>
          </p:cNvSpPr>
          <p:nvPr>
            <p:ph type="title"/>
          </p:nvPr>
        </p:nvSpPr>
        <p:spPr/>
        <p:txBody>
          <a:bodyPr>
            <a:noAutofit/>
          </a:bodyPr>
          <a:lstStyle/>
          <a:p>
            <a:r>
              <a:rPr lang="en-US" sz="3600" dirty="0"/>
              <a:t>Cardinality of Two sets and the Inclusion-Exclusion Principle</a:t>
            </a:r>
          </a:p>
        </p:txBody>
      </p:sp>
      <p:sp>
        <p:nvSpPr>
          <p:cNvPr id="4" name="Slide Number Placeholder 3">
            <a:extLst>
              <a:ext uri="{FF2B5EF4-FFF2-40B4-BE49-F238E27FC236}">
                <a16:creationId xmlns:a16="http://schemas.microsoft.com/office/drawing/2014/main" id="{F4DD2BCA-4624-2388-C6B8-AD9F301770C2}"/>
              </a:ext>
            </a:extLst>
          </p:cNvPr>
          <p:cNvSpPr>
            <a:spLocks noGrp="1"/>
          </p:cNvSpPr>
          <p:nvPr>
            <p:ph type="sldNum" sz="quarter" idx="12"/>
          </p:nvPr>
        </p:nvSpPr>
        <p:spPr/>
        <p:txBody>
          <a:bodyPr/>
          <a:lstStyle/>
          <a:p>
            <a:fld id="{6088BDBC-A55A-0D4E-9238-49D16FB07DCD}" type="slidenum">
              <a:rPr lang="en-US" smtClean="0"/>
              <a:pPr/>
              <a:t>7</a:t>
            </a:fld>
            <a:endParaRPr lang="en-US"/>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0A62470C-B89C-5457-FD55-FCDE9DBB7608}"/>
                  </a:ext>
                </a:extLst>
              </p:cNvPr>
              <p:cNvSpPr>
                <a:spLocks noGrp="1"/>
              </p:cNvSpPr>
              <p:nvPr>
                <p:ph idx="1"/>
              </p:nvPr>
            </p:nvSpPr>
            <p:spPr/>
            <p:txBody>
              <a:bodyPr>
                <a:normAutofit fontScale="92500" lnSpcReduction="10000"/>
              </a:bodyPr>
              <a:lstStyle/>
              <a:p>
                <a14:m>
                  <m:oMath xmlns:m="http://schemas.openxmlformats.org/officeDocument/2006/math">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m:rPr>
                        <m:sty m:val="p"/>
                      </m:rPr>
                      <a:rPr lang="en-US" b="0" i="1" smtClean="0">
                        <a:latin typeface="Cambria Math" panose="02040503050406030204" pitchFamily="18" charset="0"/>
                        <a:ea typeface="Cambria Math" panose="02040503050406030204" pitchFamily="18" charset="0"/>
                      </a:rPr>
                      <m:t>B</m:t>
                    </m:r>
                    <m:r>
                      <a:rPr lang="en-US" b="0" i="1" smtClean="0">
                        <a:latin typeface="Cambria Math" panose="02040503050406030204" pitchFamily="18" charset="0"/>
                        <a:ea typeface="Cambria Math" panose="02040503050406030204" pitchFamily="18" charset="0"/>
                      </a:rPr>
                      <m:t>| = |</m:t>
                    </m:r>
                    <m:r>
                      <m:rPr>
                        <m:sty m:val="p"/>
                      </m:rPr>
                      <a:rPr lang="en-US" b="0" i="1" smtClean="0">
                        <a:latin typeface="Cambria Math" panose="02040503050406030204" pitchFamily="18" charset="0"/>
                        <a:ea typeface="Cambria Math" panose="02040503050406030204" pitchFamily="18" charset="0"/>
                      </a:rPr>
                      <m:t>A</m:t>
                    </m:r>
                    <m:r>
                      <a:rPr lang="en-US" b="0" i="1" smtClean="0">
                        <a:latin typeface="Cambria Math" panose="02040503050406030204" pitchFamily="18" charset="0"/>
                        <a:ea typeface="Cambria Math" panose="02040503050406030204" pitchFamily="18" charset="0"/>
                      </a:rPr>
                      <m:t>| + |</m:t>
                    </m:r>
                    <m:r>
                      <m:rPr>
                        <m:sty m:val="p"/>
                      </m:rPr>
                      <a:rPr lang="en-US" b="0" i="1" smtClean="0">
                        <a:latin typeface="Cambria Math" panose="02040503050406030204" pitchFamily="18" charset="0"/>
                        <a:ea typeface="Cambria Math" panose="02040503050406030204" pitchFamily="18" charset="0"/>
                      </a:rPr>
                      <m:t>B</m:t>
                    </m:r>
                    <m:r>
                      <a:rPr lang="en-US" b="0" i="1" smtClean="0">
                        <a:latin typeface="Cambria Math" panose="02040503050406030204" pitchFamily="18" charset="0"/>
                        <a:ea typeface="Cambria Math" panose="02040503050406030204" pitchFamily="18" charset="0"/>
                      </a:rPr>
                      <m:t>| −??</m:t>
                    </m:r>
                  </m:oMath>
                </a14:m>
                <a:endParaRPr lang="en-US" dirty="0"/>
              </a:p>
              <a:p>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e>
                    </m:d>
                    <m:r>
                      <a:rPr lang="en-US" i="1">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r>
                  <a:rPr lang="en-US" dirty="0"/>
                  <a:t>Generally,</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m:rPr>
                            <m:sty m:val="p"/>
                          </m:rPr>
                          <a:rPr lang="en-US" i="1">
                            <a:latin typeface="Cambria Math" panose="02040503050406030204" pitchFamily="18" charset="0"/>
                          </a:rPr>
                          <m:t>n</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nary>
                      <m:naryPr>
                        <m:chr m:val="∑"/>
                        <m:ctrlPr>
                          <a:rPr lang="en-US" b="0" i="1" smtClean="0">
                            <a:latin typeface="Cambria Math" panose="02040503050406030204" pitchFamily="18" charset="0"/>
                          </a:rPr>
                        </m:ctrlPr>
                      </m:naryPr>
                      <m:sub>
                        <m:r>
                          <m:rPr>
                            <m:sty m:val="p"/>
                            <m:brk m:alnAt="23"/>
                          </m:rPr>
                          <a:rPr lang="en-US" b="0" i="1" smtClean="0">
                            <a:latin typeface="Cambria Math" panose="02040503050406030204" pitchFamily="18" charset="0"/>
                          </a:rPr>
                          <m:t>i</m:t>
                        </m:r>
                        <m:r>
                          <a:rPr lang="en-US" b="0" i="1" smtClean="0">
                            <a:latin typeface="Cambria Math" panose="02040503050406030204" pitchFamily="18" charset="0"/>
                          </a:rPr>
                          <m:t>=1</m:t>
                        </m:r>
                      </m:sub>
                      <m:sup>
                        <m:r>
                          <m:rPr>
                            <m:sty m:val="p"/>
                          </m:rPr>
                          <a:rPr lang="en-US" b="0" i="1" smtClean="0">
                            <a:latin typeface="Cambria Math" panose="02040503050406030204" pitchFamily="18" charset="0"/>
                          </a:rPr>
                          <m:t>n</m:t>
                        </m:r>
                      </m:sup>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b="0" i="1" smtClean="0">
                            <a:latin typeface="Cambria Math" panose="02040503050406030204" pitchFamily="18" charset="0"/>
                          </a:rPr>
                          <m:t>| </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sty m:val="p"/>
                            <m:brk m:alnAt="23"/>
                          </m:rPr>
                          <a:rPr lang="en-US" i="1">
                            <a:latin typeface="Cambria Math" panose="02040503050406030204" pitchFamily="18" charset="0"/>
                          </a:rPr>
                          <m:t>i</m:t>
                        </m:r>
                        <m:r>
                          <a:rPr lang="en-US" b="0" i="1" smtClean="0">
                            <a:latin typeface="Cambria Math" panose="02040503050406030204" pitchFamily="18" charset="0"/>
                          </a:rPr>
                          <m:t>&lt;</m:t>
                        </m:r>
                        <m:r>
                          <m:rPr>
                            <m:sty m:val="p"/>
                          </m:rPr>
                          <a:rPr lang="en-US" b="0" i="1" smtClean="0">
                            <a:latin typeface="Cambria Math" panose="02040503050406030204" pitchFamily="18" charset="0"/>
                          </a:rPr>
                          <m:t>j</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m:rPr>
                                <m:sty m:val="p"/>
                              </m:rPr>
                              <a:rPr lang="en-US" b="0" i="1" smtClean="0">
                                <a:latin typeface="Cambria Math" panose="02040503050406030204" pitchFamily="18" charset="0"/>
                              </a:rPr>
                              <m:t>j</m:t>
                            </m:r>
                          </m:sub>
                        </m:sSub>
                        <m:r>
                          <a:rPr lang="en-US" i="1">
                            <a:latin typeface="Cambria Math" panose="02040503050406030204" pitchFamily="18" charset="0"/>
                          </a:rPr>
                          <m:t>| </m:t>
                        </m:r>
                        <m:r>
                          <a:rPr lang="en-US" b="0" i="1" smtClean="0">
                            <a:latin typeface="Cambria Math" panose="02040503050406030204" pitchFamily="18" charset="0"/>
                          </a:rPr>
                          <m:t> +</m:t>
                        </m:r>
                      </m:e>
                    </m:nary>
                    <m:nary>
                      <m:naryPr>
                        <m:chr m:val="∑"/>
                        <m:supHide m:val="on"/>
                        <m:ctrlPr>
                          <a:rPr lang="en-US" i="1">
                            <a:latin typeface="Cambria Math" panose="02040503050406030204" pitchFamily="18" charset="0"/>
                          </a:rPr>
                        </m:ctrlPr>
                      </m:naryPr>
                      <m:sub>
                        <m:r>
                          <m:rPr>
                            <m:sty m:val="p"/>
                            <m:brk m:alnAt="23"/>
                          </m:rPr>
                          <a:rPr lang="en-US" i="1">
                            <a:latin typeface="Cambria Math" panose="02040503050406030204" pitchFamily="18" charset="0"/>
                          </a:rPr>
                          <m:t>i</m:t>
                        </m:r>
                        <m:r>
                          <a:rPr lang="en-US" b="0" i="1" smtClean="0">
                            <a:latin typeface="Cambria Math" panose="02040503050406030204" pitchFamily="18" charset="0"/>
                          </a:rPr>
                          <m:t>&lt;</m:t>
                        </m:r>
                        <m:r>
                          <m:rPr>
                            <m:sty m:val="p"/>
                          </m:rPr>
                          <a:rPr lang="en-US" b="0" i="1" smtClean="0">
                            <a:latin typeface="Cambria Math" panose="02040503050406030204" pitchFamily="18" charset="0"/>
                          </a:rPr>
                          <m:t>j</m:t>
                        </m:r>
                        <m:r>
                          <a:rPr lang="en-US" b="0" i="1" smtClean="0">
                            <a:latin typeface="Cambria Math" panose="02040503050406030204" pitchFamily="18" charset="0"/>
                          </a:rPr>
                          <m:t>&lt;</m:t>
                        </m:r>
                        <m:r>
                          <m:rPr>
                            <m:sty m:val="p"/>
                          </m:rPr>
                          <a:rPr lang="en-US" b="0" i="1" smtClean="0">
                            <a:latin typeface="Cambria Math" panose="02040503050406030204" pitchFamily="18" charset="0"/>
                          </a:rPr>
                          <m:t>k</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m:rPr>
                                <m:sty m:val="p"/>
                              </m:rPr>
                              <a:rPr lang="en-US" i="1">
                                <a:latin typeface="Cambria Math" panose="02040503050406030204" pitchFamily="18" charset="0"/>
                              </a:rPr>
                              <m:t>j</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m:rPr>
                                <m:sty m:val="p"/>
                              </m:rPr>
                              <a:rPr lang="en-US" i="1">
                                <a:latin typeface="Cambria Math" panose="02040503050406030204" pitchFamily="18" charset="0"/>
                              </a:rPr>
                              <m:t>j</m:t>
                            </m:r>
                          </m:sub>
                        </m:sSub>
                        <m:r>
                          <a:rPr lang="en-US" i="1">
                            <a:latin typeface="Cambria Math" panose="02040503050406030204" pitchFamily="18" charset="0"/>
                          </a:rPr>
                          <m:t>|  </m:t>
                        </m:r>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nary>
                  </m:oMath>
                </a14:m>
                <a:endParaRPr lang="en-US" dirty="0"/>
              </a:p>
              <a:p>
                <a:endParaRPr lang="en-US" dirty="0"/>
              </a:p>
              <a:p>
                <a:pPr marL="0" indent="0">
                  <a:buNone/>
                </a:pPr>
                <a:endParaRPr lang="en-US" dirty="0"/>
              </a:p>
              <a:p>
                <a:endParaRPr lang="en-US" dirty="0"/>
              </a:p>
              <a:p>
                <a:r>
                  <a:rPr lang="en-US" dirty="0"/>
                  <a:t>On the board</a:t>
                </a:r>
              </a:p>
              <a:p>
                <a:pPr lvl="1"/>
                <a:r>
                  <a:rPr lang="en-US" dirty="0"/>
                  <a:t>(</a:t>
                </a:r>
                <a:r>
                  <a:rPr lang="en-US" dirty="0">
                    <a:hlinkClick r:id="rId2"/>
                  </a:rPr>
                  <a:t>https://www.youtube.com/watch?v=1BSTmslD3WE&amp;t=56s</a:t>
                </a:r>
                <a:r>
                  <a:rPr lang="en-US" dirty="0"/>
                  <a:t>) if you don’t remember what I’m going to show on the board.</a:t>
                </a:r>
              </a:p>
            </p:txBody>
          </p:sp>
        </mc:Choice>
        <mc:Fallback xmlns="">
          <p:sp>
            <p:nvSpPr>
              <p:cNvPr id="8" name="Content Placeholder 7">
                <a:extLst>
                  <a:ext uri="{FF2B5EF4-FFF2-40B4-BE49-F238E27FC236}">
                    <a16:creationId xmlns:a16="http://schemas.microsoft.com/office/drawing/2014/main" id="{0A62470C-B89C-5457-FD55-FCDE9DBB7608}"/>
                  </a:ext>
                </a:extLst>
              </p:cNvPr>
              <p:cNvSpPr>
                <a:spLocks noGrp="1" noRot="1" noChangeAspect="1" noMove="1" noResize="1" noEditPoints="1" noAdjustHandles="1" noChangeArrowheads="1" noChangeShapeType="1" noTextEdit="1"/>
              </p:cNvSpPr>
              <p:nvPr>
                <p:ph idx="1"/>
              </p:nvPr>
            </p:nvSpPr>
            <p:spPr>
              <a:blipFill>
                <a:blip r:embed="rId3"/>
                <a:stretch>
                  <a:fillRect l="-2774" t="-1749"/>
                </a:stretch>
              </a:blipFill>
            </p:spPr>
            <p:txBody>
              <a:bodyPr/>
              <a:lstStyle/>
              <a:p>
                <a:r>
                  <a:rPr lang="en-US">
                    <a:noFill/>
                  </a:rPr>
                  <a:t> </a:t>
                </a:r>
              </a:p>
            </p:txBody>
          </p:sp>
        </mc:Fallback>
      </mc:AlternateContent>
    </p:spTree>
    <p:extLst>
      <p:ext uri="{BB962C8B-B14F-4D97-AF65-F5344CB8AC3E}">
        <p14:creationId xmlns:p14="http://schemas.microsoft.com/office/powerpoint/2010/main" val="376456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7D46-E52B-D29A-DE35-7ED210C0124B}"/>
              </a:ext>
            </a:extLst>
          </p:cNvPr>
          <p:cNvSpPr>
            <a:spLocks noGrp="1"/>
          </p:cNvSpPr>
          <p:nvPr>
            <p:ph type="title"/>
          </p:nvPr>
        </p:nvSpPr>
        <p:spPr/>
        <p:txBody>
          <a:bodyPr/>
          <a:lstStyle/>
          <a:p>
            <a:r>
              <a:rPr lang="en-US" dirty="0"/>
              <a:t>Example 1.5 from 1.2.3 on the board…</a:t>
            </a:r>
          </a:p>
        </p:txBody>
      </p:sp>
      <p:sp>
        <p:nvSpPr>
          <p:cNvPr id="3" name="Content Placeholder 2">
            <a:extLst>
              <a:ext uri="{FF2B5EF4-FFF2-40B4-BE49-F238E27FC236}">
                <a16:creationId xmlns:a16="http://schemas.microsoft.com/office/drawing/2014/main" id="{D188214B-DD34-07E6-9028-3D557B6AAC8B}"/>
              </a:ext>
            </a:extLst>
          </p:cNvPr>
          <p:cNvSpPr>
            <a:spLocks noGrp="1"/>
          </p:cNvSpPr>
          <p:nvPr>
            <p:ph idx="1"/>
          </p:nvPr>
        </p:nvSpPr>
        <p:spPr/>
        <p:txBody>
          <a:bodyPr>
            <a:normAutofit/>
          </a:bodyPr>
          <a:lstStyle/>
          <a:p>
            <a:r>
              <a:rPr lang="en-US" dirty="0"/>
              <a:t>In a party…</a:t>
            </a:r>
          </a:p>
          <a:p>
            <a:pPr lvl="1"/>
            <a:r>
              <a:rPr lang="en-US" dirty="0"/>
              <a:t> there are 10 people with white shirts and 8  people with red shirts;</a:t>
            </a:r>
          </a:p>
          <a:p>
            <a:pPr lvl="1"/>
            <a:r>
              <a:rPr lang="en-US" dirty="0"/>
              <a:t> 4 people have black shoes and white shirts;</a:t>
            </a:r>
          </a:p>
          <a:p>
            <a:pPr lvl="1"/>
            <a:r>
              <a:rPr lang="en-US" dirty="0"/>
              <a:t> 3 people have black shoes and red shirts;</a:t>
            </a:r>
          </a:p>
          <a:p>
            <a:pPr lvl="1"/>
            <a:r>
              <a:rPr lang="en-US" dirty="0"/>
              <a:t>the total number of people with white or red shirts or black shoes is 21.</a:t>
            </a:r>
          </a:p>
          <a:p>
            <a:r>
              <a:rPr lang="en-US" dirty="0"/>
              <a:t>How many people have black shoes?</a:t>
            </a:r>
          </a:p>
        </p:txBody>
      </p:sp>
      <p:sp>
        <p:nvSpPr>
          <p:cNvPr id="4" name="Slide Number Placeholder 3">
            <a:extLst>
              <a:ext uri="{FF2B5EF4-FFF2-40B4-BE49-F238E27FC236}">
                <a16:creationId xmlns:a16="http://schemas.microsoft.com/office/drawing/2014/main" id="{1619A9CC-CB75-ED25-3273-3E3E19D937C5}"/>
              </a:ext>
            </a:extLst>
          </p:cNvPr>
          <p:cNvSpPr>
            <a:spLocks noGrp="1"/>
          </p:cNvSpPr>
          <p:nvPr>
            <p:ph type="sldNum" sz="quarter" idx="12"/>
          </p:nvPr>
        </p:nvSpPr>
        <p:spPr/>
        <p:txBody>
          <a:bodyPr/>
          <a:lstStyle/>
          <a:p>
            <a:fld id="{6088BDBC-A55A-0D4E-9238-49D16FB07DCD}" type="slidenum">
              <a:rPr lang="en-US" smtClean="0"/>
              <a:pPr/>
              <a:t>8</a:t>
            </a:fld>
            <a:endParaRPr lang="en-US"/>
          </a:p>
        </p:txBody>
      </p:sp>
    </p:spTree>
    <p:extLst>
      <p:ext uri="{BB962C8B-B14F-4D97-AF65-F5344CB8AC3E}">
        <p14:creationId xmlns:p14="http://schemas.microsoft.com/office/powerpoint/2010/main" val="423771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4ECD-01BC-97A4-FAF2-1D5DD8A7B210}"/>
              </a:ext>
            </a:extLst>
          </p:cNvPr>
          <p:cNvSpPr>
            <a:spLocks noGrp="1"/>
          </p:cNvSpPr>
          <p:nvPr>
            <p:ph type="title"/>
          </p:nvPr>
        </p:nvSpPr>
        <p:spPr/>
        <p:txBody>
          <a:bodyPr/>
          <a:lstStyle/>
          <a:p>
            <a:r>
              <a:rPr lang="en-US" dirty="0"/>
              <a:t>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F8F302-90FE-A954-42ED-3791C415F649}"/>
                  </a:ext>
                </a:extLst>
              </p:cNvPr>
              <p:cNvSpPr>
                <a:spLocks noGrp="1"/>
              </p:cNvSpPr>
              <p:nvPr>
                <p:ph idx="1"/>
              </p:nvPr>
            </p:nvSpPr>
            <p:spPr/>
            <p:txBody>
              <a:bodyPr/>
              <a:lstStyle/>
              <a:p>
                <a:r>
                  <a:rPr lang="en-US" dirty="0"/>
                  <a:t>What is the probability of the following events occurring?</a:t>
                </a:r>
              </a:p>
              <a:p>
                <a:pPr lvl="1"/>
                <a:r>
                  <a:rPr lang="en-US" dirty="0"/>
                  <a:t>E = {H} when flipping a coin?</a:t>
                </a:r>
              </a:p>
              <a:p>
                <a:pPr lvl="1"/>
                <a:r>
                  <a:rPr lang="en-US" dirty="0"/>
                  <a:t>E = { x | x &lt; 3} when rolling a dice?</a:t>
                </a:r>
              </a:p>
              <a:p>
                <a:pPr lvl="1"/>
                <a:r>
                  <a:rPr lang="en-US" dirty="0"/>
                  <a:t>E = {W} for the </a:t>
                </a:r>
                <a:r>
                  <a:rPr lang="en-US" dirty="0" err="1"/>
                  <a:t>Sabres</a:t>
                </a:r>
                <a:r>
                  <a:rPr lang="en-US" dirty="0"/>
                  <a:t> during their next game?</a:t>
                </a:r>
              </a:p>
              <a:p>
                <a:pPr lvl="1"/>
                <a:r>
                  <a:rPr lang="en-US" dirty="0"/>
                  <a:t>E = </a:t>
                </a:r>
                <a14:m>
                  <m:oMath xmlns:m="http://schemas.openxmlformats.org/officeDocument/2006/math">
                    <m:r>
                      <m:rPr>
                        <m:nor/>
                      </m:rPr>
                      <a:rPr lang="en-US" dirty="0"/>
                      <m:t>{1,2}</m:t>
                    </m:r>
                    <m:r>
                      <a:rPr lang="en-US" i="1">
                        <a:latin typeface="Cambria Math" panose="02040503050406030204" pitchFamily="18" charset="0"/>
                        <a:ea typeface="Cambria Math" panose="02040503050406030204" pitchFamily="18" charset="0"/>
                      </a:rPr>
                      <m:t>∪{3}</m:t>
                    </m:r>
                  </m:oMath>
                </a14:m>
                <a:r>
                  <a:rPr lang="en-US" dirty="0"/>
                  <a:t> for a dice roll?</a:t>
                </a:r>
              </a:p>
              <a:p>
                <a:endParaRPr lang="en-US" dirty="0"/>
              </a:p>
            </p:txBody>
          </p:sp>
        </mc:Choice>
        <mc:Fallback xmlns="">
          <p:sp>
            <p:nvSpPr>
              <p:cNvPr id="3" name="Content Placeholder 2">
                <a:extLst>
                  <a:ext uri="{FF2B5EF4-FFF2-40B4-BE49-F238E27FC236}">
                    <a16:creationId xmlns:a16="http://schemas.microsoft.com/office/drawing/2014/main" id="{FCF8F302-90FE-A954-42ED-3791C415F649}"/>
                  </a:ext>
                </a:extLst>
              </p:cNvPr>
              <p:cNvSpPr>
                <a:spLocks noGrp="1" noRot="1" noChangeAspect="1" noMove="1" noResize="1" noEditPoints="1" noAdjustHandles="1" noChangeArrowheads="1" noChangeShapeType="1" noTextEdit="1"/>
              </p:cNvSpPr>
              <p:nvPr>
                <p:ph idx="1"/>
              </p:nvPr>
            </p:nvSpPr>
            <p:spPr>
              <a:blipFill>
                <a:blip r:embed="rId2"/>
                <a:stretch>
                  <a:fillRect l="-1086" t="-20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21972A-82EC-A271-AEFB-B142530D512D}"/>
              </a:ext>
            </a:extLst>
          </p:cNvPr>
          <p:cNvSpPr>
            <a:spLocks noGrp="1"/>
          </p:cNvSpPr>
          <p:nvPr>
            <p:ph type="sldNum" sz="quarter" idx="12"/>
          </p:nvPr>
        </p:nvSpPr>
        <p:spPr/>
        <p:txBody>
          <a:bodyPr/>
          <a:lstStyle/>
          <a:p>
            <a:fld id="{6088BDBC-A55A-0D4E-9238-49D16FB07DCD}" type="slidenum">
              <a:rPr lang="en-US" smtClean="0"/>
              <a:pPr/>
              <a:t>9</a:t>
            </a:fld>
            <a:endParaRPr lang="en-US"/>
          </a:p>
        </p:txBody>
      </p:sp>
    </p:spTree>
    <p:extLst>
      <p:ext uri="{BB962C8B-B14F-4D97-AF65-F5344CB8AC3E}">
        <p14:creationId xmlns:p14="http://schemas.microsoft.com/office/powerpoint/2010/main" val="422385250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belab_new" id="{E4B32D4D-32E9-0B47-8318-3D1E469EE3A1}" vid="{E82BE1E3-5EE1-AE4D-B9A0-5A4D9EAC5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2_Office Theme</Template>
  <TotalTime>12379</TotalTime>
  <Words>1095</Words>
  <Application>Microsoft Macintosh PowerPoint</Application>
  <PresentationFormat>Widescreen</PresentationFormat>
  <Paragraphs>148</Paragraphs>
  <Slides>28</Slides>
  <Notes>1</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Arial</vt:lpstr>
      <vt:lpstr>Avenir Book</vt:lpstr>
      <vt:lpstr>Calibri</vt:lpstr>
      <vt:lpstr>Cambria Math</vt:lpstr>
      <vt:lpstr>Century Gothic</vt:lpstr>
      <vt:lpstr>Menlo</vt:lpstr>
      <vt:lpstr>Wingdings</vt:lpstr>
      <vt:lpstr>2_Office Theme</vt:lpstr>
      <vt:lpstr>PowerPoint Presentation</vt:lpstr>
      <vt:lpstr>Announcements</vt:lpstr>
      <vt:lpstr>Brain warm ups / Quiz 1 topics</vt:lpstr>
      <vt:lpstr>Outline for today</vt:lpstr>
      <vt:lpstr>Set Operations and Venn Diagrams</vt:lpstr>
      <vt:lpstr>Seeing Theory Exercises</vt:lpstr>
      <vt:lpstr>Cardinality of Two sets and the Inclusion-Exclusion Principle</vt:lpstr>
      <vt:lpstr>Example 1.5 from 1.2.3 on the board…</vt:lpstr>
      <vt:lpstr>Practice</vt:lpstr>
      <vt:lpstr>Axioms of Probability</vt:lpstr>
      <vt:lpstr>More Practice Finding Probabilities</vt:lpstr>
      <vt:lpstr>PowerPoint Presentation</vt:lpstr>
      <vt:lpstr>Finding Probabilities – 1.3.3 in PN</vt:lpstr>
      <vt:lpstr>PowerPoint Presentation</vt:lpstr>
      <vt:lpstr>Example 1.13</vt:lpstr>
      <vt:lpstr>PowerPoint Presentation</vt:lpstr>
      <vt:lpstr>Counting!</vt:lpstr>
      <vt:lpstr>Conditional Probability</vt:lpstr>
      <vt:lpstr>Example 1.15</vt:lpstr>
      <vt:lpstr>PowerPoint Presentation</vt:lpstr>
      <vt:lpstr>Generally Speaking</vt:lpstr>
      <vt:lpstr>PowerPoint Presentation</vt:lpstr>
      <vt:lpstr>Some intuition questions</vt:lpstr>
      <vt:lpstr>Consider a family that has two kids…</vt:lpstr>
      <vt:lpstr>PowerPoint Presentation</vt:lpstr>
      <vt:lpstr>Chain Rule of Probability</vt:lpstr>
      <vt:lpstr>Extended Chain Rule</vt:lpstr>
      <vt:lpstr>Independence of Two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Joseph</dc:creator>
  <cp:lastModifiedBy>Kenneth Joseph</cp:lastModifiedBy>
  <cp:revision>27</cp:revision>
  <cp:lastPrinted>2026-02-09T16:20:41Z</cp:lastPrinted>
  <dcterms:created xsi:type="dcterms:W3CDTF">2024-06-20T17:11:11Z</dcterms:created>
  <dcterms:modified xsi:type="dcterms:W3CDTF">2026-02-10T15:03:55Z</dcterms:modified>
</cp:coreProperties>
</file>