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816" r:id="rId2"/>
    <p:sldId id="923" r:id="rId3"/>
    <p:sldId id="967" r:id="rId4"/>
    <p:sldId id="972" r:id="rId5"/>
    <p:sldId id="974" r:id="rId6"/>
    <p:sldId id="979" r:id="rId7"/>
    <p:sldId id="980" r:id="rId8"/>
    <p:sldId id="981" r:id="rId9"/>
    <p:sldId id="988" r:id="rId10"/>
    <p:sldId id="982" r:id="rId11"/>
    <p:sldId id="975" r:id="rId12"/>
    <p:sldId id="9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/>
    <p:restoredTop sz="97056"/>
  </p:normalViewPr>
  <p:slideViewPr>
    <p:cSldViewPr snapToGrid="0">
      <p:cViewPr varScale="1">
        <p:scale>
          <a:sx n="142" d="100"/>
          <a:sy n="142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1E0E-1E0C-384C-BCE3-DFF85A319292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D65-3B26-664E-ADF5-6D73C65B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4202A-239C-82B9-1939-B8709A6C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0B661-4EAB-AE41-D4B6-7DF1CC674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2493F-EFF9-08F7-A147-324092C7F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EEE1F-E5F7-DED0-2C1A-82B2417EE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09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3064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466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86E3F-D65C-F753-B7D9-BC194312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2C0C-6716-0518-5C28-E2C4093D1E9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936D7-98F2-7061-90EF-F013502AA109}"/>
              </a:ext>
            </a:extLst>
          </p:cNvPr>
          <p:cNvSpPr txBox="1"/>
          <p:nvPr/>
        </p:nvSpPr>
        <p:spPr>
          <a:xfrm>
            <a:off x="480107" y="915554"/>
            <a:ext cx="6985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Lecture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Independence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97765-BEB8-E8E2-D50E-1904F45F403F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8319-D799-9F7C-228E-2D32E889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9A97F-6A24-16E4-475C-15CB7DCE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for A and B to be </a:t>
            </a:r>
            <a:r>
              <a:rPr lang="en-US" b="1" dirty="0"/>
              <a:t>disjoint?</a:t>
            </a:r>
          </a:p>
          <a:p>
            <a:r>
              <a:rPr lang="en-US" dirty="0"/>
              <a:t>What does it mean for them to be </a:t>
            </a:r>
            <a:r>
              <a:rPr lang="en-US" b="1" dirty="0"/>
              <a:t>independent?</a:t>
            </a:r>
          </a:p>
          <a:p>
            <a:r>
              <a:rPr lang="en-US" dirty="0"/>
              <a:t>Do these mean the same 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495AF-9CAD-B55B-87F6-638CB319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7348-AAAF-416F-E0BA-98E39C19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Law of Total Probability (1.4.2 in book)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8EB-3405-D3FF-2148-F1BE0D818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8458" y="1541755"/>
                <a:ext cx="8495084" cy="86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 = ∑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⋂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 = ∑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8EB-3405-D3FF-2148-F1BE0D818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8458" y="1541755"/>
                <a:ext cx="8495084" cy="863600"/>
              </a:xfrm>
              <a:blipFill>
                <a:blip r:embed="rId2"/>
                <a:stretch>
                  <a:fillRect t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AC23-C55F-FF67-BAD4-C6600BD8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92583-C12B-591A-7276-B62F21488E1B}"/>
              </a:ext>
            </a:extLst>
          </p:cNvPr>
          <p:cNvSpPr txBox="1"/>
          <p:nvPr/>
        </p:nvSpPr>
        <p:spPr>
          <a:xfrm>
            <a:off x="2243877" y="3136612"/>
            <a:ext cx="6882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does this mean in practice?</a:t>
            </a:r>
          </a:p>
          <a:p>
            <a:r>
              <a:rPr lang="en-US" sz="3200" dirty="0"/>
              <a:t>  Example 1.24 in the book!</a:t>
            </a:r>
          </a:p>
        </p:txBody>
      </p:sp>
    </p:spTree>
    <p:extLst>
      <p:ext uri="{BB962C8B-B14F-4D97-AF65-F5344CB8AC3E}">
        <p14:creationId xmlns:p14="http://schemas.microsoft.com/office/powerpoint/2010/main" val="162798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F30D0-1D35-E74C-539F-1CE6D441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F8735-84F2-EF08-4E27-A96B1D42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381"/>
            <a:ext cx="7772400" cy="61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BA1260-7BE7-3B46-FC1A-3AE695D4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01834-77A9-3EF0-8C8C-977CA2B0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Project 1 is out</a:t>
            </a:r>
          </a:p>
          <a:p>
            <a:r>
              <a:rPr lang="en-US" sz="3600" dirty="0"/>
              <a:t>Quiz 1 is Wednesday!</a:t>
            </a:r>
          </a:p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9408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4DA0-2D7F-7F6C-5947-AE29EDDB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Generally Speaking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782B6-2CF2-AE11-E477-9A0C848F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P(A | B) = \frac{P(A \bigcap B)}{P(B)}">
            <a:extLst>
              <a:ext uri="{FF2B5EF4-FFF2-40B4-BE49-F238E27FC236}">
                <a16:creationId xmlns:a16="http://schemas.microsoft.com/office/drawing/2014/main" id="{8C3A8371-C072-0483-9069-AD7790A0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46" y="2581035"/>
            <a:ext cx="6448474" cy="16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9C43-0D62-C013-A7BB-B04EF835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of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1B349-9663-F454-F20E-87D455CB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P(A \bigcap B) = P(A | B) * P(B) = P(B | A) * P(B)">
            <a:extLst>
              <a:ext uri="{FF2B5EF4-FFF2-40B4-BE49-F238E27FC236}">
                <a16:creationId xmlns:a16="http://schemas.microsoft.com/office/drawing/2014/main" id="{F2ADC62B-70C8-F7A7-1A3F-4D289CD7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20" y="2304948"/>
            <a:ext cx="7772400" cy="538576"/>
          </a:xfrm>
          <a:prstGeom prst="rect">
            <a:avLst/>
          </a:prstGeom>
        </p:spPr>
      </p:pic>
      <p:pic>
        <p:nvPicPr>
          <p:cNvPr id="3" name="Picture 2" descr="P(A_1 \bigcap A_2 \bigcap \dots \bigcap A_N ) = P(A_1) * P(A_2|A_1) \dots P(A_n | A_{n-1},A_{n-2}\dots A_1)">
            <a:extLst>
              <a:ext uri="{FF2B5EF4-FFF2-40B4-BE49-F238E27FC236}">
                <a16:creationId xmlns:a16="http://schemas.microsoft.com/office/drawing/2014/main" id="{09FCF513-1B94-D0BC-F3DE-FA9BD687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0" y="3606708"/>
            <a:ext cx="11732590" cy="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CF07-4121-6F57-B65A-DA85AD2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Two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7EF28-015E-86F4-DA9E-0547B0328A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two events that are </a:t>
                </a:r>
                <a:r>
                  <a:rPr lang="en-US" b="1" dirty="0"/>
                  <a:t>independent </a:t>
                </a:r>
                <a:r>
                  <a:rPr lang="en-US" dirty="0"/>
                  <a:t>of each other?</a:t>
                </a:r>
              </a:p>
              <a:p>
                <a:r>
                  <a:rPr lang="en-US" dirty="0"/>
                  <a:t>In practice, independence means that two events have nothing to do with each other</a:t>
                </a:r>
              </a:p>
              <a:p>
                <a:r>
                  <a:rPr lang="en-US" dirty="0"/>
                  <a:t>Mathematically, if two events are independent: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also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(if P(B) &gt; 0 in the first example, and P(A) &gt; 0 in the second)</a:t>
                </a:r>
              </a:p>
              <a:p>
                <a:pPr lvl="1"/>
                <a:r>
                  <a:rPr lang="en-US" b="1" dirty="0"/>
                  <a:t>I find this way easier to think about!!!</a:t>
                </a:r>
              </a:p>
              <a:p>
                <a:r>
                  <a:rPr lang="en-US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7EF28-015E-86F4-DA9E-0547B0328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59B4-C23F-9241-0BE7-52C69A6C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4F7E-E5CE-05D5-9038-DB66D52C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1.20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9E2B0-59E4-7AD2-391B-A8F54C7054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079" y="144940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random number is selected from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with all outcomes equally likely.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denote the selected number. Define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the event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en-US" dirty="0"/>
                  <a:t>, and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the event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Are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independent?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9E2B0-59E4-7AD2-391B-A8F54C705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079" y="1449408"/>
                <a:ext cx="10515600" cy="4351338"/>
              </a:xfrm>
              <a:blipFill>
                <a:blip r:embed="rId2"/>
                <a:stretch>
                  <a:fillRect l="-1206" t="-2624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96D3F-0BA9-341A-D3A3-826473E5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E97-A512-05B7-863F-8EF626FF6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6691-A9AB-EF67-3F28-3E70A4CB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C2B0-C7B4-C597-7BCE-D6D003AE16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079" y="144940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random number is selected from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with all outcomes equally likely.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denote the selected number. Define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as the event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en-US" dirty="0"/>
                  <a:t>, and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the event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a multiple of 3. Are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independent?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C2B0-C7B4-C597-7BCE-D6D003AE1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079" y="1449408"/>
                <a:ext cx="10515600" cy="4351338"/>
              </a:xfrm>
              <a:blipFill>
                <a:blip r:embed="rId2"/>
                <a:stretch>
                  <a:fillRect l="-1206" t="-2624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F022-5804-B1B1-D300-820722EE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427F-844D-AEB5-3AD1-E24A7C6E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1.21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6D853-BE02-BB2E-830D-85F4D2182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extend the independence concept beyond two events (see book for explanation)</a:t>
            </a:r>
          </a:p>
          <a:p>
            <a:r>
              <a:rPr lang="en-US" dirty="0"/>
              <a:t>I toss a coin repeatedly until I observe the first tails at which point I stop. Let  be the total number of coin tosses. Find P(X=5)</a:t>
            </a:r>
          </a:p>
          <a:p>
            <a:r>
              <a:rPr lang="en-US" dirty="0"/>
              <a:t>First – what does P(X=5) practically mean?</a:t>
            </a:r>
          </a:p>
          <a:p>
            <a:r>
              <a:rPr lang="en-US" dirty="0"/>
              <a:t>Then, solve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E3477-D2B7-87CF-15ED-81516130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F81B1-7766-5B95-C504-E5CA1941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40DCC-50B0-A13A-7CE0-3230F1FF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71" y="1002163"/>
            <a:ext cx="9504225" cy="40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3482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16696</TotalTime>
  <Words>417</Words>
  <Application>Microsoft Macintosh PowerPoint</Application>
  <PresentationFormat>Widescreen</PresentationFormat>
  <Paragraphs>49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2_Office Theme</vt:lpstr>
      <vt:lpstr>PowerPoint Presentation</vt:lpstr>
      <vt:lpstr>Announcements</vt:lpstr>
      <vt:lpstr>Generally Speaking</vt:lpstr>
      <vt:lpstr>Chain Rule of Probability</vt:lpstr>
      <vt:lpstr>Independence of Two Events</vt:lpstr>
      <vt:lpstr>Example 1.20</vt:lpstr>
      <vt:lpstr>Another example</vt:lpstr>
      <vt:lpstr>Example 1.21</vt:lpstr>
      <vt:lpstr>PowerPoint Presentation</vt:lpstr>
      <vt:lpstr>Review and understanding</vt:lpstr>
      <vt:lpstr>The Law of Total Probability (1.4.2 in book)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33</cp:revision>
  <cp:lastPrinted>2026-02-11T16:55:01Z</cp:lastPrinted>
  <dcterms:created xsi:type="dcterms:W3CDTF">2024-06-20T17:11:11Z</dcterms:created>
  <dcterms:modified xsi:type="dcterms:W3CDTF">2026-02-20T18:55:04Z</dcterms:modified>
</cp:coreProperties>
</file>