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1010" r:id="rId2"/>
    <p:sldId id="989" r:id="rId3"/>
    <p:sldId id="977" r:id="rId4"/>
    <p:sldId id="987" r:id="rId5"/>
    <p:sldId id="991" r:id="rId6"/>
    <p:sldId id="992" r:id="rId7"/>
    <p:sldId id="993" r:id="rId8"/>
    <p:sldId id="994" r:id="rId9"/>
    <p:sldId id="995" r:id="rId10"/>
    <p:sldId id="997" r:id="rId11"/>
    <p:sldId id="1000" r:id="rId12"/>
    <p:sldId id="999" r:id="rId13"/>
    <p:sldId id="1001" r:id="rId14"/>
    <p:sldId id="996" r:id="rId15"/>
    <p:sldId id="998" r:id="rId16"/>
    <p:sldId id="1002" r:id="rId17"/>
    <p:sldId id="10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4"/>
    <p:restoredTop sz="97056"/>
  </p:normalViewPr>
  <p:slideViewPr>
    <p:cSldViewPr snapToGrid="0">
      <p:cViewPr varScale="1">
        <p:scale>
          <a:sx n="142" d="100"/>
          <a:sy n="142" d="100"/>
        </p:scale>
        <p:origin x="208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C8447-190D-4E17-990D-5F1F0102884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2766F8-C7DC-4B53-9E72-24473A744E4C}">
      <dgm:prSet/>
      <dgm:spPr/>
      <dgm:t>
        <a:bodyPr/>
        <a:lstStyle/>
        <a:p>
          <a:r>
            <a:rPr lang="en-US"/>
            <a:t>We learned about </a:t>
          </a:r>
          <a:r>
            <a:rPr lang="en-US" b="1"/>
            <a:t>sets</a:t>
          </a:r>
          <a:r>
            <a:rPr lang="en-US"/>
            <a:t>, which help us to think about </a:t>
          </a:r>
        </a:p>
      </dgm:t>
    </dgm:pt>
    <dgm:pt modelId="{0E1278A3-4351-4F02-89A3-F4A10F01EA91}" type="parTrans" cxnId="{C359ACCF-9BBB-49AC-9010-B4C4D09861BD}">
      <dgm:prSet/>
      <dgm:spPr/>
      <dgm:t>
        <a:bodyPr/>
        <a:lstStyle/>
        <a:p>
          <a:endParaRPr lang="en-US"/>
        </a:p>
      </dgm:t>
    </dgm:pt>
    <dgm:pt modelId="{864E9194-2B8F-4FE9-8851-885F3407D5BE}" type="sibTrans" cxnId="{C359ACCF-9BBB-49AC-9010-B4C4D09861BD}">
      <dgm:prSet/>
      <dgm:spPr/>
      <dgm:t>
        <a:bodyPr/>
        <a:lstStyle/>
        <a:p>
          <a:endParaRPr lang="en-US"/>
        </a:p>
      </dgm:t>
    </dgm:pt>
    <dgm:pt modelId="{60E4F9A2-368F-4B69-84A7-78CDAD9581EA}">
      <dgm:prSet/>
      <dgm:spPr/>
      <dgm:t>
        <a:bodyPr/>
        <a:lstStyle/>
        <a:p>
          <a:r>
            <a:rPr lang="en-US" b="1" dirty="0"/>
            <a:t>Probability</a:t>
          </a:r>
          <a:r>
            <a:rPr lang="en-US" dirty="0"/>
            <a:t>, as the likelihood of outcomes in a set (an </a:t>
          </a:r>
          <a:r>
            <a:rPr lang="en-US" b="1" dirty="0"/>
            <a:t>event</a:t>
          </a:r>
          <a:r>
            <a:rPr lang="en-US" dirty="0"/>
            <a:t>) happen relative to all possible outcomes in a different set (the </a:t>
          </a:r>
          <a:r>
            <a:rPr lang="en-US" b="1" dirty="0"/>
            <a:t>sample space</a:t>
          </a:r>
          <a:r>
            <a:rPr lang="en-US" dirty="0"/>
            <a:t>)</a:t>
          </a:r>
        </a:p>
      </dgm:t>
    </dgm:pt>
    <dgm:pt modelId="{162E81DD-A178-4895-B9E5-82914D433372}" type="parTrans" cxnId="{570405A3-F0D1-4E06-9961-ED6F424DA28A}">
      <dgm:prSet/>
      <dgm:spPr/>
      <dgm:t>
        <a:bodyPr/>
        <a:lstStyle/>
        <a:p>
          <a:endParaRPr lang="en-US"/>
        </a:p>
      </dgm:t>
    </dgm:pt>
    <dgm:pt modelId="{6DEE64C6-4991-41F4-B59F-02EEDE40DCD4}" type="sibTrans" cxnId="{570405A3-F0D1-4E06-9961-ED6F424DA28A}">
      <dgm:prSet/>
      <dgm:spPr/>
      <dgm:t>
        <a:bodyPr/>
        <a:lstStyle/>
        <a:p>
          <a:endParaRPr lang="en-US"/>
        </a:p>
      </dgm:t>
    </dgm:pt>
    <dgm:pt modelId="{B6FC5627-DE5B-44A4-9870-E27DC8518473}">
      <dgm:prSet/>
      <dgm:spPr/>
      <dgm:t>
        <a:bodyPr/>
        <a:lstStyle/>
        <a:p>
          <a:r>
            <a:rPr lang="en-US"/>
            <a:t>We then turned to think about the probability of multiple events, and what happens when the are </a:t>
          </a:r>
          <a:r>
            <a:rPr lang="en-US" b="1"/>
            <a:t>conditional </a:t>
          </a:r>
          <a:r>
            <a:rPr lang="en-US"/>
            <a:t>on each other, or not (i.e. whether or not they are </a:t>
          </a:r>
          <a:r>
            <a:rPr lang="en-US" b="1"/>
            <a:t>independent</a:t>
          </a:r>
          <a:r>
            <a:rPr lang="en-US"/>
            <a:t>)</a:t>
          </a:r>
        </a:p>
      </dgm:t>
    </dgm:pt>
    <dgm:pt modelId="{F310107F-D947-4BC1-8B36-6FB19999B044}" type="parTrans" cxnId="{4765EE4C-0071-4312-A024-BE7EAB8DE99F}">
      <dgm:prSet/>
      <dgm:spPr/>
      <dgm:t>
        <a:bodyPr/>
        <a:lstStyle/>
        <a:p>
          <a:endParaRPr lang="en-US"/>
        </a:p>
      </dgm:t>
    </dgm:pt>
    <dgm:pt modelId="{ECB116E9-E4B1-445F-8254-089105A179D2}" type="sibTrans" cxnId="{4765EE4C-0071-4312-A024-BE7EAB8DE99F}">
      <dgm:prSet/>
      <dgm:spPr/>
      <dgm:t>
        <a:bodyPr/>
        <a:lstStyle/>
        <a:p>
          <a:endParaRPr lang="en-US"/>
        </a:p>
      </dgm:t>
    </dgm:pt>
    <dgm:pt modelId="{B25A152A-18DF-4D71-BF4B-77D7A7C9DCCC}">
      <dgm:prSet/>
      <dgm:spPr/>
      <dgm:t>
        <a:bodyPr/>
        <a:lstStyle/>
        <a:p>
          <a:r>
            <a:rPr lang="en-US"/>
            <a:t>Now, we turn to </a:t>
          </a:r>
          <a:r>
            <a:rPr lang="en-US" b="1"/>
            <a:t>random variables </a:t>
          </a:r>
          <a:r>
            <a:rPr lang="en-US"/>
            <a:t>… </a:t>
          </a:r>
        </a:p>
      </dgm:t>
    </dgm:pt>
    <dgm:pt modelId="{A6AF53B5-A59F-4FC7-A058-A35EB519063C}" type="parTrans" cxnId="{9D3C2499-0E94-418B-AE2E-23A2651508BB}">
      <dgm:prSet/>
      <dgm:spPr/>
      <dgm:t>
        <a:bodyPr/>
        <a:lstStyle/>
        <a:p>
          <a:endParaRPr lang="en-US"/>
        </a:p>
      </dgm:t>
    </dgm:pt>
    <dgm:pt modelId="{7ABF078C-14D4-407C-B48B-D0EBD1C3643C}" type="sibTrans" cxnId="{9D3C2499-0E94-418B-AE2E-23A2651508BB}">
      <dgm:prSet/>
      <dgm:spPr/>
      <dgm:t>
        <a:bodyPr/>
        <a:lstStyle/>
        <a:p>
          <a:endParaRPr lang="en-US"/>
        </a:p>
      </dgm:t>
    </dgm:pt>
    <dgm:pt modelId="{172F3A3D-990A-4A7F-89B0-9D69CF1A2148}" type="pres">
      <dgm:prSet presAssocID="{CC3C8447-190D-4E17-990D-5F1F01028848}" presName="root" presStyleCnt="0">
        <dgm:presLayoutVars>
          <dgm:dir/>
          <dgm:resizeHandles val="exact"/>
        </dgm:presLayoutVars>
      </dgm:prSet>
      <dgm:spPr/>
    </dgm:pt>
    <dgm:pt modelId="{C1A57698-497D-49A6-A620-83C6C1BBB015}" type="pres">
      <dgm:prSet presAssocID="{822766F8-C7DC-4B53-9E72-24473A744E4C}" presName="compNode" presStyleCnt="0"/>
      <dgm:spPr/>
    </dgm:pt>
    <dgm:pt modelId="{FEA5557E-DC38-40A3-B4A5-8BC9A5A3BD27}" type="pres">
      <dgm:prSet presAssocID="{822766F8-C7DC-4B53-9E72-24473A744E4C}" presName="bgRect" presStyleLbl="bgShp" presStyleIdx="0" presStyleCnt="4"/>
      <dgm:spPr/>
    </dgm:pt>
    <dgm:pt modelId="{12FC80E8-3528-49CC-B5D3-385A8758883C}" type="pres">
      <dgm:prSet presAssocID="{822766F8-C7DC-4B53-9E72-24473A744E4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FDD0B76-A100-45C9-A8FF-9A178967C85B}" type="pres">
      <dgm:prSet presAssocID="{822766F8-C7DC-4B53-9E72-24473A744E4C}" presName="spaceRect" presStyleCnt="0"/>
      <dgm:spPr/>
    </dgm:pt>
    <dgm:pt modelId="{86BA0E13-B92F-44E3-A409-072E53439B65}" type="pres">
      <dgm:prSet presAssocID="{822766F8-C7DC-4B53-9E72-24473A744E4C}" presName="parTx" presStyleLbl="revTx" presStyleIdx="0" presStyleCnt="4">
        <dgm:presLayoutVars>
          <dgm:chMax val="0"/>
          <dgm:chPref val="0"/>
        </dgm:presLayoutVars>
      </dgm:prSet>
      <dgm:spPr/>
    </dgm:pt>
    <dgm:pt modelId="{4E29A2FD-BEF6-40F7-B485-D4D3EC06D3B5}" type="pres">
      <dgm:prSet presAssocID="{864E9194-2B8F-4FE9-8851-885F3407D5BE}" presName="sibTrans" presStyleCnt="0"/>
      <dgm:spPr/>
    </dgm:pt>
    <dgm:pt modelId="{29584A19-CD22-48E0-AABC-9EE2FB77B598}" type="pres">
      <dgm:prSet presAssocID="{60E4F9A2-368F-4B69-84A7-78CDAD9581EA}" presName="compNode" presStyleCnt="0"/>
      <dgm:spPr/>
    </dgm:pt>
    <dgm:pt modelId="{618DF8DE-6D25-4D96-AC93-AA3F2D116444}" type="pres">
      <dgm:prSet presAssocID="{60E4F9A2-368F-4B69-84A7-78CDAD9581EA}" presName="bgRect" presStyleLbl="bgShp" presStyleIdx="1" presStyleCnt="4"/>
      <dgm:spPr/>
    </dgm:pt>
    <dgm:pt modelId="{6F547F82-DB01-4829-B392-034F9A171DEA}" type="pres">
      <dgm:prSet presAssocID="{60E4F9A2-368F-4B69-84A7-78CDAD9581E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E2CADBBF-64E0-400E-B06E-EFA8FB8BBD0C}" type="pres">
      <dgm:prSet presAssocID="{60E4F9A2-368F-4B69-84A7-78CDAD9581EA}" presName="spaceRect" presStyleCnt="0"/>
      <dgm:spPr/>
    </dgm:pt>
    <dgm:pt modelId="{40F3AF89-32ED-47EF-9F85-8413B46D872F}" type="pres">
      <dgm:prSet presAssocID="{60E4F9A2-368F-4B69-84A7-78CDAD9581EA}" presName="parTx" presStyleLbl="revTx" presStyleIdx="1" presStyleCnt="4">
        <dgm:presLayoutVars>
          <dgm:chMax val="0"/>
          <dgm:chPref val="0"/>
        </dgm:presLayoutVars>
      </dgm:prSet>
      <dgm:spPr/>
    </dgm:pt>
    <dgm:pt modelId="{7D4877D1-6A39-47C7-9502-5AC3A6C36A2B}" type="pres">
      <dgm:prSet presAssocID="{6DEE64C6-4991-41F4-B59F-02EEDE40DCD4}" presName="sibTrans" presStyleCnt="0"/>
      <dgm:spPr/>
    </dgm:pt>
    <dgm:pt modelId="{0ED4E1FA-8532-4929-9CDE-C7F920729849}" type="pres">
      <dgm:prSet presAssocID="{B6FC5627-DE5B-44A4-9870-E27DC8518473}" presName="compNode" presStyleCnt="0"/>
      <dgm:spPr/>
    </dgm:pt>
    <dgm:pt modelId="{B5BB9764-6535-4CA8-AE5D-AF03C7732D7A}" type="pres">
      <dgm:prSet presAssocID="{B6FC5627-DE5B-44A4-9870-E27DC8518473}" presName="bgRect" presStyleLbl="bgShp" presStyleIdx="2" presStyleCnt="4"/>
      <dgm:spPr/>
    </dgm:pt>
    <dgm:pt modelId="{5ADAB7F0-788B-48FB-9F8A-A8555D6101FF}" type="pres">
      <dgm:prSet presAssocID="{B6FC5627-DE5B-44A4-9870-E27DC851847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90534C3D-3202-4D61-BA2B-67C5781D661F}" type="pres">
      <dgm:prSet presAssocID="{B6FC5627-DE5B-44A4-9870-E27DC8518473}" presName="spaceRect" presStyleCnt="0"/>
      <dgm:spPr/>
    </dgm:pt>
    <dgm:pt modelId="{B12AB9CF-855B-4D89-9729-113A629A996B}" type="pres">
      <dgm:prSet presAssocID="{B6FC5627-DE5B-44A4-9870-E27DC8518473}" presName="parTx" presStyleLbl="revTx" presStyleIdx="2" presStyleCnt="4">
        <dgm:presLayoutVars>
          <dgm:chMax val="0"/>
          <dgm:chPref val="0"/>
        </dgm:presLayoutVars>
      </dgm:prSet>
      <dgm:spPr/>
    </dgm:pt>
    <dgm:pt modelId="{90A174BC-C907-452D-A14C-3682D81F874A}" type="pres">
      <dgm:prSet presAssocID="{ECB116E9-E4B1-445F-8254-089105A179D2}" presName="sibTrans" presStyleCnt="0"/>
      <dgm:spPr/>
    </dgm:pt>
    <dgm:pt modelId="{827AA621-4314-4D57-8F96-41CEF358FCE8}" type="pres">
      <dgm:prSet presAssocID="{B25A152A-18DF-4D71-BF4B-77D7A7C9DCCC}" presName="compNode" presStyleCnt="0"/>
      <dgm:spPr/>
    </dgm:pt>
    <dgm:pt modelId="{1940AC31-E3DD-48FA-A38F-C39A6A815407}" type="pres">
      <dgm:prSet presAssocID="{B25A152A-18DF-4D71-BF4B-77D7A7C9DCCC}" presName="bgRect" presStyleLbl="bgShp" presStyleIdx="3" presStyleCnt="4"/>
      <dgm:spPr/>
    </dgm:pt>
    <dgm:pt modelId="{2B09E6C1-4A30-47F7-83F8-BD9F2BE80D81}" type="pres">
      <dgm:prSet presAssocID="{B25A152A-18DF-4D71-BF4B-77D7A7C9DCC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ize"/>
        </a:ext>
      </dgm:extLst>
    </dgm:pt>
    <dgm:pt modelId="{302E2419-E2D8-4D8D-BB3B-88F577209788}" type="pres">
      <dgm:prSet presAssocID="{B25A152A-18DF-4D71-BF4B-77D7A7C9DCCC}" presName="spaceRect" presStyleCnt="0"/>
      <dgm:spPr/>
    </dgm:pt>
    <dgm:pt modelId="{F205FDC1-51AB-43FF-859D-69B9350DE28C}" type="pres">
      <dgm:prSet presAssocID="{B25A152A-18DF-4D71-BF4B-77D7A7C9DCC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1445A33-4CB0-440A-8469-AC4DCC39564E}" type="presOf" srcId="{B6FC5627-DE5B-44A4-9870-E27DC8518473}" destId="{B12AB9CF-855B-4D89-9729-113A629A996B}" srcOrd="0" destOrd="0" presId="urn:microsoft.com/office/officeart/2018/2/layout/IconVerticalSolidList"/>
    <dgm:cxn modelId="{4765EE4C-0071-4312-A024-BE7EAB8DE99F}" srcId="{CC3C8447-190D-4E17-990D-5F1F01028848}" destId="{B6FC5627-DE5B-44A4-9870-E27DC8518473}" srcOrd="2" destOrd="0" parTransId="{F310107F-D947-4BC1-8B36-6FB19999B044}" sibTransId="{ECB116E9-E4B1-445F-8254-089105A179D2}"/>
    <dgm:cxn modelId="{A1F0C476-770F-4048-A8C0-3929AB704F6B}" type="presOf" srcId="{CC3C8447-190D-4E17-990D-5F1F01028848}" destId="{172F3A3D-990A-4A7F-89B0-9D69CF1A2148}" srcOrd="0" destOrd="0" presId="urn:microsoft.com/office/officeart/2018/2/layout/IconVerticalSolidList"/>
    <dgm:cxn modelId="{9D3C2499-0E94-418B-AE2E-23A2651508BB}" srcId="{CC3C8447-190D-4E17-990D-5F1F01028848}" destId="{B25A152A-18DF-4D71-BF4B-77D7A7C9DCCC}" srcOrd="3" destOrd="0" parTransId="{A6AF53B5-A59F-4FC7-A058-A35EB519063C}" sibTransId="{7ABF078C-14D4-407C-B48B-D0EBD1C3643C}"/>
    <dgm:cxn modelId="{570405A3-F0D1-4E06-9961-ED6F424DA28A}" srcId="{CC3C8447-190D-4E17-990D-5F1F01028848}" destId="{60E4F9A2-368F-4B69-84A7-78CDAD9581EA}" srcOrd="1" destOrd="0" parTransId="{162E81DD-A178-4895-B9E5-82914D433372}" sibTransId="{6DEE64C6-4991-41F4-B59F-02EEDE40DCD4}"/>
    <dgm:cxn modelId="{BF46FDBE-1BF2-469E-B91B-67561C06D495}" type="presOf" srcId="{60E4F9A2-368F-4B69-84A7-78CDAD9581EA}" destId="{40F3AF89-32ED-47EF-9F85-8413B46D872F}" srcOrd="0" destOrd="0" presId="urn:microsoft.com/office/officeart/2018/2/layout/IconVerticalSolidList"/>
    <dgm:cxn modelId="{2A835DBF-8693-40D2-8F64-9486456FE2C2}" type="presOf" srcId="{822766F8-C7DC-4B53-9E72-24473A744E4C}" destId="{86BA0E13-B92F-44E3-A409-072E53439B65}" srcOrd="0" destOrd="0" presId="urn:microsoft.com/office/officeart/2018/2/layout/IconVerticalSolidList"/>
    <dgm:cxn modelId="{C359ACCF-9BBB-49AC-9010-B4C4D09861BD}" srcId="{CC3C8447-190D-4E17-990D-5F1F01028848}" destId="{822766F8-C7DC-4B53-9E72-24473A744E4C}" srcOrd="0" destOrd="0" parTransId="{0E1278A3-4351-4F02-89A3-F4A10F01EA91}" sibTransId="{864E9194-2B8F-4FE9-8851-885F3407D5BE}"/>
    <dgm:cxn modelId="{B544C1E5-7516-4CBE-B94D-71C473055B55}" type="presOf" srcId="{B25A152A-18DF-4D71-BF4B-77D7A7C9DCCC}" destId="{F205FDC1-51AB-43FF-859D-69B9350DE28C}" srcOrd="0" destOrd="0" presId="urn:microsoft.com/office/officeart/2018/2/layout/IconVerticalSolidList"/>
    <dgm:cxn modelId="{F9DC95D8-CC81-448B-A366-9376978A844B}" type="presParOf" srcId="{172F3A3D-990A-4A7F-89B0-9D69CF1A2148}" destId="{C1A57698-497D-49A6-A620-83C6C1BBB015}" srcOrd="0" destOrd="0" presId="urn:microsoft.com/office/officeart/2018/2/layout/IconVerticalSolidList"/>
    <dgm:cxn modelId="{0CB1A43E-7653-4189-8CD0-E9FE62DCC815}" type="presParOf" srcId="{C1A57698-497D-49A6-A620-83C6C1BBB015}" destId="{FEA5557E-DC38-40A3-B4A5-8BC9A5A3BD27}" srcOrd="0" destOrd="0" presId="urn:microsoft.com/office/officeart/2018/2/layout/IconVerticalSolidList"/>
    <dgm:cxn modelId="{2AFD2107-DF0B-4992-8783-C9B22ACDB3DC}" type="presParOf" srcId="{C1A57698-497D-49A6-A620-83C6C1BBB015}" destId="{12FC80E8-3528-49CC-B5D3-385A8758883C}" srcOrd="1" destOrd="0" presId="urn:microsoft.com/office/officeart/2018/2/layout/IconVerticalSolidList"/>
    <dgm:cxn modelId="{F52DB398-1A06-4D73-B854-FFDD84DC1EE0}" type="presParOf" srcId="{C1A57698-497D-49A6-A620-83C6C1BBB015}" destId="{EFDD0B76-A100-45C9-A8FF-9A178967C85B}" srcOrd="2" destOrd="0" presId="urn:microsoft.com/office/officeart/2018/2/layout/IconVerticalSolidList"/>
    <dgm:cxn modelId="{A9331D17-83E0-4804-8363-9D6F1665AC1F}" type="presParOf" srcId="{C1A57698-497D-49A6-A620-83C6C1BBB015}" destId="{86BA0E13-B92F-44E3-A409-072E53439B65}" srcOrd="3" destOrd="0" presId="urn:microsoft.com/office/officeart/2018/2/layout/IconVerticalSolidList"/>
    <dgm:cxn modelId="{B20E0D06-7354-46B0-9D46-1EEBE2CB59F3}" type="presParOf" srcId="{172F3A3D-990A-4A7F-89B0-9D69CF1A2148}" destId="{4E29A2FD-BEF6-40F7-B485-D4D3EC06D3B5}" srcOrd="1" destOrd="0" presId="urn:microsoft.com/office/officeart/2018/2/layout/IconVerticalSolidList"/>
    <dgm:cxn modelId="{4DF36EAC-860C-4338-B801-042124900E79}" type="presParOf" srcId="{172F3A3D-990A-4A7F-89B0-9D69CF1A2148}" destId="{29584A19-CD22-48E0-AABC-9EE2FB77B598}" srcOrd="2" destOrd="0" presId="urn:microsoft.com/office/officeart/2018/2/layout/IconVerticalSolidList"/>
    <dgm:cxn modelId="{C4160522-EBC5-4D41-B843-5AA5E7449643}" type="presParOf" srcId="{29584A19-CD22-48E0-AABC-9EE2FB77B598}" destId="{618DF8DE-6D25-4D96-AC93-AA3F2D116444}" srcOrd="0" destOrd="0" presId="urn:microsoft.com/office/officeart/2018/2/layout/IconVerticalSolidList"/>
    <dgm:cxn modelId="{949B906A-CD01-4B40-B60D-30DEE935F405}" type="presParOf" srcId="{29584A19-CD22-48E0-AABC-9EE2FB77B598}" destId="{6F547F82-DB01-4829-B392-034F9A171DEA}" srcOrd="1" destOrd="0" presId="urn:microsoft.com/office/officeart/2018/2/layout/IconVerticalSolidList"/>
    <dgm:cxn modelId="{754F5696-5FA8-4441-AED4-EA417ED1225F}" type="presParOf" srcId="{29584A19-CD22-48E0-AABC-9EE2FB77B598}" destId="{E2CADBBF-64E0-400E-B06E-EFA8FB8BBD0C}" srcOrd="2" destOrd="0" presId="urn:microsoft.com/office/officeart/2018/2/layout/IconVerticalSolidList"/>
    <dgm:cxn modelId="{A138E137-3F49-459A-A2A1-354D29508E62}" type="presParOf" srcId="{29584A19-CD22-48E0-AABC-9EE2FB77B598}" destId="{40F3AF89-32ED-47EF-9F85-8413B46D872F}" srcOrd="3" destOrd="0" presId="urn:microsoft.com/office/officeart/2018/2/layout/IconVerticalSolidList"/>
    <dgm:cxn modelId="{C13800C4-5949-4D39-9424-12CD5E2A042E}" type="presParOf" srcId="{172F3A3D-990A-4A7F-89B0-9D69CF1A2148}" destId="{7D4877D1-6A39-47C7-9502-5AC3A6C36A2B}" srcOrd="3" destOrd="0" presId="urn:microsoft.com/office/officeart/2018/2/layout/IconVerticalSolidList"/>
    <dgm:cxn modelId="{3A358FE9-466A-4B05-A513-870365609DA0}" type="presParOf" srcId="{172F3A3D-990A-4A7F-89B0-9D69CF1A2148}" destId="{0ED4E1FA-8532-4929-9CDE-C7F920729849}" srcOrd="4" destOrd="0" presId="urn:microsoft.com/office/officeart/2018/2/layout/IconVerticalSolidList"/>
    <dgm:cxn modelId="{6B773FB8-851B-4D81-A245-16CC22168AAD}" type="presParOf" srcId="{0ED4E1FA-8532-4929-9CDE-C7F920729849}" destId="{B5BB9764-6535-4CA8-AE5D-AF03C7732D7A}" srcOrd="0" destOrd="0" presId="urn:microsoft.com/office/officeart/2018/2/layout/IconVerticalSolidList"/>
    <dgm:cxn modelId="{D7837CCE-0E80-45FC-8651-E3CA14832538}" type="presParOf" srcId="{0ED4E1FA-8532-4929-9CDE-C7F920729849}" destId="{5ADAB7F0-788B-48FB-9F8A-A8555D6101FF}" srcOrd="1" destOrd="0" presId="urn:microsoft.com/office/officeart/2018/2/layout/IconVerticalSolidList"/>
    <dgm:cxn modelId="{FAEBEF60-D3FD-4D77-A679-0CB28DCB5887}" type="presParOf" srcId="{0ED4E1FA-8532-4929-9CDE-C7F920729849}" destId="{90534C3D-3202-4D61-BA2B-67C5781D661F}" srcOrd="2" destOrd="0" presId="urn:microsoft.com/office/officeart/2018/2/layout/IconVerticalSolidList"/>
    <dgm:cxn modelId="{5406306A-E9C5-4CDD-81E9-DA22FDB0B3A7}" type="presParOf" srcId="{0ED4E1FA-8532-4929-9CDE-C7F920729849}" destId="{B12AB9CF-855B-4D89-9729-113A629A996B}" srcOrd="3" destOrd="0" presId="urn:microsoft.com/office/officeart/2018/2/layout/IconVerticalSolidList"/>
    <dgm:cxn modelId="{426B55C5-0DAC-453D-BD31-ACD759A88D80}" type="presParOf" srcId="{172F3A3D-990A-4A7F-89B0-9D69CF1A2148}" destId="{90A174BC-C907-452D-A14C-3682D81F874A}" srcOrd="5" destOrd="0" presId="urn:microsoft.com/office/officeart/2018/2/layout/IconVerticalSolidList"/>
    <dgm:cxn modelId="{8CC166FA-BFAC-4F75-A796-4B28FD931471}" type="presParOf" srcId="{172F3A3D-990A-4A7F-89B0-9D69CF1A2148}" destId="{827AA621-4314-4D57-8F96-41CEF358FCE8}" srcOrd="6" destOrd="0" presId="urn:microsoft.com/office/officeart/2018/2/layout/IconVerticalSolidList"/>
    <dgm:cxn modelId="{051969F2-1938-48BC-8F37-6AFB8F4245F2}" type="presParOf" srcId="{827AA621-4314-4D57-8F96-41CEF358FCE8}" destId="{1940AC31-E3DD-48FA-A38F-C39A6A815407}" srcOrd="0" destOrd="0" presId="urn:microsoft.com/office/officeart/2018/2/layout/IconVerticalSolidList"/>
    <dgm:cxn modelId="{196B2423-CEC4-4A30-BB20-397CB1EC5072}" type="presParOf" srcId="{827AA621-4314-4D57-8F96-41CEF358FCE8}" destId="{2B09E6C1-4A30-47F7-83F8-BD9F2BE80D81}" srcOrd="1" destOrd="0" presId="urn:microsoft.com/office/officeart/2018/2/layout/IconVerticalSolidList"/>
    <dgm:cxn modelId="{A3E8EDA7-DFDE-4D24-9695-E018DD432B43}" type="presParOf" srcId="{827AA621-4314-4D57-8F96-41CEF358FCE8}" destId="{302E2419-E2D8-4D8D-BB3B-88F577209788}" srcOrd="2" destOrd="0" presId="urn:microsoft.com/office/officeart/2018/2/layout/IconVerticalSolidList"/>
    <dgm:cxn modelId="{B908CEA3-7ADC-4975-AEAB-34CD97DAD23B}" type="presParOf" srcId="{827AA621-4314-4D57-8F96-41CEF358FCE8}" destId="{F205FDC1-51AB-43FF-859D-69B9350DE2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5557E-DC38-40A3-B4A5-8BC9A5A3BD27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C80E8-3528-49CC-B5D3-385A8758883C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A0E13-B92F-44E3-A409-072E53439B65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 learned about </a:t>
          </a:r>
          <a:r>
            <a:rPr lang="en-US" sz="1700" b="1" kern="1200"/>
            <a:t>sets</a:t>
          </a:r>
          <a:r>
            <a:rPr lang="en-US" sz="1700" kern="1200"/>
            <a:t>, which help us to think about </a:t>
          </a:r>
        </a:p>
      </dsp:txBody>
      <dsp:txXfrm>
        <a:off x="1057183" y="1805"/>
        <a:ext cx="9458416" cy="915310"/>
      </dsp:txXfrm>
    </dsp:sp>
    <dsp:sp modelId="{618DF8DE-6D25-4D96-AC93-AA3F2D116444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47F82-DB01-4829-B392-034F9A171DEA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3AF89-32ED-47EF-9F85-8413B46D872F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Probability</a:t>
          </a:r>
          <a:r>
            <a:rPr lang="en-US" sz="1700" kern="1200" dirty="0"/>
            <a:t>, as the likelihood of outcomes in a set (an </a:t>
          </a:r>
          <a:r>
            <a:rPr lang="en-US" sz="1700" b="1" kern="1200" dirty="0"/>
            <a:t>event</a:t>
          </a:r>
          <a:r>
            <a:rPr lang="en-US" sz="1700" kern="1200" dirty="0"/>
            <a:t>) happen relative to all possible outcomes in a different set (the </a:t>
          </a:r>
          <a:r>
            <a:rPr lang="en-US" sz="1700" b="1" kern="1200" dirty="0"/>
            <a:t>sample space</a:t>
          </a:r>
          <a:r>
            <a:rPr lang="en-US" sz="1700" kern="1200" dirty="0"/>
            <a:t>)</a:t>
          </a:r>
        </a:p>
      </dsp:txBody>
      <dsp:txXfrm>
        <a:off x="1057183" y="1145944"/>
        <a:ext cx="9458416" cy="915310"/>
      </dsp:txXfrm>
    </dsp:sp>
    <dsp:sp modelId="{B5BB9764-6535-4CA8-AE5D-AF03C7732D7A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AB7F0-788B-48FB-9F8A-A8555D6101FF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AB9CF-855B-4D89-9729-113A629A996B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 then turned to think about the probability of multiple events, and what happens when the are </a:t>
          </a:r>
          <a:r>
            <a:rPr lang="en-US" sz="1700" b="1" kern="1200"/>
            <a:t>conditional </a:t>
          </a:r>
          <a:r>
            <a:rPr lang="en-US" sz="1700" kern="1200"/>
            <a:t>on each other, or not (i.e. whether or not they are </a:t>
          </a:r>
          <a:r>
            <a:rPr lang="en-US" sz="1700" b="1" kern="1200"/>
            <a:t>independent</a:t>
          </a:r>
          <a:r>
            <a:rPr lang="en-US" sz="1700" kern="1200"/>
            <a:t>)</a:t>
          </a:r>
        </a:p>
      </dsp:txBody>
      <dsp:txXfrm>
        <a:off x="1057183" y="2290082"/>
        <a:ext cx="9458416" cy="915310"/>
      </dsp:txXfrm>
    </dsp:sp>
    <dsp:sp modelId="{1940AC31-E3DD-48FA-A38F-C39A6A815407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9E6C1-4A30-47F7-83F8-BD9F2BE80D81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5FDC1-51AB-43FF-859D-69B9350DE28C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Now, we turn to </a:t>
          </a:r>
          <a:r>
            <a:rPr lang="en-US" sz="1700" b="1" kern="1200"/>
            <a:t>random variables </a:t>
          </a:r>
          <a:r>
            <a:rPr lang="en-US" sz="1700" kern="1200"/>
            <a:t>… </a:t>
          </a:r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1E0E-1E0C-384C-BCE3-DFF85A319292}" type="datetimeFigureOut">
              <a:rPr lang="en-US" smtClean="0"/>
              <a:t>2/20/26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2D65-3B26-664E-ADF5-6D73C65B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0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FE755-A8AB-AE62-C1BA-EC5E95434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C4787-2E41-BF02-AE5B-A6C3BFB2D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708934-1884-F237-09EA-06F5006A9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E94B3-2949-6F96-3E4A-A4E199980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53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43064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4665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2/20/26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2/20/26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6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2/20/26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9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2/20/26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3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eeing-theory.brown.edu/probability-distributions/index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eeing-theory.brown.edu/basic-probability/index.html#section1" TargetMode="External"/><Relationship Id="rId2" Type="http://schemas.openxmlformats.org/officeDocument/2006/relationships/hyperlink" Target="https://seeing-theory.brown.edu/probability-distribution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3C648-D931-6531-4DA5-AAF0E615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70CAD-5BF7-F381-CC8B-2D604D6E336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9C786-297B-D76C-5664-37448D0310E4}"/>
              </a:ext>
            </a:extLst>
          </p:cNvPr>
          <p:cNvSpPr txBox="1"/>
          <p:nvPr/>
        </p:nvSpPr>
        <p:spPr>
          <a:xfrm>
            <a:off x="480107" y="915554"/>
            <a:ext cx="69858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AIS 220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Foundational Mathematics for 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Lecture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latin typeface="Avenir Book" panose="02000503020000020003" pitchFamily="2" charset="0"/>
              </a:rPr>
              <a:t>Random Variables and Naïve Bayes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45CD90-1AF3-FB0C-E0E7-59AF54ECD711}"/>
              </a:ext>
            </a:extLst>
          </p:cNvPr>
          <p:cNvSpPr txBox="1"/>
          <p:nvPr/>
        </p:nvSpPr>
        <p:spPr>
          <a:xfrm>
            <a:off x="480108" y="4510285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1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3B50-E8C1-1B8A-4AD7-AA2431F7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Cumulative </a:t>
            </a:r>
            <a:r>
              <a:rPr lang="en-US" dirty="0"/>
              <a:t>Distribution Function (CDF)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5EB3-A641-D368-8785-79A44A091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cumulative distribution function (CDF) of a random variable </a:t>
            </a:r>
            <a:r>
              <a:rPr lang="en-US" b="1" dirty="0"/>
              <a:t>X</a:t>
            </a:r>
            <a:r>
              <a:rPr lang="en-US" dirty="0"/>
              <a:t> is defined as</a:t>
            </a:r>
            <a:br>
              <a:rPr lang="en-US" dirty="0"/>
            </a:br>
            <a:r>
              <a:rPr lang="en-US" b="1" dirty="0"/>
              <a:t>Fₓ(x) = P(X ≤ x)</a:t>
            </a:r>
            <a:r>
              <a:rPr lang="en-US" dirty="0"/>
              <a:t>, for all </a:t>
            </a:r>
            <a:r>
              <a:rPr lang="en-US" b="1" dirty="0"/>
              <a:t>x ∈ </a:t>
            </a:r>
            <a:r>
              <a:rPr lang="en-US" b="1" dirty="0" err="1"/>
              <a:t>ℝ</a:t>
            </a:r>
            <a:r>
              <a:rPr lang="en-US" dirty="0"/>
              <a:t>.</a:t>
            </a:r>
          </a:p>
          <a:p>
            <a:r>
              <a:rPr lang="en-US" dirty="0"/>
              <a:t>Example 3.9:</a:t>
            </a:r>
          </a:p>
          <a:p>
            <a:pPr lvl="1"/>
            <a:r>
              <a:rPr lang="en-US" dirty="0"/>
              <a:t>I toss a coin twice. Let X be the number of observed heads. Find the CDF of 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9622-5384-8172-AF71-4FC06772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81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1906-A5D0-CB39-17A6-6903E6DB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2562D-68E6-7E71-CA9A-19CBDB63A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D038D-472E-2960-F50F-3348A14F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18E21-F177-B2AC-A657-3EA12CF3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030" y="-1"/>
            <a:ext cx="5121402" cy="69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6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6134-2DF7-BA28-0353-C5FA7CE0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92668"/>
            <a:ext cx="10515600" cy="863600"/>
          </a:xfrm>
        </p:spPr>
        <p:txBody>
          <a:bodyPr/>
          <a:lstStyle/>
          <a:p>
            <a:r>
              <a:rPr lang="en-US" dirty="0"/>
              <a:t>CDF,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D198F-619C-A3F6-F0AA-E3ED42F31A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079" y="1216791"/>
                <a:ext cx="10515600" cy="510250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More generally, for discrete variables, we can say: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in turn, can also show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Example 3.10 in the book- Let </a:t>
                </a:r>
                <a:r>
                  <a:rPr lang="en-US" b="1" dirty="0"/>
                  <a:t>X</a:t>
                </a:r>
                <a:r>
                  <a:rPr lang="en-US" dirty="0"/>
                  <a:t> be a discrete random variable with range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  <a:r>
                  <a:rPr lang="en-US" dirty="0"/>
                  <a:t> Suppose the PMF of </a:t>
                </a:r>
                <a:r>
                  <a:rPr lang="en-US" b="1" dirty="0"/>
                  <a:t>X</a:t>
                </a:r>
                <a:r>
                  <a:rPr lang="en-US" dirty="0"/>
                  <a:t> 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=1,2,3,…</m:t>
                      </m:r>
                    </m:oMath>
                  </m:oMathPara>
                </a14:m>
                <a:endParaRPr lang="ar-AE" dirty="0"/>
              </a:p>
              <a:p>
                <a:r>
                  <a:rPr lang="en-US" dirty="0"/>
                  <a:t>Find and plot the CDF of </a:t>
                </a:r>
                <a:r>
                  <a:rPr lang="en-US" b="1" dirty="0"/>
                  <a:t>X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2&lt;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≤5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&gt;4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D198F-619C-A3F6-F0AA-E3ED42F31A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079" y="1216791"/>
                <a:ext cx="10515600" cy="5102505"/>
              </a:xfrm>
              <a:blipFill>
                <a:blip r:embed="rId2"/>
                <a:stretch>
                  <a:fillRect l="-844" t="-23881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EAD04-92F1-7C95-D9E4-DFA79FEE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D85CF9-169D-0EA8-8069-A391D854C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333" y="68263"/>
            <a:ext cx="4251333" cy="6721475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5524033-4851-39C6-A168-6EABD9367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088BDBC-A55A-0D4E-9238-49D16FB07DC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7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F5C1-9AA0-3612-08B3-C307AD5C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(In)dependence of discrete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7BCC2A-A00A-969C-7EEA-145816DAEB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Section 3.1.4 of your book talks about how the concept of independence extends from events to random variables</a:t>
                </a:r>
              </a:p>
              <a:p>
                <a:r>
                  <a:rPr lang="en-US" b="1" dirty="0"/>
                  <a:t>Briefly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discrete random variables.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independent</a:t>
                </a:r>
                <a:r>
                  <a:rPr lang="en-US" dirty="0"/>
                  <a:t>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ar-AE" i="1"/>
                        <m:t> 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1"/>
                        <m:t>for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m:rPr>
                          <m:nor/>
                        </m:rPr>
                        <a:rPr lang="en-US" i="1"/>
                        <m:t>all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More generally,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are independent, then for any sets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ar-AE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ar-A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,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ar-AE" i="1"/>
                          <m:t> 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m:rPr>
                        <m:nor/>
                      </m:rPr>
                      <a:rPr lang="ar-AE" i="1"/>
                      <m:t> 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b="1" dirty="0"/>
                  <a:t>This is super important in machine learning!</a:t>
                </a:r>
                <a:endParaRPr lang="ar-AE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7BCC2A-A00A-969C-7EEA-145816DAEB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41" b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944DD-D81C-18AA-2754-40D29FE1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46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29D5E-11EA-F091-6FE1-EE27EB3D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4300F-2D8D-190A-FB78-D8D7FE193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3.1.5 of your book</a:t>
            </a:r>
          </a:p>
          <a:p>
            <a:r>
              <a:rPr lang="en-US" dirty="0">
                <a:hlinkClick r:id="rId2"/>
              </a:rPr>
              <a:t>https://seeing-theory.brown.edu/probability-distributions/index.html</a:t>
            </a:r>
            <a:endParaRPr lang="en-US" dirty="0"/>
          </a:p>
          <a:p>
            <a:r>
              <a:rPr lang="en-US" dirty="0"/>
              <a:t>You do </a:t>
            </a:r>
            <a:r>
              <a:rPr lang="en-US" b="1" dirty="0"/>
              <a:t>not </a:t>
            </a:r>
            <a:r>
              <a:rPr lang="en-US" dirty="0"/>
              <a:t>need to memorize these!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44B2F-1918-A7DA-D622-1FF1583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9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642C-C1AB-1681-B14A-6311A24E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9A7D29-D672-8F39-EEB4-948104CC59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:r>
                  <a:rPr lang="en-US" b="1" dirty="0"/>
                  <a:t>X</a:t>
                </a:r>
                <a:r>
                  <a:rPr lang="en-US" dirty="0"/>
                  <a:t> be a discrete random variable with range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dirty="0"/>
                  <a:t> (finite or countably infinite).</a:t>
                </a:r>
                <a:br>
                  <a:rPr lang="en-US" dirty="0"/>
                </a:br>
                <a:r>
                  <a:rPr lang="en-US" dirty="0"/>
                  <a:t>The expected value of </a:t>
                </a:r>
                <a:r>
                  <a:rPr lang="en-US" b="1" dirty="0"/>
                  <a:t>X</a:t>
                </a:r>
                <a:r>
                  <a:rPr lang="en-US" dirty="0"/>
                  <a:t>, denoted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ar-AE" dirty="0"/>
                  <a:t>, </a:t>
                </a:r>
                <a:r>
                  <a:rPr lang="en-US" dirty="0"/>
                  <a:t>is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p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ar-A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sup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ar-AE" dirty="0"/>
              </a:p>
              <a:p>
                <a:r>
                  <a:rPr lang="en-US" dirty="0"/>
                  <a:t>Can we go back to Seeing Theory (</a:t>
                </a:r>
                <a:r>
                  <a:rPr lang="en-US" dirty="0">
                    <a:hlinkClick r:id="rId2"/>
                  </a:rPr>
                  <a:t>https://seeing-theory.brown.edu/probability-distributions/index.html</a:t>
                </a:r>
                <a:r>
                  <a:rPr lang="en-US" dirty="0"/>
                  <a:t>) and intuit this?</a:t>
                </a:r>
              </a:p>
              <a:p>
                <a:r>
                  <a:rPr lang="en-US" dirty="0"/>
                  <a:t>Also here </a:t>
                </a:r>
                <a:r>
                  <a:rPr lang="en-US" dirty="0">
                    <a:hlinkClick r:id="rId3"/>
                  </a:rPr>
                  <a:t>https://seeing-theory.brown.edu/basic-probability/index.html#section1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9A7D29-D672-8F39-EEB4-948104CC59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1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7A91F-D07C-FEB4-DC08-BE112623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B478A-BA90-B5D9-EA48-C476524FF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8031-C477-C1B1-0B82-491C057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E7E62-A56A-8CF0-93CE-FAD583539E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variance of a random variable </a:t>
                </a:r>
                <a:r>
                  <a:rPr lang="en-US" b="1" dirty="0"/>
                  <a:t>X</a:t>
                </a:r>
                <a:r>
                  <a:rPr lang="en-US" dirty="0"/>
                  <a:t>, with mean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ar-AE" dirty="0"/>
                  <a:t>, </a:t>
                </a:r>
                <a:r>
                  <a:rPr lang="en-US" dirty="0"/>
                  <a:t>is defined as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1" smtClean="0"/>
                      <m:t>E</m:t>
                    </m:r>
                    <m:d>
                      <m:dPr>
                        <m:begChr m:val="["/>
                        <m:endChr m:val="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]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"/>
                                    <m:endChr m:val=""/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ar-AE" b="0" dirty="0"/>
              </a:p>
              <a:p>
                <a:r>
                  <a:rPr lang="en-US" dirty="0"/>
                  <a:t>What is the range of the variance function?</a:t>
                </a:r>
              </a:p>
              <a:p>
                <a:r>
                  <a:rPr lang="en-US" dirty="0"/>
                  <a:t>Intuition – what does a “big variance” mean?</a:t>
                </a:r>
              </a:p>
              <a:p>
                <a:r>
                  <a:rPr lang="en-US" dirty="0"/>
                  <a:t>What does a small variance mean?</a:t>
                </a:r>
              </a:p>
              <a:p>
                <a:r>
                  <a:rPr lang="en-US" dirty="0"/>
                  <a:t>What does a 0 variance mean?</a:t>
                </a:r>
              </a:p>
              <a:p>
                <a:r>
                  <a:rPr lang="en-US" dirty="0"/>
                  <a:t>The </a:t>
                </a:r>
                <a:r>
                  <a:rPr lang="en-US" i="1" dirty="0"/>
                  <a:t>standard deviation </a:t>
                </a:r>
                <a:r>
                  <a:rPr lang="en-US" dirty="0"/>
                  <a:t>is the </a:t>
                </a:r>
                <a:r>
                  <a:rPr lang="en-US" i="1" dirty="0"/>
                  <a:t>square root </a:t>
                </a:r>
                <a:r>
                  <a:rPr lang="en-US" dirty="0"/>
                  <a:t>of the variance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E7E62-A56A-8CF0-93CE-FAD583539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1A3FF-5E0C-1FFD-D093-056BC523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9DC8B1-9C65-3A6C-374D-6B3F495A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>
            <a:normAutofit/>
          </a:bodyPr>
          <a:lstStyle/>
          <a:p>
            <a:r>
              <a:rPr lang="en-US" dirty="0"/>
              <a:t>OK, so like, where are we now?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EA18CB-72EB-8BE8-64C2-D820CE6E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088BDBC-A55A-0D4E-9238-49D16FB07DC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15927B3-11C9-6B54-C9FF-D4F090017ED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8079" y="144940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487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EA95-7142-5447-80B3-24FAE519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8B4C1E-63BC-FB54-96D5-C68D8591DC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 A random variable is a real-valued variable whose value is determined by an underlying random experiment.</a:t>
                </a:r>
              </a:p>
              <a:p>
                <a:r>
                  <a:rPr lang="en-US" dirty="0"/>
                  <a:t>Formally, a random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function </a:t>
                </a:r>
                <a:r>
                  <a:rPr lang="en-US" dirty="0"/>
                  <a:t>from the </a:t>
                </a:r>
                <a:r>
                  <a:rPr lang="en-US" b="1" dirty="0"/>
                  <a:t>sample space</a:t>
                </a:r>
                <a:r>
                  <a:rPr lang="en-US" dirty="0"/>
                  <a:t> to the real numbers</a:t>
                </a:r>
              </a:p>
              <a:p>
                <a:r>
                  <a:rPr lang="en-US" dirty="0"/>
                  <a:t>Review:</a:t>
                </a:r>
              </a:p>
              <a:p>
                <a:pPr lvl="1"/>
                <a:r>
                  <a:rPr lang="en-US" dirty="0"/>
                  <a:t>What’s the domain of a random variable?</a:t>
                </a:r>
              </a:p>
              <a:p>
                <a:pPr lvl="1"/>
                <a:r>
                  <a:rPr lang="en-US" dirty="0"/>
                  <a:t>What’s the codomain?</a:t>
                </a:r>
              </a:p>
              <a:p>
                <a:pPr lvl="1"/>
                <a:r>
                  <a:rPr lang="en-US" dirty="0"/>
                  <a:t>[Trick question] What’s the range?</a:t>
                </a:r>
              </a:p>
              <a:p>
                <a:pPr lvl="1"/>
                <a:r>
                  <a:rPr lang="en-US" dirty="0"/>
                  <a:t>How do we write this formally?</a:t>
                </a:r>
              </a:p>
              <a:p>
                <a:r>
                  <a:rPr lang="en-US" dirty="0"/>
                  <a:t>Going back to the RV Seeing Theory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8B4C1E-63BC-FB54-96D5-C68D8591DC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CAFD3-C263-55AB-56D9-ABA501A7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7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023A5-026A-24A8-9545-9BEBFB06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6B397-59AD-7FD7-2911-B323032B7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random variable is discrete if its range is _______</a:t>
                </a:r>
              </a:p>
              <a:p>
                <a:r>
                  <a:rPr lang="en-US" b="1" dirty="0"/>
                  <a:t>NEW NOTATION</a:t>
                </a:r>
              </a:p>
              <a:p>
                <a:pPr lvl="1"/>
                <a:r>
                  <a:rPr lang="en-US" b="1" dirty="0"/>
                  <a:t>We’ll start using capital letters (e.g. </a:t>
                </a:r>
                <a:r>
                  <a:rPr lang="en-US" dirty="0"/>
                  <a:t>X</a:t>
                </a:r>
                <a:r>
                  <a:rPr lang="en-US" b="1" dirty="0"/>
                  <a:t>) to describe random variables, and talk about specific values </a:t>
                </a:r>
                <a:r>
                  <a:rPr lang="en-US" dirty="0"/>
                  <a:t>X</a:t>
                </a:r>
                <a:r>
                  <a:rPr lang="en-US" b="1" dirty="0"/>
                  <a:t> can take on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i="1" dirty="0"/>
                  <a:t>probability mass function (PMF) </a:t>
                </a:r>
                <a:r>
                  <a:rPr lang="en-US" dirty="0"/>
                  <a:t>of a discrete random variable X with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is defined as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dirty="0"/>
                  <a:t> for I = 1,2,3,…,n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96B397-59AD-7FD7-2911-B323032B7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723AD-1B99-FCCE-5337-0B661E8A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1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9A524-AE61-A303-D639-0AAE0515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4F2B64-E320-C91B-14CE-565C7E57C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toss a fair coin twice, and let X be defined by the number of heads I get. Find the range of X (call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as in the book) and the </a:t>
                </a:r>
                <a:r>
                  <a:rPr lang="en-US" dirty="0" err="1"/>
                  <a:t>pmf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4F2B64-E320-C91B-14CE-565C7E57C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473ED-1C3B-B380-9D3B-1C280AEC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F7140-9584-41CA-1AAC-6E9B4FA0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49C4C-45CE-ECBA-DF66-F33E7B4F6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DB7D9-2A08-EE2C-7F21-24E63A5A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79DF76-BDED-4B78-449C-0AD4DA394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82" y="430530"/>
            <a:ext cx="8695999" cy="48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7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D0D0-7264-42FC-5692-39A369EF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33A45-1091-6A98-1147-90C667107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an unfair coin for which P(H) = p, where 0 &lt; p &lt; 1. I toss the coin repeatedly until I observe a head for the first time. Let Y be the total number of coin tosses. Find the distribution of Y.</a:t>
            </a:r>
          </a:p>
          <a:p>
            <a:r>
              <a:rPr lang="en-US" dirty="0"/>
              <a:t>…sidebar, this kind of scenario comes up a lot. It’s handy to have some pre-defined notation that we can use to think about similar situations! </a:t>
            </a:r>
          </a:p>
          <a:p>
            <a:pPr lvl="1"/>
            <a:r>
              <a:rPr lang="en-US" dirty="0"/>
              <a:t>https://seeing-</a:t>
            </a:r>
            <a:r>
              <a:rPr lang="en-US" dirty="0" err="1"/>
              <a:t>theory.brown.edu</a:t>
            </a:r>
            <a:r>
              <a:rPr lang="en-US" dirty="0"/>
              <a:t>/probability-distributions/index.html#section1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FA704-58A3-EE20-BBCB-F9AD1C82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4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BEC6B-B24A-B1F8-EDF5-E82F3C93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4F4037-1280-4271-74EE-F56478C60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20" y="614680"/>
            <a:ext cx="8589210" cy="496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1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3CCF3B-5D19-C135-5285-03715CB4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PMFs to axioms of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AA201D-ED49-42FA-D8A4-96BD6F2782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Properties of a Probability Mass Function (PMF)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1. For a discrete random variable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with support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ar-AE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≤1 </m:t>
                    </m:r>
                    <m:r>
                      <m:rPr>
                        <m:nor/>
                      </m:rPr>
                      <a:rPr lang="en-US" i="1"/>
                      <m:t>for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 i="1"/>
                      <m:t>all</m:t>
                    </m:r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ar-AE" b="0" dirty="0"/>
              </a:p>
              <a:p>
                <a:pPr marL="0" indent="0">
                  <a:buNone/>
                </a:pPr>
                <a:r>
                  <a:rPr lang="en-US" dirty="0"/>
                  <a:t>2.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grow m:val="on"/>
                        <m:sup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ar-AE" dirty="0"/>
              </a:p>
              <a:p>
                <a:pPr marL="0" indent="0">
                  <a:buNone/>
                </a:pPr>
                <a:r>
                  <a:rPr lang="en-US" dirty="0"/>
                  <a:t>3. For any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ar-AE" dirty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ar-A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grow m:val="on"/>
                        <m:sup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ar-A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AA201D-ED49-42FA-D8A4-96BD6F2782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8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70934E-5ED4-37FC-9323-EA675417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4772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16699</TotalTime>
  <Words>933</Words>
  <Application>Microsoft Macintosh PowerPoint</Application>
  <PresentationFormat>Widescreen</PresentationFormat>
  <Paragraphs>96</Paragraphs>
  <Slides>17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Avenir Book</vt:lpstr>
      <vt:lpstr>Calibri</vt:lpstr>
      <vt:lpstr>Cambria Math</vt:lpstr>
      <vt:lpstr>Century Gothic</vt:lpstr>
      <vt:lpstr>Menlo</vt:lpstr>
      <vt:lpstr>Wingdings</vt:lpstr>
      <vt:lpstr>2_Office Theme</vt:lpstr>
      <vt:lpstr>PowerPoint Presentation</vt:lpstr>
      <vt:lpstr>OK, so like, where are we now?</vt:lpstr>
      <vt:lpstr>Random Variables</vt:lpstr>
      <vt:lpstr>Discrete Random Variables</vt:lpstr>
      <vt:lpstr>Example 3.3</vt:lpstr>
      <vt:lpstr>PowerPoint Presentation</vt:lpstr>
      <vt:lpstr>Example 3.4</vt:lpstr>
      <vt:lpstr>PowerPoint Presentation</vt:lpstr>
      <vt:lpstr>Linking PMFs to axioms of probability</vt:lpstr>
      <vt:lpstr>Cumulative Distribution Function (CDF)</vt:lpstr>
      <vt:lpstr>PowerPoint Presentation</vt:lpstr>
      <vt:lpstr>CDF, continued</vt:lpstr>
      <vt:lpstr>PowerPoint Presentation</vt:lpstr>
      <vt:lpstr>(In)dependence of discrete random variables</vt:lpstr>
      <vt:lpstr>Special Distributions</vt:lpstr>
      <vt:lpstr>Expectation</vt:lpstr>
      <vt:lpstr>Variance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34</cp:revision>
  <cp:lastPrinted>2026-02-11T16:55:01Z</cp:lastPrinted>
  <dcterms:created xsi:type="dcterms:W3CDTF">2024-06-20T17:11:11Z</dcterms:created>
  <dcterms:modified xsi:type="dcterms:W3CDTF">2026-02-20T18:56:06Z</dcterms:modified>
</cp:coreProperties>
</file>