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6"/>
  </p:notesMasterIdLst>
  <p:sldIdLst>
    <p:sldId id="1047" r:id="rId2"/>
    <p:sldId id="1054" r:id="rId3"/>
    <p:sldId id="1048" r:id="rId4"/>
    <p:sldId id="260" r:id="rId5"/>
    <p:sldId id="380" r:id="rId6"/>
    <p:sldId id="475" r:id="rId7"/>
    <p:sldId id="476" r:id="rId8"/>
    <p:sldId id="478" r:id="rId9"/>
    <p:sldId id="379" r:id="rId10"/>
    <p:sldId id="375" r:id="rId11"/>
    <p:sldId id="1049" r:id="rId12"/>
    <p:sldId id="646" r:id="rId13"/>
    <p:sldId id="460" r:id="rId14"/>
    <p:sldId id="484" r:id="rId15"/>
    <p:sldId id="467" r:id="rId16"/>
    <p:sldId id="373" r:id="rId17"/>
    <p:sldId id="385" r:id="rId18"/>
    <p:sldId id="462" r:id="rId19"/>
    <p:sldId id="486" r:id="rId20"/>
    <p:sldId id="648" r:id="rId21"/>
    <p:sldId id="512" r:id="rId22"/>
    <p:sldId id="508" r:id="rId23"/>
    <p:sldId id="509" r:id="rId24"/>
    <p:sldId id="510" r:id="rId25"/>
    <p:sldId id="582" r:id="rId26"/>
    <p:sldId id="587" r:id="rId27"/>
    <p:sldId id="485" r:id="rId28"/>
    <p:sldId id="464" r:id="rId29"/>
    <p:sldId id="653" r:id="rId30"/>
    <p:sldId id="593" r:id="rId31"/>
    <p:sldId id="495" r:id="rId32"/>
    <p:sldId id="489" r:id="rId33"/>
    <p:sldId id="502" r:id="rId34"/>
    <p:sldId id="614" r:id="rId35"/>
    <p:sldId id="630" r:id="rId36"/>
    <p:sldId id="624" r:id="rId37"/>
    <p:sldId id="631" r:id="rId38"/>
    <p:sldId id="633" r:id="rId39"/>
    <p:sldId id="296" r:id="rId40"/>
    <p:sldId id="300" r:id="rId41"/>
    <p:sldId id="619" r:id="rId42"/>
    <p:sldId id="590" r:id="rId43"/>
    <p:sldId id="516" r:id="rId44"/>
    <p:sldId id="1050" r:id="rId45"/>
    <p:sldId id="649" r:id="rId46"/>
    <p:sldId id="589" r:id="rId47"/>
    <p:sldId id="468" r:id="rId48"/>
    <p:sldId id="620" r:id="rId49"/>
    <p:sldId id="651" r:id="rId50"/>
    <p:sldId id="621" r:id="rId51"/>
    <p:sldId id="636" r:id="rId52"/>
    <p:sldId id="637" r:id="rId53"/>
    <p:sldId id="639" r:id="rId54"/>
    <p:sldId id="640" r:id="rId55"/>
    <p:sldId id="1051" r:id="rId56"/>
    <p:sldId id="650" r:id="rId57"/>
    <p:sldId id="641" r:id="rId58"/>
    <p:sldId id="618" r:id="rId59"/>
    <p:sldId id="600" r:id="rId60"/>
    <p:sldId id="598" r:id="rId61"/>
    <p:sldId id="601" r:id="rId62"/>
    <p:sldId id="599" r:id="rId63"/>
    <p:sldId id="597" r:id="rId64"/>
    <p:sldId id="622" r:id="rId65"/>
    <p:sldId id="642" r:id="rId66"/>
    <p:sldId id="643" r:id="rId67"/>
    <p:sldId id="645" r:id="rId68"/>
    <p:sldId id="1052" r:id="rId69"/>
    <p:sldId id="613" r:id="rId70"/>
    <p:sldId id="606" r:id="rId71"/>
    <p:sldId id="580" r:id="rId72"/>
    <p:sldId id="617" r:id="rId73"/>
    <p:sldId id="627" r:id="rId74"/>
    <p:sldId id="1053"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4C870C-A659-D745-94C8-9742B533C664}" v="3" dt="2026-03-09T15:05:31.4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58"/>
  </p:normalViewPr>
  <p:slideViewPr>
    <p:cSldViewPr snapToGrid="0">
      <p:cViewPr varScale="1">
        <p:scale>
          <a:sx n="120" d="100"/>
          <a:sy n="120" d="100"/>
        </p:scale>
        <p:origin x="8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neth Joseph" userId="7311422057_tp_box_2" providerId="OAuth2" clId="{69CC0BCA-ADAB-54EC-A71E-4519F977D19C}"/>
    <pc:docChg chg="custSel addSld modSld">
      <pc:chgData name="Kenneth Joseph" userId="7311422057_tp_box_2" providerId="OAuth2" clId="{69CC0BCA-ADAB-54EC-A71E-4519F977D19C}" dt="2026-03-09T15:17:32.328" v="1479" actId="20577"/>
      <pc:docMkLst>
        <pc:docMk/>
      </pc:docMkLst>
      <pc:sldChg chg="modSp mod">
        <pc:chgData name="Kenneth Joseph" userId="7311422057_tp_box_2" providerId="OAuth2" clId="{69CC0BCA-ADAB-54EC-A71E-4519F977D19C}" dt="2026-03-09T14:27:51.079" v="840" actId="1036"/>
        <pc:sldMkLst>
          <pc:docMk/>
          <pc:sldMk cId="4063763394" sldId="460"/>
        </pc:sldMkLst>
        <pc:spChg chg="mod">
          <ac:chgData name="Kenneth Joseph" userId="7311422057_tp_box_2" providerId="OAuth2" clId="{69CC0BCA-ADAB-54EC-A71E-4519F977D19C}" dt="2026-03-09T14:27:15.190" v="839" actId="1076"/>
          <ac:spMkLst>
            <pc:docMk/>
            <pc:sldMk cId="4063763394" sldId="460"/>
            <ac:spMk id="7" creationId="{547A4E95-7933-CA45-81DC-606FF63DCEAD}"/>
          </ac:spMkLst>
        </pc:spChg>
        <pc:picChg chg="mod">
          <ac:chgData name="Kenneth Joseph" userId="7311422057_tp_box_2" providerId="OAuth2" clId="{69CC0BCA-ADAB-54EC-A71E-4519F977D19C}" dt="2026-03-09T14:27:51.079" v="840" actId="1036"/>
          <ac:picMkLst>
            <pc:docMk/>
            <pc:sldMk cId="4063763394" sldId="460"/>
            <ac:picMk id="9" creationId="{683963D9-2B0D-A84B-89FE-CD13F4EBFEAC}"/>
          </ac:picMkLst>
        </pc:picChg>
      </pc:sldChg>
      <pc:sldChg chg="addSp modSp mod">
        <pc:chgData name="Kenneth Joseph" userId="7311422057_tp_box_2" providerId="OAuth2" clId="{69CC0BCA-ADAB-54EC-A71E-4519F977D19C}" dt="2026-03-09T14:28:09.040" v="843" actId="1076"/>
        <pc:sldMkLst>
          <pc:docMk/>
          <pc:sldMk cId="943481615" sldId="484"/>
        </pc:sldMkLst>
        <pc:spChg chg="mod">
          <ac:chgData name="Kenneth Joseph" userId="7311422057_tp_box_2" providerId="OAuth2" clId="{69CC0BCA-ADAB-54EC-A71E-4519F977D19C}" dt="2026-03-09T14:28:09.040" v="843" actId="1076"/>
          <ac:spMkLst>
            <pc:docMk/>
            <pc:sldMk cId="943481615" sldId="484"/>
            <ac:spMk id="7" creationId="{547A4E95-7933-CA45-81DC-606FF63DCEAD}"/>
          </ac:spMkLst>
        </pc:spChg>
        <pc:spChg chg="mod">
          <ac:chgData name="Kenneth Joseph" userId="7311422057_tp_box_2" providerId="OAuth2" clId="{69CC0BCA-ADAB-54EC-A71E-4519F977D19C}" dt="2026-03-09T14:28:04.441" v="842" actId="1076"/>
          <ac:spMkLst>
            <pc:docMk/>
            <pc:sldMk cId="943481615" sldId="484"/>
            <ac:spMk id="9" creationId="{9AE0525D-ACF7-4242-A70F-3BE540336072}"/>
          </ac:spMkLst>
        </pc:spChg>
        <pc:picChg chg="add mod">
          <ac:chgData name="Kenneth Joseph" userId="7311422057_tp_box_2" providerId="OAuth2" clId="{69CC0BCA-ADAB-54EC-A71E-4519F977D19C}" dt="2026-03-09T14:27:59.740" v="841" actId="571"/>
          <ac:picMkLst>
            <pc:docMk/>
            <pc:sldMk cId="943481615" sldId="484"/>
            <ac:picMk id="3" creationId="{BEECF7BE-756A-A291-6966-49A16CA856E2}"/>
          </ac:picMkLst>
        </pc:picChg>
      </pc:sldChg>
      <pc:sldChg chg="modSp mod">
        <pc:chgData name="Kenneth Joseph" userId="7311422057_tp_box_2" providerId="OAuth2" clId="{69CC0BCA-ADAB-54EC-A71E-4519F977D19C}" dt="2026-03-09T14:26:03.276" v="838" actId="20577"/>
        <pc:sldMkLst>
          <pc:docMk/>
          <pc:sldMk cId="2933671055" sldId="1049"/>
        </pc:sldMkLst>
        <pc:spChg chg="mod">
          <ac:chgData name="Kenneth Joseph" userId="7311422057_tp_box_2" providerId="OAuth2" clId="{69CC0BCA-ADAB-54EC-A71E-4519F977D19C}" dt="2026-03-09T14:26:03.276" v="838" actId="20577"/>
          <ac:spMkLst>
            <pc:docMk/>
            <pc:sldMk cId="2933671055" sldId="1049"/>
            <ac:spMk id="5" creationId="{FF9C2D38-4F7D-37B9-9E4E-ACD4BAC012CE}"/>
          </ac:spMkLst>
        </pc:spChg>
      </pc:sldChg>
      <pc:sldChg chg="modSp mod">
        <pc:chgData name="Kenneth Joseph" userId="7311422057_tp_box_2" providerId="OAuth2" clId="{69CC0BCA-ADAB-54EC-A71E-4519F977D19C}" dt="2026-03-09T15:07:27.446" v="1198" actId="113"/>
        <pc:sldMkLst>
          <pc:docMk/>
          <pc:sldMk cId="3758589373" sldId="1050"/>
        </pc:sldMkLst>
        <pc:spChg chg="mod">
          <ac:chgData name="Kenneth Joseph" userId="7311422057_tp_box_2" providerId="OAuth2" clId="{69CC0BCA-ADAB-54EC-A71E-4519F977D19C}" dt="2026-03-09T15:07:27.446" v="1198" actId="113"/>
          <ac:spMkLst>
            <pc:docMk/>
            <pc:sldMk cId="3758589373" sldId="1050"/>
            <ac:spMk id="3" creationId="{74291677-436B-00F9-DB59-1DD9A8649E1F}"/>
          </ac:spMkLst>
        </pc:spChg>
      </pc:sldChg>
      <pc:sldChg chg="modSp mod">
        <pc:chgData name="Kenneth Joseph" userId="7311422057_tp_box_2" providerId="OAuth2" clId="{69CC0BCA-ADAB-54EC-A71E-4519F977D19C}" dt="2026-03-09T15:17:32.328" v="1479" actId="20577"/>
        <pc:sldMkLst>
          <pc:docMk/>
          <pc:sldMk cId="2904404609" sldId="1052"/>
        </pc:sldMkLst>
        <pc:spChg chg="mod">
          <ac:chgData name="Kenneth Joseph" userId="7311422057_tp_box_2" providerId="OAuth2" clId="{69CC0BCA-ADAB-54EC-A71E-4519F977D19C}" dt="2026-03-09T15:17:32.328" v="1479" actId="20577"/>
          <ac:spMkLst>
            <pc:docMk/>
            <pc:sldMk cId="2904404609" sldId="1052"/>
            <ac:spMk id="3" creationId="{C887AB4C-7268-D3C3-ED2F-843D0D9ACECD}"/>
          </ac:spMkLst>
        </pc:spChg>
      </pc:sldChg>
      <pc:sldChg chg="addSp delSp modSp new mod">
        <pc:chgData name="Kenneth Joseph" userId="7311422057_tp_box_2" providerId="OAuth2" clId="{69CC0BCA-ADAB-54EC-A71E-4519F977D19C}" dt="2026-03-09T13:41:59.146" v="18" actId="1076"/>
        <pc:sldMkLst>
          <pc:docMk/>
          <pc:sldMk cId="3638441447" sldId="1054"/>
        </pc:sldMkLst>
        <pc:spChg chg="mod">
          <ac:chgData name="Kenneth Joseph" userId="7311422057_tp_box_2" providerId="OAuth2" clId="{69CC0BCA-ADAB-54EC-A71E-4519F977D19C}" dt="2026-03-09T13:41:51.053" v="13" actId="20577"/>
          <ac:spMkLst>
            <pc:docMk/>
            <pc:sldMk cId="3638441447" sldId="1054"/>
            <ac:spMk id="2" creationId="{81619CC8-ED0D-B570-5238-F594B70ED981}"/>
          </ac:spMkLst>
        </pc:spChg>
        <pc:spChg chg="del">
          <ac:chgData name="Kenneth Joseph" userId="7311422057_tp_box_2" providerId="OAuth2" clId="{69CC0BCA-ADAB-54EC-A71E-4519F977D19C}" dt="2026-03-09T13:41:52.967" v="14" actId="478"/>
          <ac:spMkLst>
            <pc:docMk/>
            <pc:sldMk cId="3638441447" sldId="1054"/>
            <ac:spMk id="3" creationId="{5D5AA185-4D8D-B4C7-8AFF-87BCE65C687A}"/>
          </ac:spMkLst>
        </pc:spChg>
        <pc:picChg chg="add mod">
          <ac:chgData name="Kenneth Joseph" userId="7311422057_tp_box_2" providerId="OAuth2" clId="{69CC0BCA-ADAB-54EC-A71E-4519F977D19C}" dt="2026-03-09T13:41:59.146" v="18" actId="1076"/>
          <ac:picMkLst>
            <pc:docMk/>
            <pc:sldMk cId="3638441447" sldId="1054"/>
            <ac:picMk id="5" creationId="{415A6F73-86C7-6E62-2FCD-5E9CE4677F3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7B48AD-4CC0-3E4D-8A35-15B5EE7DAC71}" type="datetimeFigureOut">
              <a:rPr lang="en-US" smtClean="0"/>
              <a:t>3/9/26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124518-2E9E-B445-90D5-EC14719656AA}" type="slidenum">
              <a:rPr lang="en-US" smtClean="0"/>
              <a:t>‹#›</a:t>
            </a:fld>
            <a:endParaRPr lang="en-US"/>
          </a:p>
        </p:txBody>
      </p:sp>
    </p:spTree>
    <p:extLst>
      <p:ext uri="{BB962C8B-B14F-4D97-AF65-F5344CB8AC3E}">
        <p14:creationId xmlns:p14="http://schemas.microsoft.com/office/powerpoint/2010/main" val="1570559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newsroom.fb.com/news/2017/06/hard-questions-hate-speech/"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BD1D6-174D-B411-4D3D-9428F757F8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E5430C-8A2F-C78A-3882-5678456EB6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DECECF-D7C7-96F2-DF2C-5F8AFF62C85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AF7798-ACC3-E4DC-6C05-D3AD7EC1117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B39BA-FEE4-F742-9DD7-1C03E9434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4734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B39BA-FEE4-F742-9DD7-1C03E9434244}" type="slidenum">
              <a:rPr lang="en-US" smtClean="0"/>
              <a:t>25</a:t>
            </a:fld>
            <a:endParaRPr lang="en-US"/>
          </a:p>
        </p:txBody>
      </p:sp>
    </p:spTree>
    <p:extLst>
      <p:ext uri="{BB962C8B-B14F-4D97-AF65-F5344CB8AC3E}">
        <p14:creationId xmlns:p14="http://schemas.microsoft.com/office/powerpoint/2010/main" val="1143789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1B39BA-FEE4-F742-9DD7-1C03E9434244}" type="slidenum">
              <a:rPr lang="en-US" smtClean="0"/>
              <a:t>26</a:t>
            </a:fld>
            <a:endParaRPr lang="en-US"/>
          </a:p>
        </p:txBody>
      </p:sp>
    </p:spTree>
    <p:extLst>
      <p:ext uri="{BB962C8B-B14F-4D97-AF65-F5344CB8AC3E}">
        <p14:creationId xmlns:p14="http://schemas.microsoft.com/office/powerpoint/2010/main" val="99305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1B39BA-FEE4-F742-9DD7-1C03E9434244}" type="slidenum">
              <a:rPr lang="en-US" smtClean="0"/>
              <a:t>27</a:t>
            </a:fld>
            <a:endParaRPr lang="en-US"/>
          </a:p>
        </p:txBody>
      </p:sp>
    </p:spTree>
    <p:extLst>
      <p:ext uri="{BB962C8B-B14F-4D97-AF65-F5344CB8AC3E}">
        <p14:creationId xmlns:p14="http://schemas.microsoft.com/office/powerpoint/2010/main" val="440407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1B39BA-FEE4-F742-9DD7-1C03E9434244}" type="slidenum">
              <a:rPr lang="en-US" smtClean="0"/>
              <a:t>29</a:t>
            </a:fld>
            <a:endParaRPr lang="en-US"/>
          </a:p>
        </p:txBody>
      </p:sp>
    </p:spTree>
    <p:extLst>
      <p:ext uri="{BB962C8B-B14F-4D97-AF65-F5344CB8AC3E}">
        <p14:creationId xmlns:p14="http://schemas.microsoft.com/office/powerpoint/2010/main" val="994433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1B39BA-FEE4-F742-9DD7-1C03E9434244}" type="slidenum">
              <a:rPr lang="en-US" smtClean="0"/>
              <a:t>30</a:t>
            </a:fld>
            <a:endParaRPr lang="en-US"/>
          </a:p>
        </p:txBody>
      </p:sp>
    </p:spTree>
    <p:extLst>
      <p:ext uri="{BB962C8B-B14F-4D97-AF65-F5344CB8AC3E}">
        <p14:creationId xmlns:p14="http://schemas.microsoft.com/office/powerpoint/2010/main" val="4228259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Shape 57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2" name="Shape 572"/>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r>
              <a:rPr lang="en-US"/>
              <a:t>DL:  just to make sure I have this right:  on average, each person in our panel was exposed to FN once per day? again need to be clear on what an impression is.</a:t>
            </a:r>
            <a:endParaRPr/>
          </a:p>
          <a:p>
            <a:pPr marL="0" marR="0" lvl="0" indent="0" algn="l" rtl="0">
              <a:spcBef>
                <a:spcPts val="0"/>
              </a:spcBef>
              <a:spcAft>
                <a:spcPts val="0"/>
              </a:spcAft>
              <a:buClr>
                <a:schemeClr val="dk1"/>
              </a:buClr>
              <a:buFont typeface="Calibri"/>
              <a:buNone/>
            </a:pPr>
            <a:endParaRPr/>
          </a:p>
          <a:p>
            <a:pPr marL="0" marR="0" lvl="0" indent="0" algn="l" rtl="0">
              <a:spcBef>
                <a:spcPts val="0"/>
              </a:spcBef>
              <a:spcAft>
                <a:spcPts val="0"/>
              </a:spcAft>
              <a:buClr>
                <a:schemeClr val="dk1"/>
              </a:buClr>
              <a:buFont typeface="Calibri"/>
              <a:buNone/>
            </a:pPr>
            <a:r>
              <a:rPr lang="en-US"/>
              <a:t>NG: no, sorry for the confusion. 5.1% is the aggregate of all FN exposures divided by the total number of political exposures across people (I.e. fraction of total volume flowing to all panel members). One fake news impression per person per day would have been the rate had this volume been evenly distributed among people. However, as the next slides would show, fake news is not, by any means, evenly distributed.</a:t>
            </a:r>
            <a:endParaRPr/>
          </a:p>
          <a:p>
            <a:pPr marL="0" marR="0" lvl="0" indent="0" algn="l" rtl="0">
              <a:spcBef>
                <a:spcPts val="0"/>
              </a:spcBef>
              <a:spcAft>
                <a:spcPts val="0"/>
              </a:spcAft>
              <a:buClr>
                <a:schemeClr val="dk1"/>
              </a:buClr>
              <a:buFont typeface="Calibri"/>
              <a:buNone/>
            </a:pPr>
            <a:endParaRPr/>
          </a:p>
          <a:p>
            <a:pPr marL="0" marR="0" lvl="0" indent="0" algn="l" rtl="0">
              <a:spcBef>
                <a:spcPts val="0"/>
              </a:spcBef>
              <a:spcAft>
                <a:spcPts val="0"/>
              </a:spcAft>
              <a:buClr>
                <a:schemeClr val="dk1"/>
              </a:buClr>
              <a:buFont typeface="Calibri"/>
              <a:buNone/>
            </a:pPr>
            <a:r>
              <a:rPr lang="en-US"/>
              <a:t>== 3.3M fake news exposures / 64.8M political exposures during Aug 1 - Dec 6 for our panel of 16.5K people.</a:t>
            </a:r>
            <a:endParaRPr/>
          </a:p>
          <a:p>
            <a:pPr marL="0" marR="0" lvl="0" indent="0" algn="l" rtl="0">
              <a:spcBef>
                <a:spcPts val="0"/>
              </a:spcBef>
              <a:spcAft>
                <a:spcPts val="0"/>
              </a:spcAft>
              <a:buClr>
                <a:schemeClr val="dk1"/>
              </a:buClr>
              <a:buFont typeface="Calibri"/>
              <a:buNone/>
            </a:pPr>
            <a:r>
              <a:rPr lang="en-US"/>
              <a:t>That’s equivalent of 200 potential exposures per person, or roughly speaking 100 impressions per person over the course of four months (~1 impression of FN per day). </a:t>
            </a:r>
            <a:endParaRPr/>
          </a:p>
          <a:p>
            <a:pPr marL="0" marR="0" lvl="0" indent="0" algn="l" rtl="0">
              <a:spcBef>
                <a:spcPts val="0"/>
              </a:spcBef>
              <a:spcAft>
                <a:spcPts val="0"/>
              </a:spcAft>
              <a:buClr>
                <a:schemeClr val="dk1"/>
              </a:buClr>
              <a:buFont typeface="Calibri"/>
              <a:buNone/>
            </a:pPr>
            <a:r>
              <a:rPr lang="en-US"/>
              <a:t>Caveat: this is just sheer volume, not how it is distributed over time or among people. </a:t>
            </a:r>
            <a:endParaRPr/>
          </a:p>
        </p:txBody>
      </p:sp>
      <p:sp>
        <p:nvSpPr>
          <p:cNvPr id="573" name="Shape 573"/>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050" b="0" i="0" u="none" strike="noStrike" cap="none">
                <a:solidFill>
                  <a:srgbClr val="000000"/>
                </a:solidFill>
                <a:latin typeface="Arial"/>
                <a:ea typeface="Arial"/>
                <a:cs typeface="Arial"/>
                <a:sym typeface="Arial"/>
              </a:rPr>
              <a:t>39</a:t>
            </a:fld>
            <a:endParaRPr sz="105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289672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Shape 604"/>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r>
              <a:rPr lang="en-US"/>
              <a:t>DL:  figure on right is messed up.  Or there should just be flat lines at 100%.  Also, should we use a log scale on X axis, since so much action is in the first .1%?  Let’s label in big letters the first one Exposure and the second Sharing, and use animation to have the second appear after the first.</a:t>
            </a:r>
            <a:endParaRPr/>
          </a:p>
          <a:p>
            <a:pPr marL="0" marR="0" lvl="0" indent="0" algn="l" rtl="0">
              <a:spcBef>
                <a:spcPts val="0"/>
              </a:spcBef>
              <a:spcAft>
                <a:spcPts val="0"/>
              </a:spcAft>
              <a:buClr>
                <a:schemeClr val="dk1"/>
              </a:buClr>
              <a:buFont typeface="Calibri"/>
              <a:buNone/>
            </a:pPr>
            <a:endParaRPr/>
          </a:p>
          <a:p>
            <a:pPr marL="0" marR="0" lvl="0" indent="0" algn="l" rtl="0">
              <a:spcBef>
                <a:spcPts val="0"/>
              </a:spcBef>
              <a:spcAft>
                <a:spcPts val="0"/>
              </a:spcAft>
              <a:buClr>
                <a:schemeClr val="dk1"/>
              </a:buClr>
              <a:buFont typeface="Calibri"/>
              <a:buNone/>
            </a:pPr>
            <a:r>
              <a:rPr lang="en-US"/>
              <a:t>KJ: I guess I actually prefer it without the line across at 100% because this way to can see very clearly where 100% is reached (otherwise you’re likely assuming that there’s some small percentage spread throughout the tail because its hard to differentiate between 98% and 100% unless there’s no line. Having said that, whatever you prefer is easy enough to produce. Here’s w/ the log-linear axes, in any case</a:t>
            </a:r>
            <a:endParaRPr/>
          </a:p>
          <a:p>
            <a:pPr marL="0" marR="0" lvl="0" indent="0" algn="l" rtl="0">
              <a:spcBef>
                <a:spcPts val="0"/>
              </a:spcBef>
              <a:spcAft>
                <a:spcPts val="0"/>
              </a:spcAft>
              <a:buClr>
                <a:schemeClr val="dk1"/>
              </a:buClr>
              <a:buFont typeface="Calibri"/>
              <a:buNone/>
            </a:pPr>
            <a:endParaRPr/>
          </a:p>
          <a:p>
            <a:pPr marL="0" marR="0" lvl="0" indent="0" algn="l" rtl="0">
              <a:spcBef>
                <a:spcPts val="0"/>
              </a:spcBef>
              <a:spcAft>
                <a:spcPts val="0"/>
              </a:spcAft>
              <a:buClr>
                <a:schemeClr val="dk1"/>
              </a:buClr>
              <a:buFont typeface="Calibri"/>
              <a:buNone/>
            </a:pPr>
            <a:endParaRPr/>
          </a:p>
          <a:p>
            <a:pPr marL="0" marR="0" lvl="0" indent="0" algn="l" rtl="0">
              <a:spcBef>
                <a:spcPts val="0"/>
              </a:spcBef>
              <a:spcAft>
                <a:spcPts val="0"/>
              </a:spcAft>
              <a:buClr>
                <a:schemeClr val="dk1"/>
              </a:buClr>
              <a:buFont typeface="Calibri"/>
              <a:buNone/>
            </a:pPr>
            <a:r>
              <a:rPr lang="en-US"/>
              <a:t>DL: agree re 100%. we should add key.</a:t>
            </a:r>
            <a:endParaRPr/>
          </a:p>
        </p:txBody>
      </p:sp>
      <p:sp>
        <p:nvSpPr>
          <p:cNvPr id="605" name="Shape 6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71283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dirty="0"/>
              <a:t>We will not discuss any of those things</a:t>
            </a:r>
          </a:p>
          <a:p>
            <a:pPr lvl="1"/>
            <a:r>
              <a:rPr lang="en-US" sz="3200" dirty="0"/>
              <a:t>You guys know them better than I do</a:t>
            </a:r>
          </a:p>
          <a:p>
            <a:pPr lvl="1"/>
            <a:r>
              <a:rPr lang="en-US" sz="3200" dirty="0"/>
              <a:t>I’m not that old, I wasn’t on Myspace</a:t>
            </a:r>
          </a:p>
          <a:p>
            <a:endParaRPr lang="en-US" dirty="0"/>
          </a:p>
          <a:p>
            <a:endParaRPr lang="en-US" dirty="0"/>
          </a:p>
        </p:txBody>
      </p:sp>
      <p:sp>
        <p:nvSpPr>
          <p:cNvPr id="4" name="Slide Number Placeholder 3"/>
          <p:cNvSpPr>
            <a:spLocks noGrp="1"/>
          </p:cNvSpPr>
          <p:nvPr>
            <p:ph type="sldNum" sz="quarter" idx="10"/>
          </p:nvPr>
        </p:nvSpPr>
        <p:spPr/>
        <p:txBody>
          <a:bodyPr/>
          <a:lstStyle/>
          <a:p>
            <a:fld id="{EA1B39BA-FEE4-F742-9DD7-1C03E9434244}" type="slidenum">
              <a:rPr lang="en-US" smtClean="0"/>
              <a:t>45</a:t>
            </a:fld>
            <a:endParaRPr lang="en-US"/>
          </a:p>
        </p:txBody>
      </p:sp>
    </p:spTree>
    <p:extLst>
      <p:ext uri="{BB962C8B-B14F-4D97-AF65-F5344CB8AC3E}">
        <p14:creationId xmlns:p14="http://schemas.microsoft.com/office/powerpoint/2010/main" val="34689867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Early protests were relatively small and were met with violence from government forces</a:t>
            </a:r>
          </a:p>
          <a:p>
            <a:pPr lvl="1"/>
            <a:r>
              <a:rPr lang="en-US" dirty="0"/>
              <a:t>But, social media sites like Twitter, Facebook and YouTube were used to record these events and display them to the broader public. </a:t>
            </a:r>
          </a:p>
          <a:p>
            <a:endParaRPr lang="en-US" dirty="0"/>
          </a:p>
        </p:txBody>
      </p:sp>
      <p:sp>
        <p:nvSpPr>
          <p:cNvPr id="4" name="Slide Number Placeholder 3"/>
          <p:cNvSpPr>
            <a:spLocks noGrp="1"/>
          </p:cNvSpPr>
          <p:nvPr>
            <p:ph type="sldNum" sz="quarter" idx="10"/>
          </p:nvPr>
        </p:nvSpPr>
        <p:spPr/>
        <p:txBody>
          <a:bodyPr/>
          <a:lstStyle/>
          <a:p>
            <a:fld id="{EA1B39BA-FEE4-F742-9DD7-1C03E9434244}" type="slidenum">
              <a:rPr lang="en-US" smtClean="0"/>
              <a:t>49</a:t>
            </a:fld>
            <a:endParaRPr lang="en-US"/>
          </a:p>
        </p:txBody>
      </p:sp>
    </p:spTree>
    <p:extLst>
      <p:ext uri="{BB962C8B-B14F-4D97-AF65-F5344CB8AC3E}">
        <p14:creationId xmlns:p14="http://schemas.microsoft.com/office/powerpoint/2010/main" val="13422450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dirty="0"/>
              <a:t>We will not discuss any of those things</a:t>
            </a:r>
          </a:p>
          <a:p>
            <a:pPr lvl="1"/>
            <a:r>
              <a:rPr lang="en-US" sz="3200" dirty="0"/>
              <a:t>You guys know them better than I do</a:t>
            </a:r>
          </a:p>
          <a:p>
            <a:pPr lvl="1"/>
            <a:r>
              <a:rPr lang="en-US" sz="3200" dirty="0"/>
              <a:t>I’m not that old, I wasn’t on Myspace</a:t>
            </a:r>
          </a:p>
          <a:p>
            <a:endParaRPr lang="en-US" dirty="0"/>
          </a:p>
          <a:p>
            <a:endParaRPr lang="en-US" dirty="0"/>
          </a:p>
        </p:txBody>
      </p:sp>
      <p:sp>
        <p:nvSpPr>
          <p:cNvPr id="4" name="Slide Number Placeholder 3"/>
          <p:cNvSpPr>
            <a:spLocks noGrp="1"/>
          </p:cNvSpPr>
          <p:nvPr>
            <p:ph type="sldNum" sz="quarter" idx="10"/>
          </p:nvPr>
        </p:nvSpPr>
        <p:spPr/>
        <p:txBody>
          <a:bodyPr/>
          <a:lstStyle/>
          <a:p>
            <a:fld id="{EA1B39BA-FEE4-F742-9DD7-1C03E9434244}" type="slidenum">
              <a:rPr lang="en-US" smtClean="0"/>
              <a:t>56</a:t>
            </a:fld>
            <a:endParaRPr lang="en-US"/>
          </a:p>
        </p:txBody>
      </p:sp>
    </p:spTree>
    <p:extLst>
      <p:ext uri="{BB962C8B-B14F-4D97-AF65-F5344CB8AC3E}">
        <p14:creationId xmlns:p14="http://schemas.microsoft.com/office/powerpoint/2010/main" val="4016213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a:t>
            </a:r>
          </a:p>
        </p:txBody>
      </p:sp>
      <p:sp>
        <p:nvSpPr>
          <p:cNvPr id="4" name="Slide Number Placeholder 3"/>
          <p:cNvSpPr>
            <a:spLocks noGrp="1"/>
          </p:cNvSpPr>
          <p:nvPr>
            <p:ph type="sldNum" sz="quarter" idx="10"/>
          </p:nvPr>
        </p:nvSpPr>
        <p:spPr/>
        <p:txBody>
          <a:bodyPr/>
          <a:lstStyle/>
          <a:p>
            <a:fld id="{EA1B39BA-FEE4-F742-9DD7-1C03E9434244}" type="slidenum">
              <a:rPr lang="en-US" smtClean="0"/>
              <a:t>5</a:t>
            </a:fld>
            <a:endParaRPr lang="en-US"/>
          </a:p>
        </p:txBody>
      </p:sp>
    </p:spTree>
    <p:extLst>
      <p:ext uri="{BB962C8B-B14F-4D97-AF65-F5344CB8AC3E}">
        <p14:creationId xmlns:p14="http://schemas.microsoft.com/office/powerpoint/2010/main" val="3545421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Early protests were relatively small and were met with violence from government forces</a:t>
            </a:r>
          </a:p>
          <a:p>
            <a:pPr lvl="1"/>
            <a:r>
              <a:rPr lang="en-US" dirty="0"/>
              <a:t>But, social media sites like Twitter, Facebook and YouTube were used to record these events and display them to the broader public. </a:t>
            </a:r>
          </a:p>
          <a:p>
            <a:endParaRPr lang="en-US" dirty="0"/>
          </a:p>
        </p:txBody>
      </p:sp>
      <p:sp>
        <p:nvSpPr>
          <p:cNvPr id="4" name="Slide Number Placeholder 3"/>
          <p:cNvSpPr>
            <a:spLocks noGrp="1"/>
          </p:cNvSpPr>
          <p:nvPr>
            <p:ph type="sldNum" sz="quarter" idx="10"/>
          </p:nvPr>
        </p:nvSpPr>
        <p:spPr/>
        <p:txBody>
          <a:bodyPr/>
          <a:lstStyle/>
          <a:p>
            <a:fld id="{EA1B39BA-FEE4-F742-9DD7-1C03E9434244}" type="slidenum">
              <a:rPr lang="en-US" smtClean="0"/>
              <a:t>59</a:t>
            </a:fld>
            <a:endParaRPr lang="en-US"/>
          </a:p>
        </p:txBody>
      </p:sp>
    </p:spTree>
    <p:extLst>
      <p:ext uri="{BB962C8B-B14F-4D97-AF65-F5344CB8AC3E}">
        <p14:creationId xmlns:p14="http://schemas.microsoft.com/office/powerpoint/2010/main" val="4173183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The Facebook posts were not from everyday internet users. Instead, they were from Myanmar military personnel who turned the social network into a tool for ethnic cleansing, according to former military officials, researchers and civilian officials in the country.</a:t>
            </a:r>
          </a:p>
          <a:p>
            <a:pPr fontAlgn="base"/>
            <a:r>
              <a:rPr lang="en-US" sz="1200" b="0" i="0" kern="1200" dirty="0">
                <a:solidFill>
                  <a:schemeClr val="tx1"/>
                </a:solidFill>
                <a:effectLst/>
                <a:latin typeface="+mn-lt"/>
                <a:ea typeface="+mn-ea"/>
                <a:cs typeface="+mn-cs"/>
              </a:rPr>
              <a:t>Members of the Myanmar military were the prime operatives behind a systematic campaign on Facebook that stretched back half a decade and that targeted the country’s mostly Muslim Rohingya minority group, the people said. The military exploited Facebook’s wide reach in Myanmar, where it is so broadly used that many of the country’s 18 million internet users confuse the Silicon Valley social media platform with the internet. </a:t>
            </a:r>
          </a:p>
          <a:p>
            <a:endParaRPr lang="en-US" dirty="0"/>
          </a:p>
          <a:p>
            <a:pPr rtl="0"/>
            <a:r>
              <a:rPr lang="en-US" sz="1200" b="0" i="0" u="none" strike="noStrike" kern="1200" dirty="0">
                <a:solidFill>
                  <a:schemeClr val="tx1"/>
                </a:solidFill>
                <a:effectLst/>
                <a:latin typeface="+mn-lt"/>
                <a:ea typeface="+mn-ea"/>
                <a:cs typeface="+mn-cs"/>
              </a:rPr>
              <a:t>In </a:t>
            </a:r>
            <a:r>
              <a:rPr lang="en-US" sz="1200" b="0" i="0" u="none" strike="noStrike" kern="1200" dirty="0" err="1">
                <a:solidFill>
                  <a:schemeClr val="tx1"/>
                </a:solidFill>
                <a:effectLst/>
                <a:latin typeface="+mn-lt"/>
                <a:ea typeface="+mn-ea"/>
                <a:cs typeface="+mn-cs"/>
              </a:rPr>
              <a:t>Mayanmar</a:t>
            </a:r>
            <a:r>
              <a:rPr lang="en-US" sz="1200" b="0" i="0" u="none" strike="noStrike" kern="1200" dirty="0">
                <a:solidFill>
                  <a:schemeClr val="tx1"/>
                </a:solidFill>
                <a:effectLst/>
                <a:latin typeface="+mn-lt"/>
                <a:ea typeface="+mn-ea"/>
                <a:cs typeface="+mn-cs"/>
              </a:rPr>
              <a:t>, a country with a population of 53 million, 20 million people use Facebook. Facebook is such a big ordeal that some products, especially mobile devices already come with Facebook installed. Their Facebook campaign was a “success” as far as spreading hatred and fake news goes. </a:t>
            </a:r>
            <a:endParaRPr lang="en-US" b="0" dirty="0">
              <a:effectLst/>
            </a:endParaRPr>
          </a:p>
          <a:p>
            <a:pPr rtl="0"/>
            <a:r>
              <a:rPr lang="en-US" sz="1200" b="0" i="0" u="none" strike="noStrike" kern="1200" dirty="0">
                <a:solidFill>
                  <a:schemeClr val="tx1"/>
                </a:solidFill>
                <a:effectLst/>
                <a:latin typeface="+mn-lt"/>
                <a:ea typeface="+mn-ea"/>
                <a:cs typeface="+mn-cs"/>
              </a:rPr>
              <a:t>In an attempt to prevent more hate from spreading, Facebook removed the accounts of the political/military personnel responsible for leading the campaign. However, many troll accounts created for the purpose of backing this propaganda campaign, went completely undetected. Facebook’s inability to flag and remove these accounts resulted in more violence against the Rohingya. </a:t>
            </a:r>
            <a:endParaRPr lang="en-US" b="0" dirty="0">
              <a:effectLst/>
            </a:endParaRPr>
          </a:p>
          <a:p>
            <a:br>
              <a:rPr lang="en-US" dirty="0"/>
            </a:br>
            <a:endParaRPr lang="en-US" dirty="0"/>
          </a:p>
          <a:p>
            <a:endParaRPr lang="en-US" dirty="0"/>
          </a:p>
          <a:p>
            <a:r>
              <a:rPr lang="en-US" dirty="0"/>
              <a:t>Still, the company continued its work with seemingly little local input. One of its most public stumbles came four months after the meeting in May, when it began to remove posts and suspend users for posts including the term “</a:t>
            </a:r>
            <a:r>
              <a:rPr lang="en-US" dirty="0" err="1"/>
              <a:t>kalar</a:t>
            </a:r>
            <a:r>
              <a:rPr lang="en-US" dirty="0"/>
              <a:t>,” a Burmese word often used as a slur for people of South Asian origin. The word, however, is also used in other non-offensive phrases like “</a:t>
            </a:r>
            <a:r>
              <a:rPr lang="en-US" dirty="0" err="1"/>
              <a:t>kalar</a:t>
            </a:r>
            <a:r>
              <a:rPr lang="en-US" dirty="0"/>
              <a:t> </a:t>
            </a:r>
            <a:r>
              <a:rPr lang="en-US" dirty="0" err="1"/>
              <a:t>pae</a:t>
            </a:r>
            <a:r>
              <a:rPr lang="en-US" dirty="0"/>
              <a:t>,” lentil beans, or “kala-awe thee” a type of particularly spicy chili.</a:t>
            </a:r>
          </a:p>
          <a:p>
            <a:pPr fontAlgn="base"/>
            <a:r>
              <a:rPr lang="en-US" cap="all" dirty="0"/>
              <a:t>MISLEADING FACEBOOK POSTS </a:t>
            </a:r>
            <a:r>
              <a:rPr lang="en-US" dirty="0"/>
              <a:t>continue to trigger confusion, threats of violence, and government overreach in Myanmar. Consider the case of journalist and translator Aung Naing </a:t>
            </a:r>
            <a:r>
              <a:rPr lang="en-US" dirty="0" err="1"/>
              <a:t>Soe</a:t>
            </a:r>
            <a:r>
              <a:rPr lang="en-US" dirty="0"/>
              <a:t>, who in November 2016 was targeted online after users began circulating a picture they claimed showed him standing with members of the </a:t>
            </a:r>
            <a:r>
              <a:rPr lang="en-US" dirty="0" err="1"/>
              <a:t>Arakan</a:t>
            </a:r>
            <a:r>
              <a:rPr lang="en-US" dirty="0"/>
              <a:t> Rohingya Salvation Army. The militant group attacked police posts in October 2016 and again in August 2017, sparking the massive campaign against the Rohingya that has driven hundreds of thousands to neighboring Bangladesh. (Disclosure: Aung Naing </a:t>
            </a:r>
            <a:r>
              <a:rPr lang="en-US" dirty="0" err="1"/>
              <a:t>Soe</a:t>
            </a:r>
            <a:r>
              <a:rPr lang="en-US" dirty="0"/>
              <a:t> was my translator for </a:t>
            </a:r>
            <a:r>
              <a:rPr lang="en-US" dirty="0">
                <a:hlinkClick r:id="rId3"/>
              </a:rPr>
              <a:t>an article I wrote</a:t>
            </a:r>
            <a:r>
              <a:rPr lang="en-US" dirty="0"/>
              <a:t>, which was published by the </a:t>
            </a:r>
            <a:r>
              <a:rPr lang="en-US" dirty="0" err="1"/>
              <a:t>NewYorker.com</a:t>
            </a:r>
            <a:r>
              <a:rPr lang="en-US" dirty="0"/>
              <a:t> in April.)</a:t>
            </a:r>
          </a:p>
          <a:p>
            <a:pPr fontAlgn="base"/>
            <a:r>
              <a:rPr lang="en-US" dirty="0"/>
              <a:t>Aung Naing </a:t>
            </a:r>
            <a:r>
              <a:rPr lang="en-US" dirty="0" err="1"/>
              <a:t>Soe</a:t>
            </a:r>
            <a:r>
              <a:rPr lang="en-US" dirty="0"/>
              <a:t> was not in the photo, and it took several attempts and flags for Facebook to finally remove the post. Copies of it still circulate on the platform. Other posts targeted his religion and work as a journalist. </a:t>
            </a:r>
          </a:p>
          <a:p>
            <a:endParaRPr lang="en-US" dirty="0"/>
          </a:p>
          <a:p>
            <a:endParaRPr lang="en-US" dirty="0"/>
          </a:p>
          <a:p>
            <a:r>
              <a:rPr lang="en-US" dirty="0"/>
              <a:t>https://</a:t>
            </a:r>
            <a:r>
              <a:rPr lang="en-US" dirty="0" err="1"/>
              <a:t>www.wired.com</a:t>
            </a:r>
            <a:r>
              <a:rPr lang="en-US" dirty="0"/>
              <a:t>/story/how-</a:t>
            </a:r>
            <a:r>
              <a:rPr lang="en-US" dirty="0" err="1"/>
              <a:t>facebooks</a:t>
            </a:r>
            <a:r>
              <a:rPr lang="en-US" dirty="0"/>
              <a:t>-rise-fueled-chaos-and-confusion-in-</a:t>
            </a:r>
            <a:r>
              <a:rPr lang="en-US" dirty="0" err="1"/>
              <a:t>myanmar</a:t>
            </a:r>
            <a:r>
              <a:rPr lang="en-US" dirty="0"/>
              <a:t>/</a:t>
            </a:r>
          </a:p>
        </p:txBody>
      </p:sp>
      <p:sp>
        <p:nvSpPr>
          <p:cNvPr id="4" name="Slide Number Placeholder 3"/>
          <p:cNvSpPr>
            <a:spLocks noGrp="1"/>
          </p:cNvSpPr>
          <p:nvPr>
            <p:ph type="sldNum" sz="quarter" idx="10"/>
          </p:nvPr>
        </p:nvSpPr>
        <p:spPr/>
        <p:txBody>
          <a:bodyPr/>
          <a:lstStyle/>
          <a:p>
            <a:fld id="{EA1B39BA-FEE4-F742-9DD7-1C03E9434244}" type="slidenum">
              <a:rPr lang="en-US" smtClean="0"/>
              <a:t>63</a:t>
            </a:fld>
            <a:endParaRPr lang="en-US"/>
          </a:p>
        </p:txBody>
      </p:sp>
    </p:spTree>
    <p:extLst>
      <p:ext uri="{BB962C8B-B14F-4D97-AF65-F5344CB8AC3E}">
        <p14:creationId xmlns:p14="http://schemas.microsoft.com/office/powerpoint/2010/main" val="31682516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97 percent of Filipinos who are online have Facebook accounts.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After Duterte won, Facebook did what it does for governments all over the world—it began deepening its partnership with the new administration, offering white-glove services to help it maximize the platform’s potential and use best practices.</a:t>
            </a:r>
            <a:endParaRPr lang="en-US" dirty="0"/>
          </a:p>
        </p:txBody>
      </p:sp>
      <p:sp>
        <p:nvSpPr>
          <p:cNvPr id="4" name="Slide Number Placeholder 3"/>
          <p:cNvSpPr>
            <a:spLocks noGrp="1"/>
          </p:cNvSpPr>
          <p:nvPr>
            <p:ph type="sldNum" sz="quarter" idx="10"/>
          </p:nvPr>
        </p:nvSpPr>
        <p:spPr/>
        <p:txBody>
          <a:bodyPr/>
          <a:lstStyle/>
          <a:p>
            <a:fld id="{EA1B39BA-FEE4-F742-9DD7-1C03E9434244}" type="slidenum">
              <a:rPr lang="en-US" smtClean="0"/>
              <a:t>64</a:t>
            </a:fld>
            <a:endParaRPr lang="en-US"/>
          </a:p>
        </p:txBody>
      </p:sp>
    </p:spTree>
    <p:extLst>
      <p:ext uri="{BB962C8B-B14F-4D97-AF65-F5344CB8AC3E}">
        <p14:creationId xmlns:p14="http://schemas.microsoft.com/office/powerpoint/2010/main" val="40510158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 notion that reporters should possess Olympian objectivity is relatively recent. In the nineteenth century, most newspapers were explicitly linked to a particular political party and the economic interests of the publisher. In California during the Gold Rush, for example, the </a:t>
            </a:r>
            <a:r>
              <a:rPr lang="en-US" sz="1200" b="0" i="1" kern="1200" dirty="0">
                <a:solidFill>
                  <a:schemeClr val="tx1"/>
                </a:solidFill>
                <a:effectLst/>
                <a:latin typeface="+mn-lt"/>
                <a:ea typeface="+mn-ea"/>
                <a:cs typeface="+mn-cs"/>
              </a:rPr>
              <a:t>San Francisco Alta California</a:t>
            </a:r>
            <a:r>
              <a:rPr lang="en-US" sz="1200" b="0" i="0" kern="1200" dirty="0">
                <a:solidFill>
                  <a:schemeClr val="tx1"/>
                </a:solidFill>
                <a:effectLst/>
                <a:latin typeface="+mn-lt"/>
                <a:ea typeface="+mn-ea"/>
                <a:cs typeface="+mn-cs"/>
              </a:rPr>
              <a:t> was the enemy of Democratic governor John Bigler, whose press champion was the </a:t>
            </a:r>
            <a:r>
              <a:rPr lang="en-US" sz="1200" b="0" i="1" kern="1200" dirty="0">
                <a:solidFill>
                  <a:schemeClr val="tx1"/>
                </a:solidFill>
                <a:effectLst/>
                <a:latin typeface="+mn-lt"/>
                <a:ea typeface="+mn-ea"/>
                <a:cs typeface="+mn-cs"/>
              </a:rPr>
              <a:t>Stockton Republican</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EA1B39BA-FEE4-F742-9DD7-1C03E9434244}" type="slidenum">
              <a:rPr lang="en-US" smtClean="0"/>
              <a:t>71</a:t>
            </a:fld>
            <a:endParaRPr lang="en-US"/>
          </a:p>
        </p:txBody>
      </p:sp>
    </p:spTree>
    <p:extLst>
      <p:ext uri="{BB962C8B-B14F-4D97-AF65-F5344CB8AC3E}">
        <p14:creationId xmlns:p14="http://schemas.microsoft.com/office/powerpoint/2010/main" val="1570949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1B39BA-FEE4-F742-9DD7-1C03E9434244}" type="slidenum">
              <a:rPr lang="en-US" smtClean="0"/>
              <a:t>10</a:t>
            </a:fld>
            <a:endParaRPr lang="en-US"/>
          </a:p>
        </p:txBody>
      </p:sp>
    </p:spTree>
    <p:extLst>
      <p:ext uri="{BB962C8B-B14F-4D97-AF65-F5344CB8AC3E}">
        <p14:creationId xmlns:p14="http://schemas.microsoft.com/office/powerpoint/2010/main" val="1456147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dirty="0"/>
              <a:t>We will not discuss any of those things</a:t>
            </a:r>
          </a:p>
          <a:p>
            <a:pPr lvl="1"/>
            <a:r>
              <a:rPr lang="en-US" sz="3200" dirty="0"/>
              <a:t>You guys know them better than I do</a:t>
            </a:r>
          </a:p>
          <a:p>
            <a:pPr lvl="1"/>
            <a:r>
              <a:rPr lang="en-US" sz="3200" dirty="0"/>
              <a:t>I’m not that old, I wasn’t on Myspace</a:t>
            </a:r>
          </a:p>
          <a:p>
            <a:endParaRPr lang="en-US" dirty="0"/>
          </a:p>
          <a:p>
            <a:endParaRPr lang="en-US" dirty="0"/>
          </a:p>
        </p:txBody>
      </p:sp>
      <p:sp>
        <p:nvSpPr>
          <p:cNvPr id="4" name="Slide Number Placeholder 3"/>
          <p:cNvSpPr>
            <a:spLocks noGrp="1"/>
          </p:cNvSpPr>
          <p:nvPr>
            <p:ph type="sldNum" sz="quarter" idx="10"/>
          </p:nvPr>
        </p:nvSpPr>
        <p:spPr/>
        <p:txBody>
          <a:bodyPr/>
          <a:lstStyle/>
          <a:p>
            <a:fld id="{EA1B39BA-FEE4-F742-9DD7-1C03E9434244}" type="slidenum">
              <a:rPr lang="en-US" smtClean="0"/>
              <a:t>12</a:t>
            </a:fld>
            <a:endParaRPr lang="en-US"/>
          </a:p>
        </p:txBody>
      </p:sp>
    </p:spTree>
    <p:extLst>
      <p:ext uri="{BB962C8B-B14F-4D97-AF65-F5344CB8AC3E}">
        <p14:creationId xmlns:p14="http://schemas.microsoft.com/office/powerpoint/2010/main" val="3600329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Unlike </a:t>
            </a:r>
            <a:r>
              <a:rPr lang="en-US" sz="1200" b="1" i="0" kern="1200" dirty="0">
                <a:solidFill>
                  <a:schemeClr val="tx1"/>
                </a:solidFill>
                <a:effectLst/>
                <a:latin typeface="+mn-lt"/>
                <a:ea typeface="+mn-ea"/>
                <a:cs typeface="+mn-cs"/>
              </a:rPr>
              <a:t>Web 1.0</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Web 2.0</a:t>
            </a:r>
            <a:r>
              <a:rPr lang="en-US" sz="1200" b="0" i="0" kern="1200" dirty="0">
                <a:solidFill>
                  <a:schemeClr val="tx1"/>
                </a:solidFill>
                <a:effectLst/>
                <a:latin typeface="+mn-lt"/>
                <a:ea typeface="+mn-ea"/>
                <a:cs typeface="+mn-cs"/>
              </a:rPr>
              <a:t> facilitates interaction between </a:t>
            </a:r>
            <a:r>
              <a:rPr lang="en-US" sz="1200" b="1" i="0" kern="1200" dirty="0">
                <a:solidFill>
                  <a:schemeClr val="tx1"/>
                </a:solidFill>
                <a:effectLst/>
                <a:latin typeface="+mn-lt"/>
                <a:ea typeface="+mn-ea"/>
                <a:cs typeface="+mn-cs"/>
              </a:rPr>
              <a:t>web</a:t>
            </a:r>
            <a:r>
              <a:rPr lang="en-US" sz="1200" b="0" i="0" kern="1200" dirty="0">
                <a:solidFill>
                  <a:schemeClr val="tx1"/>
                </a:solidFill>
                <a:effectLst/>
                <a:latin typeface="+mn-lt"/>
                <a:ea typeface="+mn-ea"/>
                <a:cs typeface="+mn-cs"/>
              </a:rPr>
              <a:t> users </a:t>
            </a:r>
            <a:r>
              <a:rPr lang="en-US" sz="1200" b="1" i="0" kern="1200" dirty="0">
                <a:solidFill>
                  <a:schemeClr val="tx1"/>
                </a:solidFill>
                <a:effectLst/>
                <a:latin typeface="+mn-lt"/>
                <a:ea typeface="+mn-ea"/>
                <a:cs typeface="+mn-cs"/>
              </a:rPr>
              <a:t>and</a:t>
            </a:r>
            <a:r>
              <a:rPr lang="en-US" sz="1200" b="0" i="0" kern="1200" dirty="0">
                <a:solidFill>
                  <a:schemeClr val="tx1"/>
                </a:solidFill>
                <a:effectLst/>
                <a:latin typeface="+mn-lt"/>
                <a:ea typeface="+mn-ea"/>
                <a:cs typeface="+mn-cs"/>
              </a:rPr>
              <a:t> sites, so it allows users to interact more freely with each other. </a:t>
            </a:r>
            <a:r>
              <a:rPr lang="en-US" sz="1200" b="1" i="0" kern="1200" dirty="0">
                <a:solidFill>
                  <a:schemeClr val="tx1"/>
                </a:solidFill>
                <a:effectLst/>
                <a:latin typeface="+mn-lt"/>
                <a:ea typeface="+mn-ea"/>
                <a:cs typeface="+mn-cs"/>
              </a:rPr>
              <a:t>Web 2.0</a:t>
            </a:r>
            <a:r>
              <a:rPr lang="en-US" sz="1200" b="0" i="0" kern="1200" dirty="0">
                <a:solidFill>
                  <a:schemeClr val="tx1"/>
                </a:solidFill>
                <a:effectLst/>
                <a:latin typeface="+mn-lt"/>
                <a:ea typeface="+mn-ea"/>
                <a:cs typeface="+mn-cs"/>
              </a:rPr>
              <a:t> encourages participation, collaboration, </a:t>
            </a:r>
            <a:r>
              <a:rPr lang="en-US" sz="1200" b="1" i="0" kern="1200" dirty="0">
                <a:solidFill>
                  <a:schemeClr val="tx1"/>
                </a:solidFill>
                <a:effectLst/>
                <a:latin typeface="+mn-lt"/>
                <a:ea typeface="+mn-ea"/>
                <a:cs typeface="+mn-cs"/>
              </a:rPr>
              <a:t>and</a:t>
            </a:r>
            <a:r>
              <a:rPr lang="en-US" sz="1200" b="0" i="0" kern="1200" dirty="0">
                <a:solidFill>
                  <a:schemeClr val="tx1"/>
                </a:solidFill>
                <a:effectLst/>
                <a:latin typeface="+mn-lt"/>
                <a:ea typeface="+mn-ea"/>
                <a:cs typeface="+mn-cs"/>
              </a:rPr>
              <a:t> information sharing. </a:t>
            </a:r>
            <a:endParaRPr lang="en-US" dirty="0"/>
          </a:p>
        </p:txBody>
      </p:sp>
      <p:sp>
        <p:nvSpPr>
          <p:cNvPr id="4" name="Slide Number Placeholder 3"/>
          <p:cNvSpPr>
            <a:spLocks noGrp="1"/>
          </p:cNvSpPr>
          <p:nvPr>
            <p:ph type="sldNum" sz="quarter" idx="10"/>
          </p:nvPr>
        </p:nvSpPr>
        <p:spPr/>
        <p:txBody>
          <a:bodyPr/>
          <a:lstStyle/>
          <a:p>
            <a:fld id="{EA1B39BA-FEE4-F742-9DD7-1C03E9434244}" type="slidenum">
              <a:rPr lang="en-US" smtClean="0"/>
              <a:t>13</a:t>
            </a:fld>
            <a:endParaRPr lang="en-US"/>
          </a:p>
        </p:txBody>
      </p:sp>
    </p:spTree>
    <p:extLst>
      <p:ext uri="{BB962C8B-B14F-4D97-AF65-F5344CB8AC3E}">
        <p14:creationId xmlns:p14="http://schemas.microsoft.com/office/powerpoint/2010/main" val="2317333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Unlike </a:t>
            </a:r>
            <a:r>
              <a:rPr lang="en-US" sz="1200" b="1" i="0" kern="1200" dirty="0">
                <a:solidFill>
                  <a:schemeClr val="tx1"/>
                </a:solidFill>
                <a:effectLst/>
                <a:latin typeface="+mn-lt"/>
                <a:ea typeface="+mn-ea"/>
                <a:cs typeface="+mn-cs"/>
              </a:rPr>
              <a:t>Web 1.0</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Web 2.0</a:t>
            </a:r>
            <a:r>
              <a:rPr lang="en-US" sz="1200" b="0" i="0" kern="1200" dirty="0">
                <a:solidFill>
                  <a:schemeClr val="tx1"/>
                </a:solidFill>
                <a:effectLst/>
                <a:latin typeface="+mn-lt"/>
                <a:ea typeface="+mn-ea"/>
                <a:cs typeface="+mn-cs"/>
              </a:rPr>
              <a:t> facilitates interaction between </a:t>
            </a:r>
            <a:r>
              <a:rPr lang="en-US" sz="1200" b="1" i="0" kern="1200" dirty="0">
                <a:solidFill>
                  <a:schemeClr val="tx1"/>
                </a:solidFill>
                <a:effectLst/>
                <a:latin typeface="+mn-lt"/>
                <a:ea typeface="+mn-ea"/>
                <a:cs typeface="+mn-cs"/>
              </a:rPr>
              <a:t>web</a:t>
            </a:r>
            <a:r>
              <a:rPr lang="en-US" sz="1200" b="0" i="0" kern="1200" dirty="0">
                <a:solidFill>
                  <a:schemeClr val="tx1"/>
                </a:solidFill>
                <a:effectLst/>
                <a:latin typeface="+mn-lt"/>
                <a:ea typeface="+mn-ea"/>
                <a:cs typeface="+mn-cs"/>
              </a:rPr>
              <a:t> users </a:t>
            </a:r>
            <a:r>
              <a:rPr lang="en-US" sz="1200" b="1" i="0" kern="1200" dirty="0">
                <a:solidFill>
                  <a:schemeClr val="tx1"/>
                </a:solidFill>
                <a:effectLst/>
                <a:latin typeface="+mn-lt"/>
                <a:ea typeface="+mn-ea"/>
                <a:cs typeface="+mn-cs"/>
              </a:rPr>
              <a:t>and</a:t>
            </a:r>
            <a:r>
              <a:rPr lang="en-US" sz="1200" b="0" i="0" kern="1200" dirty="0">
                <a:solidFill>
                  <a:schemeClr val="tx1"/>
                </a:solidFill>
                <a:effectLst/>
                <a:latin typeface="+mn-lt"/>
                <a:ea typeface="+mn-ea"/>
                <a:cs typeface="+mn-cs"/>
              </a:rPr>
              <a:t> sites, so it allows users to interact more freely with each other. </a:t>
            </a:r>
            <a:r>
              <a:rPr lang="en-US" sz="1200" b="1" i="0" kern="1200" dirty="0">
                <a:solidFill>
                  <a:schemeClr val="tx1"/>
                </a:solidFill>
                <a:effectLst/>
                <a:latin typeface="+mn-lt"/>
                <a:ea typeface="+mn-ea"/>
                <a:cs typeface="+mn-cs"/>
              </a:rPr>
              <a:t>Web 2.0</a:t>
            </a:r>
            <a:r>
              <a:rPr lang="en-US" sz="1200" b="0" i="0" kern="1200" dirty="0">
                <a:solidFill>
                  <a:schemeClr val="tx1"/>
                </a:solidFill>
                <a:effectLst/>
                <a:latin typeface="+mn-lt"/>
                <a:ea typeface="+mn-ea"/>
                <a:cs typeface="+mn-cs"/>
              </a:rPr>
              <a:t> encourages participation, collaboration, </a:t>
            </a:r>
            <a:r>
              <a:rPr lang="en-US" sz="1200" b="1" i="0" kern="1200" dirty="0">
                <a:solidFill>
                  <a:schemeClr val="tx1"/>
                </a:solidFill>
                <a:effectLst/>
                <a:latin typeface="+mn-lt"/>
                <a:ea typeface="+mn-ea"/>
                <a:cs typeface="+mn-cs"/>
              </a:rPr>
              <a:t>and</a:t>
            </a:r>
            <a:r>
              <a:rPr lang="en-US" sz="1200" b="0" i="0" kern="1200" dirty="0">
                <a:solidFill>
                  <a:schemeClr val="tx1"/>
                </a:solidFill>
                <a:effectLst/>
                <a:latin typeface="+mn-lt"/>
                <a:ea typeface="+mn-ea"/>
                <a:cs typeface="+mn-cs"/>
              </a:rPr>
              <a:t> information sharing. </a:t>
            </a:r>
            <a:endParaRPr lang="en-US" dirty="0"/>
          </a:p>
        </p:txBody>
      </p:sp>
      <p:sp>
        <p:nvSpPr>
          <p:cNvPr id="4" name="Slide Number Placeholder 3"/>
          <p:cNvSpPr>
            <a:spLocks noGrp="1"/>
          </p:cNvSpPr>
          <p:nvPr>
            <p:ph type="sldNum" sz="quarter" idx="10"/>
          </p:nvPr>
        </p:nvSpPr>
        <p:spPr/>
        <p:txBody>
          <a:bodyPr/>
          <a:lstStyle/>
          <a:p>
            <a:fld id="{EA1B39BA-FEE4-F742-9DD7-1C03E9434244}" type="slidenum">
              <a:rPr lang="en-US" smtClean="0"/>
              <a:t>14</a:t>
            </a:fld>
            <a:endParaRPr lang="en-US"/>
          </a:p>
        </p:txBody>
      </p:sp>
    </p:spTree>
    <p:extLst>
      <p:ext uri="{BB962C8B-B14F-4D97-AF65-F5344CB8AC3E}">
        <p14:creationId xmlns:p14="http://schemas.microsoft.com/office/powerpoint/2010/main" val="1308057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Timing </a:t>
            </a:r>
          </a:p>
          <a:p>
            <a:pPr lvl="1"/>
            <a:r>
              <a:rPr lang="en-US" dirty="0"/>
              <a:t>Friendster may have just been before its time</a:t>
            </a:r>
          </a:p>
          <a:p>
            <a:r>
              <a:rPr lang="en-US" dirty="0"/>
              <a:t>Response to users</a:t>
            </a:r>
          </a:p>
          <a:p>
            <a:pPr lvl="1"/>
            <a:r>
              <a:rPr lang="en-US" dirty="0"/>
              <a:t>Twitter built out things users had developed</a:t>
            </a:r>
          </a:p>
          <a:p>
            <a:r>
              <a:rPr lang="en-US" dirty="0"/>
              <a:t>Technology</a:t>
            </a:r>
          </a:p>
          <a:p>
            <a:pPr lvl="1"/>
            <a:r>
              <a:rPr lang="en-US" dirty="0"/>
              <a:t>Twitter tech scaled, Friendster’s didn’t</a:t>
            </a:r>
          </a:p>
          <a:p>
            <a:r>
              <a:rPr lang="en-US" dirty="0"/>
              <a:t>Marketing</a:t>
            </a:r>
          </a:p>
          <a:p>
            <a:pPr lvl="1"/>
            <a:r>
              <a:rPr lang="en-US" dirty="0"/>
              <a:t>“The Twitter people cleverly placed two 60-inch plasma screens in the conference hallways, exclusively streaming Twitter messages,”</a:t>
            </a:r>
          </a:p>
          <a:p>
            <a:r>
              <a:rPr lang="en-US" dirty="0"/>
              <a:t>Endorsements</a:t>
            </a:r>
          </a:p>
          <a:p>
            <a:pPr lvl="1"/>
            <a:r>
              <a:rPr lang="en-US" dirty="0"/>
              <a:t>Celebrities endorsed Twitter rapidly</a:t>
            </a:r>
          </a:p>
          <a:p>
            <a:r>
              <a:rPr lang="en-US" dirty="0"/>
              <a:t>$$</a:t>
            </a:r>
          </a:p>
          <a:p>
            <a:pPr lvl="1"/>
            <a:r>
              <a:rPr lang="en-US" dirty="0"/>
              <a:t>Twitter raised a lot of money</a:t>
            </a:r>
          </a:p>
          <a:p>
            <a:r>
              <a:rPr lang="en-US" dirty="0"/>
              <a:t>Chance</a:t>
            </a:r>
          </a:p>
          <a:p>
            <a:pPr lvl="1"/>
            <a:r>
              <a:rPr lang="en-US" dirty="0"/>
              <a:t>Twitter happened to be “in the right place, at the right time”</a:t>
            </a:r>
          </a:p>
          <a:p>
            <a:r>
              <a:rPr lang="en-US" b="1" dirty="0"/>
              <a:t>Network externalities </a:t>
            </a:r>
          </a:p>
          <a:p>
            <a:endParaRPr lang="en-US" dirty="0"/>
          </a:p>
        </p:txBody>
      </p:sp>
      <p:sp>
        <p:nvSpPr>
          <p:cNvPr id="4" name="Slide Number Placeholder 3"/>
          <p:cNvSpPr>
            <a:spLocks noGrp="1"/>
          </p:cNvSpPr>
          <p:nvPr>
            <p:ph type="sldNum" sz="quarter" idx="10"/>
          </p:nvPr>
        </p:nvSpPr>
        <p:spPr/>
        <p:txBody>
          <a:bodyPr/>
          <a:lstStyle/>
          <a:p>
            <a:fld id="{EA1B39BA-FEE4-F742-9DD7-1C03E9434244}" type="slidenum">
              <a:rPr lang="en-US" smtClean="0"/>
              <a:t>17</a:t>
            </a:fld>
            <a:endParaRPr lang="en-US"/>
          </a:p>
        </p:txBody>
      </p:sp>
    </p:spTree>
    <p:extLst>
      <p:ext uri="{BB962C8B-B14F-4D97-AF65-F5344CB8AC3E}">
        <p14:creationId xmlns:p14="http://schemas.microsoft.com/office/powerpoint/2010/main" val="3318760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dirty="0"/>
              <a:t>We will not discuss any of those things</a:t>
            </a:r>
          </a:p>
          <a:p>
            <a:pPr lvl="1"/>
            <a:r>
              <a:rPr lang="en-US" sz="3200" dirty="0"/>
              <a:t>You guys know them better than I do</a:t>
            </a:r>
          </a:p>
          <a:p>
            <a:pPr lvl="1"/>
            <a:r>
              <a:rPr lang="en-US" sz="3200" dirty="0"/>
              <a:t>I’m not that old, I wasn’t on Myspace</a:t>
            </a:r>
          </a:p>
          <a:p>
            <a:endParaRPr lang="en-US" dirty="0"/>
          </a:p>
          <a:p>
            <a:endParaRPr lang="en-US" dirty="0"/>
          </a:p>
        </p:txBody>
      </p:sp>
      <p:sp>
        <p:nvSpPr>
          <p:cNvPr id="4" name="Slide Number Placeholder 3"/>
          <p:cNvSpPr>
            <a:spLocks noGrp="1"/>
          </p:cNvSpPr>
          <p:nvPr>
            <p:ph type="sldNum" sz="quarter" idx="10"/>
          </p:nvPr>
        </p:nvSpPr>
        <p:spPr/>
        <p:txBody>
          <a:bodyPr/>
          <a:lstStyle/>
          <a:p>
            <a:fld id="{EA1B39BA-FEE4-F742-9DD7-1C03E9434244}" type="slidenum">
              <a:rPr lang="en-US" smtClean="0"/>
              <a:t>20</a:t>
            </a:fld>
            <a:endParaRPr lang="en-US"/>
          </a:p>
        </p:txBody>
      </p:sp>
    </p:spTree>
    <p:extLst>
      <p:ext uri="{BB962C8B-B14F-4D97-AF65-F5344CB8AC3E}">
        <p14:creationId xmlns:p14="http://schemas.microsoft.com/office/powerpoint/2010/main" val="1004761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B39BA-FEE4-F742-9DD7-1C03E9434244}" type="slidenum">
              <a:rPr lang="en-US" smtClean="0"/>
              <a:t>21</a:t>
            </a:fld>
            <a:endParaRPr lang="en-US"/>
          </a:p>
        </p:txBody>
      </p:sp>
    </p:spTree>
    <p:extLst>
      <p:ext uri="{BB962C8B-B14F-4D97-AF65-F5344CB8AC3E}">
        <p14:creationId xmlns:p14="http://schemas.microsoft.com/office/powerpoint/2010/main" val="15152868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85F90AF-A7DA-AE4F-8E05-D7BB60B73C9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
            <a:ext cx="12188950" cy="6857998"/>
          </a:xfrm>
          <a:prstGeom prst="rect">
            <a:avLst/>
          </a:prstGeom>
        </p:spPr>
      </p:pic>
      <p:pic>
        <p:nvPicPr>
          <p:cNvPr id="12" name="Picture 11">
            <a:extLst>
              <a:ext uri="{FF2B5EF4-FFF2-40B4-BE49-F238E27FC236}">
                <a16:creationId xmlns:a16="http://schemas.microsoft.com/office/drawing/2014/main" id="{DEF76966-B0EA-3344-AA63-F2BB9F5FFF6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58368" y="5383324"/>
            <a:ext cx="3038969" cy="653986"/>
          </a:xfrm>
          <a:prstGeom prst="rect">
            <a:avLst/>
          </a:prstGeom>
        </p:spPr>
      </p:pic>
      <p:sp>
        <p:nvSpPr>
          <p:cNvPr id="8" name="Text Placeholder 7">
            <a:extLst>
              <a:ext uri="{FF2B5EF4-FFF2-40B4-BE49-F238E27FC236}">
                <a16:creationId xmlns:a16="http://schemas.microsoft.com/office/drawing/2014/main" id="{F0734D86-3E3D-8648-A97A-7CAFCF59DE3A}"/>
              </a:ext>
            </a:extLst>
          </p:cNvPr>
          <p:cNvSpPr>
            <a:spLocks noGrp="1"/>
          </p:cNvSpPr>
          <p:nvPr>
            <p:ph type="body" sz="quarter" idx="10" hasCustomPrompt="1"/>
          </p:nvPr>
        </p:nvSpPr>
        <p:spPr>
          <a:xfrm>
            <a:off x="658368" y="1483185"/>
            <a:ext cx="6445250" cy="2492375"/>
          </a:xfrm>
        </p:spPr>
        <p:txBody>
          <a:bodyPr/>
          <a:lstStyle>
            <a:lvl1pPr marL="0" marR="0" indent="0" algn="l" defTabSz="914400" rtl="0" eaLnBrk="1" fontAlgn="auto" latinLnBrk="0" hangingPunct="1">
              <a:lnSpc>
                <a:spcPts val="5800"/>
              </a:lnSpc>
              <a:spcBef>
                <a:spcPct val="0"/>
              </a:spcBef>
              <a:spcAft>
                <a:spcPts val="0"/>
              </a:spcAft>
              <a:buClrTx/>
              <a:buSzTx/>
              <a:buFontTx/>
              <a:buNone/>
              <a:tabLst/>
              <a:defRPr/>
            </a:lvl1pPr>
          </a:lstStyle>
          <a:p>
            <a:pPr marL="0" marR="0" lvl="0" indent="0" algn="l" defTabSz="914400" rtl="0" eaLnBrk="1" fontAlgn="auto" latinLnBrk="0" hangingPunct="1">
              <a:lnSpc>
                <a:spcPts val="5800"/>
              </a:lnSpc>
              <a:spcBef>
                <a:spcPct val="0"/>
              </a:spcBef>
              <a:spcAft>
                <a:spcPts val="0"/>
              </a:spcAft>
              <a:buClrTx/>
              <a:buSzTx/>
              <a:buFontTx/>
              <a:buNone/>
              <a:tabLst/>
              <a:defRPr/>
            </a:pPr>
            <a:r>
              <a:rPr kumimoji="0" lang="en-US" sz="6000" b="1" i="0" u="none" strike="noStrike" kern="1200" cap="all" spc="0" normalizeH="0" baseline="0" noProof="0" dirty="0">
                <a:ln>
                  <a:noFill/>
                </a:ln>
                <a:solidFill>
                  <a:srgbClr val="005BBB"/>
                </a:solidFill>
                <a:effectLst/>
                <a:uLnTx/>
                <a:uFillTx/>
                <a:latin typeface="Century Gothic" panose="020B0502020202020204" pitchFamily="34" charset="0"/>
                <a:ea typeface="+mn-ea"/>
                <a:cs typeface="Arial" charset="0"/>
              </a:rPr>
              <a:t>Presentation</a:t>
            </a:r>
            <a:br>
              <a:rPr kumimoji="0" lang="en-US" sz="6000" b="1" i="0" u="none" strike="noStrike" kern="1200" cap="all" spc="0" normalizeH="0" baseline="0" noProof="0" dirty="0">
                <a:ln>
                  <a:noFill/>
                </a:ln>
                <a:solidFill>
                  <a:srgbClr val="005BBB"/>
                </a:solidFill>
                <a:effectLst/>
                <a:uLnTx/>
                <a:uFillTx/>
                <a:latin typeface="Century Gothic" panose="020B0502020202020204" pitchFamily="34" charset="0"/>
                <a:ea typeface="+mn-ea"/>
                <a:cs typeface="Arial" charset="0"/>
              </a:rPr>
            </a:br>
            <a:r>
              <a:rPr kumimoji="0" lang="en-US" sz="6000" b="1" i="0" u="none" strike="noStrike" kern="1200" cap="all" spc="0" normalizeH="0" baseline="0" noProof="0" dirty="0">
                <a:ln>
                  <a:noFill/>
                </a:ln>
                <a:solidFill>
                  <a:srgbClr val="005BBB"/>
                </a:solidFill>
                <a:effectLst/>
                <a:uLnTx/>
                <a:uFillTx/>
                <a:latin typeface="Century Gothic" panose="020B0502020202020204" pitchFamily="34" charset="0"/>
                <a:ea typeface="+mn-ea"/>
                <a:cs typeface="Arial" charset="0"/>
              </a:rPr>
              <a:t>title </a:t>
            </a:r>
          </a:p>
        </p:txBody>
      </p:sp>
    </p:spTree>
    <p:extLst>
      <p:ext uri="{BB962C8B-B14F-4D97-AF65-F5344CB8AC3E}">
        <p14:creationId xmlns:p14="http://schemas.microsoft.com/office/powerpoint/2010/main" val="3968231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C48E1-29D8-B545-9988-D99D030078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14A642-52EE-1C4B-971E-6948478B3B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FA3C7B-81DD-7C4B-8F58-BE4CBA90F05E}"/>
              </a:ext>
            </a:extLst>
          </p:cNvPr>
          <p:cNvSpPr>
            <a:spLocks noGrp="1"/>
          </p:cNvSpPr>
          <p:nvPr>
            <p:ph type="dt" sz="half" idx="10"/>
          </p:nvPr>
        </p:nvSpPr>
        <p:spPr>
          <a:xfrm>
            <a:off x="280982" y="6484940"/>
            <a:ext cx="2743200" cy="365125"/>
          </a:xfrm>
          <a:prstGeom prst="rect">
            <a:avLst/>
          </a:prstGeom>
        </p:spPr>
        <p:txBody>
          <a:bodyPr/>
          <a:lstStyle/>
          <a:p>
            <a:fld id="{91513984-9F27-9E49-9B00-9D22AC5389E4}" type="datetime1">
              <a:rPr lang="en-US" smtClean="0"/>
              <a:t>3/9/26</a:t>
            </a:fld>
            <a:endParaRPr lang="en-US"/>
          </a:p>
        </p:txBody>
      </p:sp>
      <p:sp>
        <p:nvSpPr>
          <p:cNvPr id="5" name="Footer Placeholder 4">
            <a:extLst>
              <a:ext uri="{FF2B5EF4-FFF2-40B4-BE49-F238E27FC236}">
                <a16:creationId xmlns:a16="http://schemas.microsoft.com/office/drawing/2014/main" id="{17846805-0CBF-1047-9BC9-69599AA1C889}"/>
              </a:ext>
            </a:extLst>
          </p:cNvPr>
          <p:cNvSpPr>
            <a:spLocks noGrp="1"/>
          </p:cNvSpPr>
          <p:nvPr>
            <p:ph type="ftr" sz="quarter" idx="11"/>
          </p:nvPr>
        </p:nvSpPr>
        <p:spPr>
          <a:xfrm>
            <a:off x="4038600" y="6484940"/>
            <a:ext cx="4114800" cy="365125"/>
          </a:xfrm>
          <a:prstGeom prst="rect">
            <a:avLst/>
          </a:prstGeom>
        </p:spPr>
        <p:txBody>
          <a:bodyPr/>
          <a:lstStyle/>
          <a:p>
            <a:r>
              <a:rPr lang="en-US"/>
              <a:t>UB</a:t>
            </a:r>
          </a:p>
        </p:txBody>
      </p:sp>
      <p:sp>
        <p:nvSpPr>
          <p:cNvPr id="6" name="Slide Number Placeholder 5">
            <a:extLst>
              <a:ext uri="{FF2B5EF4-FFF2-40B4-BE49-F238E27FC236}">
                <a16:creationId xmlns:a16="http://schemas.microsoft.com/office/drawing/2014/main" id="{DF82FDB1-04A3-0149-84CD-E6723037A3C9}"/>
              </a:ext>
            </a:extLst>
          </p:cNvPr>
          <p:cNvSpPr>
            <a:spLocks noGrp="1"/>
          </p:cNvSpPr>
          <p:nvPr>
            <p:ph type="sldNum" sz="quarter" idx="12"/>
          </p:nvPr>
        </p:nvSpPr>
        <p:spPr>
          <a:xfrm>
            <a:off x="9339272" y="6484940"/>
            <a:ext cx="2743200" cy="365125"/>
          </a:xfrm>
          <a:prstGeom prst="rect">
            <a:avLst/>
          </a:prstGeom>
        </p:spPr>
        <p:txBody>
          <a:bodyPr/>
          <a:lstStyle/>
          <a:p>
            <a:fld id="{6088BDBC-A55A-0D4E-9238-49D16FB07DCD}" type="slidenum">
              <a:rPr lang="en-US" smtClean="0"/>
              <a:t>‹#›</a:t>
            </a:fld>
            <a:endParaRPr lang="en-US"/>
          </a:p>
        </p:txBody>
      </p:sp>
    </p:spTree>
    <p:extLst>
      <p:ext uri="{BB962C8B-B14F-4D97-AF65-F5344CB8AC3E}">
        <p14:creationId xmlns:p14="http://schemas.microsoft.com/office/powerpoint/2010/main" val="2712413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D85370-647C-0B49-9380-1C49754080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68A2A6-67B7-264F-AF52-523788CAA2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19166E-842D-B946-9536-4480AE4971BB}"/>
              </a:ext>
            </a:extLst>
          </p:cNvPr>
          <p:cNvSpPr>
            <a:spLocks noGrp="1"/>
          </p:cNvSpPr>
          <p:nvPr>
            <p:ph type="dt" sz="half" idx="10"/>
          </p:nvPr>
        </p:nvSpPr>
        <p:spPr>
          <a:xfrm>
            <a:off x="280982" y="6484940"/>
            <a:ext cx="2743200" cy="365125"/>
          </a:xfrm>
          <a:prstGeom prst="rect">
            <a:avLst/>
          </a:prstGeom>
        </p:spPr>
        <p:txBody>
          <a:bodyPr/>
          <a:lstStyle/>
          <a:p>
            <a:fld id="{4FACB99A-C6B4-A742-97F0-F17EA55B1A6D}" type="datetime1">
              <a:rPr lang="en-US" smtClean="0"/>
              <a:t>3/9/26</a:t>
            </a:fld>
            <a:endParaRPr lang="en-US"/>
          </a:p>
        </p:txBody>
      </p:sp>
      <p:sp>
        <p:nvSpPr>
          <p:cNvPr id="5" name="Footer Placeholder 4">
            <a:extLst>
              <a:ext uri="{FF2B5EF4-FFF2-40B4-BE49-F238E27FC236}">
                <a16:creationId xmlns:a16="http://schemas.microsoft.com/office/drawing/2014/main" id="{D19948CA-7CE6-DA4B-9846-169CB0AB1F09}"/>
              </a:ext>
            </a:extLst>
          </p:cNvPr>
          <p:cNvSpPr>
            <a:spLocks noGrp="1"/>
          </p:cNvSpPr>
          <p:nvPr>
            <p:ph type="ftr" sz="quarter" idx="11"/>
          </p:nvPr>
        </p:nvSpPr>
        <p:spPr>
          <a:xfrm>
            <a:off x="4038600" y="6484940"/>
            <a:ext cx="4114800" cy="365125"/>
          </a:xfrm>
          <a:prstGeom prst="rect">
            <a:avLst/>
          </a:prstGeom>
        </p:spPr>
        <p:txBody>
          <a:bodyPr/>
          <a:lstStyle/>
          <a:p>
            <a:r>
              <a:rPr lang="en-US"/>
              <a:t>UB</a:t>
            </a:r>
          </a:p>
        </p:txBody>
      </p:sp>
      <p:sp>
        <p:nvSpPr>
          <p:cNvPr id="6" name="Slide Number Placeholder 5">
            <a:extLst>
              <a:ext uri="{FF2B5EF4-FFF2-40B4-BE49-F238E27FC236}">
                <a16:creationId xmlns:a16="http://schemas.microsoft.com/office/drawing/2014/main" id="{576D4698-0B78-9E48-9174-23884DB67D00}"/>
              </a:ext>
            </a:extLst>
          </p:cNvPr>
          <p:cNvSpPr>
            <a:spLocks noGrp="1"/>
          </p:cNvSpPr>
          <p:nvPr>
            <p:ph type="sldNum" sz="quarter" idx="12"/>
          </p:nvPr>
        </p:nvSpPr>
        <p:spPr>
          <a:xfrm>
            <a:off x="9339272" y="6484940"/>
            <a:ext cx="2743200" cy="365125"/>
          </a:xfrm>
          <a:prstGeom prst="rect">
            <a:avLst/>
          </a:prstGeom>
        </p:spPr>
        <p:txBody>
          <a:bodyPr/>
          <a:lstStyle/>
          <a:p>
            <a:fld id="{6088BDBC-A55A-0D4E-9238-49D16FB07DCD}" type="slidenum">
              <a:rPr lang="en-US" smtClean="0"/>
              <a:t>‹#›</a:t>
            </a:fld>
            <a:endParaRPr lang="en-US"/>
          </a:p>
        </p:txBody>
      </p:sp>
    </p:spTree>
    <p:extLst>
      <p:ext uri="{BB962C8B-B14F-4D97-AF65-F5344CB8AC3E}">
        <p14:creationId xmlns:p14="http://schemas.microsoft.com/office/powerpoint/2010/main" val="2669139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85F90AF-A7DA-AE4F-8E05-D7BB60B73C9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
            <a:ext cx="12188950" cy="6857998"/>
          </a:xfrm>
          <a:prstGeom prst="rect">
            <a:avLst/>
          </a:prstGeom>
        </p:spPr>
      </p:pic>
      <p:pic>
        <p:nvPicPr>
          <p:cNvPr id="12" name="Picture 11">
            <a:extLst>
              <a:ext uri="{FF2B5EF4-FFF2-40B4-BE49-F238E27FC236}">
                <a16:creationId xmlns:a16="http://schemas.microsoft.com/office/drawing/2014/main" id="{DEF76966-B0EA-3344-AA63-F2BB9F5FFF6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58368" y="5383324"/>
            <a:ext cx="3038969" cy="653986"/>
          </a:xfrm>
          <a:prstGeom prst="rect">
            <a:avLst/>
          </a:prstGeom>
        </p:spPr>
      </p:pic>
      <p:sp>
        <p:nvSpPr>
          <p:cNvPr id="8" name="Text Placeholder 7">
            <a:extLst>
              <a:ext uri="{FF2B5EF4-FFF2-40B4-BE49-F238E27FC236}">
                <a16:creationId xmlns:a16="http://schemas.microsoft.com/office/drawing/2014/main" id="{F0734D86-3E3D-8648-A97A-7CAFCF59DE3A}"/>
              </a:ext>
            </a:extLst>
          </p:cNvPr>
          <p:cNvSpPr>
            <a:spLocks noGrp="1"/>
          </p:cNvSpPr>
          <p:nvPr>
            <p:ph type="body" sz="quarter" idx="10" hasCustomPrompt="1"/>
          </p:nvPr>
        </p:nvSpPr>
        <p:spPr>
          <a:xfrm>
            <a:off x="658368" y="1483185"/>
            <a:ext cx="6445250" cy="2492375"/>
          </a:xfrm>
        </p:spPr>
        <p:txBody>
          <a:bodyPr/>
          <a:lstStyle>
            <a:lvl1pPr marL="0" marR="0" indent="0" algn="l" defTabSz="914400" rtl="0" eaLnBrk="1" fontAlgn="auto" latinLnBrk="0" hangingPunct="1">
              <a:lnSpc>
                <a:spcPts val="5800"/>
              </a:lnSpc>
              <a:spcBef>
                <a:spcPct val="0"/>
              </a:spcBef>
              <a:spcAft>
                <a:spcPts val="0"/>
              </a:spcAft>
              <a:buClrTx/>
              <a:buSzTx/>
              <a:buFontTx/>
              <a:buNone/>
              <a:tabLst/>
              <a:defRPr/>
            </a:lvl1pPr>
          </a:lstStyle>
          <a:p>
            <a:pPr marL="0" marR="0" lvl="0" indent="0" algn="l" defTabSz="914400" rtl="0" eaLnBrk="1" fontAlgn="auto" latinLnBrk="0" hangingPunct="1">
              <a:lnSpc>
                <a:spcPts val="5800"/>
              </a:lnSpc>
              <a:spcBef>
                <a:spcPct val="0"/>
              </a:spcBef>
              <a:spcAft>
                <a:spcPts val="0"/>
              </a:spcAft>
              <a:buClrTx/>
              <a:buSzTx/>
              <a:buFontTx/>
              <a:buNone/>
              <a:tabLst/>
              <a:defRPr/>
            </a:pPr>
            <a:r>
              <a:rPr kumimoji="0" lang="en-US" sz="6000" b="1" i="0" u="none" strike="noStrike" kern="1200" cap="all" spc="0" normalizeH="0" baseline="0" noProof="0" dirty="0">
                <a:ln>
                  <a:noFill/>
                </a:ln>
                <a:solidFill>
                  <a:srgbClr val="005BBB"/>
                </a:solidFill>
                <a:effectLst/>
                <a:uLnTx/>
                <a:uFillTx/>
                <a:latin typeface="Century Gothic" panose="020B0502020202020204" pitchFamily="34" charset="0"/>
                <a:ea typeface="+mn-ea"/>
                <a:cs typeface="Arial" charset="0"/>
              </a:rPr>
              <a:t>Presentation</a:t>
            </a:r>
            <a:br>
              <a:rPr kumimoji="0" lang="en-US" sz="6000" b="1" i="0" u="none" strike="noStrike" kern="1200" cap="all" spc="0" normalizeH="0" baseline="0" noProof="0" dirty="0">
                <a:ln>
                  <a:noFill/>
                </a:ln>
                <a:solidFill>
                  <a:srgbClr val="005BBB"/>
                </a:solidFill>
                <a:effectLst/>
                <a:uLnTx/>
                <a:uFillTx/>
                <a:latin typeface="Century Gothic" panose="020B0502020202020204" pitchFamily="34" charset="0"/>
                <a:ea typeface="+mn-ea"/>
                <a:cs typeface="Arial" charset="0"/>
              </a:rPr>
            </a:br>
            <a:r>
              <a:rPr kumimoji="0" lang="en-US" sz="6000" b="1" i="0" u="none" strike="noStrike" kern="1200" cap="all" spc="0" normalizeH="0" baseline="0" noProof="0" dirty="0">
                <a:ln>
                  <a:noFill/>
                </a:ln>
                <a:solidFill>
                  <a:srgbClr val="005BBB"/>
                </a:solidFill>
                <a:effectLst/>
                <a:uLnTx/>
                <a:uFillTx/>
                <a:latin typeface="Century Gothic" panose="020B0502020202020204" pitchFamily="34" charset="0"/>
                <a:ea typeface="+mn-ea"/>
                <a:cs typeface="Arial" charset="0"/>
              </a:rPr>
              <a:t>title </a:t>
            </a:r>
          </a:p>
        </p:txBody>
      </p:sp>
    </p:spTree>
    <p:extLst>
      <p:ext uri="{BB962C8B-B14F-4D97-AF65-F5344CB8AC3E}">
        <p14:creationId xmlns:p14="http://schemas.microsoft.com/office/powerpoint/2010/main" val="660340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D386E3-47F7-785C-AC7D-57DB27502F06}"/>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31530"/>
            <a:ext cx="12192000" cy="6850064"/>
          </a:xfrm>
          <a:prstGeom prst="rect">
            <a:avLst/>
          </a:prstGeom>
        </p:spPr>
      </p:pic>
      <p:sp>
        <p:nvSpPr>
          <p:cNvPr id="2" name="Title 1">
            <a:extLst>
              <a:ext uri="{FF2B5EF4-FFF2-40B4-BE49-F238E27FC236}">
                <a16:creationId xmlns:a16="http://schemas.microsoft.com/office/drawing/2014/main" id="{0B4B7AA1-D6F6-4B4A-B5B1-981CED01C3EE}"/>
              </a:ext>
            </a:extLst>
          </p:cNvPr>
          <p:cNvSpPr>
            <a:spLocks noGrp="1"/>
          </p:cNvSpPr>
          <p:nvPr>
            <p:ph type="title"/>
          </p:nvPr>
        </p:nvSpPr>
        <p:spPr>
          <a:xfrm>
            <a:off x="678079" y="165430"/>
            <a:ext cx="10515600" cy="863600"/>
          </a:xfrm>
        </p:spPr>
        <p:txBody>
          <a:bodyPr anchor="b" anchorCtr="0"/>
          <a:lstStyle>
            <a:lvl1pPr>
              <a:defRPr>
                <a:solidFill>
                  <a:schemeClr val="accent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C72516B-CCCF-5F4A-9B01-AA30C70462C0}"/>
              </a:ext>
            </a:extLst>
          </p:cNvPr>
          <p:cNvSpPr>
            <a:spLocks noGrp="1"/>
          </p:cNvSpPr>
          <p:nvPr>
            <p:ph idx="1"/>
          </p:nvPr>
        </p:nvSpPr>
        <p:spPr>
          <a:xfrm>
            <a:off x="678079" y="1449408"/>
            <a:ext cx="10515600" cy="4351338"/>
          </a:xfrm>
        </p:spPr>
        <p:txBody>
          <a:bodyPr/>
          <a:lstStyle>
            <a:lvl1pPr>
              <a:defRPr>
                <a:solidFill>
                  <a:srgbClr val="014AAE"/>
                </a:solidFill>
              </a:defRPr>
            </a:lvl1pPr>
            <a:lvl2pPr>
              <a:defRPr>
                <a:solidFill>
                  <a:srgbClr val="014AAE"/>
                </a:solidFill>
              </a:defRPr>
            </a:lvl2pPr>
            <a:lvl3pPr>
              <a:defRPr>
                <a:solidFill>
                  <a:srgbClr val="014AAE"/>
                </a:solidFill>
              </a:defRPr>
            </a:lvl3pPr>
            <a:lvl4pPr>
              <a:defRPr>
                <a:solidFill>
                  <a:srgbClr val="014AAE"/>
                </a:solidFill>
              </a:defRPr>
            </a:lvl4pPr>
            <a:lvl5pPr>
              <a:defRPr>
                <a:solidFill>
                  <a:srgbClr val="014AA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3F9AE38-E3F9-C245-B7DE-C4C9EB4982E9}"/>
              </a:ext>
            </a:extLst>
          </p:cNvPr>
          <p:cNvSpPr>
            <a:spLocks noGrp="1"/>
          </p:cNvSpPr>
          <p:nvPr>
            <p:ph type="sldNum" sz="quarter" idx="12"/>
          </p:nvPr>
        </p:nvSpPr>
        <p:spPr>
          <a:xfrm>
            <a:off x="5684883" y="6551913"/>
            <a:ext cx="501992" cy="317151"/>
          </a:xfrm>
          <a:prstGeom prst="rect">
            <a:avLst/>
          </a:prstGeom>
        </p:spPr>
        <p:txBody>
          <a:bodyPr anchor="b" anchorCtr="0"/>
          <a:lstStyle>
            <a:lvl1pPr>
              <a:defRPr sz="1400" b="0">
                <a:solidFill>
                  <a:schemeClr val="tx1"/>
                </a:solidFill>
                <a:latin typeface="Menlo" panose="020B0609030804020204" pitchFamily="49" charset="0"/>
                <a:ea typeface="Menlo" panose="020B0609030804020204" pitchFamily="49" charset="0"/>
                <a:cs typeface="Menlo" panose="020B0609030804020204" pitchFamily="49" charset="0"/>
              </a:defRPr>
            </a:lvl1pPr>
          </a:lstStyle>
          <a:p>
            <a:fld id="{6088BDBC-A55A-0D4E-9238-49D16FB07DCD}" type="slidenum">
              <a:rPr lang="en-US" smtClean="0"/>
              <a:pPr/>
              <a:t>‹#›</a:t>
            </a:fld>
            <a:endParaRPr lang="en-US"/>
          </a:p>
        </p:txBody>
      </p:sp>
      <p:pic>
        <p:nvPicPr>
          <p:cNvPr id="5" name="Picture 4">
            <a:extLst>
              <a:ext uri="{FF2B5EF4-FFF2-40B4-BE49-F238E27FC236}">
                <a16:creationId xmlns:a16="http://schemas.microsoft.com/office/drawing/2014/main" id="{E05278AA-B099-F756-F75F-A869D4525C5F}"/>
              </a:ext>
            </a:extLst>
          </p:cNvPr>
          <p:cNvPicPr>
            <a:picLocks noChangeAspect="1"/>
          </p:cNvPicPr>
          <p:nvPr userDrawn="1"/>
        </p:nvPicPr>
        <p:blipFill>
          <a:blip r:embed="rId3"/>
          <a:stretch>
            <a:fillRect/>
          </a:stretch>
        </p:blipFill>
        <p:spPr>
          <a:xfrm>
            <a:off x="0" y="6107064"/>
            <a:ext cx="1524000" cy="762000"/>
          </a:xfrm>
          <a:prstGeom prst="rect">
            <a:avLst/>
          </a:prstGeom>
        </p:spPr>
      </p:pic>
    </p:spTree>
    <p:extLst>
      <p:ext uri="{BB962C8B-B14F-4D97-AF65-F5344CB8AC3E}">
        <p14:creationId xmlns:p14="http://schemas.microsoft.com/office/powerpoint/2010/main" val="1597499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C903E-4803-134F-AB27-D21C948085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FF41F8-4CD0-3A46-B3EE-ADF0D1E05D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AE7B2E-4180-0140-A0EE-DC140A802CD2}"/>
              </a:ext>
            </a:extLst>
          </p:cNvPr>
          <p:cNvSpPr>
            <a:spLocks noGrp="1"/>
          </p:cNvSpPr>
          <p:nvPr>
            <p:ph type="dt" sz="half" idx="10"/>
          </p:nvPr>
        </p:nvSpPr>
        <p:spPr>
          <a:xfrm>
            <a:off x="280982" y="6484940"/>
            <a:ext cx="2743200" cy="365125"/>
          </a:xfrm>
          <a:prstGeom prst="rect">
            <a:avLst/>
          </a:prstGeom>
        </p:spPr>
        <p:txBody>
          <a:bodyPr/>
          <a:lstStyle/>
          <a:p>
            <a:fld id="{E14E46EA-DB6D-514A-88D8-66FF730AD5E0}" type="datetime1">
              <a:rPr lang="en-US" smtClean="0"/>
              <a:t>3/9/26</a:t>
            </a:fld>
            <a:endParaRPr lang="en-US"/>
          </a:p>
        </p:txBody>
      </p:sp>
      <p:sp>
        <p:nvSpPr>
          <p:cNvPr id="5" name="Footer Placeholder 4">
            <a:extLst>
              <a:ext uri="{FF2B5EF4-FFF2-40B4-BE49-F238E27FC236}">
                <a16:creationId xmlns:a16="http://schemas.microsoft.com/office/drawing/2014/main" id="{7605AE1E-10E1-404D-85FC-663086503BF7}"/>
              </a:ext>
            </a:extLst>
          </p:cNvPr>
          <p:cNvSpPr>
            <a:spLocks noGrp="1"/>
          </p:cNvSpPr>
          <p:nvPr>
            <p:ph type="ftr" sz="quarter" idx="11"/>
          </p:nvPr>
        </p:nvSpPr>
        <p:spPr>
          <a:xfrm>
            <a:off x="4038600" y="6484940"/>
            <a:ext cx="4114800" cy="365125"/>
          </a:xfrm>
          <a:prstGeom prst="rect">
            <a:avLst/>
          </a:prstGeom>
        </p:spPr>
        <p:txBody>
          <a:bodyPr/>
          <a:lstStyle/>
          <a:p>
            <a:r>
              <a:rPr lang="en-US"/>
              <a:t>UB</a:t>
            </a:r>
          </a:p>
        </p:txBody>
      </p:sp>
      <p:sp>
        <p:nvSpPr>
          <p:cNvPr id="6" name="Slide Number Placeholder 5">
            <a:extLst>
              <a:ext uri="{FF2B5EF4-FFF2-40B4-BE49-F238E27FC236}">
                <a16:creationId xmlns:a16="http://schemas.microsoft.com/office/drawing/2014/main" id="{7B884B96-5E86-3D4C-8295-0989BEF3ED4C}"/>
              </a:ext>
            </a:extLst>
          </p:cNvPr>
          <p:cNvSpPr>
            <a:spLocks noGrp="1"/>
          </p:cNvSpPr>
          <p:nvPr>
            <p:ph type="sldNum" sz="quarter" idx="12"/>
          </p:nvPr>
        </p:nvSpPr>
        <p:spPr>
          <a:xfrm>
            <a:off x="9339272" y="6484940"/>
            <a:ext cx="2743200" cy="365125"/>
          </a:xfrm>
          <a:prstGeom prst="rect">
            <a:avLst/>
          </a:prstGeom>
        </p:spPr>
        <p:txBody>
          <a:bodyPr/>
          <a:lstStyle/>
          <a:p>
            <a:fld id="{6088BDBC-A55A-0D4E-9238-49D16FB07DCD}" type="slidenum">
              <a:rPr lang="en-US" smtClean="0"/>
              <a:t>‹#›</a:t>
            </a:fld>
            <a:endParaRPr lang="en-US"/>
          </a:p>
        </p:txBody>
      </p:sp>
    </p:spTree>
    <p:extLst>
      <p:ext uri="{BB962C8B-B14F-4D97-AF65-F5344CB8AC3E}">
        <p14:creationId xmlns:p14="http://schemas.microsoft.com/office/powerpoint/2010/main" val="3894315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A3CC1-F046-9A4F-899D-098AD752D8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F1B690-400D-AE40-A601-FF00109DB6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A0E1D4-774B-BB4E-BFAC-DF0936DF76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4EC447-F086-E942-9EE8-0600383EE06A}"/>
              </a:ext>
            </a:extLst>
          </p:cNvPr>
          <p:cNvSpPr>
            <a:spLocks noGrp="1"/>
          </p:cNvSpPr>
          <p:nvPr>
            <p:ph type="dt" sz="half" idx="10"/>
          </p:nvPr>
        </p:nvSpPr>
        <p:spPr>
          <a:xfrm>
            <a:off x="280982" y="6484940"/>
            <a:ext cx="2743200" cy="365125"/>
          </a:xfrm>
          <a:prstGeom prst="rect">
            <a:avLst/>
          </a:prstGeom>
        </p:spPr>
        <p:txBody>
          <a:bodyPr/>
          <a:lstStyle/>
          <a:p>
            <a:fld id="{4A703512-4B06-EE47-B919-5BA2C010F920}" type="datetime1">
              <a:rPr lang="en-US" smtClean="0"/>
              <a:t>3/9/26</a:t>
            </a:fld>
            <a:endParaRPr lang="en-US"/>
          </a:p>
        </p:txBody>
      </p:sp>
      <p:sp>
        <p:nvSpPr>
          <p:cNvPr id="6" name="Footer Placeholder 5">
            <a:extLst>
              <a:ext uri="{FF2B5EF4-FFF2-40B4-BE49-F238E27FC236}">
                <a16:creationId xmlns:a16="http://schemas.microsoft.com/office/drawing/2014/main" id="{A5A3D18C-25CE-AA4B-A73E-B46B96E5B7B7}"/>
              </a:ext>
            </a:extLst>
          </p:cNvPr>
          <p:cNvSpPr>
            <a:spLocks noGrp="1"/>
          </p:cNvSpPr>
          <p:nvPr>
            <p:ph type="ftr" sz="quarter" idx="11"/>
          </p:nvPr>
        </p:nvSpPr>
        <p:spPr>
          <a:xfrm>
            <a:off x="4038600" y="6484940"/>
            <a:ext cx="4114800" cy="365125"/>
          </a:xfrm>
          <a:prstGeom prst="rect">
            <a:avLst/>
          </a:prstGeom>
        </p:spPr>
        <p:txBody>
          <a:bodyPr/>
          <a:lstStyle/>
          <a:p>
            <a:r>
              <a:rPr lang="en-US"/>
              <a:t>UB</a:t>
            </a:r>
          </a:p>
        </p:txBody>
      </p:sp>
      <p:sp>
        <p:nvSpPr>
          <p:cNvPr id="7" name="Slide Number Placeholder 6">
            <a:extLst>
              <a:ext uri="{FF2B5EF4-FFF2-40B4-BE49-F238E27FC236}">
                <a16:creationId xmlns:a16="http://schemas.microsoft.com/office/drawing/2014/main" id="{0C6C780A-4C69-8943-BE7B-A518385297E0}"/>
              </a:ext>
            </a:extLst>
          </p:cNvPr>
          <p:cNvSpPr>
            <a:spLocks noGrp="1"/>
          </p:cNvSpPr>
          <p:nvPr>
            <p:ph type="sldNum" sz="quarter" idx="12"/>
          </p:nvPr>
        </p:nvSpPr>
        <p:spPr>
          <a:xfrm>
            <a:off x="9339272" y="6484940"/>
            <a:ext cx="2743200" cy="365125"/>
          </a:xfrm>
          <a:prstGeom prst="rect">
            <a:avLst/>
          </a:prstGeom>
        </p:spPr>
        <p:txBody>
          <a:bodyPr/>
          <a:lstStyle/>
          <a:p>
            <a:fld id="{6088BDBC-A55A-0D4E-9238-49D16FB07DCD}" type="slidenum">
              <a:rPr lang="en-US" smtClean="0"/>
              <a:t>‹#›</a:t>
            </a:fld>
            <a:endParaRPr lang="en-US"/>
          </a:p>
        </p:txBody>
      </p:sp>
    </p:spTree>
    <p:extLst>
      <p:ext uri="{BB962C8B-B14F-4D97-AF65-F5344CB8AC3E}">
        <p14:creationId xmlns:p14="http://schemas.microsoft.com/office/powerpoint/2010/main" val="301194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9DDA6-1472-5140-83CA-00E768B54C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4CA5C1-A757-AB46-A0C5-CD0DA342FC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0A17B4-80FF-5F4B-B852-390BC1948C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04E944-9940-0B43-A059-1BE4E3EB6B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8B5AB0-1923-0B43-BE76-4B6C90654E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0EFABA-D2AE-4944-ADB6-63E839EC6502}"/>
              </a:ext>
            </a:extLst>
          </p:cNvPr>
          <p:cNvSpPr>
            <a:spLocks noGrp="1"/>
          </p:cNvSpPr>
          <p:nvPr>
            <p:ph type="dt" sz="half" idx="10"/>
          </p:nvPr>
        </p:nvSpPr>
        <p:spPr>
          <a:xfrm>
            <a:off x="280982" y="6484940"/>
            <a:ext cx="2743200" cy="365125"/>
          </a:xfrm>
          <a:prstGeom prst="rect">
            <a:avLst/>
          </a:prstGeom>
        </p:spPr>
        <p:txBody>
          <a:bodyPr/>
          <a:lstStyle/>
          <a:p>
            <a:fld id="{F0BF0248-29B6-F541-A1D6-BBDE16E072DD}" type="datetime1">
              <a:rPr lang="en-US" smtClean="0"/>
              <a:t>3/9/26</a:t>
            </a:fld>
            <a:endParaRPr lang="en-US"/>
          </a:p>
        </p:txBody>
      </p:sp>
      <p:sp>
        <p:nvSpPr>
          <p:cNvPr id="8" name="Footer Placeholder 7">
            <a:extLst>
              <a:ext uri="{FF2B5EF4-FFF2-40B4-BE49-F238E27FC236}">
                <a16:creationId xmlns:a16="http://schemas.microsoft.com/office/drawing/2014/main" id="{3F0D4525-EA83-6848-B9BB-A5CF47E1235B}"/>
              </a:ext>
            </a:extLst>
          </p:cNvPr>
          <p:cNvSpPr>
            <a:spLocks noGrp="1"/>
          </p:cNvSpPr>
          <p:nvPr>
            <p:ph type="ftr" sz="quarter" idx="11"/>
          </p:nvPr>
        </p:nvSpPr>
        <p:spPr>
          <a:xfrm>
            <a:off x="4038600" y="6484940"/>
            <a:ext cx="4114800" cy="365125"/>
          </a:xfrm>
          <a:prstGeom prst="rect">
            <a:avLst/>
          </a:prstGeom>
        </p:spPr>
        <p:txBody>
          <a:bodyPr/>
          <a:lstStyle/>
          <a:p>
            <a:r>
              <a:rPr lang="en-US"/>
              <a:t>UB</a:t>
            </a:r>
          </a:p>
        </p:txBody>
      </p:sp>
      <p:sp>
        <p:nvSpPr>
          <p:cNvPr id="9" name="Slide Number Placeholder 8">
            <a:extLst>
              <a:ext uri="{FF2B5EF4-FFF2-40B4-BE49-F238E27FC236}">
                <a16:creationId xmlns:a16="http://schemas.microsoft.com/office/drawing/2014/main" id="{22F455BB-B79D-F64F-9020-84A57E73E12D}"/>
              </a:ext>
            </a:extLst>
          </p:cNvPr>
          <p:cNvSpPr>
            <a:spLocks noGrp="1"/>
          </p:cNvSpPr>
          <p:nvPr>
            <p:ph type="sldNum" sz="quarter" idx="12"/>
          </p:nvPr>
        </p:nvSpPr>
        <p:spPr>
          <a:xfrm>
            <a:off x="9339272" y="6484940"/>
            <a:ext cx="2743200" cy="365125"/>
          </a:xfrm>
          <a:prstGeom prst="rect">
            <a:avLst/>
          </a:prstGeom>
        </p:spPr>
        <p:txBody>
          <a:bodyPr/>
          <a:lstStyle/>
          <a:p>
            <a:fld id="{6088BDBC-A55A-0D4E-9238-49D16FB07DCD}" type="slidenum">
              <a:rPr lang="en-US" smtClean="0"/>
              <a:t>‹#›</a:t>
            </a:fld>
            <a:endParaRPr lang="en-US"/>
          </a:p>
        </p:txBody>
      </p:sp>
    </p:spTree>
    <p:extLst>
      <p:ext uri="{BB962C8B-B14F-4D97-AF65-F5344CB8AC3E}">
        <p14:creationId xmlns:p14="http://schemas.microsoft.com/office/powerpoint/2010/main" val="3883161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56CBB87-5902-7744-A4E7-EE8EDAF527E0}"/>
              </a:ext>
            </a:extLst>
          </p:cNvPr>
          <p:cNvSpPr>
            <a:spLocks noGrp="1"/>
          </p:cNvSpPr>
          <p:nvPr>
            <p:ph type="sldNum" sz="quarter" idx="12"/>
          </p:nvPr>
        </p:nvSpPr>
        <p:spPr>
          <a:xfrm>
            <a:off x="5684883" y="6551913"/>
            <a:ext cx="501992" cy="317151"/>
          </a:xfrm>
          <a:prstGeom prst="rect">
            <a:avLst/>
          </a:prstGeom>
        </p:spPr>
        <p:txBody>
          <a:bodyPr anchor="b" anchorCtr="0"/>
          <a:lstStyle>
            <a:lvl1pPr>
              <a:defRPr sz="1400" b="0">
                <a:solidFill>
                  <a:schemeClr val="tx1"/>
                </a:solidFill>
                <a:latin typeface="Menlo" panose="020B0609030804020204" pitchFamily="49" charset="0"/>
                <a:ea typeface="Menlo" panose="020B0609030804020204" pitchFamily="49" charset="0"/>
                <a:cs typeface="Menlo" panose="020B0609030804020204" pitchFamily="49" charset="0"/>
              </a:defRPr>
            </a:lvl1pPr>
          </a:lstStyle>
          <a:p>
            <a:fld id="{6088BDBC-A55A-0D4E-9238-49D16FB07DCD}" type="slidenum">
              <a:rPr lang="en-US" smtClean="0"/>
              <a:pPr/>
              <a:t>‹#›</a:t>
            </a:fld>
            <a:endParaRPr lang="en-US"/>
          </a:p>
        </p:txBody>
      </p:sp>
      <p:sp>
        <p:nvSpPr>
          <p:cNvPr id="8" name="Rectangle 7">
            <a:extLst>
              <a:ext uri="{FF2B5EF4-FFF2-40B4-BE49-F238E27FC236}">
                <a16:creationId xmlns:a16="http://schemas.microsoft.com/office/drawing/2014/main" id="{7D84DD06-51EA-4F41-AE88-9A4601A7015E}"/>
              </a:ext>
            </a:extLst>
          </p:cNvPr>
          <p:cNvSpPr/>
          <p:nvPr userDrawn="1"/>
        </p:nvSpPr>
        <p:spPr>
          <a:xfrm>
            <a:off x="375138" y="2394802"/>
            <a:ext cx="11816862" cy="1101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7B47C3C-68C2-09BC-5A20-25EB1A794059}"/>
              </a:ext>
            </a:extLst>
          </p:cNvPr>
          <p:cNvPicPr>
            <a:picLocks noChangeAspect="1"/>
          </p:cNvPicPr>
          <p:nvPr userDrawn="1"/>
        </p:nvPicPr>
        <p:blipFill>
          <a:blip r:embed="rId2"/>
          <a:stretch>
            <a:fillRect/>
          </a:stretch>
        </p:blipFill>
        <p:spPr>
          <a:xfrm>
            <a:off x="10679723" y="6129656"/>
            <a:ext cx="1524000" cy="762000"/>
          </a:xfrm>
          <a:prstGeom prst="rect">
            <a:avLst/>
          </a:prstGeom>
        </p:spPr>
      </p:pic>
    </p:spTree>
    <p:extLst>
      <p:ext uri="{BB962C8B-B14F-4D97-AF65-F5344CB8AC3E}">
        <p14:creationId xmlns:p14="http://schemas.microsoft.com/office/powerpoint/2010/main" val="2796375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1E6C5-F017-F540-92C2-1D2BF28B558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27A7BE-01A5-604C-828E-62791FF5D2D0}"/>
              </a:ext>
            </a:extLst>
          </p:cNvPr>
          <p:cNvSpPr>
            <a:spLocks noGrp="1"/>
          </p:cNvSpPr>
          <p:nvPr>
            <p:ph type="dt" sz="half" idx="10"/>
          </p:nvPr>
        </p:nvSpPr>
        <p:spPr>
          <a:xfrm>
            <a:off x="280982" y="6484940"/>
            <a:ext cx="2743200" cy="365125"/>
          </a:xfrm>
          <a:prstGeom prst="rect">
            <a:avLst/>
          </a:prstGeom>
        </p:spPr>
        <p:txBody>
          <a:bodyPr/>
          <a:lstStyle/>
          <a:p>
            <a:fld id="{C7CFD90E-F155-6A43-B571-E2B4666C1DF6}" type="datetime1">
              <a:rPr lang="en-US" smtClean="0"/>
              <a:t>3/9/26</a:t>
            </a:fld>
            <a:endParaRPr lang="en-US"/>
          </a:p>
        </p:txBody>
      </p:sp>
      <p:sp>
        <p:nvSpPr>
          <p:cNvPr id="4" name="Footer Placeholder 3">
            <a:extLst>
              <a:ext uri="{FF2B5EF4-FFF2-40B4-BE49-F238E27FC236}">
                <a16:creationId xmlns:a16="http://schemas.microsoft.com/office/drawing/2014/main" id="{163CBFD0-DCCE-A74E-97B9-31B32953D408}"/>
              </a:ext>
            </a:extLst>
          </p:cNvPr>
          <p:cNvSpPr>
            <a:spLocks noGrp="1"/>
          </p:cNvSpPr>
          <p:nvPr>
            <p:ph type="ftr" sz="quarter" idx="11"/>
          </p:nvPr>
        </p:nvSpPr>
        <p:spPr>
          <a:xfrm>
            <a:off x="4038600" y="6484940"/>
            <a:ext cx="4114800" cy="365125"/>
          </a:xfrm>
          <a:prstGeom prst="rect">
            <a:avLst/>
          </a:prstGeom>
        </p:spPr>
        <p:txBody>
          <a:bodyPr/>
          <a:lstStyle/>
          <a:p>
            <a:r>
              <a:rPr lang="en-US"/>
              <a:t>UB</a:t>
            </a:r>
          </a:p>
        </p:txBody>
      </p:sp>
      <p:sp>
        <p:nvSpPr>
          <p:cNvPr id="5" name="Slide Number Placeholder 4">
            <a:extLst>
              <a:ext uri="{FF2B5EF4-FFF2-40B4-BE49-F238E27FC236}">
                <a16:creationId xmlns:a16="http://schemas.microsoft.com/office/drawing/2014/main" id="{29E14C57-EA7C-C947-BB4A-4B35D0FF1AAA}"/>
              </a:ext>
            </a:extLst>
          </p:cNvPr>
          <p:cNvSpPr>
            <a:spLocks noGrp="1"/>
          </p:cNvSpPr>
          <p:nvPr>
            <p:ph type="sldNum" sz="quarter" idx="12"/>
          </p:nvPr>
        </p:nvSpPr>
        <p:spPr>
          <a:xfrm>
            <a:off x="9339272" y="6484940"/>
            <a:ext cx="2743200" cy="365125"/>
          </a:xfrm>
          <a:prstGeom prst="rect">
            <a:avLst/>
          </a:prstGeom>
        </p:spPr>
        <p:txBody>
          <a:bodyPr/>
          <a:lstStyle/>
          <a:p>
            <a:fld id="{6088BDBC-A55A-0D4E-9238-49D16FB07DCD}" type="slidenum">
              <a:rPr lang="en-US" smtClean="0"/>
              <a:t>‹#›</a:t>
            </a:fld>
            <a:endParaRPr lang="en-US"/>
          </a:p>
        </p:txBody>
      </p:sp>
    </p:spTree>
    <p:extLst>
      <p:ext uri="{BB962C8B-B14F-4D97-AF65-F5344CB8AC3E}">
        <p14:creationId xmlns:p14="http://schemas.microsoft.com/office/powerpoint/2010/main" val="1826450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2F48D-A912-5944-A3CD-71EC7617C5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43EF2B-FE98-A34C-9E17-C18DCC1436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F3D79F-FDC9-8742-98A2-78250DBE22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D6742B-7C63-B54E-B7AA-719B8774D431}"/>
              </a:ext>
            </a:extLst>
          </p:cNvPr>
          <p:cNvSpPr>
            <a:spLocks noGrp="1"/>
          </p:cNvSpPr>
          <p:nvPr>
            <p:ph type="dt" sz="half" idx="10"/>
          </p:nvPr>
        </p:nvSpPr>
        <p:spPr>
          <a:xfrm>
            <a:off x="280982" y="6484940"/>
            <a:ext cx="2743200" cy="365125"/>
          </a:xfrm>
          <a:prstGeom prst="rect">
            <a:avLst/>
          </a:prstGeom>
        </p:spPr>
        <p:txBody>
          <a:bodyPr/>
          <a:lstStyle/>
          <a:p>
            <a:fld id="{247DCFCF-1206-B743-B73D-85F000A75FF3}" type="datetime1">
              <a:rPr lang="en-US" smtClean="0"/>
              <a:t>3/9/26</a:t>
            </a:fld>
            <a:endParaRPr lang="en-US"/>
          </a:p>
        </p:txBody>
      </p:sp>
      <p:sp>
        <p:nvSpPr>
          <p:cNvPr id="6" name="Footer Placeholder 5">
            <a:extLst>
              <a:ext uri="{FF2B5EF4-FFF2-40B4-BE49-F238E27FC236}">
                <a16:creationId xmlns:a16="http://schemas.microsoft.com/office/drawing/2014/main" id="{3896D8F2-2705-734E-A79A-90E80EB0F86A}"/>
              </a:ext>
            </a:extLst>
          </p:cNvPr>
          <p:cNvSpPr>
            <a:spLocks noGrp="1"/>
          </p:cNvSpPr>
          <p:nvPr>
            <p:ph type="ftr" sz="quarter" idx="11"/>
          </p:nvPr>
        </p:nvSpPr>
        <p:spPr>
          <a:xfrm>
            <a:off x="4038600" y="6484940"/>
            <a:ext cx="4114800" cy="365125"/>
          </a:xfrm>
          <a:prstGeom prst="rect">
            <a:avLst/>
          </a:prstGeom>
        </p:spPr>
        <p:txBody>
          <a:bodyPr/>
          <a:lstStyle/>
          <a:p>
            <a:r>
              <a:rPr lang="en-US"/>
              <a:t>UB</a:t>
            </a:r>
          </a:p>
        </p:txBody>
      </p:sp>
      <p:sp>
        <p:nvSpPr>
          <p:cNvPr id="7" name="Slide Number Placeholder 6">
            <a:extLst>
              <a:ext uri="{FF2B5EF4-FFF2-40B4-BE49-F238E27FC236}">
                <a16:creationId xmlns:a16="http://schemas.microsoft.com/office/drawing/2014/main" id="{C9D108B6-418F-A642-A0E4-1191F96DFA15}"/>
              </a:ext>
            </a:extLst>
          </p:cNvPr>
          <p:cNvSpPr>
            <a:spLocks noGrp="1"/>
          </p:cNvSpPr>
          <p:nvPr>
            <p:ph type="sldNum" sz="quarter" idx="12"/>
          </p:nvPr>
        </p:nvSpPr>
        <p:spPr>
          <a:xfrm>
            <a:off x="9339272" y="6484940"/>
            <a:ext cx="2743200" cy="365125"/>
          </a:xfrm>
          <a:prstGeom prst="rect">
            <a:avLst/>
          </a:prstGeom>
        </p:spPr>
        <p:txBody>
          <a:bodyPr/>
          <a:lstStyle/>
          <a:p>
            <a:fld id="{6088BDBC-A55A-0D4E-9238-49D16FB07DCD}" type="slidenum">
              <a:rPr lang="en-US" smtClean="0"/>
              <a:t>‹#›</a:t>
            </a:fld>
            <a:endParaRPr lang="en-US"/>
          </a:p>
        </p:txBody>
      </p:sp>
    </p:spTree>
    <p:extLst>
      <p:ext uri="{BB962C8B-B14F-4D97-AF65-F5344CB8AC3E}">
        <p14:creationId xmlns:p14="http://schemas.microsoft.com/office/powerpoint/2010/main" val="3941734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D42B7-9655-DB46-A00A-7B5B9B6590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C0AC25-D0F0-054E-9C4C-01E5923C1D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3948B72-6045-5641-B2B9-6451EF5D73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C82DE-B816-6549-9FFB-CAD7609C2245}"/>
              </a:ext>
            </a:extLst>
          </p:cNvPr>
          <p:cNvSpPr>
            <a:spLocks noGrp="1"/>
          </p:cNvSpPr>
          <p:nvPr>
            <p:ph type="dt" sz="half" idx="10"/>
          </p:nvPr>
        </p:nvSpPr>
        <p:spPr>
          <a:xfrm>
            <a:off x="280982" y="6484940"/>
            <a:ext cx="2743200" cy="365125"/>
          </a:xfrm>
          <a:prstGeom prst="rect">
            <a:avLst/>
          </a:prstGeom>
        </p:spPr>
        <p:txBody>
          <a:bodyPr/>
          <a:lstStyle/>
          <a:p>
            <a:fld id="{B12E302E-C790-FE45-B9BF-241F43D7A189}" type="datetime1">
              <a:rPr lang="en-US" smtClean="0"/>
              <a:t>3/9/26</a:t>
            </a:fld>
            <a:endParaRPr lang="en-US"/>
          </a:p>
        </p:txBody>
      </p:sp>
      <p:sp>
        <p:nvSpPr>
          <p:cNvPr id="6" name="Footer Placeholder 5">
            <a:extLst>
              <a:ext uri="{FF2B5EF4-FFF2-40B4-BE49-F238E27FC236}">
                <a16:creationId xmlns:a16="http://schemas.microsoft.com/office/drawing/2014/main" id="{16A34E5B-AD2B-D44F-854B-3D497099C5B6}"/>
              </a:ext>
            </a:extLst>
          </p:cNvPr>
          <p:cNvSpPr>
            <a:spLocks noGrp="1"/>
          </p:cNvSpPr>
          <p:nvPr>
            <p:ph type="ftr" sz="quarter" idx="11"/>
          </p:nvPr>
        </p:nvSpPr>
        <p:spPr>
          <a:xfrm>
            <a:off x="4038600" y="6484940"/>
            <a:ext cx="4114800" cy="365125"/>
          </a:xfrm>
          <a:prstGeom prst="rect">
            <a:avLst/>
          </a:prstGeom>
        </p:spPr>
        <p:txBody>
          <a:bodyPr/>
          <a:lstStyle/>
          <a:p>
            <a:r>
              <a:rPr lang="en-US"/>
              <a:t>UB</a:t>
            </a:r>
          </a:p>
        </p:txBody>
      </p:sp>
      <p:sp>
        <p:nvSpPr>
          <p:cNvPr id="7" name="Slide Number Placeholder 6">
            <a:extLst>
              <a:ext uri="{FF2B5EF4-FFF2-40B4-BE49-F238E27FC236}">
                <a16:creationId xmlns:a16="http://schemas.microsoft.com/office/drawing/2014/main" id="{4592EE40-2824-B248-86DC-EFD7365560A7}"/>
              </a:ext>
            </a:extLst>
          </p:cNvPr>
          <p:cNvSpPr>
            <a:spLocks noGrp="1"/>
          </p:cNvSpPr>
          <p:nvPr>
            <p:ph type="sldNum" sz="quarter" idx="12"/>
          </p:nvPr>
        </p:nvSpPr>
        <p:spPr>
          <a:xfrm>
            <a:off x="9339272" y="6484940"/>
            <a:ext cx="2743200" cy="365125"/>
          </a:xfrm>
          <a:prstGeom prst="rect">
            <a:avLst/>
          </a:prstGeom>
        </p:spPr>
        <p:txBody>
          <a:bodyPr/>
          <a:lstStyle/>
          <a:p>
            <a:fld id="{6088BDBC-A55A-0D4E-9238-49D16FB07DCD}" type="slidenum">
              <a:rPr lang="en-US" smtClean="0"/>
              <a:t>‹#›</a:t>
            </a:fld>
            <a:endParaRPr lang="en-US"/>
          </a:p>
        </p:txBody>
      </p:sp>
    </p:spTree>
    <p:extLst>
      <p:ext uri="{BB962C8B-B14F-4D97-AF65-F5344CB8AC3E}">
        <p14:creationId xmlns:p14="http://schemas.microsoft.com/office/powerpoint/2010/main" val="1527853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F58E7A-C450-D148-A984-F08FF70205C7}"/>
              </a:ext>
            </a:extLst>
          </p:cNvPr>
          <p:cNvSpPr>
            <a:spLocks noGrp="1"/>
          </p:cNvSpPr>
          <p:nvPr>
            <p:ph type="title"/>
          </p:nvPr>
        </p:nvSpPr>
        <p:spPr>
          <a:xfrm>
            <a:off x="838200" y="365126"/>
            <a:ext cx="10515600" cy="863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34C519E-3F8A-F440-B472-05854D5EB80D}"/>
              </a:ext>
            </a:extLst>
          </p:cNvPr>
          <p:cNvSpPr>
            <a:spLocks noGrp="1"/>
          </p:cNvSpPr>
          <p:nvPr>
            <p:ph type="body" idx="1"/>
          </p:nvPr>
        </p:nvSpPr>
        <p:spPr>
          <a:xfrm>
            <a:off x="838200" y="175418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07885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p:txStyles>
    <p:titleStyle>
      <a:lvl1pPr algn="l" defTabSz="914400" rtl="0" eaLnBrk="1" latinLnBrk="0" hangingPunct="1">
        <a:lnSpc>
          <a:spcPct val="90000"/>
        </a:lnSpc>
        <a:spcBef>
          <a:spcPct val="0"/>
        </a:spcBef>
        <a:buNone/>
        <a:defRPr sz="4400" kern="1200">
          <a:solidFill>
            <a:schemeClr val="tx1"/>
          </a:solidFill>
          <a:latin typeface="Avenir Book" panose="02000503020000020003" pitchFamily="2" charset="0"/>
          <a:ea typeface="+mj-ea"/>
          <a:cs typeface="Futura Medium" panose="020B0602020204020303" pitchFamily="34" charset="-79"/>
        </a:defRPr>
      </a:lvl1pPr>
    </p:titleStyle>
    <p:bodyStyle>
      <a:lvl1pPr marL="228600" indent="-228600" algn="l" defTabSz="914400" rtl="0" eaLnBrk="1" latinLnBrk="0" hangingPunct="1">
        <a:lnSpc>
          <a:spcPct val="90000"/>
        </a:lnSpc>
        <a:spcBef>
          <a:spcPts val="1000"/>
        </a:spcBef>
        <a:buClr>
          <a:schemeClr val="accent2"/>
        </a:buClr>
        <a:buFont typeface="Wingdings" pitchFamily="2" charset="2"/>
        <a:buChar char="§"/>
        <a:defRPr sz="2800" kern="1200">
          <a:solidFill>
            <a:schemeClr val="tx1"/>
          </a:solidFill>
          <a:latin typeface="Avenir Book" panose="02000503020000020003" pitchFamily="2" charset="0"/>
          <a:ea typeface="Segoe UI Historic" panose="020B0502040204020203" pitchFamily="34" charset="0"/>
          <a:cs typeface="Segoe UI Historic" panose="020B0502040204020203" pitchFamily="34" charset="0"/>
        </a:defRPr>
      </a:lvl1pPr>
      <a:lvl2pPr marL="685800" indent="-228600" algn="l" defTabSz="914400" rtl="0" eaLnBrk="1" latinLnBrk="0" hangingPunct="1">
        <a:lnSpc>
          <a:spcPct val="90000"/>
        </a:lnSpc>
        <a:spcBef>
          <a:spcPts val="500"/>
        </a:spcBef>
        <a:buClr>
          <a:schemeClr val="accent2"/>
        </a:buClr>
        <a:buFont typeface="Wingdings" pitchFamily="2" charset="2"/>
        <a:buChar char="§"/>
        <a:defRPr sz="2400" kern="1200">
          <a:solidFill>
            <a:schemeClr val="tx1"/>
          </a:solidFill>
          <a:latin typeface="Avenir Book" panose="02000503020000020003" pitchFamily="2" charset="0"/>
          <a:ea typeface="Segoe UI Historic" panose="020B0502040204020203" pitchFamily="34" charset="0"/>
          <a:cs typeface="Segoe UI Historic" panose="020B0502040204020203" pitchFamily="34" charset="0"/>
        </a:defRPr>
      </a:lvl2pPr>
      <a:lvl3pPr marL="1143000" indent="-228600" algn="l" defTabSz="914400" rtl="0" eaLnBrk="1" latinLnBrk="0" hangingPunct="1">
        <a:lnSpc>
          <a:spcPct val="90000"/>
        </a:lnSpc>
        <a:spcBef>
          <a:spcPts val="500"/>
        </a:spcBef>
        <a:buClr>
          <a:schemeClr val="accent2"/>
        </a:buClr>
        <a:buFont typeface="Wingdings" pitchFamily="2" charset="2"/>
        <a:buChar char="§"/>
        <a:defRPr sz="2000" kern="1200">
          <a:solidFill>
            <a:schemeClr val="tx1"/>
          </a:solidFill>
          <a:latin typeface="Avenir Book" panose="02000503020000020003" pitchFamily="2" charset="0"/>
          <a:ea typeface="Segoe UI Historic" panose="020B0502040204020203" pitchFamily="34" charset="0"/>
          <a:cs typeface="Segoe UI Historic" panose="020B0502040204020203" pitchFamily="34" charset="0"/>
        </a:defRPr>
      </a:lvl3pPr>
      <a:lvl4pPr marL="1600200" indent="-228600" algn="l" defTabSz="914400" rtl="0" eaLnBrk="1" latinLnBrk="0" hangingPunct="1">
        <a:lnSpc>
          <a:spcPct val="90000"/>
        </a:lnSpc>
        <a:spcBef>
          <a:spcPts val="500"/>
        </a:spcBef>
        <a:buClr>
          <a:schemeClr val="accent2"/>
        </a:buClr>
        <a:buFont typeface="Wingdings" pitchFamily="2" charset="2"/>
        <a:buChar char="§"/>
        <a:defRPr sz="1800" kern="1200">
          <a:solidFill>
            <a:schemeClr val="tx1"/>
          </a:solidFill>
          <a:latin typeface="Avenir Book" panose="02000503020000020003" pitchFamily="2" charset="0"/>
          <a:ea typeface="Segoe UI Historic" panose="020B0502040204020203" pitchFamily="34" charset="0"/>
          <a:cs typeface="Segoe UI Historic" panose="020B0502040204020203" pitchFamily="34" charset="0"/>
        </a:defRPr>
      </a:lvl4pPr>
      <a:lvl5pPr marL="2057400" indent="-228600" algn="l" defTabSz="914400" rtl="0" eaLnBrk="1" latinLnBrk="0" hangingPunct="1">
        <a:lnSpc>
          <a:spcPct val="90000"/>
        </a:lnSpc>
        <a:spcBef>
          <a:spcPts val="500"/>
        </a:spcBef>
        <a:buClr>
          <a:schemeClr val="accent2"/>
        </a:buClr>
        <a:buFont typeface="Wingdings" pitchFamily="2" charset="2"/>
        <a:buChar char="§"/>
        <a:defRPr sz="1800" kern="1200">
          <a:solidFill>
            <a:schemeClr val="tx1"/>
          </a:solidFill>
          <a:latin typeface="Avenir Book" panose="02000503020000020003" pitchFamily="2" charset="0"/>
          <a:ea typeface="Segoe UI Historic" panose="020B0502040204020203" pitchFamily="34" charset="0"/>
          <a:cs typeface="Segoe UI Historic"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3.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youtube.com/watch?v=oVFPW0r4jWk"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tiff"/><Relationship Id="rId7" Type="http://schemas.openxmlformats.org/officeDocument/2006/relationships/image" Target="../media/image26.tiff"/><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5.tiff"/><Relationship Id="rId5" Type="http://schemas.openxmlformats.org/officeDocument/2006/relationships/image" Target="../media/image24.tiff"/><Relationship Id="rId4" Type="http://schemas.openxmlformats.org/officeDocument/2006/relationships/image" Target="../media/image23.tiff"/></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tiff"/></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tiff"/></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factitious.augamestudio.com/#/"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1.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tiff"/><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tiff"/><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53.tiff"/><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www.nytimes.com/2018/10/15/technology/myanmar-facebook-genocide.html"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tiff"/><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FD571-BF14-950D-BDF6-1D772EE20F28}"/>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4D190E33-7469-5038-FA03-533CAF41085F}"/>
              </a:ext>
            </a:extLst>
          </p:cNvPr>
          <p:cNvSpPr>
            <a:spLocks noGrp="1"/>
          </p:cNvSpPr>
          <p:nvPr>
            <p:ph type="dt" sz="half" idx="4294967295"/>
          </p:nvPr>
        </p:nvSpPr>
        <p:spPr>
          <a:xfrm>
            <a:off x="0" y="6484938"/>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2067CE-DC2A-3C42-8429-E81EC704DE8B}"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76F0E09-7ED7-BA13-D9C8-89D222D772FD}"/>
              </a:ext>
            </a:extLst>
          </p:cNvPr>
          <p:cNvSpPr txBox="1"/>
          <p:nvPr/>
        </p:nvSpPr>
        <p:spPr>
          <a:xfrm>
            <a:off x="480108" y="2666854"/>
            <a:ext cx="6985817" cy="21852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venir Book" panose="02000503020000020003" pitchFamily="2" charset="0"/>
                <a:ea typeface="+mn-ea"/>
                <a:cs typeface="+mn-cs"/>
              </a:rPr>
              <a:t>Lecture 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b="1" dirty="0">
              <a:solidFill>
                <a:srgbClr val="0070C0"/>
              </a:solidFill>
              <a:latin typeface="Avenir Book" panose="02000503020000020003"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venir Book" panose="02000503020000020003" pitchFamily="2" charset="0"/>
                <a:ea typeface="+mn-ea"/>
                <a:cs typeface="+mn-cs"/>
              </a:rPr>
              <a:t>Social Media</a:t>
            </a:r>
            <a:endParaRPr kumimoji="0" lang="en-US" sz="4400" b="1" i="0" u="none" strike="noStrike" kern="1200" cap="none" spc="0" normalizeH="0" baseline="0" noProof="0" dirty="0">
              <a:ln>
                <a:noFill/>
              </a:ln>
              <a:solidFill>
                <a:srgbClr val="0070C0"/>
              </a:solidFill>
              <a:effectLst/>
              <a:uLnTx/>
              <a:uFillTx/>
              <a:latin typeface="Avenir Book" panose="02000503020000020003"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70C0"/>
              </a:solidFill>
              <a:effectLst/>
              <a:uLnTx/>
              <a:uFillTx/>
              <a:latin typeface="Avenir Book" panose="02000503020000020003" pitchFamily="2" charset="0"/>
              <a:ea typeface="+mn-ea"/>
              <a:cs typeface="+mn-cs"/>
            </a:endParaRPr>
          </a:p>
        </p:txBody>
      </p:sp>
      <p:sp>
        <p:nvSpPr>
          <p:cNvPr id="13" name="TextBox 12">
            <a:extLst>
              <a:ext uri="{FF2B5EF4-FFF2-40B4-BE49-F238E27FC236}">
                <a16:creationId xmlns:a16="http://schemas.microsoft.com/office/drawing/2014/main" id="{2CE8006D-7019-6205-A1DE-6342F7A1E1FC}"/>
              </a:ext>
            </a:extLst>
          </p:cNvPr>
          <p:cNvSpPr txBox="1"/>
          <p:nvPr/>
        </p:nvSpPr>
        <p:spPr>
          <a:xfrm>
            <a:off x="480108" y="4510285"/>
            <a:ext cx="668215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E7E6E6">
                    <a:lumMod val="50000"/>
                  </a:srgbClr>
                </a:solidFill>
                <a:effectLst/>
                <a:uLnTx/>
                <a:uFillTx/>
                <a:latin typeface="Avenir Book" panose="02000503020000020003" pitchFamily="2" charset="0"/>
                <a:ea typeface="+mn-ea"/>
                <a:cs typeface="+mn-cs"/>
              </a:rPr>
              <a:t>Kenneth (Kenny) Joseph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E7E6E6">
                    <a:lumMod val="50000"/>
                  </a:srgbClr>
                </a:solidFill>
                <a:effectLst/>
                <a:uLnTx/>
                <a:uFillTx/>
                <a:latin typeface="Avenir Book" panose="02000503020000020003" pitchFamily="2" charset="0"/>
                <a:ea typeface="+mn-ea"/>
                <a:cs typeface="+mn-cs"/>
              </a:rPr>
              <a:t> </a:t>
            </a:r>
            <a:endParaRPr kumimoji="0" lang="en-US" sz="2400" b="0" i="0" u="none" strike="noStrike" kern="1200" cap="none" spc="0" normalizeH="0" baseline="0" noProof="0" dirty="0">
              <a:ln>
                <a:noFill/>
              </a:ln>
              <a:solidFill>
                <a:srgbClr val="E7E6E6">
                  <a:lumMod val="50000"/>
                </a:srgbClr>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13699262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09E5749-8949-564B-B93D-FFEB4CBD5171}"/>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FCA9F3-E38A-1948-A7BD-9C5B1CFDFAF3}" type="datetime1">
              <a:rPr lang="en-US" smtClean="0"/>
              <a:pPr/>
              <a:t>3/9/26</a:t>
            </a:fld>
            <a:endParaRPr lang="en-US"/>
          </a:p>
        </p:txBody>
      </p:sp>
      <p:sp>
        <p:nvSpPr>
          <p:cNvPr id="5" name="Footer Placeholder 4">
            <a:extLst>
              <a:ext uri="{FF2B5EF4-FFF2-40B4-BE49-F238E27FC236}">
                <a16:creationId xmlns:a16="http://schemas.microsoft.com/office/drawing/2014/main" id="{4529F3F6-2B4A-8843-86E8-1AD4298654AF}"/>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6" name="Slide Number Placeholder 5">
            <a:extLst>
              <a:ext uri="{FF2B5EF4-FFF2-40B4-BE49-F238E27FC236}">
                <a16:creationId xmlns:a16="http://schemas.microsoft.com/office/drawing/2014/main" id="{A0F37133-04F8-4C40-B38E-048271D14CBE}"/>
              </a:ext>
            </a:extLst>
          </p:cNvPr>
          <p:cNvSpPr>
            <a:spLocks noGrp="1"/>
          </p:cNvSpPr>
          <p:nvPr>
            <p:ph type="sldNum" sz="quarter" idx="12"/>
          </p:nvPr>
        </p:nvSpPr>
        <p:spPr/>
        <p:txBody>
          <a:bodyPr/>
          <a:lstStyle/>
          <a:p>
            <a:fld id="{6088BDBC-A55A-0D4E-9238-49D16FB07DCD}" type="slidenum">
              <a:rPr lang="en-US" smtClean="0"/>
              <a:t>10</a:t>
            </a:fld>
            <a:endParaRPr lang="en-US"/>
          </a:p>
        </p:txBody>
      </p:sp>
      <p:pic>
        <p:nvPicPr>
          <p:cNvPr id="9" name="Picture 8">
            <a:extLst>
              <a:ext uri="{FF2B5EF4-FFF2-40B4-BE49-F238E27FC236}">
                <a16:creationId xmlns:a16="http://schemas.microsoft.com/office/drawing/2014/main" id="{CC989227-806E-7345-893B-3C1A514A96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8213" y="197927"/>
            <a:ext cx="3802327" cy="5069770"/>
          </a:xfrm>
          <a:prstGeom prst="rect">
            <a:avLst/>
          </a:prstGeom>
        </p:spPr>
      </p:pic>
      <p:pic>
        <p:nvPicPr>
          <p:cNvPr id="10" name="Picture 9">
            <a:extLst>
              <a:ext uri="{FF2B5EF4-FFF2-40B4-BE49-F238E27FC236}">
                <a16:creationId xmlns:a16="http://schemas.microsoft.com/office/drawing/2014/main" id="{0389CE01-5AB6-1441-A02F-F71DA47EE8F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661"/>
          <a:stretch/>
        </p:blipFill>
        <p:spPr>
          <a:xfrm>
            <a:off x="6696076" y="245328"/>
            <a:ext cx="5045318" cy="5202603"/>
          </a:xfrm>
          <a:prstGeom prst="rect">
            <a:avLst/>
          </a:prstGeom>
        </p:spPr>
      </p:pic>
      <p:sp>
        <p:nvSpPr>
          <p:cNvPr id="11" name="Rectangle 10">
            <a:extLst>
              <a:ext uri="{FF2B5EF4-FFF2-40B4-BE49-F238E27FC236}">
                <a16:creationId xmlns:a16="http://schemas.microsoft.com/office/drawing/2014/main" id="{0C6996A0-541C-5E44-A2FC-31541B78AE11}"/>
              </a:ext>
            </a:extLst>
          </p:cNvPr>
          <p:cNvSpPr/>
          <p:nvPr/>
        </p:nvSpPr>
        <p:spPr>
          <a:xfrm>
            <a:off x="125656" y="5553153"/>
            <a:ext cx="11615738" cy="646331"/>
          </a:xfrm>
          <a:prstGeom prst="rect">
            <a:avLst/>
          </a:prstGeom>
        </p:spPr>
        <p:txBody>
          <a:bodyPr wrap="square">
            <a:spAutoFit/>
          </a:bodyPr>
          <a:lstStyle/>
          <a:p>
            <a:pPr lvl="1" algn="ctr"/>
            <a:r>
              <a:rPr lang="en-US" sz="3600" b="1" dirty="0">
                <a:latin typeface="Century Gothic" panose="020B0502020202020204" pitchFamily="34" charset="0"/>
              </a:rPr>
              <a:t>What happened (anything)?</a:t>
            </a:r>
          </a:p>
        </p:txBody>
      </p:sp>
    </p:spTree>
    <p:extLst>
      <p:ext uri="{BB962C8B-B14F-4D97-AF65-F5344CB8AC3E}">
        <p14:creationId xmlns:p14="http://schemas.microsoft.com/office/powerpoint/2010/main" val="12557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C00AA5-E530-A0EE-5BA9-78313F54A7D0}"/>
              </a:ext>
            </a:extLst>
          </p:cNvPr>
          <p:cNvSpPr>
            <a:spLocks noGrp="1"/>
          </p:cNvSpPr>
          <p:nvPr>
            <p:ph type="title"/>
          </p:nvPr>
        </p:nvSpPr>
        <p:spPr/>
        <p:txBody>
          <a:bodyPr/>
          <a:lstStyle/>
          <a:p>
            <a:r>
              <a:rPr lang="en-US" dirty="0"/>
              <a:t>Update 1</a:t>
            </a:r>
          </a:p>
        </p:txBody>
      </p:sp>
      <p:sp>
        <p:nvSpPr>
          <p:cNvPr id="5" name="Content Placeholder 4">
            <a:extLst>
              <a:ext uri="{FF2B5EF4-FFF2-40B4-BE49-F238E27FC236}">
                <a16:creationId xmlns:a16="http://schemas.microsoft.com/office/drawing/2014/main" id="{FF9C2D38-4F7D-37B9-9E4E-ACD4BAC012CE}"/>
              </a:ext>
            </a:extLst>
          </p:cNvPr>
          <p:cNvSpPr>
            <a:spLocks noGrp="1"/>
          </p:cNvSpPr>
          <p:nvPr>
            <p:ph idx="1"/>
          </p:nvPr>
        </p:nvSpPr>
        <p:spPr>
          <a:xfrm>
            <a:off x="678079" y="1130431"/>
            <a:ext cx="10515600" cy="4908863"/>
          </a:xfrm>
        </p:spPr>
        <p:txBody>
          <a:bodyPr>
            <a:normAutofit fontScale="70000" lnSpcReduction="20000"/>
          </a:bodyPr>
          <a:lstStyle/>
          <a:p>
            <a:r>
              <a:rPr lang="en-US" dirty="0"/>
              <a:t>What has happened since?</a:t>
            </a:r>
          </a:p>
          <a:p>
            <a:pPr lvl="1"/>
            <a:r>
              <a:rPr lang="en-US" dirty="0"/>
              <a:t>The “central hubs” have shifted away from mainstream news</a:t>
            </a:r>
          </a:p>
          <a:p>
            <a:pPr lvl="1"/>
            <a:r>
              <a:rPr lang="en-US" dirty="0"/>
              <a:t>Platform ownership has changed [Instagram, Twitter, TikTok]</a:t>
            </a:r>
          </a:p>
          <a:p>
            <a:pPr lvl="1"/>
            <a:r>
              <a:rPr lang="en-US" dirty="0"/>
              <a:t>Jan 6</a:t>
            </a:r>
            <a:r>
              <a:rPr lang="en-US" baseline="30000" dirty="0"/>
              <a:t>th</a:t>
            </a:r>
            <a:r>
              <a:rPr lang="en-US" dirty="0"/>
              <a:t> – More visceral/physical manifestation of the online environment</a:t>
            </a:r>
          </a:p>
          <a:p>
            <a:pPr lvl="1"/>
            <a:r>
              <a:rPr lang="en-US" dirty="0"/>
              <a:t>Exacerbation of political polarization</a:t>
            </a:r>
          </a:p>
          <a:p>
            <a:pPr lvl="1"/>
            <a:r>
              <a:rPr lang="en-US" dirty="0"/>
              <a:t>Influencer culture – the media mogul has been reshaped</a:t>
            </a:r>
          </a:p>
          <a:p>
            <a:pPr lvl="1"/>
            <a:r>
              <a:rPr lang="en-US" dirty="0"/>
              <a:t>Transparency has decreased</a:t>
            </a:r>
          </a:p>
          <a:p>
            <a:pPr lvl="1"/>
            <a:r>
              <a:rPr lang="en-US" dirty="0"/>
              <a:t>TOS have changed and so has their enforcement [shadow banning]</a:t>
            </a:r>
          </a:p>
          <a:p>
            <a:pPr lvl="1"/>
            <a:r>
              <a:rPr lang="en-US" dirty="0"/>
              <a:t>COVID</a:t>
            </a:r>
          </a:p>
          <a:p>
            <a:pPr lvl="1"/>
            <a:r>
              <a:rPr lang="en-US" dirty="0"/>
              <a:t>Screen time has increased</a:t>
            </a:r>
          </a:p>
          <a:p>
            <a:pPr lvl="1"/>
            <a:r>
              <a:rPr lang="en-US" dirty="0"/>
              <a:t>Algorithm-first social media</a:t>
            </a:r>
          </a:p>
          <a:p>
            <a:pPr lvl="1"/>
            <a:r>
              <a:rPr lang="en-US" dirty="0"/>
              <a:t>Cultural homogenization</a:t>
            </a:r>
          </a:p>
          <a:p>
            <a:pPr lvl="1"/>
            <a:r>
              <a:rPr lang="en-US" dirty="0"/>
              <a:t>Identity niches have increased</a:t>
            </a:r>
          </a:p>
          <a:p>
            <a:pPr lvl="1"/>
            <a:r>
              <a:rPr lang="en-US" dirty="0"/>
              <a:t>Platforms that are just AI</a:t>
            </a:r>
          </a:p>
          <a:p>
            <a:pPr lvl="1"/>
            <a:r>
              <a:rPr lang="en-US" dirty="0"/>
              <a:t>Automated [or mostly automated] content</a:t>
            </a:r>
          </a:p>
          <a:p>
            <a:pPr lvl="1"/>
            <a:r>
              <a:rPr lang="en-US" dirty="0"/>
              <a:t>Democratization of audiences/capital for businesses</a:t>
            </a:r>
          </a:p>
          <a:p>
            <a:pPr lvl="1"/>
            <a:r>
              <a:rPr lang="en-US" dirty="0"/>
              <a:t>Multi-modal content</a:t>
            </a:r>
          </a:p>
          <a:p>
            <a:r>
              <a:rPr lang="en-US" dirty="0"/>
              <a:t>Later, to keep in mind… what might be done about it?</a:t>
            </a:r>
          </a:p>
        </p:txBody>
      </p:sp>
      <p:sp>
        <p:nvSpPr>
          <p:cNvPr id="2" name="Slide Number Placeholder 1">
            <a:extLst>
              <a:ext uri="{FF2B5EF4-FFF2-40B4-BE49-F238E27FC236}">
                <a16:creationId xmlns:a16="http://schemas.microsoft.com/office/drawing/2014/main" id="{6C91E39C-D327-6006-C371-3A88F88D423F}"/>
              </a:ext>
            </a:extLst>
          </p:cNvPr>
          <p:cNvSpPr>
            <a:spLocks noGrp="1"/>
          </p:cNvSpPr>
          <p:nvPr>
            <p:ph type="sldNum" sz="quarter" idx="12"/>
          </p:nvPr>
        </p:nvSpPr>
        <p:spPr/>
        <p:txBody>
          <a:bodyPr/>
          <a:lstStyle/>
          <a:p>
            <a:fld id="{6088BDBC-A55A-0D4E-9238-49D16FB07DCD}" type="slidenum">
              <a:rPr lang="en-US" smtClean="0"/>
              <a:pPr/>
              <a:t>11</a:t>
            </a:fld>
            <a:endParaRPr lang="en-US"/>
          </a:p>
        </p:txBody>
      </p:sp>
    </p:spTree>
    <p:extLst>
      <p:ext uri="{BB962C8B-B14F-4D97-AF65-F5344CB8AC3E}">
        <p14:creationId xmlns:p14="http://schemas.microsoft.com/office/powerpoint/2010/main" val="2933671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452017B-8F66-2D45-9E48-AA393FBCEFC5}"/>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FCA9F3-E38A-1948-A7BD-9C5B1CFDFAF3}" type="datetime1">
              <a:rPr lang="en-US" smtClean="0"/>
              <a:pPr/>
              <a:t>3/9/26</a:t>
            </a:fld>
            <a:endParaRPr lang="en-US"/>
          </a:p>
        </p:txBody>
      </p:sp>
      <p:sp>
        <p:nvSpPr>
          <p:cNvPr id="5" name="Footer Placeholder 4">
            <a:extLst>
              <a:ext uri="{FF2B5EF4-FFF2-40B4-BE49-F238E27FC236}">
                <a16:creationId xmlns:a16="http://schemas.microsoft.com/office/drawing/2014/main" id="{22C7A90B-1BB5-7D4C-9313-8CF8C0C45DA5}"/>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6" name="Slide Number Placeholder 5">
            <a:extLst>
              <a:ext uri="{FF2B5EF4-FFF2-40B4-BE49-F238E27FC236}">
                <a16:creationId xmlns:a16="http://schemas.microsoft.com/office/drawing/2014/main" id="{547F8625-B95C-0240-AF88-5FD988C43B4A}"/>
              </a:ext>
            </a:extLst>
          </p:cNvPr>
          <p:cNvSpPr>
            <a:spLocks noGrp="1"/>
          </p:cNvSpPr>
          <p:nvPr>
            <p:ph type="sldNum" sz="quarter" idx="12"/>
          </p:nvPr>
        </p:nvSpPr>
        <p:spPr/>
        <p:txBody>
          <a:bodyPr/>
          <a:lstStyle/>
          <a:p>
            <a:fld id="{6088BDBC-A55A-0D4E-9238-49D16FB07DCD}" type="slidenum">
              <a:rPr lang="en-US" smtClean="0"/>
              <a:t>12</a:t>
            </a:fld>
            <a:endParaRPr lang="en-US"/>
          </a:p>
        </p:txBody>
      </p:sp>
      <p:sp>
        <p:nvSpPr>
          <p:cNvPr id="3" name="Content Placeholder 2">
            <a:extLst>
              <a:ext uri="{FF2B5EF4-FFF2-40B4-BE49-F238E27FC236}">
                <a16:creationId xmlns:a16="http://schemas.microsoft.com/office/drawing/2014/main" id="{796B10FB-F614-9F45-B8D8-05324D5C436E}"/>
              </a:ext>
            </a:extLst>
          </p:cNvPr>
          <p:cNvSpPr>
            <a:spLocks noGrp="1"/>
          </p:cNvSpPr>
          <p:nvPr>
            <p:ph idx="4294967295"/>
          </p:nvPr>
        </p:nvSpPr>
        <p:spPr>
          <a:xfrm>
            <a:off x="1273996" y="799743"/>
            <a:ext cx="9092629" cy="4351338"/>
          </a:xfrm>
        </p:spPr>
        <p:txBody>
          <a:bodyPr>
            <a:noAutofit/>
          </a:bodyPr>
          <a:lstStyle/>
          <a:p>
            <a:pPr lvl="1"/>
            <a:r>
              <a:rPr lang="en-US" sz="4000" b="1" dirty="0"/>
              <a:t>What is it &amp; where did it come from?</a:t>
            </a:r>
          </a:p>
          <a:p>
            <a:pPr lvl="1"/>
            <a:r>
              <a:rPr lang="en-US" sz="4000" dirty="0">
                <a:solidFill>
                  <a:schemeClr val="bg1">
                    <a:lumMod val="65000"/>
                  </a:schemeClr>
                </a:solidFill>
              </a:rPr>
              <a:t>Detailed case study:</a:t>
            </a:r>
          </a:p>
          <a:p>
            <a:pPr lvl="2"/>
            <a:r>
              <a:rPr lang="en-US" sz="3600" dirty="0">
                <a:solidFill>
                  <a:schemeClr val="bg1">
                    <a:lumMod val="65000"/>
                  </a:schemeClr>
                </a:solidFill>
              </a:rPr>
              <a:t>2016 U.S. Election </a:t>
            </a:r>
          </a:p>
          <a:p>
            <a:pPr lvl="1"/>
            <a:r>
              <a:rPr lang="en-US" sz="4400" dirty="0">
                <a:solidFill>
                  <a:schemeClr val="bg1">
                    <a:lumMod val="65000"/>
                  </a:schemeClr>
                </a:solidFill>
              </a:rPr>
              <a:t>The upsides of social media</a:t>
            </a:r>
          </a:p>
          <a:p>
            <a:pPr lvl="1"/>
            <a:r>
              <a:rPr lang="en-US" sz="4000" dirty="0">
                <a:solidFill>
                  <a:schemeClr val="bg1">
                    <a:lumMod val="65000"/>
                  </a:schemeClr>
                </a:solidFill>
              </a:rPr>
              <a:t>The downsides of social media</a:t>
            </a:r>
          </a:p>
        </p:txBody>
      </p:sp>
    </p:spTree>
    <p:extLst>
      <p:ext uri="{BB962C8B-B14F-4D97-AF65-F5344CB8AC3E}">
        <p14:creationId xmlns:p14="http://schemas.microsoft.com/office/powerpoint/2010/main" val="1392983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96B16-C485-414A-B875-2ACA55AB5692}"/>
              </a:ext>
            </a:extLst>
          </p:cNvPr>
          <p:cNvSpPr>
            <a:spLocks noGrp="1"/>
          </p:cNvSpPr>
          <p:nvPr>
            <p:ph type="title"/>
          </p:nvPr>
        </p:nvSpPr>
        <p:spPr/>
        <p:txBody>
          <a:bodyPr>
            <a:normAutofit/>
          </a:bodyPr>
          <a:lstStyle/>
          <a:p>
            <a:r>
              <a:rPr lang="en-US" dirty="0"/>
              <a:t>Web 1.0</a:t>
            </a:r>
          </a:p>
        </p:txBody>
      </p:sp>
      <p:sp>
        <p:nvSpPr>
          <p:cNvPr id="4" name="Date Placeholder 3">
            <a:extLst>
              <a:ext uri="{FF2B5EF4-FFF2-40B4-BE49-F238E27FC236}">
                <a16:creationId xmlns:a16="http://schemas.microsoft.com/office/drawing/2014/main" id="{24AF24D4-BC82-D445-9AD4-40EC44C3A81B}"/>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BAE170-54BC-4F4D-94CB-1CAE3F6273BB}" type="datetime1">
              <a:rPr lang="en-US" smtClean="0"/>
              <a:pPr/>
              <a:t>3/9/26</a:t>
            </a:fld>
            <a:endParaRPr lang="en-US"/>
          </a:p>
        </p:txBody>
      </p:sp>
      <p:sp>
        <p:nvSpPr>
          <p:cNvPr id="5" name="Footer Placeholder 4">
            <a:extLst>
              <a:ext uri="{FF2B5EF4-FFF2-40B4-BE49-F238E27FC236}">
                <a16:creationId xmlns:a16="http://schemas.microsoft.com/office/drawing/2014/main" id="{1692C8E4-0EBB-9D4D-B0E7-F5AA20E70EAE}"/>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6" name="Slide Number Placeholder 5">
            <a:extLst>
              <a:ext uri="{FF2B5EF4-FFF2-40B4-BE49-F238E27FC236}">
                <a16:creationId xmlns:a16="http://schemas.microsoft.com/office/drawing/2014/main" id="{C7CE1AA8-C16B-9B41-9224-4141C6036034}"/>
              </a:ext>
            </a:extLst>
          </p:cNvPr>
          <p:cNvSpPr>
            <a:spLocks noGrp="1"/>
          </p:cNvSpPr>
          <p:nvPr>
            <p:ph type="sldNum" sz="quarter" idx="12"/>
          </p:nvPr>
        </p:nvSpPr>
        <p:spPr/>
        <p:txBody>
          <a:bodyPr/>
          <a:lstStyle/>
          <a:p>
            <a:fld id="{6088BDBC-A55A-0D4E-9238-49D16FB07DCD}" type="slidenum">
              <a:rPr lang="en-US" smtClean="0"/>
              <a:t>13</a:t>
            </a:fld>
            <a:endParaRPr lang="en-US"/>
          </a:p>
        </p:txBody>
      </p:sp>
      <p:sp>
        <p:nvSpPr>
          <p:cNvPr id="7" name="Rectangle 6">
            <a:extLst>
              <a:ext uri="{FF2B5EF4-FFF2-40B4-BE49-F238E27FC236}">
                <a16:creationId xmlns:a16="http://schemas.microsoft.com/office/drawing/2014/main" id="{547A4E95-7933-CA45-81DC-606FF63DCEAD}"/>
              </a:ext>
            </a:extLst>
          </p:cNvPr>
          <p:cNvSpPr/>
          <p:nvPr/>
        </p:nvSpPr>
        <p:spPr>
          <a:xfrm>
            <a:off x="77166" y="5885804"/>
            <a:ext cx="5057795" cy="369332"/>
          </a:xfrm>
          <a:prstGeom prst="rect">
            <a:avLst/>
          </a:prstGeom>
        </p:spPr>
        <p:txBody>
          <a:bodyPr wrap="none">
            <a:spAutoFit/>
          </a:bodyPr>
          <a:lstStyle/>
          <a:p>
            <a:r>
              <a:rPr lang="en-US" dirty="0"/>
              <a:t>https://</a:t>
            </a:r>
            <a:r>
              <a:rPr lang="en-US" dirty="0" err="1"/>
              <a:t>sites.google.com</a:t>
            </a:r>
            <a:r>
              <a:rPr lang="en-US" dirty="0"/>
              <a:t>/site/</a:t>
            </a:r>
            <a:r>
              <a:rPr lang="en-US" dirty="0" err="1"/>
              <a:t>hciisocialweb</a:t>
            </a:r>
            <a:r>
              <a:rPr lang="en-US" dirty="0"/>
              <a:t>/syllabus</a:t>
            </a:r>
          </a:p>
        </p:txBody>
      </p:sp>
      <p:sp>
        <p:nvSpPr>
          <p:cNvPr id="3" name="Rectangle 2">
            <a:extLst>
              <a:ext uri="{FF2B5EF4-FFF2-40B4-BE49-F238E27FC236}">
                <a16:creationId xmlns:a16="http://schemas.microsoft.com/office/drawing/2014/main" id="{22ED0E7D-11C5-EE4E-81E1-A15527F225D3}"/>
              </a:ext>
            </a:extLst>
          </p:cNvPr>
          <p:cNvSpPr/>
          <p:nvPr/>
        </p:nvSpPr>
        <p:spPr>
          <a:xfrm>
            <a:off x="6447935" y="1704378"/>
            <a:ext cx="4732256" cy="4590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Century Gothic" panose="020B0502020202020204" pitchFamily="34" charset="0"/>
              </a:rPr>
              <a:t>The original focus of the web was to </a:t>
            </a:r>
            <a:r>
              <a:rPr lang="en-US" sz="3600" b="1" dirty="0">
                <a:solidFill>
                  <a:schemeClr val="tx1"/>
                </a:solidFill>
                <a:latin typeface="Century Gothic" panose="020B0502020202020204" pitchFamily="34" charset="0"/>
              </a:rPr>
              <a:t>connect users to information</a:t>
            </a:r>
            <a:endParaRPr lang="en-US" sz="3600" dirty="0">
              <a:solidFill>
                <a:schemeClr val="tx1"/>
              </a:solidFill>
              <a:latin typeface="Century Gothic" panose="020B0502020202020204" pitchFamily="34" charset="0"/>
            </a:endParaRPr>
          </a:p>
        </p:txBody>
      </p:sp>
      <p:pic>
        <p:nvPicPr>
          <p:cNvPr id="9" name="Picture 8">
            <a:extLst>
              <a:ext uri="{FF2B5EF4-FFF2-40B4-BE49-F238E27FC236}">
                <a16:creationId xmlns:a16="http://schemas.microsoft.com/office/drawing/2014/main" id="{683963D9-2B0D-A84B-89FE-CD13F4EBFEAC}"/>
              </a:ext>
            </a:extLst>
          </p:cNvPr>
          <p:cNvPicPr>
            <a:picLocks noChangeAspect="1"/>
          </p:cNvPicPr>
          <p:nvPr/>
        </p:nvPicPr>
        <p:blipFill>
          <a:blip r:embed="rId3"/>
          <a:stretch>
            <a:fillRect/>
          </a:stretch>
        </p:blipFill>
        <p:spPr>
          <a:xfrm>
            <a:off x="666432" y="1755215"/>
            <a:ext cx="5623677" cy="3845085"/>
          </a:xfrm>
          <a:prstGeom prst="rect">
            <a:avLst/>
          </a:prstGeom>
        </p:spPr>
      </p:pic>
    </p:spTree>
    <p:extLst>
      <p:ext uri="{BB962C8B-B14F-4D97-AF65-F5344CB8AC3E}">
        <p14:creationId xmlns:p14="http://schemas.microsoft.com/office/powerpoint/2010/main" val="4063763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96B16-C485-414A-B875-2ACA55AB5692}"/>
              </a:ext>
            </a:extLst>
          </p:cNvPr>
          <p:cNvSpPr>
            <a:spLocks noGrp="1"/>
          </p:cNvSpPr>
          <p:nvPr>
            <p:ph type="title"/>
          </p:nvPr>
        </p:nvSpPr>
        <p:spPr/>
        <p:txBody>
          <a:bodyPr>
            <a:normAutofit/>
          </a:bodyPr>
          <a:lstStyle/>
          <a:p>
            <a:r>
              <a:rPr lang="en-US" dirty="0"/>
              <a:t>The move from Web 1.0 – 2.0</a:t>
            </a:r>
          </a:p>
        </p:txBody>
      </p:sp>
      <p:sp>
        <p:nvSpPr>
          <p:cNvPr id="4" name="Date Placeholder 3">
            <a:extLst>
              <a:ext uri="{FF2B5EF4-FFF2-40B4-BE49-F238E27FC236}">
                <a16:creationId xmlns:a16="http://schemas.microsoft.com/office/drawing/2014/main" id="{24AF24D4-BC82-D445-9AD4-40EC44C3A81B}"/>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BAE170-54BC-4F4D-94CB-1CAE3F6273BB}" type="datetime1">
              <a:rPr lang="en-US" smtClean="0"/>
              <a:pPr/>
              <a:t>3/9/26</a:t>
            </a:fld>
            <a:endParaRPr lang="en-US"/>
          </a:p>
        </p:txBody>
      </p:sp>
      <p:sp>
        <p:nvSpPr>
          <p:cNvPr id="5" name="Footer Placeholder 4">
            <a:extLst>
              <a:ext uri="{FF2B5EF4-FFF2-40B4-BE49-F238E27FC236}">
                <a16:creationId xmlns:a16="http://schemas.microsoft.com/office/drawing/2014/main" id="{1692C8E4-0EBB-9D4D-B0E7-F5AA20E70EAE}"/>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6" name="Slide Number Placeholder 5">
            <a:extLst>
              <a:ext uri="{FF2B5EF4-FFF2-40B4-BE49-F238E27FC236}">
                <a16:creationId xmlns:a16="http://schemas.microsoft.com/office/drawing/2014/main" id="{C7CE1AA8-C16B-9B41-9224-4141C6036034}"/>
              </a:ext>
            </a:extLst>
          </p:cNvPr>
          <p:cNvSpPr>
            <a:spLocks noGrp="1"/>
          </p:cNvSpPr>
          <p:nvPr>
            <p:ph type="sldNum" sz="quarter" idx="12"/>
          </p:nvPr>
        </p:nvSpPr>
        <p:spPr/>
        <p:txBody>
          <a:bodyPr/>
          <a:lstStyle/>
          <a:p>
            <a:fld id="{6088BDBC-A55A-0D4E-9238-49D16FB07DCD}" type="slidenum">
              <a:rPr lang="en-US" smtClean="0"/>
              <a:t>14</a:t>
            </a:fld>
            <a:endParaRPr lang="en-US"/>
          </a:p>
        </p:txBody>
      </p:sp>
      <p:sp>
        <p:nvSpPr>
          <p:cNvPr id="7" name="Rectangle 6">
            <a:extLst>
              <a:ext uri="{FF2B5EF4-FFF2-40B4-BE49-F238E27FC236}">
                <a16:creationId xmlns:a16="http://schemas.microsoft.com/office/drawing/2014/main" id="{547A4E95-7933-CA45-81DC-606FF63DCEAD}"/>
              </a:ext>
            </a:extLst>
          </p:cNvPr>
          <p:cNvSpPr/>
          <p:nvPr/>
        </p:nvSpPr>
        <p:spPr>
          <a:xfrm>
            <a:off x="0" y="5828970"/>
            <a:ext cx="5057795" cy="369332"/>
          </a:xfrm>
          <a:prstGeom prst="rect">
            <a:avLst/>
          </a:prstGeom>
        </p:spPr>
        <p:txBody>
          <a:bodyPr wrap="none">
            <a:spAutoFit/>
          </a:bodyPr>
          <a:lstStyle/>
          <a:p>
            <a:r>
              <a:rPr lang="en-US" dirty="0"/>
              <a:t>https://</a:t>
            </a:r>
            <a:r>
              <a:rPr lang="en-US" dirty="0" err="1"/>
              <a:t>sites.google.com</a:t>
            </a:r>
            <a:r>
              <a:rPr lang="en-US" dirty="0"/>
              <a:t>/site/</a:t>
            </a:r>
            <a:r>
              <a:rPr lang="en-US" dirty="0" err="1"/>
              <a:t>hciisocialweb</a:t>
            </a:r>
            <a:r>
              <a:rPr lang="en-US" dirty="0"/>
              <a:t>/syllabus</a:t>
            </a:r>
          </a:p>
        </p:txBody>
      </p:sp>
      <p:sp>
        <p:nvSpPr>
          <p:cNvPr id="9" name="Rectangle 8">
            <a:extLst>
              <a:ext uri="{FF2B5EF4-FFF2-40B4-BE49-F238E27FC236}">
                <a16:creationId xmlns:a16="http://schemas.microsoft.com/office/drawing/2014/main" id="{9AE0525D-ACF7-4242-A70F-3BE540336072}"/>
              </a:ext>
            </a:extLst>
          </p:cNvPr>
          <p:cNvSpPr/>
          <p:nvPr/>
        </p:nvSpPr>
        <p:spPr>
          <a:xfrm>
            <a:off x="7824321" y="2653523"/>
            <a:ext cx="3369358" cy="1550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Century Gothic" panose="020B0502020202020204" pitchFamily="34" charset="0"/>
              </a:rPr>
              <a:t>Web 2.0 was a shift to connecting users to </a:t>
            </a:r>
            <a:r>
              <a:rPr lang="en-US" sz="3600" b="1" dirty="0">
                <a:solidFill>
                  <a:schemeClr val="tx1"/>
                </a:solidFill>
                <a:latin typeface="Century Gothic" panose="020B0502020202020204" pitchFamily="34" charset="0"/>
              </a:rPr>
              <a:t>other users ... And then great information followed!</a:t>
            </a:r>
            <a:endParaRPr lang="en-US" sz="3600" dirty="0">
              <a:solidFill>
                <a:schemeClr val="tx1"/>
              </a:solidFill>
              <a:latin typeface="Century Gothic" panose="020B0502020202020204" pitchFamily="34" charset="0"/>
            </a:endParaRPr>
          </a:p>
        </p:txBody>
      </p:sp>
      <p:pic>
        <p:nvPicPr>
          <p:cNvPr id="10" name="Picture 9">
            <a:extLst>
              <a:ext uri="{FF2B5EF4-FFF2-40B4-BE49-F238E27FC236}">
                <a16:creationId xmlns:a16="http://schemas.microsoft.com/office/drawing/2014/main" id="{343FA2FC-EA35-3147-8737-5E7F044E1F26}"/>
              </a:ext>
            </a:extLst>
          </p:cNvPr>
          <p:cNvPicPr>
            <a:picLocks noChangeAspect="1"/>
          </p:cNvPicPr>
          <p:nvPr/>
        </p:nvPicPr>
        <p:blipFill>
          <a:blip r:embed="rId3"/>
          <a:stretch>
            <a:fillRect/>
          </a:stretch>
        </p:blipFill>
        <p:spPr>
          <a:xfrm>
            <a:off x="582646" y="1539173"/>
            <a:ext cx="6546192" cy="4255902"/>
          </a:xfrm>
          <a:prstGeom prst="rect">
            <a:avLst/>
          </a:prstGeom>
        </p:spPr>
      </p:pic>
      <p:pic>
        <p:nvPicPr>
          <p:cNvPr id="3" name="Picture 2">
            <a:extLst>
              <a:ext uri="{FF2B5EF4-FFF2-40B4-BE49-F238E27FC236}">
                <a16:creationId xmlns:a16="http://schemas.microsoft.com/office/drawing/2014/main" id="{BEECF7BE-756A-A291-6966-49A16CA856E2}"/>
              </a:ext>
            </a:extLst>
          </p:cNvPr>
          <p:cNvPicPr>
            <a:picLocks noChangeAspect="1"/>
          </p:cNvPicPr>
          <p:nvPr/>
        </p:nvPicPr>
        <p:blipFill>
          <a:blip r:embed="rId3"/>
          <a:stretch>
            <a:fillRect/>
          </a:stretch>
        </p:blipFill>
        <p:spPr>
          <a:xfrm>
            <a:off x="582646" y="1301049"/>
            <a:ext cx="6546192" cy="4255902"/>
          </a:xfrm>
          <a:prstGeom prst="rect">
            <a:avLst/>
          </a:prstGeom>
        </p:spPr>
      </p:pic>
    </p:spTree>
    <p:extLst>
      <p:ext uri="{BB962C8B-B14F-4D97-AF65-F5344CB8AC3E}">
        <p14:creationId xmlns:p14="http://schemas.microsoft.com/office/powerpoint/2010/main" val="94348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00C17-7A11-B34C-9948-5301F52CD60D}"/>
              </a:ext>
            </a:extLst>
          </p:cNvPr>
          <p:cNvSpPr>
            <a:spLocks noGrp="1"/>
          </p:cNvSpPr>
          <p:nvPr>
            <p:ph type="title"/>
          </p:nvPr>
        </p:nvSpPr>
        <p:spPr/>
        <p:txBody>
          <a:bodyPr>
            <a:normAutofit/>
          </a:bodyPr>
          <a:lstStyle/>
          <a:p>
            <a:r>
              <a:rPr lang="en-US" dirty="0"/>
              <a:t>Wikipedia – moving from Web 1.0 - 2.0</a:t>
            </a:r>
          </a:p>
        </p:txBody>
      </p:sp>
      <p:sp>
        <p:nvSpPr>
          <p:cNvPr id="3" name="Content Placeholder 2">
            <a:extLst>
              <a:ext uri="{FF2B5EF4-FFF2-40B4-BE49-F238E27FC236}">
                <a16:creationId xmlns:a16="http://schemas.microsoft.com/office/drawing/2014/main" id="{A0421724-3C12-0F4A-94EC-9B721C8AEDFF}"/>
              </a:ext>
            </a:extLst>
          </p:cNvPr>
          <p:cNvSpPr>
            <a:spLocks noGrp="1"/>
          </p:cNvSpPr>
          <p:nvPr>
            <p:ph idx="1"/>
          </p:nvPr>
        </p:nvSpPr>
        <p:spPr>
          <a:xfrm>
            <a:off x="838200" y="1729212"/>
            <a:ext cx="10515600" cy="4351338"/>
          </a:xfrm>
        </p:spPr>
        <p:txBody>
          <a:bodyPr/>
          <a:lstStyle/>
          <a:p>
            <a:r>
              <a:rPr lang="en-US" dirty="0">
                <a:hlinkClick r:id="rId2"/>
              </a:rPr>
              <a:t>https://www.youtube.com/watch?v=oVFPW0r4jWk</a:t>
            </a:r>
            <a:endParaRPr lang="en-US" dirty="0"/>
          </a:p>
          <a:p>
            <a:endParaRPr lang="en-US" dirty="0"/>
          </a:p>
        </p:txBody>
      </p:sp>
      <p:sp>
        <p:nvSpPr>
          <p:cNvPr id="4" name="Date Placeholder 3">
            <a:extLst>
              <a:ext uri="{FF2B5EF4-FFF2-40B4-BE49-F238E27FC236}">
                <a16:creationId xmlns:a16="http://schemas.microsoft.com/office/drawing/2014/main" id="{97B374C6-C687-A346-909B-2F7C58EAE47B}"/>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BAE170-54BC-4F4D-94CB-1CAE3F6273BB}" type="datetime1">
              <a:rPr lang="en-US" smtClean="0"/>
              <a:pPr/>
              <a:t>3/9/26</a:t>
            </a:fld>
            <a:endParaRPr lang="en-US"/>
          </a:p>
        </p:txBody>
      </p:sp>
      <p:sp>
        <p:nvSpPr>
          <p:cNvPr id="5" name="Footer Placeholder 4">
            <a:extLst>
              <a:ext uri="{FF2B5EF4-FFF2-40B4-BE49-F238E27FC236}">
                <a16:creationId xmlns:a16="http://schemas.microsoft.com/office/drawing/2014/main" id="{38AC1609-3C43-5A4E-A451-16873769BBE6}"/>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6" name="Slide Number Placeholder 5">
            <a:extLst>
              <a:ext uri="{FF2B5EF4-FFF2-40B4-BE49-F238E27FC236}">
                <a16:creationId xmlns:a16="http://schemas.microsoft.com/office/drawing/2014/main" id="{E3235144-DAAC-D848-934A-C5A75ED21332}"/>
              </a:ext>
            </a:extLst>
          </p:cNvPr>
          <p:cNvSpPr>
            <a:spLocks noGrp="1"/>
          </p:cNvSpPr>
          <p:nvPr>
            <p:ph type="sldNum" sz="quarter" idx="12"/>
          </p:nvPr>
        </p:nvSpPr>
        <p:spPr/>
        <p:txBody>
          <a:bodyPr/>
          <a:lstStyle/>
          <a:p>
            <a:fld id="{6088BDBC-A55A-0D4E-9238-49D16FB07DCD}" type="slidenum">
              <a:rPr lang="en-US" smtClean="0"/>
              <a:t>15</a:t>
            </a:fld>
            <a:endParaRPr lang="en-US"/>
          </a:p>
        </p:txBody>
      </p:sp>
    </p:spTree>
    <p:extLst>
      <p:ext uri="{BB962C8B-B14F-4D97-AF65-F5344CB8AC3E}">
        <p14:creationId xmlns:p14="http://schemas.microsoft.com/office/powerpoint/2010/main" val="6811061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03C8F-4A9D-9441-BD13-2633629C2554}"/>
              </a:ext>
            </a:extLst>
          </p:cNvPr>
          <p:cNvSpPr>
            <a:spLocks noGrp="1"/>
          </p:cNvSpPr>
          <p:nvPr>
            <p:ph type="title"/>
          </p:nvPr>
        </p:nvSpPr>
        <p:spPr/>
        <p:txBody>
          <a:bodyPr>
            <a:normAutofit/>
          </a:bodyPr>
          <a:lstStyle/>
          <a:p>
            <a:r>
              <a:rPr lang="en-US" dirty="0"/>
              <a:t>From Web 2.0 to Social Networking Sites</a:t>
            </a:r>
          </a:p>
        </p:txBody>
      </p:sp>
      <p:sp>
        <p:nvSpPr>
          <p:cNvPr id="4" name="Date Placeholder 3">
            <a:extLst>
              <a:ext uri="{FF2B5EF4-FFF2-40B4-BE49-F238E27FC236}">
                <a16:creationId xmlns:a16="http://schemas.microsoft.com/office/drawing/2014/main" id="{DEFF1CB8-95EA-7740-A72B-1081E4DF5D90}"/>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BAE170-54BC-4F4D-94CB-1CAE3F6273BB}" type="datetime1">
              <a:rPr lang="en-US" smtClean="0"/>
              <a:pPr/>
              <a:t>3/9/26</a:t>
            </a:fld>
            <a:endParaRPr lang="en-US"/>
          </a:p>
        </p:txBody>
      </p:sp>
      <p:sp>
        <p:nvSpPr>
          <p:cNvPr id="5" name="Footer Placeholder 4">
            <a:extLst>
              <a:ext uri="{FF2B5EF4-FFF2-40B4-BE49-F238E27FC236}">
                <a16:creationId xmlns:a16="http://schemas.microsoft.com/office/drawing/2014/main" id="{1D044299-57D2-7B4A-B7B7-A547E1EDC140}"/>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6" name="Slide Number Placeholder 5">
            <a:extLst>
              <a:ext uri="{FF2B5EF4-FFF2-40B4-BE49-F238E27FC236}">
                <a16:creationId xmlns:a16="http://schemas.microsoft.com/office/drawing/2014/main" id="{C4752616-9B55-EA4D-93AA-1291CB7C3074}"/>
              </a:ext>
            </a:extLst>
          </p:cNvPr>
          <p:cNvSpPr>
            <a:spLocks noGrp="1"/>
          </p:cNvSpPr>
          <p:nvPr>
            <p:ph type="sldNum" sz="quarter" idx="12"/>
          </p:nvPr>
        </p:nvSpPr>
        <p:spPr/>
        <p:txBody>
          <a:bodyPr/>
          <a:lstStyle/>
          <a:p>
            <a:fld id="{6088BDBC-A55A-0D4E-9238-49D16FB07DCD}" type="slidenum">
              <a:rPr lang="en-US" smtClean="0"/>
              <a:t>16</a:t>
            </a:fld>
            <a:endParaRPr lang="en-US"/>
          </a:p>
        </p:txBody>
      </p:sp>
      <p:pic>
        <p:nvPicPr>
          <p:cNvPr id="7" name="Picture 6">
            <a:extLst>
              <a:ext uri="{FF2B5EF4-FFF2-40B4-BE49-F238E27FC236}">
                <a16:creationId xmlns:a16="http://schemas.microsoft.com/office/drawing/2014/main" id="{C4DBB82C-8E26-A143-A3CA-FF5321C2463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14621" y="1510415"/>
            <a:ext cx="2826215" cy="4924627"/>
          </a:xfrm>
          <a:prstGeom prst="rect">
            <a:avLst/>
          </a:prstGeom>
        </p:spPr>
      </p:pic>
      <p:sp>
        <p:nvSpPr>
          <p:cNvPr id="8" name="Rectangle 7">
            <a:extLst>
              <a:ext uri="{FF2B5EF4-FFF2-40B4-BE49-F238E27FC236}">
                <a16:creationId xmlns:a16="http://schemas.microsoft.com/office/drawing/2014/main" id="{1BC20CA5-DF2E-2E4D-8623-24BA674E14AD}"/>
              </a:ext>
            </a:extLst>
          </p:cNvPr>
          <p:cNvSpPr/>
          <p:nvPr/>
        </p:nvSpPr>
        <p:spPr>
          <a:xfrm>
            <a:off x="0" y="6177163"/>
            <a:ext cx="6096000" cy="307777"/>
          </a:xfrm>
          <a:prstGeom prst="rect">
            <a:avLst/>
          </a:prstGeom>
        </p:spPr>
        <p:txBody>
          <a:bodyPr>
            <a:spAutoFit/>
          </a:bodyPr>
          <a:lstStyle/>
          <a:p>
            <a:r>
              <a:rPr lang="en-US" sz="1400" dirty="0"/>
              <a:t>https://</a:t>
            </a:r>
            <a:r>
              <a:rPr lang="en-US" sz="1400" dirty="0" err="1"/>
              <a:t>onlinelibrary.wiley.com</a:t>
            </a:r>
            <a:r>
              <a:rPr lang="en-US" sz="1400" dirty="0"/>
              <a:t>/</a:t>
            </a:r>
            <a:r>
              <a:rPr lang="en-US" sz="1400" dirty="0" err="1"/>
              <a:t>doi</a:t>
            </a:r>
            <a:r>
              <a:rPr lang="en-US" sz="1400" dirty="0"/>
              <a:t>/full/10.1111/j.1083-6101.2007.00393.x</a:t>
            </a:r>
          </a:p>
        </p:txBody>
      </p:sp>
      <p:sp>
        <p:nvSpPr>
          <p:cNvPr id="9" name="Content Placeholder 2">
            <a:extLst>
              <a:ext uri="{FF2B5EF4-FFF2-40B4-BE49-F238E27FC236}">
                <a16:creationId xmlns:a16="http://schemas.microsoft.com/office/drawing/2014/main" id="{DB6A6849-3C7E-FF41-9172-B56C9419EC59}"/>
              </a:ext>
            </a:extLst>
          </p:cNvPr>
          <p:cNvSpPr>
            <a:spLocks noGrp="1"/>
          </p:cNvSpPr>
          <p:nvPr>
            <p:ph idx="1"/>
          </p:nvPr>
        </p:nvSpPr>
        <p:spPr>
          <a:xfrm>
            <a:off x="713509" y="1681164"/>
            <a:ext cx="7723909" cy="4351338"/>
          </a:xfrm>
        </p:spPr>
        <p:txBody>
          <a:bodyPr>
            <a:normAutofit/>
          </a:bodyPr>
          <a:lstStyle/>
          <a:p>
            <a:r>
              <a:rPr lang="en-US" dirty="0"/>
              <a:t>As the goal of the web shifted to connecting </a:t>
            </a:r>
            <a:r>
              <a:rPr lang="en-US" b="1" dirty="0"/>
              <a:t>users</a:t>
            </a:r>
            <a:r>
              <a:rPr lang="en-US" dirty="0"/>
              <a:t>, social networking sites naturally arose</a:t>
            </a:r>
          </a:p>
          <a:p>
            <a:r>
              <a:rPr lang="en-US" dirty="0"/>
              <a:t>In the beginning, there was Six </a:t>
            </a:r>
            <a:r>
              <a:rPr lang="en-US" dirty="0" err="1"/>
              <a:t>Degrees.com</a:t>
            </a:r>
            <a:endParaRPr lang="en-US" dirty="0"/>
          </a:p>
          <a:p>
            <a:pPr lvl="1"/>
            <a:r>
              <a:rPr lang="en-US" dirty="0"/>
              <a:t>Why do you think a SNS in ‘97 ultimately failed?</a:t>
            </a:r>
          </a:p>
          <a:p>
            <a:r>
              <a:rPr lang="en-US" dirty="0"/>
              <a:t>Slowly, all kinds of social media sites grew</a:t>
            </a:r>
          </a:p>
          <a:p>
            <a:pPr lvl="1"/>
            <a:r>
              <a:rPr lang="en-US" dirty="0" err="1"/>
              <a:t>Ryze</a:t>
            </a:r>
            <a:r>
              <a:rPr lang="en-US" dirty="0"/>
              <a:t> – precursor to LinkedIn</a:t>
            </a:r>
          </a:p>
          <a:p>
            <a:pPr lvl="1"/>
            <a:r>
              <a:rPr lang="en-US" dirty="0"/>
              <a:t>LiveJournal – for blogging</a:t>
            </a:r>
          </a:p>
          <a:p>
            <a:pPr lvl="1"/>
            <a:r>
              <a:rPr lang="en-US" dirty="0"/>
              <a:t>…</a:t>
            </a:r>
          </a:p>
        </p:txBody>
      </p:sp>
    </p:spTree>
    <p:extLst>
      <p:ext uri="{BB962C8B-B14F-4D97-AF65-F5344CB8AC3E}">
        <p14:creationId xmlns:p14="http://schemas.microsoft.com/office/powerpoint/2010/main" val="64282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7FBF1-A6E8-C541-9BD4-5C77E5A4B96A}"/>
              </a:ext>
            </a:extLst>
          </p:cNvPr>
          <p:cNvSpPr>
            <a:spLocks noGrp="1"/>
          </p:cNvSpPr>
          <p:nvPr>
            <p:ph type="title"/>
          </p:nvPr>
        </p:nvSpPr>
        <p:spPr/>
        <p:txBody>
          <a:bodyPr>
            <a:normAutofit fontScale="90000"/>
          </a:bodyPr>
          <a:lstStyle/>
          <a:p>
            <a:r>
              <a:rPr lang="en-US" dirty="0"/>
              <a:t>Why did some succeed where others failed?</a:t>
            </a:r>
          </a:p>
        </p:txBody>
      </p:sp>
      <p:sp>
        <p:nvSpPr>
          <p:cNvPr id="3" name="Content Placeholder 2">
            <a:extLst>
              <a:ext uri="{FF2B5EF4-FFF2-40B4-BE49-F238E27FC236}">
                <a16:creationId xmlns:a16="http://schemas.microsoft.com/office/drawing/2014/main" id="{9DE2B3C1-DC3E-1147-83D7-D4404E02EF45}"/>
              </a:ext>
            </a:extLst>
          </p:cNvPr>
          <p:cNvSpPr>
            <a:spLocks noGrp="1"/>
          </p:cNvSpPr>
          <p:nvPr>
            <p:ph idx="1"/>
          </p:nvPr>
        </p:nvSpPr>
        <p:spPr/>
        <p:txBody>
          <a:bodyPr>
            <a:normAutofit/>
          </a:bodyPr>
          <a:lstStyle/>
          <a:p>
            <a:r>
              <a:rPr lang="en-US" sz="4000" b="1" dirty="0"/>
              <a:t>Social factors</a:t>
            </a:r>
          </a:p>
          <a:p>
            <a:r>
              <a:rPr lang="en-US" sz="4000" b="1" dirty="0"/>
              <a:t>Technological Factors</a:t>
            </a:r>
          </a:p>
          <a:p>
            <a:r>
              <a:rPr lang="en-US" sz="4000" dirty="0"/>
              <a:t>Also</a:t>
            </a:r>
          </a:p>
          <a:p>
            <a:pPr lvl="1"/>
            <a:r>
              <a:rPr lang="en-US" sz="3600" dirty="0"/>
              <a:t>Timing </a:t>
            </a:r>
          </a:p>
          <a:p>
            <a:pPr lvl="1"/>
            <a:r>
              <a:rPr lang="en-US" sz="3600" dirty="0"/>
              <a:t>$$</a:t>
            </a:r>
          </a:p>
          <a:p>
            <a:pPr lvl="1"/>
            <a:r>
              <a:rPr lang="en-US" sz="3600" dirty="0"/>
              <a:t>…</a:t>
            </a:r>
          </a:p>
        </p:txBody>
      </p:sp>
      <p:sp>
        <p:nvSpPr>
          <p:cNvPr id="4" name="Date Placeholder 3">
            <a:extLst>
              <a:ext uri="{FF2B5EF4-FFF2-40B4-BE49-F238E27FC236}">
                <a16:creationId xmlns:a16="http://schemas.microsoft.com/office/drawing/2014/main" id="{2C5344C3-E868-4346-93B7-D232056AF94D}"/>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BAE170-54BC-4F4D-94CB-1CAE3F6273BB}" type="datetime1">
              <a:rPr lang="en-US" smtClean="0"/>
              <a:pPr/>
              <a:t>3/9/26</a:t>
            </a:fld>
            <a:endParaRPr lang="en-US"/>
          </a:p>
        </p:txBody>
      </p:sp>
      <p:sp>
        <p:nvSpPr>
          <p:cNvPr id="5" name="Footer Placeholder 4">
            <a:extLst>
              <a:ext uri="{FF2B5EF4-FFF2-40B4-BE49-F238E27FC236}">
                <a16:creationId xmlns:a16="http://schemas.microsoft.com/office/drawing/2014/main" id="{E3E7F126-C458-CB44-8C13-03F5D7F4CA09}"/>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6" name="Slide Number Placeholder 5">
            <a:extLst>
              <a:ext uri="{FF2B5EF4-FFF2-40B4-BE49-F238E27FC236}">
                <a16:creationId xmlns:a16="http://schemas.microsoft.com/office/drawing/2014/main" id="{15E043BC-ED15-444B-A1D8-9FDC126B505A}"/>
              </a:ext>
            </a:extLst>
          </p:cNvPr>
          <p:cNvSpPr>
            <a:spLocks noGrp="1"/>
          </p:cNvSpPr>
          <p:nvPr>
            <p:ph type="sldNum" sz="quarter" idx="12"/>
          </p:nvPr>
        </p:nvSpPr>
        <p:spPr/>
        <p:txBody>
          <a:bodyPr/>
          <a:lstStyle/>
          <a:p>
            <a:fld id="{6088BDBC-A55A-0D4E-9238-49D16FB07DCD}" type="slidenum">
              <a:rPr lang="en-US" smtClean="0"/>
              <a:t>17</a:t>
            </a:fld>
            <a:endParaRPr lang="en-US"/>
          </a:p>
        </p:txBody>
      </p:sp>
    </p:spTree>
    <p:extLst>
      <p:ext uri="{BB962C8B-B14F-4D97-AF65-F5344CB8AC3E}">
        <p14:creationId xmlns:p14="http://schemas.microsoft.com/office/powerpoint/2010/main" val="111415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8D71A8D-38BE-0842-A80A-7E82B8735E1C}"/>
              </a:ext>
            </a:extLst>
          </p:cNvPr>
          <p:cNvSpPr>
            <a:spLocks noGrp="1"/>
          </p:cNvSpPr>
          <p:nvPr>
            <p:ph type="title"/>
          </p:nvPr>
        </p:nvSpPr>
        <p:spPr/>
        <p:txBody>
          <a:bodyPr/>
          <a:lstStyle/>
          <a:p>
            <a:r>
              <a:rPr lang="en-US" dirty="0"/>
              <a:t>Bringing us to the present</a:t>
            </a:r>
          </a:p>
        </p:txBody>
      </p:sp>
      <p:sp>
        <p:nvSpPr>
          <p:cNvPr id="9" name="Content Placeholder 8">
            <a:extLst>
              <a:ext uri="{FF2B5EF4-FFF2-40B4-BE49-F238E27FC236}">
                <a16:creationId xmlns:a16="http://schemas.microsoft.com/office/drawing/2014/main" id="{BC94E485-75D3-1F43-B0AB-B3D569E7FB13}"/>
              </a:ext>
            </a:extLst>
          </p:cNvPr>
          <p:cNvSpPr>
            <a:spLocks noGrp="1"/>
          </p:cNvSpPr>
          <p:nvPr>
            <p:ph idx="1"/>
          </p:nvPr>
        </p:nvSpPr>
        <p:spPr/>
        <p:txBody>
          <a:bodyPr>
            <a:normAutofit/>
          </a:bodyPr>
          <a:lstStyle/>
          <a:p>
            <a:r>
              <a:rPr lang="en-US" sz="3200" dirty="0"/>
              <a:t>There have been many, many failed social networking sites</a:t>
            </a:r>
          </a:p>
          <a:p>
            <a:pPr lvl="1"/>
            <a:r>
              <a:rPr lang="en-US" sz="2800" dirty="0"/>
              <a:t>These failures are due to a lot of things – chance, technology, …</a:t>
            </a:r>
          </a:p>
          <a:p>
            <a:r>
              <a:rPr lang="en-US" sz="3200" dirty="0"/>
              <a:t>But there have also been many successes</a:t>
            </a:r>
          </a:p>
          <a:p>
            <a:pPr lvl="1"/>
            <a:r>
              <a:rPr lang="en-US" sz="2800" dirty="0"/>
              <a:t>Any many different kinds of successes</a:t>
            </a:r>
          </a:p>
          <a:p>
            <a:r>
              <a:rPr lang="en-US" sz="3200" dirty="0"/>
              <a:t>With all of this, social media has become a central part of our daily lives.</a:t>
            </a:r>
          </a:p>
        </p:txBody>
      </p:sp>
      <p:sp>
        <p:nvSpPr>
          <p:cNvPr id="5" name="Date Placeholder 4">
            <a:extLst>
              <a:ext uri="{FF2B5EF4-FFF2-40B4-BE49-F238E27FC236}">
                <a16:creationId xmlns:a16="http://schemas.microsoft.com/office/drawing/2014/main" id="{CC37BB09-3E76-8F43-BF96-FB8271969A87}"/>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BAE170-54BC-4F4D-94CB-1CAE3F6273BB}" type="datetime1">
              <a:rPr lang="en-US" smtClean="0"/>
              <a:pPr/>
              <a:t>3/9/26</a:t>
            </a:fld>
            <a:endParaRPr lang="en-US"/>
          </a:p>
        </p:txBody>
      </p:sp>
      <p:sp>
        <p:nvSpPr>
          <p:cNvPr id="6" name="Footer Placeholder 5">
            <a:extLst>
              <a:ext uri="{FF2B5EF4-FFF2-40B4-BE49-F238E27FC236}">
                <a16:creationId xmlns:a16="http://schemas.microsoft.com/office/drawing/2014/main" id="{5BEC57E5-CA67-6746-8205-AB37427926E5}"/>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7" name="Slide Number Placeholder 6">
            <a:extLst>
              <a:ext uri="{FF2B5EF4-FFF2-40B4-BE49-F238E27FC236}">
                <a16:creationId xmlns:a16="http://schemas.microsoft.com/office/drawing/2014/main" id="{2B0ABBAB-9948-9B45-BA8D-7C223C96649A}"/>
              </a:ext>
            </a:extLst>
          </p:cNvPr>
          <p:cNvSpPr>
            <a:spLocks noGrp="1"/>
          </p:cNvSpPr>
          <p:nvPr>
            <p:ph type="sldNum" sz="quarter" idx="12"/>
          </p:nvPr>
        </p:nvSpPr>
        <p:spPr/>
        <p:txBody>
          <a:bodyPr/>
          <a:lstStyle/>
          <a:p>
            <a:fld id="{E79CD08E-8879-41F1-B6EB-4A57CBEA20A3}" type="slidenum">
              <a:rPr lang="en-US" smtClean="0"/>
              <a:pPr/>
              <a:t>18</a:t>
            </a:fld>
            <a:endParaRPr lang="en-US"/>
          </a:p>
        </p:txBody>
      </p:sp>
    </p:spTree>
    <p:extLst>
      <p:ext uri="{BB962C8B-B14F-4D97-AF65-F5344CB8AC3E}">
        <p14:creationId xmlns:p14="http://schemas.microsoft.com/office/powerpoint/2010/main" val="1506514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0E742-7D7C-F84B-AEF7-5D00731E2DB2}"/>
              </a:ext>
            </a:extLst>
          </p:cNvPr>
          <p:cNvSpPr>
            <a:spLocks noGrp="1"/>
          </p:cNvSpPr>
          <p:nvPr>
            <p:ph type="title"/>
          </p:nvPr>
        </p:nvSpPr>
        <p:spPr/>
        <p:txBody>
          <a:bodyPr/>
          <a:lstStyle/>
          <a:p>
            <a:r>
              <a:rPr lang="en-US" dirty="0"/>
              <a:t>Summary and moving on</a:t>
            </a:r>
          </a:p>
        </p:txBody>
      </p:sp>
      <p:sp>
        <p:nvSpPr>
          <p:cNvPr id="3" name="Content Placeholder 2">
            <a:extLst>
              <a:ext uri="{FF2B5EF4-FFF2-40B4-BE49-F238E27FC236}">
                <a16:creationId xmlns:a16="http://schemas.microsoft.com/office/drawing/2014/main" id="{A8FBC3FE-56C1-7847-A080-D2C6A5207D3A}"/>
              </a:ext>
            </a:extLst>
          </p:cNvPr>
          <p:cNvSpPr>
            <a:spLocks noGrp="1"/>
          </p:cNvSpPr>
          <p:nvPr>
            <p:ph idx="1"/>
          </p:nvPr>
        </p:nvSpPr>
        <p:spPr/>
        <p:txBody>
          <a:bodyPr/>
          <a:lstStyle/>
          <a:p>
            <a:r>
              <a:rPr lang="en-US" b="1" dirty="0"/>
              <a:t>What is social media?</a:t>
            </a:r>
          </a:p>
          <a:p>
            <a:pPr lvl="1"/>
            <a:r>
              <a:rPr lang="en-US" dirty="0"/>
              <a:t>Social media isn’t just FB, Twitter &amp; Snapchat</a:t>
            </a:r>
          </a:p>
          <a:p>
            <a:r>
              <a:rPr lang="en-US" b="1" dirty="0"/>
              <a:t>Where did social media come from?</a:t>
            </a:r>
          </a:p>
          <a:p>
            <a:pPr lvl="1"/>
            <a:r>
              <a:rPr lang="en-US" dirty="0"/>
              <a:t>Web 1.0 -&gt; Web 2.0 -&gt; Social Networking Sites -&gt; All kinds of social media</a:t>
            </a:r>
          </a:p>
          <a:p>
            <a:r>
              <a:rPr lang="en-US" b="1" dirty="0"/>
              <a:t>Why did some platforms succeed and others fail</a:t>
            </a:r>
          </a:p>
          <a:p>
            <a:pPr lvl="1"/>
            <a:r>
              <a:rPr lang="en-US" dirty="0"/>
              <a:t>Right place, right time, good tech, a lot of luck</a:t>
            </a:r>
          </a:p>
          <a:p>
            <a:r>
              <a:rPr lang="en-US" b="1" dirty="0"/>
              <a:t>Is social media just </a:t>
            </a:r>
            <a:r>
              <a:rPr lang="en-US" b="1" strike="sngStrike" dirty="0"/>
              <a:t>Snapchat</a:t>
            </a:r>
            <a:r>
              <a:rPr lang="en-US" b="1" dirty="0"/>
              <a:t> Instagram stories or (? </a:t>
            </a:r>
            <a:r>
              <a:rPr lang="en-US" b="1" dirty="0" err="1"/>
              <a:t>TikTok</a:t>
            </a:r>
            <a:r>
              <a:rPr lang="en-US" b="1" dirty="0"/>
              <a:t>? Myspace?)</a:t>
            </a:r>
          </a:p>
          <a:p>
            <a:pPr lvl="1"/>
            <a:r>
              <a:rPr lang="en-US" dirty="0"/>
              <a:t>NO! Social media is a lot more than that.</a:t>
            </a:r>
          </a:p>
          <a:p>
            <a:endParaRPr lang="en-US" dirty="0"/>
          </a:p>
        </p:txBody>
      </p:sp>
      <p:sp>
        <p:nvSpPr>
          <p:cNvPr id="5" name="Footer Placeholder 4">
            <a:extLst>
              <a:ext uri="{FF2B5EF4-FFF2-40B4-BE49-F238E27FC236}">
                <a16:creationId xmlns:a16="http://schemas.microsoft.com/office/drawing/2014/main" id="{9EE94E0D-AA9A-F840-A0FB-144A1312B476}"/>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6" name="Slide Number Placeholder 5">
            <a:extLst>
              <a:ext uri="{FF2B5EF4-FFF2-40B4-BE49-F238E27FC236}">
                <a16:creationId xmlns:a16="http://schemas.microsoft.com/office/drawing/2014/main" id="{D0733E7D-5F53-C04D-9581-742319B84A46}"/>
              </a:ext>
            </a:extLst>
          </p:cNvPr>
          <p:cNvSpPr>
            <a:spLocks noGrp="1"/>
          </p:cNvSpPr>
          <p:nvPr>
            <p:ph type="sldNum" sz="quarter" idx="12"/>
          </p:nvPr>
        </p:nvSpPr>
        <p:spPr/>
        <p:txBody>
          <a:bodyPr/>
          <a:lstStyle/>
          <a:p>
            <a:fld id="{6088BDBC-A55A-0D4E-9238-49D16FB07DCD}" type="slidenum">
              <a:rPr lang="en-US" smtClean="0"/>
              <a:t>19</a:t>
            </a:fld>
            <a:endParaRPr lang="en-US"/>
          </a:p>
        </p:txBody>
      </p:sp>
    </p:spTree>
    <p:extLst>
      <p:ext uri="{BB962C8B-B14F-4D97-AF65-F5344CB8AC3E}">
        <p14:creationId xmlns:p14="http://schemas.microsoft.com/office/powerpoint/2010/main" val="1313229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19CC8-ED0D-B570-5238-F594B70ED981}"/>
              </a:ext>
            </a:extLst>
          </p:cNvPr>
          <p:cNvSpPr>
            <a:spLocks noGrp="1"/>
          </p:cNvSpPr>
          <p:nvPr>
            <p:ph type="title"/>
          </p:nvPr>
        </p:nvSpPr>
        <p:spPr/>
        <p:txBody>
          <a:bodyPr/>
          <a:lstStyle/>
          <a:p>
            <a:r>
              <a:rPr lang="en-US" dirty="0"/>
              <a:t>Simone Browne</a:t>
            </a:r>
          </a:p>
        </p:txBody>
      </p:sp>
      <p:sp>
        <p:nvSpPr>
          <p:cNvPr id="4" name="Slide Number Placeholder 3">
            <a:extLst>
              <a:ext uri="{FF2B5EF4-FFF2-40B4-BE49-F238E27FC236}">
                <a16:creationId xmlns:a16="http://schemas.microsoft.com/office/drawing/2014/main" id="{EF0884A5-48DD-58D6-0256-02D38D993C7D}"/>
              </a:ext>
            </a:extLst>
          </p:cNvPr>
          <p:cNvSpPr>
            <a:spLocks noGrp="1"/>
          </p:cNvSpPr>
          <p:nvPr>
            <p:ph type="sldNum" sz="quarter" idx="12"/>
          </p:nvPr>
        </p:nvSpPr>
        <p:spPr/>
        <p:txBody>
          <a:bodyPr/>
          <a:lstStyle/>
          <a:p>
            <a:fld id="{6088BDBC-A55A-0D4E-9238-49D16FB07DCD}" type="slidenum">
              <a:rPr lang="en-US" smtClean="0"/>
              <a:pPr/>
              <a:t>2</a:t>
            </a:fld>
            <a:endParaRPr lang="en-US"/>
          </a:p>
        </p:txBody>
      </p:sp>
      <p:pic>
        <p:nvPicPr>
          <p:cNvPr id="5" name="Picture 4" descr="Book cover for Dark Matters: On the Surveillance of Blackness">
            <a:extLst>
              <a:ext uri="{FF2B5EF4-FFF2-40B4-BE49-F238E27FC236}">
                <a16:creationId xmlns:a16="http://schemas.microsoft.com/office/drawing/2014/main" id="{415A6F73-86C7-6E62-2FCD-5E9CE4677F34}"/>
              </a:ext>
            </a:extLst>
          </p:cNvPr>
          <p:cNvPicPr>
            <a:picLocks noChangeAspect="1"/>
          </p:cNvPicPr>
          <p:nvPr/>
        </p:nvPicPr>
        <p:blipFill>
          <a:blip r:embed="rId2"/>
          <a:stretch>
            <a:fillRect/>
          </a:stretch>
        </p:blipFill>
        <p:spPr>
          <a:xfrm>
            <a:off x="4108986" y="1071235"/>
            <a:ext cx="3653785" cy="5480678"/>
          </a:xfrm>
          <a:prstGeom prst="rect">
            <a:avLst/>
          </a:prstGeom>
        </p:spPr>
      </p:pic>
    </p:spTree>
    <p:extLst>
      <p:ext uri="{BB962C8B-B14F-4D97-AF65-F5344CB8AC3E}">
        <p14:creationId xmlns:p14="http://schemas.microsoft.com/office/powerpoint/2010/main" val="36384414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452017B-8F66-2D45-9E48-AA393FBCEFC5}"/>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FCA9F3-E38A-1948-A7BD-9C5B1CFDFAF3}" type="datetime1">
              <a:rPr lang="en-US" smtClean="0"/>
              <a:pPr/>
              <a:t>3/9/26</a:t>
            </a:fld>
            <a:endParaRPr lang="en-US"/>
          </a:p>
        </p:txBody>
      </p:sp>
      <p:sp>
        <p:nvSpPr>
          <p:cNvPr id="5" name="Footer Placeholder 4">
            <a:extLst>
              <a:ext uri="{FF2B5EF4-FFF2-40B4-BE49-F238E27FC236}">
                <a16:creationId xmlns:a16="http://schemas.microsoft.com/office/drawing/2014/main" id="{22C7A90B-1BB5-7D4C-9313-8CF8C0C45DA5}"/>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6" name="Slide Number Placeholder 5">
            <a:extLst>
              <a:ext uri="{FF2B5EF4-FFF2-40B4-BE49-F238E27FC236}">
                <a16:creationId xmlns:a16="http://schemas.microsoft.com/office/drawing/2014/main" id="{547F8625-B95C-0240-AF88-5FD988C43B4A}"/>
              </a:ext>
            </a:extLst>
          </p:cNvPr>
          <p:cNvSpPr>
            <a:spLocks noGrp="1"/>
          </p:cNvSpPr>
          <p:nvPr>
            <p:ph type="sldNum" sz="quarter" idx="12"/>
          </p:nvPr>
        </p:nvSpPr>
        <p:spPr/>
        <p:txBody>
          <a:bodyPr/>
          <a:lstStyle/>
          <a:p>
            <a:fld id="{6088BDBC-A55A-0D4E-9238-49D16FB07DCD}" type="slidenum">
              <a:rPr lang="en-US" smtClean="0"/>
              <a:t>20</a:t>
            </a:fld>
            <a:endParaRPr lang="en-US"/>
          </a:p>
        </p:txBody>
      </p:sp>
      <p:sp>
        <p:nvSpPr>
          <p:cNvPr id="3" name="Content Placeholder 2">
            <a:extLst>
              <a:ext uri="{FF2B5EF4-FFF2-40B4-BE49-F238E27FC236}">
                <a16:creationId xmlns:a16="http://schemas.microsoft.com/office/drawing/2014/main" id="{796B10FB-F614-9F45-B8D8-05324D5C436E}"/>
              </a:ext>
            </a:extLst>
          </p:cNvPr>
          <p:cNvSpPr>
            <a:spLocks noGrp="1"/>
          </p:cNvSpPr>
          <p:nvPr>
            <p:ph idx="4294967295"/>
          </p:nvPr>
        </p:nvSpPr>
        <p:spPr>
          <a:xfrm>
            <a:off x="1479479" y="1066871"/>
            <a:ext cx="9996755" cy="4351338"/>
          </a:xfrm>
        </p:spPr>
        <p:txBody>
          <a:bodyPr>
            <a:noAutofit/>
          </a:bodyPr>
          <a:lstStyle/>
          <a:p>
            <a:pPr lvl="1"/>
            <a:r>
              <a:rPr lang="en-US" sz="4000" dirty="0"/>
              <a:t>What is it &amp; where did it come from?</a:t>
            </a:r>
          </a:p>
          <a:p>
            <a:pPr lvl="1"/>
            <a:r>
              <a:rPr lang="en-US" sz="4000" b="1" dirty="0"/>
              <a:t>Detailed case study:</a:t>
            </a:r>
          </a:p>
          <a:p>
            <a:pPr lvl="2"/>
            <a:r>
              <a:rPr lang="en-US" sz="3600" b="1" dirty="0"/>
              <a:t>2016 U.S. Election </a:t>
            </a:r>
          </a:p>
          <a:p>
            <a:pPr lvl="1"/>
            <a:r>
              <a:rPr lang="en-US" sz="4400" dirty="0">
                <a:solidFill>
                  <a:schemeClr val="bg1">
                    <a:lumMod val="65000"/>
                  </a:schemeClr>
                </a:solidFill>
              </a:rPr>
              <a:t>The upsides of social media</a:t>
            </a:r>
          </a:p>
          <a:p>
            <a:pPr lvl="1"/>
            <a:r>
              <a:rPr lang="en-US" sz="4000" dirty="0">
                <a:solidFill>
                  <a:schemeClr val="bg1">
                    <a:lumMod val="65000"/>
                  </a:schemeClr>
                </a:solidFill>
              </a:rPr>
              <a:t>The downsides of social media</a:t>
            </a:r>
          </a:p>
        </p:txBody>
      </p:sp>
    </p:spTree>
    <p:extLst>
      <p:ext uri="{BB962C8B-B14F-4D97-AF65-F5344CB8AC3E}">
        <p14:creationId xmlns:p14="http://schemas.microsoft.com/office/powerpoint/2010/main" val="1184219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0ED236-B219-4C4B-BDEC-9F52E5608DC3}"/>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FCA9F3-E38A-1948-A7BD-9C5B1CFDFAF3}" type="datetime1">
              <a:rPr lang="en-US" smtClean="0"/>
              <a:pPr/>
              <a:t>3/9/26</a:t>
            </a:fld>
            <a:endParaRPr lang="en-US"/>
          </a:p>
        </p:txBody>
      </p:sp>
      <p:sp>
        <p:nvSpPr>
          <p:cNvPr id="5" name="Footer Placeholder 4">
            <a:extLst>
              <a:ext uri="{FF2B5EF4-FFF2-40B4-BE49-F238E27FC236}">
                <a16:creationId xmlns:a16="http://schemas.microsoft.com/office/drawing/2014/main" id="{29935245-5A34-7547-9215-CD4D4D14413F}"/>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6" name="Slide Number Placeholder 5">
            <a:extLst>
              <a:ext uri="{FF2B5EF4-FFF2-40B4-BE49-F238E27FC236}">
                <a16:creationId xmlns:a16="http://schemas.microsoft.com/office/drawing/2014/main" id="{097D736D-0B97-FE4F-ACDF-57E1E484EDE5}"/>
              </a:ext>
            </a:extLst>
          </p:cNvPr>
          <p:cNvSpPr>
            <a:spLocks noGrp="1"/>
          </p:cNvSpPr>
          <p:nvPr>
            <p:ph type="sldNum" sz="quarter" idx="12"/>
          </p:nvPr>
        </p:nvSpPr>
        <p:spPr/>
        <p:txBody>
          <a:bodyPr/>
          <a:lstStyle/>
          <a:p>
            <a:fld id="{6088BDBC-A55A-0D4E-9238-49D16FB07DCD}" type="slidenum">
              <a:rPr lang="en-US" smtClean="0"/>
              <a:t>21</a:t>
            </a:fld>
            <a:endParaRPr lang="en-US"/>
          </a:p>
        </p:txBody>
      </p:sp>
      <p:sp>
        <p:nvSpPr>
          <p:cNvPr id="2" name="Title 1">
            <a:extLst>
              <a:ext uri="{FF2B5EF4-FFF2-40B4-BE49-F238E27FC236}">
                <a16:creationId xmlns:a16="http://schemas.microsoft.com/office/drawing/2014/main" id="{732EF5F2-A8C8-744B-AB3D-B3FE4F69F042}"/>
              </a:ext>
            </a:extLst>
          </p:cNvPr>
          <p:cNvSpPr>
            <a:spLocks noGrp="1"/>
          </p:cNvSpPr>
          <p:nvPr>
            <p:ph type="title" idx="4294967295"/>
          </p:nvPr>
        </p:nvSpPr>
        <p:spPr>
          <a:xfrm>
            <a:off x="280982" y="5370262"/>
            <a:ext cx="10515600" cy="863600"/>
          </a:xfrm>
        </p:spPr>
        <p:txBody>
          <a:bodyPr/>
          <a:lstStyle/>
          <a:p>
            <a:r>
              <a:rPr lang="en-US" dirty="0"/>
              <a:t>Case Study: the 2016 US Election</a:t>
            </a:r>
          </a:p>
        </p:txBody>
      </p:sp>
      <p:pic>
        <p:nvPicPr>
          <p:cNvPr id="7" name="Picture 6">
            <a:extLst>
              <a:ext uri="{FF2B5EF4-FFF2-40B4-BE49-F238E27FC236}">
                <a16:creationId xmlns:a16="http://schemas.microsoft.com/office/drawing/2014/main" id="{D908B83B-4E12-CC4B-85D2-A0C5393E4C5D}"/>
              </a:ext>
            </a:extLst>
          </p:cNvPr>
          <p:cNvPicPr>
            <a:picLocks noChangeAspect="1"/>
          </p:cNvPicPr>
          <p:nvPr/>
        </p:nvPicPr>
        <p:blipFill>
          <a:blip r:embed="rId3"/>
          <a:stretch>
            <a:fillRect/>
          </a:stretch>
        </p:blipFill>
        <p:spPr>
          <a:xfrm>
            <a:off x="1767010" y="542831"/>
            <a:ext cx="8809108" cy="4404554"/>
          </a:xfrm>
          <a:prstGeom prst="rect">
            <a:avLst/>
          </a:prstGeom>
        </p:spPr>
      </p:pic>
    </p:spTree>
    <p:extLst>
      <p:ext uri="{BB962C8B-B14F-4D97-AF65-F5344CB8AC3E}">
        <p14:creationId xmlns:p14="http://schemas.microsoft.com/office/powerpoint/2010/main" val="235827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41631-5FF5-1548-8E2C-8F216A3FA113}"/>
              </a:ext>
            </a:extLst>
          </p:cNvPr>
          <p:cNvSpPr>
            <a:spLocks noGrp="1"/>
          </p:cNvSpPr>
          <p:nvPr>
            <p:ph type="title"/>
          </p:nvPr>
        </p:nvSpPr>
        <p:spPr/>
        <p:txBody>
          <a:bodyPr/>
          <a:lstStyle/>
          <a:p>
            <a:r>
              <a:rPr lang="en-US" dirty="0"/>
              <a:t>The Social Media President</a:t>
            </a:r>
          </a:p>
        </p:txBody>
      </p:sp>
      <p:sp>
        <p:nvSpPr>
          <p:cNvPr id="4" name="Date Placeholder 3">
            <a:extLst>
              <a:ext uri="{FF2B5EF4-FFF2-40B4-BE49-F238E27FC236}">
                <a16:creationId xmlns:a16="http://schemas.microsoft.com/office/drawing/2014/main" id="{FEEA944E-0C26-104A-83E8-71145BC23D21}"/>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BAE170-54BC-4F4D-94CB-1CAE3F6273BB}" type="datetime1">
              <a:rPr lang="en-US" smtClean="0"/>
              <a:pPr/>
              <a:t>3/9/26</a:t>
            </a:fld>
            <a:endParaRPr lang="en-US"/>
          </a:p>
        </p:txBody>
      </p:sp>
      <p:sp>
        <p:nvSpPr>
          <p:cNvPr id="5" name="Footer Placeholder 4">
            <a:extLst>
              <a:ext uri="{FF2B5EF4-FFF2-40B4-BE49-F238E27FC236}">
                <a16:creationId xmlns:a16="http://schemas.microsoft.com/office/drawing/2014/main" id="{10B7DB19-7533-234C-A73E-1A46894C2835}"/>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endParaRPr lang="en-US" dirty="0"/>
          </a:p>
        </p:txBody>
      </p:sp>
      <p:sp>
        <p:nvSpPr>
          <p:cNvPr id="6" name="Slide Number Placeholder 5">
            <a:extLst>
              <a:ext uri="{FF2B5EF4-FFF2-40B4-BE49-F238E27FC236}">
                <a16:creationId xmlns:a16="http://schemas.microsoft.com/office/drawing/2014/main" id="{BA09712A-CF18-1349-9703-1CA73652971E}"/>
              </a:ext>
            </a:extLst>
          </p:cNvPr>
          <p:cNvSpPr>
            <a:spLocks noGrp="1"/>
          </p:cNvSpPr>
          <p:nvPr>
            <p:ph type="sldNum" sz="quarter" idx="12"/>
          </p:nvPr>
        </p:nvSpPr>
        <p:spPr/>
        <p:txBody>
          <a:bodyPr/>
          <a:lstStyle/>
          <a:p>
            <a:fld id="{6088BDBC-A55A-0D4E-9238-49D16FB07DCD}" type="slidenum">
              <a:rPr lang="en-US" smtClean="0"/>
              <a:t>22</a:t>
            </a:fld>
            <a:endParaRPr lang="en-US"/>
          </a:p>
        </p:txBody>
      </p:sp>
      <p:pic>
        <p:nvPicPr>
          <p:cNvPr id="7" name="Picture 6">
            <a:extLst>
              <a:ext uri="{FF2B5EF4-FFF2-40B4-BE49-F238E27FC236}">
                <a16:creationId xmlns:a16="http://schemas.microsoft.com/office/drawing/2014/main" id="{42313F82-67BC-CD4E-9778-33162CDC50A7}"/>
              </a:ext>
            </a:extLst>
          </p:cNvPr>
          <p:cNvPicPr>
            <a:picLocks noChangeAspect="1"/>
          </p:cNvPicPr>
          <p:nvPr/>
        </p:nvPicPr>
        <p:blipFill>
          <a:blip r:embed="rId2"/>
          <a:stretch>
            <a:fillRect/>
          </a:stretch>
        </p:blipFill>
        <p:spPr>
          <a:xfrm>
            <a:off x="280982" y="1648492"/>
            <a:ext cx="6913568" cy="4579966"/>
          </a:xfrm>
          <a:prstGeom prst="rect">
            <a:avLst/>
          </a:prstGeom>
        </p:spPr>
      </p:pic>
      <p:pic>
        <p:nvPicPr>
          <p:cNvPr id="10" name="Picture 9">
            <a:extLst>
              <a:ext uri="{FF2B5EF4-FFF2-40B4-BE49-F238E27FC236}">
                <a16:creationId xmlns:a16="http://schemas.microsoft.com/office/drawing/2014/main" id="{51F9A0A3-2AAD-0945-89B3-CCE20D6D76E0}"/>
              </a:ext>
            </a:extLst>
          </p:cNvPr>
          <p:cNvPicPr>
            <a:picLocks noChangeAspect="1"/>
          </p:cNvPicPr>
          <p:nvPr/>
        </p:nvPicPr>
        <p:blipFill>
          <a:blip r:embed="rId3"/>
          <a:stretch>
            <a:fillRect/>
          </a:stretch>
        </p:blipFill>
        <p:spPr>
          <a:xfrm>
            <a:off x="6647740" y="3601018"/>
            <a:ext cx="5383064" cy="2440553"/>
          </a:xfrm>
          <a:prstGeom prst="rect">
            <a:avLst/>
          </a:prstGeom>
        </p:spPr>
      </p:pic>
    </p:spTree>
    <p:extLst>
      <p:ext uri="{BB962C8B-B14F-4D97-AF65-F5344CB8AC3E}">
        <p14:creationId xmlns:p14="http://schemas.microsoft.com/office/powerpoint/2010/main" val="269502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80E6A-F15C-174B-AA83-703873557EF5}"/>
              </a:ext>
            </a:extLst>
          </p:cNvPr>
          <p:cNvSpPr>
            <a:spLocks noGrp="1"/>
          </p:cNvSpPr>
          <p:nvPr>
            <p:ph type="title"/>
          </p:nvPr>
        </p:nvSpPr>
        <p:spPr>
          <a:xfrm>
            <a:off x="678079" y="279257"/>
            <a:ext cx="10515600" cy="863600"/>
          </a:xfrm>
        </p:spPr>
        <p:txBody>
          <a:bodyPr>
            <a:normAutofit fontScale="90000"/>
          </a:bodyPr>
          <a:lstStyle/>
          <a:p>
            <a:r>
              <a:rPr lang="en-US" dirty="0"/>
              <a:t>Did social media analytics get Obama elected?</a:t>
            </a:r>
          </a:p>
        </p:txBody>
      </p:sp>
      <p:sp>
        <p:nvSpPr>
          <p:cNvPr id="3" name="Content Placeholder 2">
            <a:extLst>
              <a:ext uri="{FF2B5EF4-FFF2-40B4-BE49-F238E27FC236}">
                <a16:creationId xmlns:a16="http://schemas.microsoft.com/office/drawing/2014/main" id="{F38E9C90-5F0E-6D46-B951-9CE19050D563}"/>
              </a:ext>
            </a:extLst>
          </p:cNvPr>
          <p:cNvSpPr>
            <a:spLocks noGrp="1"/>
          </p:cNvSpPr>
          <p:nvPr>
            <p:ph idx="1"/>
          </p:nvPr>
        </p:nvSpPr>
        <p:spPr>
          <a:xfrm>
            <a:off x="6416842" y="1754185"/>
            <a:ext cx="4936958" cy="4351338"/>
          </a:xfrm>
        </p:spPr>
        <p:txBody>
          <a:bodyPr>
            <a:normAutofit/>
          </a:bodyPr>
          <a:lstStyle/>
          <a:p>
            <a:pPr marL="0" indent="0" algn="ctr">
              <a:buNone/>
            </a:pPr>
            <a:r>
              <a:rPr lang="en-US" sz="3600" dirty="0"/>
              <a:t>“Nah. We didn’t really use any social media data. Other kinds of data we had access to were much better”</a:t>
            </a:r>
          </a:p>
        </p:txBody>
      </p:sp>
      <p:sp>
        <p:nvSpPr>
          <p:cNvPr id="4" name="Date Placeholder 3">
            <a:extLst>
              <a:ext uri="{FF2B5EF4-FFF2-40B4-BE49-F238E27FC236}">
                <a16:creationId xmlns:a16="http://schemas.microsoft.com/office/drawing/2014/main" id="{2A2235ED-3584-EC46-B583-576A7A4BD0F0}"/>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BAE170-54BC-4F4D-94CB-1CAE3F6273BB}" type="datetime1">
              <a:rPr lang="en-US" smtClean="0"/>
              <a:pPr/>
              <a:t>3/9/26</a:t>
            </a:fld>
            <a:endParaRPr lang="en-US"/>
          </a:p>
        </p:txBody>
      </p:sp>
      <p:sp>
        <p:nvSpPr>
          <p:cNvPr id="5" name="Footer Placeholder 4">
            <a:extLst>
              <a:ext uri="{FF2B5EF4-FFF2-40B4-BE49-F238E27FC236}">
                <a16:creationId xmlns:a16="http://schemas.microsoft.com/office/drawing/2014/main" id="{D3B5B910-9232-CD4C-A5AA-84083393FCA8}"/>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6" name="Slide Number Placeholder 5">
            <a:extLst>
              <a:ext uri="{FF2B5EF4-FFF2-40B4-BE49-F238E27FC236}">
                <a16:creationId xmlns:a16="http://schemas.microsoft.com/office/drawing/2014/main" id="{DD92A3A6-5366-3241-820A-0607DA90860C}"/>
              </a:ext>
            </a:extLst>
          </p:cNvPr>
          <p:cNvSpPr>
            <a:spLocks noGrp="1"/>
          </p:cNvSpPr>
          <p:nvPr>
            <p:ph type="sldNum" sz="quarter" idx="12"/>
          </p:nvPr>
        </p:nvSpPr>
        <p:spPr/>
        <p:txBody>
          <a:bodyPr/>
          <a:lstStyle/>
          <a:p>
            <a:fld id="{6088BDBC-A55A-0D4E-9238-49D16FB07DCD}" type="slidenum">
              <a:rPr lang="en-US" smtClean="0"/>
              <a:t>23</a:t>
            </a:fld>
            <a:endParaRPr lang="en-US"/>
          </a:p>
        </p:txBody>
      </p:sp>
      <p:pic>
        <p:nvPicPr>
          <p:cNvPr id="7" name="Picture 6">
            <a:extLst>
              <a:ext uri="{FF2B5EF4-FFF2-40B4-BE49-F238E27FC236}">
                <a16:creationId xmlns:a16="http://schemas.microsoft.com/office/drawing/2014/main" id="{3B8B119F-BB40-6B46-8CDA-A344810B6FF8}"/>
              </a:ext>
            </a:extLst>
          </p:cNvPr>
          <p:cNvPicPr>
            <a:picLocks noChangeAspect="1"/>
          </p:cNvPicPr>
          <p:nvPr/>
        </p:nvPicPr>
        <p:blipFill>
          <a:blip r:embed="rId2"/>
          <a:stretch>
            <a:fillRect/>
          </a:stretch>
        </p:blipFill>
        <p:spPr>
          <a:xfrm>
            <a:off x="1472548" y="1608143"/>
            <a:ext cx="3616451" cy="3681612"/>
          </a:xfrm>
          <a:prstGeom prst="rect">
            <a:avLst/>
          </a:prstGeom>
        </p:spPr>
      </p:pic>
      <p:sp>
        <p:nvSpPr>
          <p:cNvPr id="8" name="Rectangle 7">
            <a:extLst>
              <a:ext uri="{FF2B5EF4-FFF2-40B4-BE49-F238E27FC236}">
                <a16:creationId xmlns:a16="http://schemas.microsoft.com/office/drawing/2014/main" id="{AD0CFBC0-739F-6C43-84F5-839E7AA60C2F}"/>
              </a:ext>
            </a:extLst>
          </p:cNvPr>
          <p:cNvSpPr/>
          <p:nvPr/>
        </p:nvSpPr>
        <p:spPr>
          <a:xfrm>
            <a:off x="1229032" y="5425682"/>
            <a:ext cx="4257368" cy="923330"/>
          </a:xfrm>
          <a:prstGeom prst="rect">
            <a:avLst/>
          </a:prstGeom>
        </p:spPr>
        <p:txBody>
          <a:bodyPr wrap="square">
            <a:spAutoFit/>
          </a:bodyPr>
          <a:lstStyle/>
          <a:p>
            <a:r>
              <a:rPr lang="en-US" dirty="0" err="1"/>
              <a:t>Rayid</a:t>
            </a:r>
            <a:r>
              <a:rPr lang="en-US" dirty="0"/>
              <a:t> Ghani, director of Obama’s data science team in 2012, now professor at CMU</a:t>
            </a:r>
          </a:p>
        </p:txBody>
      </p:sp>
    </p:spTree>
    <p:extLst>
      <p:ext uri="{BB962C8B-B14F-4D97-AF65-F5344CB8AC3E}">
        <p14:creationId xmlns:p14="http://schemas.microsoft.com/office/powerpoint/2010/main" val="25512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EDA3-ED35-EB4A-AEA5-B83B7590BE1D}"/>
              </a:ext>
            </a:extLst>
          </p:cNvPr>
          <p:cNvSpPr>
            <a:spLocks noGrp="1"/>
          </p:cNvSpPr>
          <p:nvPr>
            <p:ph type="title"/>
          </p:nvPr>
        </p:nvSpPr>
        <p:spPr/>
        <p:txBody>
          <a:bodyPr/>
          <a:lstStyle/>
          <a:p>
            <a:r>
              <a:rPr lang="en-US" dirty="0"/>
              <a:t>But, that’s not the whole story</a:t>
            </a:r>
          </a:p>
        </p:txBody>
      </p:sp>
      <p:sp>
        <p:nvSpPr>
          <p:cNvPr id="3" name="Content Placeholder 2">
            <a:extLst>
              <a:ext uri="{FF2B5EF4-FFF2-40B4-BE49-F238E27FC236}">
                <a16:creationId xmlns:a16="http://schemas.microsoft.com/office/drawing/2014/main" id="{43674C3D-A480-814F-9AE9-5A0E662C1A41}"/>
              </a:ext>
            </a:extLst>
          </p:cNvPr>
          <p:cNvSpPr>
            <a:spLocks noGrp="1"/>
          </p:cNvSpPr>
          <p:nvPr>
            <p:ph idx="1"/>
          </p:nvPr>
        </p:nvSpPr>
        <p:spPr>
          <a:xfrm>
            <a:off x="6192253" y="1754185"/>
            <a:ext cx="5161547" cy="4351338"/>
          </a:xfrm>
        </p:spPr>
        <p:txBody>
          <a:bodyPr>
            <a:normAutofit fontScale="92500" lnSpcReduction="20000"/>
          </a:bodyPr>
          <a:lstStyle/>
          <a:p>
            <a:r>
              <a:rPr lang="en-US" dirty="0"/>
              <a:t>Barack Obama understood that you could use the Web to </a:t>
            </a:r>
            <a:r>
              <a:rPr lang="en-US" b="1" dirty="0"/>
              <a:t>lower the cost of building a political brand</a:t>
            </a:r>
            <a:r>
              <a:rPr lang="en-US" dirty="0"/>
              <a:t>, </a:t>
            </a:r>
          </a:p>
          <a:p>
            <a:r>
              <a:rPr lang="en-US" dirty="0"/>
              <a:t>Create a sense of connection and </a:t>
            </a:r>
            <a:r>
              <a:rPr lang="en-US" b="1" dirty="0"/>
              <a:t>engagement to increase support, excitement</a:t>
            </a:r>
            <a:endParaRPr lang="en-US" dirty="0"/>
          </a:p>
          <a:p>
            <a:r>
              <a:rPr lang="en-US" dirty="0"/>
              <a:t>Obama supporters who traded their personal information for a ticket to a rally …, or opted in on Facebook … can now be </a:t>
            </a:r>
            <a:r>
              <a:rPr lang="en-US" b="1" dirty="0"/>
              <a:t>mass e-mailed at a cost of close to zero</a:t>
            </a:r>
            <a:r>
              <a:rPr lang="en-US" dirty="0"/>
              <a:t>. </a:t>
            </a:r>
          </a:p>
          <a:p>
            <a:endParaRPr lang="en-US" dirty="0"/>
          </a:p>
        </p:txBody>
      </p:sp>
      <p:sp>
        <p:nvSpPr>
          <p:cNvPr id="4" name="Date Placeholder 3">
            <a:extLst>
              <a:ext uri="{FF2B5EF4-FFF2-40B4-BE49-F238E27FC236}">
                <a16:creationId xmlns:a16="http://schemas.microsoft.com/office/drawing/2014/main" id="{3B46FB33-D230-954E-BA95-A5ECC6F04FDC}"/>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BAE170-54BC-4F4D-94CB-1CAE3F6273BB}" type="datetime1">
              <a:rPr lang="en-US" smtClean="0"/>
              <a:pPr/>
              <a:t>3/9/26</a:t>
            </a:fld>
            <a:endParaRPr lang="en-US"/>
          </a:p>
        </p:txBody>
      </p:sp>
      <p:sp>
        <p:nvSpPr>
          <p:cNvPr id="5" name="Footer Placeholder 4">
            <a:extLst>
              <a:ext uri="{FF2B5EF4-FFF2-40B4-BE49-F238E27FC236}">
                <a16:creationId xmlns:a16="http://schemas.microsoft.com/office/drawing/2014/main" id="{7FAE6CC5-C719-094B-83F4-456335BBF04A}"/>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6" name="Slide Number Placeholder 5">
            <a:extLst>
              <a:ext uri="{FF2B5EF4-FFF2-40B4-BE49-F238E27FC236}">
                <a16:creationId xmlns:a16="http://schemas.microsoft.com/office/drawing/2014/main" id="{4A87BD84-DB0F-CE48-8AE9-87E62A0F56E3}"/>
              </a:ext>
            </a:extLst>
          </p:cNvPr>
          <p:cNvSpPr>
            <a:spLocks noGrp="1"/>
          </p:cNvSpPr>
          <p:nvPr>
            <p:ph type="sldNum" sz="quarter" idx="12"/>
          </p:nvPr>
        </p:nvSpPr>
        <p:spPr/>
        <p:txBody>
          <a:bodyPr/>
          <a:lstStyle/>
          <a:p>
            <a:fld id="{6088BDBC-A55A-0D4E-9238-49D16FB07DCD}" type="slidenum">
              <a:rPr lang="en-US" smtClean="0"/>
              <a:t>24</a:t>
            </a:fld>
            <a:endParaRPr lang="en-US"/>
          </a:p>
        </p:txBody>
      </p:sp>
      <p:pic>
        <p:nvPicPr>
          <p:cNvPr id="7" name="Picture 6">
            <a:extLst>
              <a:ext uri="{FF2B5EF4-FFF2-40B4-BE49-F238E27FC236}">
                <a16:creationId xmlns:a16="http://schemas.microsoft.com/office/drawing/2014/main" id="{93C7A590-1B79-D146-8E37-CE6CCA1CF3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4042" y="1646711"/>
            <a:ext cx="5151977" cy="4091477"/>
          </a:xfrm>
          <a:prstGeom prst="rect">
            <a:avLst/>
          </a:prstGeom>
        </p:spPr>
      </p:pic>
      <p:sp>
        <p:nvSpPr>
          <p:cNvPr id="8" name="Rectangle 7">
            <a:extLst>
              <a:ext uri="{FF2B5EF4-FFF2-40B4-BE49-F238E27FC236}">
                <a16:creationId xmlns:a16="http://schemas.microsoft.com/office/drawing/2014/main" id="{DD9E34C2-6F73-EC43-ADD6-E36232C93218}"/>
              </a:ext>
            </a:extLst>
          </p:cNvPr>
          <p:cNvSpPr/>
          <p:nvPr/>
        </p:nvSpPr>
        <p:spPr>
          <a:xfrm>
            <a:off x="838200" y="6105523"/>
            <a:ext cx="12568744" cy="276999"/>
          </a:xfrm>
          <a:prstGeom prst="rect">
            <a:avLst/>
          </a:prstGeom>
        </p:spPr>
        <p:txBody>
          <a:bodyPr wrap="square">
            <a:spAutoFit/>
          </a:bodyPr>
          <a:lstStyle/>
          <a:p>
            <a:r>
              <a:rPr lang="en-US" sz="1200" dirty="0"/>
              <a:t>https://</a:t>
            </a:r>
            <a:r>
              <a:rPr lang="en-US" sz="1200" dirty="0" err="1"/>
              <a:t>www.theatlantic.com</a:t>
            </a:r>
            <a:r>
              <a:rPr lang="en-US" sz="1200" dirty="0"/>
              <a:t>/technology/archive/2017/01/did-</a:t>
            </a:r>
            <a:r>
              <a:rPr lang="en-US" sz="1200" dirty="0" err="1"/>
              <a:t>america</a:t>
            </a:r>
            <a:r>
              <a:rPr lang="en-US" sz="1200" dirty="0"/>
              <a:t>-need-a-social-media-president/512405/</a:t>
            </a:r>
          </a:p>
        </p:txBody>
      </p:sp>
      <p:sp>
        <p:nvSpPr>
          <p:cNvPr id="9" name="Content Placeholder 2">
            <a:extLst>
              <a:ext uri="{FF2B5EF4-FFF2-40B4-BE49-F238E27FC236}">
                <a16:creationId xmlns:a16="http://schemas.microsoft.com/office/drawing/2014/main" id="{81C6128D-A521-9D41-93E5-72F560877D64}"/>
              </a:ext>
            </a:extLst>
          </p:cNvPr>
          <p:cNvSpPr txBox="1">
            <a:spLocks/>
          </p:cNvSpPr>
          <p:nvPr/>
        </p:nvSpPr>
        <p:spPr>
          <a:xfrm>
            <a:off x="7022646" y="2059965"/>
            <a:ext cx="38671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itchFamily="2" charset="2"/>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Clr>
                <a:schemeClr val="accent2"/>
              </a:buClr>
              <a:buFont typeface="Wingdings" pitchFamily="2" charset="2"/>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Clr>
                <a:schemeClr val="accent2"/>
              </a:buClr>
              <a:buFont typeface="Wingdings" pitchFamily="2" charset="2"/>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Clr>
                <a:schemeClr val="accent2"/>
              </a:buClr>
              <a:buFont typeface="Wingdings" pitchFamily="2" charset="2"/>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chemeClr val="accent2"/>
              </a:buClr>
              <a:buFont typeface="Wingdings" pitchFamily="2" charset="2"/>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0" name="Rectangle 9">
            <a:extLst>
              <a:ext uri="{FF2B5EF4-FFF2-40B4-BE49-F238E27FC236}">
                <a16:creationId xmlns:a16="http://schemas.microsoft.com/office/drawing/2014/main" id="{1A7F66FD-1BA4-7D40-B2CC-0544143E59C7}"/>
              </a:ext>
            </a:extLst>
          </p:cNvPr>
          <p:cNvSpPr/>
          <p:nvPr/>
        </p:nvSpPr>
        <p:spPr>
          <a:xfrm>
            <a:off x="838200" y="5840606"/>
            <a:ext cx="7148518" cy="276999"/>
          </a:xfrm>
          <a:prstGeom prst="rect">
            <a:avLst/>
          </a:prstGeom>
        </p:spPr>
        <p:txBody>
          <a:bodyPr wrap="square">
            <a:spAutoFit/>
          </a:bodyPr>
          <a:lstStyle/>
          <a:p>
            <a:r>
              <a:rPr lang="en-US" sz="1200" dirty="0"/>
              <a:t>https://</a:t>
            </a:r>
            <a:r>
              <a:rPr lang="en-US" sz="1200" dirty="0" err="1"/>
              <a:t>www.nytimes.com</a:t>
            </a:r>
            <a:r>
              <a:rPr lang="en-US" sz="1200" dirty="0"/>
              <a:t>/2008/11/10/business/media/10carr.html</a:t>
            </a:r>
          </a:p>
        </p:txBody>
      </p:sp>
    </p:spTree>
    <p:extLst>
      <p:ext uri="{BB962C8B-B14F-4D97-AF65-F5344CB8AC3E}">
        <p14:creationId xmlns:p14="http://schemas.microsoft.com/office/powerpoint/2010/main" val="343209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97B9A-593A-DA45-B021-503AECA924BC}"/>
              </a:ext>
            </a:extLst>
          </p:cNvPr>
          <p:cNvSpPr>
            <a:spLocks noGrp="1"/>
          </p:cNvSpPr>
          <p:nvPr>
            <p:ph type="title"/>
          </p:nvPr>
        </p:nvSpPr>
        <p:spPr/>
        <p:txBody>
          <a:bodyPr/>
          <a:lstStyle/>
          <a:p>
            <a:r>
              <a:rPr lang="en-US" dirty="0"/>
              <a:t>Obama &amp; Social Media</a:t>
            </a:r>
          </a:p>
        </p:txBody>
      </p:sp>
      <p:sp>
        <p:nvSpPr>
          <p:cNvPr id="3" name="Content Placeholder 2">
            <a:extLst>
              <a:ext uri="{FF2B5EF4-FFF2-40B4-BE49-F238E27FC236}">
                <a16:creationId xmlns:a16="http://schemas.microsoft.com/office/drawing/2014/main" id="{62EF4925-C7CE-3244-B500-F362848D14F6}"/>
              </a:ext>
            </a:extLst>
          </p:cNvPr>
          <p:cNvSpPr>
            <a:spLocks noGrp="1"/>
          </p:cNvSpPr>
          <p:nvPr>
            <p:ph idx="1"/>
          </p:nvPr>
        </p:nvSpPr>
        <p:spPr/>
        <p:txBody>
          <a:bodyPr>
            <a:normAutofit lnSpcReduction="10000"/>
          </a:bodyPr>
          <a:lstStyle/>
          <a:p>
            <a:r>
              <a:rPr lang="en-US" dirty="0"/>
              <a:t>Obama’s campaign was one of the first indicators that politicians could use the power of social media to:</a:t>
            </a:r>
          </a:p>
          <a:p>
            <a:pPr lvl="1"/>
            <a:r>
              <a:rPr lang="en-US" dirty="0"/>
              <a:t>Organize and excite supporters</a:t>
            </a:r>
          </a:p>
          <a:p>
            <a:pPr lvl="1"/>
            <a:r>
              <a:rPr lang="en-US" dirty="0"/>
              <a:t>Collect personal information to leverage for, e.g., sending emails</a:t>
            </a:r>
          </a:p>
          <a:p>
            <a:pPr lvl="1"/>
            <a:r>
              <a:rPr lang="en-US" dirty="0"/>
              <a:t>Build a desirable brand</a:t>
            </a:r>
          </a:p>
          <a:p>
            <a:r>
              <a:rPr lang="en-US" dirty="0"/>
              <a:t>What wasn’t a *big* thing, even in 2012, at least as far as we know, was:</a:t>
            </a:r>
          </a:p>
          <a:p>
            <a:pPr lvl="1"/>
            <a:r>
              <a:rPr lang="en-US" dirty="0"/>
              <a:t>Leveraging social media and ad targeting effectively</a:t>
            </a:r>
          </a:p>
          <a:p>
            <a:pPr lvl="1"/>
            <a:r>
              <a:rPr lang="en-US" dirty="0"/>
              <a:t>Turning to social media for policy statements</a:t>
            </a:r>
          </a:p>
          <a:p>
            <a:pPr lvl="1"/>
            <a:r>
              <a:rPr lang="en-US" dirty="0"/>
              <a:t>Fake news</a:t>
            </a:r>
          </a:p>
          <a:p>
            <a:pPr lvl="1"/>
            <a:r>
              <a:rPr lang="en-US" dirty="0"/>
              <a:t>(Russian) Bots</a:t>
            </a:r>
          </a:p>
          <a:p>
            <a:pPr lvl="1"/>
            <a:endParaRPr lang="en-US" dirty="0"/>
          </a:p>
          <a:p>
            <a:pPr lvl="1"/>
            <a:endParaRPr lang="en-US" dirty="0"/>
          </a:p>
        </p:txBody>
      </p:sp>
      <p:sp>
        <p:nvSpPr>
          <p:cNvPr id="4" name="Date Placeholder 3">
            <a:extLst>
              <a:ext uri="{FF2B5EF4-FFF2-40B4-BE49-F238E27FC236}">
                <a16:creationId xmlns:a16="http://schemas.microsoft.com/office/drawing/2014/main" id="{104F05B7-1690-364C-81E5-296337A2FE71}"/>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BAE170-54BC-4F4D-94CB-1CAE3F6273BB}" type="datetime1">
              <a:rPr lang="en-US" smtClean="0"/>
              <a:pPr/>
              <a:t>3/9/26</a:t>
            </a:fld>
            <a:endParaRPr lang="en-US"/>
          </a:p>
        </p:txBody>
      </p:sp>
      <p:sp>
        <p:nvSpPr>
          <p:cNvPr id="5" name="Footer Placeholder 4">
            <a:extLst>
              <a:ext uri="{FF2B5EF4-FFF2-40B4-BE49-F238E27FC236}">
                <a16:creationId xmlns:a16="http://schemas.microsoft.com/office/drawing/2014/main" id="{9F77713A-19B2-4D44-88A0-EBF59D5C318A}"/>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6" name="Slide Number Placeholder 5">
            <a:extLst>
              <a:ext uri="{FF2B5EF4-FFF2-40B4-BE49-F238E27FC236}">
                <a16:creationId xmlns:a16="http://schemas.microsoft.com/office/drawing/2014/main" id="{09553E51-D7B6-8749-B21C-088DBF6E840E}"/>
              </a:ext>
            </a:extLst>
          </p:cNvPr>
          <p:cNvSpPr>
            <a:spLocks noGrp="1"/>
          </p:cNvSpPr>
          <p:nvPr>
            <p:ph type="sldNum" sz="quarter" idx="12"/>
          </p:nvPr>
        </p:nvSpPr>
        <p:spPr/>
        <p:txBody>
          <a:bodyPr/>
          <a:lstStyle/>
          <a:p>
            <a:fld id="{6088BDBC-A55A-0D4E-9238-49D16FB07DCD}" type="slidenum">
              <a:rPr lang="en-US" smtClean="0"/>
              <a:t>25</a:t>
            </a:fld>
            <a:endParaRPr lang="en-US"/>
          </a:p>
        </p:txBody>
      </p:sp>
    </p:spTree>
    <p:extLst>
      <p:ext uri="{BB962C8B-B14F-4D97-AF65-F5344CB8AC3E}">
        <p14:creationId xmlns:p14="http://schemas.microsoft.com/office/powerpoint/2010/main" val="305266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043378-6E7A-6C45-8831-7D28DC9F92B8}"/>
              </a:ext>
            </a:extLst>
          </p:cNvPr>
          <p:cNvSpPr>
            <a:spLocks noGrp="1"/>
          </p:cNvSpPr>
          <p:nvPr>
            <p:ph type="title"/>
          </p:nvPr>
        </p:nvSpPr>
        <p:spPr/>
        <p:txBody>
          <a:bodyPr/>
          <a:lstStyle/>
          <a:p>
            <a:r>
              <a:rPr lang="en-US" dirty="0"/>
              <a:t>Social Media and the 2016 Election</a:t>
            </a:r>
          </a:p>
        </p:txBody>
      </p:sp>
      <p:sp>
        <p:nvSpPr>
          <p:cNvPr id="6" name="Content Placeholder 5">
            <a:extLst>
              <a:ext uri="{FF2B5EF4-FFF2-40B4-BE49-F238E27FC236}">
                <a16:creationId xmlns:a16="http://schemas.microsoft.com/office/drawing/2014/main" id="{D081D665-8BE3-D046-ACF3-7FB04D2D26E1}"/>
              </a:ext>
            </a:extLst>
          </p:cNvPr>
          <p:cNvSpPr>
            <a:spLocks noGrp="1"/>
          </p:cNvSpPr>
          <p:nvPr>
            <p:ph idx="1"/>
          </p:nvPr>
        </p:nvSpPr>
        <p:spPr/>
        <p:txBody>
          <a:bodyPr>
            <a:normAutofit/>
          </a:bodyPr>
          <a:lstStyle/>
          <a:p>
            <a:r>
              <a:rPr lang="en-US" sz="3200" dirty="0"/>
              <a:t>What we will talk about (briefly)</a:t>
            </a:r>
          </a:p>
          <a:p>
            <a:pPr lvl="1"/>
            <a:r>
              <a:rPr lang="en-US" sz="2800" dirty="0"/>
              <a:t>Political ad targeting</a:t>
            </a:r>
          </a:p>
          <a:p>
            <a:pPr lvl="1"/>
            <a:r>
              <a:rPr lang="en-US" sz="2800" dirty="0"/>
              <a:t>Manipulation – bots, trolls, fake accounts</a:t>
            </a:r>
          </a:p>
          <a:p>
            <a:pPr lvl="1"/>
            <a:r>
              <a:rPr lang="en-US" sz="2800" dirty="0"/>
              <a:t>Fake News</a:t>
            </a:r>
          </a:p>
          <a:p>
            <a:r>
              <a:rPr lang="en-US" sz="3200" dirty="0"/>
              <a:t>Did social media </a:t>
            </a:r>
            <a:r>
              <a:rPr lang="en-US" sz="3200" i="1" dirty="0"/>
              <a:t>cause </a:t>
            </a:r>
            <a:r>
              <a:rPr lang="en-US" sz="3200" dirty="0"/>
              <a:t>Trump to be elected?</a:t>
            </a:r>
          </a:p>
          <a:p>
            <a:r>
              <a:rPr lang="en-US" sz="3200" dirty="0"/>
              <a:t>What we won’t talk about</a:t>
            </a:r>
          </a:p>
          <a:p>
            <a:pPr lvl="1"/>
            <a:r>
              <a:rPr lang="en-US" sz="2800" dirty="0"/>
              <a:t>Trump’s tweets</a:t>
            </a:r>
          </a:p>
          <a:p>
            <a:pPr lvl="1"/>
            <a:r>
              <a:rPr lang="en-US" sz="2800" dirty="0"/>
              <a:t>Hate speech/harassment</a:t>
            </a:r>
          </a:p>
          <a:p>
            <a:pPr lvl="1"/>
            <a:endParaRPr lang="en-US" sz="2800" dirty="0"/>
          </a:p>
        </p:txBody>
      </p:sp>
      <p:sp>
        <p:nvSpPr>
          <p:cNvPr id="2" name="Date Placeholder 1">
            <a:extLst>
              <a:ext uri="{FF2B5EF4-FFF2-40B4-BE49-F238E27FC236}">
                <a16:creationId xmlns:a16="http://schemas.microsoft.com/office/drawing/2014/main" id="{E773ABAE-5AAF-BC49-BCEC-058F9E996186}"/>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BAE170-54BC-4F4D-94CB-1CAE3F6273BB}" type="datetime1">
              <a:rPr lang="en-US" smtClean="0"/>
              <a:pPr/>
              <a:t>3/9/26</a:t>
            </a:fld>
            <a:endParaRPr lang="en-US"/>
          </a:p>
        </p:txBody>
      </p:sp>
      <p:sp>
        <p:nvSpPr>
          <p:cNvPr id="3" name="Footer Placeholder 2">
            <a:extLst>
              <a:ext uri="{FF2B5EF4-FFF2-40B4-BE49-F238E27FC236}">
                <a16:creationId xmlns:a16="http://schemas.microsoft.com/office/drawing/2014/main" id="{8B167331-8D66-3246-9BC0-45C1B0C3A6A5}"/>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endParaRPr lang="en-US" dirty="0"/>
          </a:p>
        </p:txBody>
      </p:sp>
      <p:sp>
        <p:nvSpPr>
          <p:cNvPr id="4" name="Slide Number Placeholder 3">
            <a:extLst>
              <a:ext uri="{FF2B5EF4-FFF2-40B4-BE49-F238E27FC236}">
                <a16:creationId xmlns:a16="http://schemas.microsoft.com/office/drawing/2014/main" id="{479F3771-5A17-574F-9F3C-5E432EEB988A}"/>
              </a:ext>
            </a:extLst>
          </p:cNvPr>
          <p:cNvSpPr>
            <a:spLocks noGrp="1"/>
          </p:cNvSpPr>
          <p:nvPr>
            <p:ph type="sldNum" sz="quarter" idx="12"/>
          </p:nvPr>
        </p:nvSpPr>
        <p:spPr/>
        <p:txBody>
          <a:bodyPr/>
          <a:lstStyle/>
          <a:p>
            <a:fld id="{6088BDBC-A55A-0D4E-9238-49D16FB07DCD}" type="slidenum">
              <a:rPr lang="en-US" smtClean="0"/>
              <a:t>26</a:t>
            </a:fld>
            <a:endParaRPr lang="en-US"/>
          </a:p>
        </p:txBody>
      </p:sp>
    </p:spTree>
    <p:extLst>
      <p:ext uri="{BB962C8B-B14F-4D97-AF65-F5344CB8AC3E}">
        <p14:creationId xmlns:p14="http://schemas.microsoft.com/office/powerpoint/2010/main" val="15931175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12B1877-439E-6549-ACA1-F195516F732C}"/>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FCA9F3-E38A-1948-A7BD-9C5B1CFDFAF3}" type="datetime1">
              <a:rPr lang="en-US" smtClean="0"/>
              <a:pPr/>
              <a:t>3/9/26</a:t>
            </a:fld>
            <a:endParaRPr lang="en-US"/>
          </a:p>
        </p:txBody>
      </p:sp>
      <p:sp>
        <p:nvSpPr>
          <p:cNvPr id="5" name="Footer Placeholder 4">
            <a:extLst>
              <a:ext uri="{FF2B5EF4-FFF2-40B4-BE49-F238E27FC236}">
                <a16:creationId xmlns:a16="http://schemas.microsoft.com/office/drawing/2014/main" id="{6B2E39BE-23E3-9647-9753-53AA2F59EE61}"/>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6" name="Slide Number Placeholder 5">
            <a:extLst>
              <a:ext uri="{FF2B5EF4-FFF2-40B4-BE49-F238E27FC236}">
                <a16:creationId xmlns:a16="http://schemas.microsoft.com/office/drawing/2014/main" id="{2B82D08D-ABB3-E642-B9DB-249883081E3A}"/>
              </a:ext>
            </a:extLst>
          </p:cNvPr>
          <p:cNvSpPr>
            <a:spLocks noGrp="1"/>
          </p:cNvSpPr>
          <p:nvPr>
            <p:ph type="sldNum" sz="quarter" idx="12"/>
          </p:nvPr>
        </p:nvSpPr>
        <p:spPr/>
        <p:txBody>
          <a:bodyPr/>
          <a:lstStyle/>
          <a:p>
            <a:fld id="{6088BDBC-A55A-0D4E-9238-49D16FB07DCD}" type="slidenum">
              <a:rPr lang="en-US" smtClean="0"/>
              <a:t>27</a:t>
            </a:fld>
            <a:endParaRPr lang="en-US"/>
          </a:p>
        </p:txBody>
      </p:sp>
      <p:pic>
        <p:nvPicPr>
          <p:cNvPr id="7" name="Picture 6">
            <a:extLst>
              <a:ext uri="{FF2B5EF4-FFF2-40B4-BE49-F238E27FC236}">
                <a16:creationId xmlns:a16="http://schemas.microsoft.com/office/drawing/2014/main" id="{F2294476-EE41-9A43-812D-2E65E722B2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0982" y="1347420"/>
            <a:ext cx="3883590" cy="3734719"/>
          </a:xfrm>
          <a:prstGeom prst="rect">
            <a:avLst/>
          </a:prstGeom>
        </p:spPr>
      </p:pic>
      <p:pic>
        <p:nvPicPr>
          <p:cNvPr id="2" name="Picture 1">
            <a:extLst>
              <a:ext uri="{FF2B5EF4-FFF2-40B4-BE49-F238E27FC236}">
                <a16:creationId xmlns:a16="http://schemas.microsoft.com/office/drawing/2014/main" id="{3DBB06F4-1B7C-F747-A7BA-4F768F294B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25531" y="2345556"/>
            <a:ext cx="2996110" cy="3437983"/>
          </a:xfrm>
          <a:prstGeom prst="rect">
            <a:avLst/>
          </a:prstGeom>
        </p:spPr>
      </p:pic>
      <p:pic>
        <p:nvPicPr>
          <p:cNvPr id="3" name="Picture 2">
            <a:extLst>
              <a:ext uri="{FF2B5EF4-FFF2-40B4-BE49-F238E27FC236}">
                <a16:creationId xmlns:a16="http://schemas.microsoft.com/office/drawing/2014/main" id="{F496B3F0-7D90-344B-BCBA-6544742D9853}"/>
              </a:ext>
            </a:extLst>
          </p:cNvPr>
          <p:cNvPicPr>
            <a:picLocks noChangeAspect="1"/>
          </p:cNvPicPr>
          <p:nvPr/>
        </p:nvPicPr>
        <p:blipFill>
          <a:blip r:embed="rId5"/>
          <a:stretch>
            <a:fillRect/>
          </a:stretch>
        </p:blipFill>
        <p:spPr>
          <a:xfrm>
            <a:off x="4826000" y="0"/>
            <a:ext cx="2540000" cy="2171700"/>
          </a:xfrm>
          <a:prstGeom prst="rect">
            <a:avLst/>
          </a:prstGeom>
        </p:spPr>
      </p:pic>
      <p:pic>
        <p:nvPicPr>
          <p:cNvPr id="8" name="Picture 7">
            <a:extLst>
              <a:ext uri="{FF2B5EF4-FFF2-40B4-BE49-F238E27FC236}">
                <a16:creationId xmlns:a16="http://schemas.microsoft.com/office/drawing/2014/main" id="{202B2D57-C276-3A49-8C86-7A5806FFDB13}"/>
              </a:ext>
            </a:extLst>
          </p:cNvPr>
          <p:cNvPicPr>
            <a:picLocks noChangeAspect="1"/>
          </p:cNvPicPr>
          <p:nvPr/>
        </p:nvPicPr>
        <p:blipFill>
          <a:blip r:embed="rId6"/>
          <a:stretch>
            <a:fillRect/>
          </a:stretch>
        </p:blipFill>
        <p:spPr>
          <a:xfrm>
            <a:off x="8277282" y="412483"/>
            <a:ext cx="3476592" cy="2607444"/>
          </a:xfrm>
          <a:prstGeom prst="rect">
            <a:avLst/>
          </a:prstGeom>
        </p:spPr>
      </p:pic>
      <p:sp>
        <p:nvSpPr>
          <p:cNvPr id="9" name="Rectangle 8">
            <a:extLst>
              <a:ext uri="{FF2B5EF4-FFF2-40B4-BE49-F238E27FC236}">
                <a16:creationId xmlns:a16="http://schemas.microsoft.com/office/drawing/2014/main" id="{A5181AD3-D5E8-034E-B2D4-6D4EB0A9DE1C}"/>
              </a:ext>
            </a:extLst>
          </p:cNvPr>
          <p:cNvSpPr/>
          <p:nvPr/>
        </p:nvSpPr>
        <p:spPr>
          <a:xfrm>
            <a:off x="3024182" y="6022366"/>
            <a:ext cx="6096000" cy="430887"/>
          </a:xfrm>
          <a:prstGeom prst="rect">
            <a:avLst/>
          </a:prstGeom>
        </p:spPr>
        <p:txBody>
          <a:bodyPr>
            <a:spAutoFit/>
          </a:bodyPr>
          <a:lstStyle/>
          <a:p>
            <a:r>
              <a:rPr lang="en-US" sz="1100" dirty="0"/>
              <a:t>https://</a:t>
            </a:r>
            <a:r>
              <a:rPr lang="en-US" sz="1100" dirty="0" err="1"/>
              <a:t>www.dailykos.com</a:t>
            </a:r>
            <a:r>
              <a:rPr lang="en-US" sz="1100" dirty="0"/>
              <a:t>/stories/2017/8/4/1686913/--The-Cambridge-Analytica-Psyops-that-made-both-Trump-and-Brexit-Winners</a:t>
            </a:r>
          </a:p>
        </p:txBody>
      </p:sp>
      <p:pic>
        <p:nvPicPr>
          <p:cNvPr id="10" name="Picture 9">
            <a:extLst>
              <a:ext uri="{FF2B5EF4-FFF2-40B4-BE49-F238E27FC236}">
                <a16:creationId xmlns:a16="http://schemas.microsoft.com/office/drawing/2014/main" id="{856D7329-786E-9546-94CE-60FE9FDEA7D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53400" y="3343535"/>
            <a:ext cx="3904006" cy="2440004"/>
          </a:xfrm>
          <a:prstGeom prst="rect">
            <a:avLst/>
          </a:prstGeom>
        </p:spPr>
      </p:pic>
      <p:sp>
        <p:nvSpPr>
          <p:cNvPr id="11" name="Rectangle 10">
            <a:extLst>
              <a:ext uri="{FF2B5EF4-FFF2-40B4-BE49-F238E27FC236}">
                <a16:creationId xmlns:a16="http://schemas.microsoft.com/office/drawing/2014/main" id="{33D2D717-B5EB-F049-9194-D43ADEFEB1D0}"/>
              </a:ext>
            </a:extLst>
          </p:cNvPr>
          <p:cNvSpPr/>
          <p:nvPr/>
        </p:nvSpPr>
        <p:spPr>
          <a:xfrm>
            <a:off x="210546" y="276688"/>
            <a:ext cx="3705373" cy="523220"/>
          </a:xfrm>
          <a:prstGeom prst="rect">
            <a:avLst/>
          </a:prstGeom>
        </p:spPr>
        <p:txBody>
          <a:bodyPr wrap="none">
            <a:spAutoFit/>
          </a:bodyPr>
          <a:lstStyle/>
          <a:p>
            <a:pPr lvl="1"/>
            <a:r>
              <a:rPr lang="en-US" sz="2800" b="1" dirty="0"/>
              <a:t>Political ad targeting</a:t>
            </a:r>
          </a:p>
        </p:txBody>
      </p:sp>
    </p:spTree>
    <p:extLst>
      <p:ext uri="{BB962C8B-B14F-4D97-AF65-F5344CB8AC3E}">
        <p14:creationId xmlns:p14="http://schemas.microsoft.com/office/powerpoint/2010/main" val="243306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D5A3B4A-BF13-7E46-86BE-C3F386895DD5}"/>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FCA9F3-E38A-1948-A7BD-9C5B1CFDFAF3}" type="datetime1">
              <a:rPr lang="en-US" smtClean="0"/>
              <a:pPr/>
              <a:t>3/9/26</a:t>
            </a:fld>
            <a:endParaRPr lang="en-US"/>
          </a:p>
        </p:txBody>
      </p:sp>
      <p:sp>
        <p:nvSpPr>
          <p:cNvPr id="5" name="Footer Placeholder 4">
            <a:extLst>
              <a:ext uri="{FF2B5EF4-FFF2-40B4-BE49-F238E27FC236}">
                <a16:creationId xmlns:a16="http://schemas.microsoft.com/office/drawing/2014/main" id="{096661EE-318E-714C-86F6-62CA6F585B37}"/>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6" name="Slide Number Placeholder 5">
            <a:extLst>
              <a:ext uri="{FF2B5EF4-FFF2-40B4-BE49-F238E27FC236}">
                <a16:creationId xmlns:a16="http://schemas.microsoft.com/office/drawing/2014/main" id="{C50E89E4-B5F8-6049-9CDA-E80650F4B447}"/>
              </a:ext>
            </a:extLst>
          </p:cNvPr>
          <p:cNvSpPr>
            <a:spLocks noGrp="1"/>
          </p:cNvSpPr>
          <p:nvPr>
            <p:ph type="sldNum" sz="quarter" idx="12"/>
          </p:nvPr>
        </p:nvSpPr>
        <p:spPr/>
        <p:txBody>
          <a:bodyPr/>
          <a:lstStyle/>
          <a:p>
            <a:fld id="{6088BDBC-A55A-0D4E-9238-49D16FB07DCD}" type="slidenum">
              <a:rPr lang="en-US" smtClean="0"/>
              <a:t>28</a:t>
            </a:fld>
            <a:endParaRPr lang="en-US"/>
          </a:p>
        </p:txBody>
      </p:sp>
      <p:pic>
        <p:nvPicPr>
          <p:cNvPr id="7" name="Picture 6">
            <a:extLst>
              <a:ext uri="{FF2B5EF4-FFF2-40B4-BE49-F238E27FC236}">
                <a16:creationId xmlns:a16="http://schemas.microsoft.com/office/drawing/2014/main" id="{869311EB-AB6A-664A-923D-1184DFFCFDB7}"/>
              </a:ext>
            </a:extLst>
          </p:cNvPr>
          <p:cNvPicPr>
            <a:picLocks noChangeAspect="1"/>
          </p:cNvPicPr>
          <p:nvPr/>
        </p:nvPicPr>
        <p:blipFill rotWithShape="1">
          <a:blip r:embed="rId2"/>
          <a:srcRect t="3930" b="15031"/>
          <a:stretch/>
        </p:blipFill>
        <p:spPr>
          <a:xfrm>
            <a:off x="280982" y="81117"/>
            <a:ext cx="6199322" cy="6403823"/>
          </a:xfrm>
          <a:prstGeom prst="rect">
            <a:avLst/>
          </a:prstGeom>
        </p:spPr>
      </p:pic>
      <p:pic>
        <p:nvPicPr>
          <p:cNvPr id="9" name="Picture 8">
            <a:extLst>
              <a:ext uri="{FF2B5EF4-FFF2-40B4-BE49-F238E27FC236}">
                <a16:creationId xmlns:a16="http://schemas.microsoft.com/office/drawing/2014/main" id="{2F7D1043-8F5F-3F4C-B8EE-ED560D30FC46}"/>
              </a:ext>
            </a:extLst>
          </p:cNvPr>
          <p:cNvPicPr>
            <a:picLocks noChangeAspect="1"/>
          </p:cNvPicPr>
          <p:nvPr/>
        </p:nvPicPr>
        <p:blipFill rotWithShape="1">
          <a:blip r:embed="rId3"/>
          <a:srcRect r="10372"/>
          <a:stretch/>
        </p:blipFill>
        <p:spPr>
          <a:xfrm>
            <a:off x="6615959" y="186881"/>
            <a:ext cx="5446625" cy="5655980"/>
          </a:xfrm>
          <a:prstGeom prst="rect">
            <a:avLst/>
          </a:prstGeom>
        </p:spPr>
      </p:pic>
    </p:spTree>
    <p:extLst>
      <p:ext uri="{BB962C8B-B14F-4D97-AF65-F5344CB8AC3E}">
        <p14:creationId xmlns:p14="http://schemas.microsoft.com/office/powerpoint/2010/main" val="42662655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043378-6E7A-6C45-8831-7D28DC9F92B8}"/>
              </a:ext>
            </a:extLst>
          </p:cNvPr>
          <p:cNvSpPr>
            <a:spLocks noGrp="1"/>
          </p:cNvSpPr>
          <p:nvPr>
            <p:ph type="title"/>
          </p:nvPr>
        </p:nvSpPr>
        <p:spPr/>
        <p:txBody>
          <a:bodyPr/>
          <a:lstStyle/>
          <a:p>
            <a:r>
              <a:rPr lang="en-US" dirty="0"/>
              <a:t>Social Media and the 2016 Election</a:t>
            </a:r>
          </a:p>
        </p:txBody>
      </p:sp>
      <p:sp>
        <p:nvSpPr>
          <p:cNvPr id="6" name="Content Placeholder 5">
            <a:extLst>
              <a:ext uri="{FF2B5EF4-FFF2-40B4-BE49-F238E27FC236}">
                <a16:creationId xmlns:a16="http://schemas.microsoft.com/office/drawing/2014/main" id="{D081D665-8BE3-D046-ACF3-7FB04D2D26E1}"/>
              </a:ext>
            </a:extLst>
          </p:cNvPr>
          <p:cNvSpPr>
            <a:spLocks noGrp="1"/>
          </p:cNvSpPr>
          <p:nvPr>
            <p:ph idx="1"/>
          </p:nvPr>
        </p:nvSpPr>
        <p:spPr/>
        <p:txBody>
          <a:bodyPr>
            <a:normAutofit/>
          </a:bodyPr>
          <a:lstStyle/>
          <a:p>
            <a:r>
              <a:rPr lang="en-US" sz="3200" dirty="0"/>
              <a:t>What we will talk about (briefly)</a:t>
            </a:r>
          </a:p>
          <a:p>
            <a:pPr lvl="1"/>
            <a:r>
              <a:rPr lang="en-US" sz="2800" dirty="0">
                <a:solidFill>
                  <a:schemeClr val="bg1">
                    <a:lumMod val="75000"/>
                  </a:schemeClr>
                </a:solidFill>
              </a:rPr>
              <a:t>Political ad targeting</a:t>
            </a:r>
          </a:p>
          <a:p>
            <a:pPr lvl="1"/>
            <a:r>
              <a:rPr lang="en-US" sz="2800" dirty="0"/>
              <a:t>Manipulation – bots, trolls, fake accounts</a:t>
            </a:r>
          </a:p>
          <a:p>
            <a:pPr lvl="1"/>
            <a:r>
              <a:rPr lang="en-US" sz="2800" dirty="0"/>
              <a:t>Fake News</a:t>
            </a:r>
          </a:p>
          <a:p>
            <a:r>
              <a:rPr lang="en-US" sz="3200" dirty="0"/>
              <a:t>Did social media </a:t>
            </a:r>
            <a:r>
              <a:rPr lang="en-US" sz="3200" i="1" dirty="0"/>
              <a:t>cause </a:t>
            </a:r>
            <a:r>
              <a:rPr lang="en-US" sz="3200" dirty="0"/>
              <a:t>Trump to be elected?</a:t>
            </a:r>
          </a:p>
          <a:p>
            <a:r>
              <a:rPr lang="en-US" sz="3200" dirty="0"/>
              <a:t>What we won’t talk about</a:t>
            </a:r>
          </a:p>
          <a:p>
            <a:pPr lvl="1"/>
            <a:r>
              <a:rPr lang="en-US" sz="2800" dirty="0"/>
              <a:t>Trump’s tweets</a:t>
            </a:r>
          </a:p>
          <a:p>
            <a:pPr lvl="1"/>
            <a:r>
              <a:rPr lang="en-US" sz="2800" dirty="0"/>
              <a:t>Hate speech/harassment</a:t>
            </a:r>
          </a:p>
          <a:p>
            <a:pPr lvl="1"/>
            <a:endParaRPr lang="en-US" sz="2800" dirty="0"/>
          </a:p>
        </p:txBody>
      </p:sp>
      <p:sp>
        <p:nvSpPr>
          <p:cNvPr id="2" name="Date Placeholder 1">
            <a:extLst>
              <a:ext uri="{FF2B5EF4-FFF2-40B4-BE49-F238E27FC236}">
                <a16:creationId xmlns:a16="http://schemas.microsoft.com/office/drawing/2014/main" id="{E773ABAE-5AAF-BC49-BCEC-058F9E996186}"/>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BAE170-54BC-4F4D-94CB-1CAE3F6273BB}" type="datetime1">
              <a:rPr lang="en-US" smtClean="0"/>
              <a:pPr/>
              <a:t>3/9/26</a:t>
            </a:fld>
            <a:endParaRPr lang="en-US"/>
          </a:p>
        </p:txBody>
      </p:sp>
      <p:sp>
        <p:nvSpPr>
          <p:cNvPr id="3" name="Footer Placeholder 2">
            <a:extLst>
              <a:ext uri="{FF2B5EF4-FFF2-40B4-BE49-F238E27FC236}">
                <a16:creationId xmlns:a16="http://schemas.microsoft.com/office/drawing/2014/main" id="{8B167331-8D66-3246-9BC0-45C1B0C3A6A5}"/>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endParaRPr lang="en-US" dirty="0"/>
          </a:p>
        </p:txBody>
      </p:sp>
      <p:sp>
        <p:nvSpPr>
          <p:cNvPr id="4" name="Slide Number Placeholder 3">
            <a:extLst>
              <a:ext uri="{FF2B5EF4-FFF2-40B4-BE49-F238E27FC236}">
                <a16:creationId xmlns:a16="http://schemas.microsoft.com/office/drawing/2014/main" id="{479F3771-5A17-574F-9F3C-5E432EEB988A}"/>
              </a:ext>
            </a:extLst>
          </p:cNvPr>
          <p:cNvSpPr>
            <a:spLocks noGrp="1"/>
          </p:cNvSpPr>
          <p:nvPr>
            <p:ph type="sldNum" sz="quarter" idx="12"/>
          </p:nvPr>
        </p:nvSpPr>
        <p:spPr/>
        <p:txBody>
          <a:bodyPr/>
          <a:lstStyle/>
          <a:p>
            <a:fld id="{6088BDBC-A55A-0D4E-9238-49D16FB07DCD}" type="slidenum">
              <a:rPr lang="en-US" smtClean="0"/>
              <a:t>29</a:t>
            </a:fld>
            <a:endParaRPr lang="en-US"/>
          </a:p>
        </p:txBody>
      </p:sp>
    </p:spTree>
    <p:extLst>
      <p:ext uri="{BB962C8B-B14F-4D97-AF65-F5344CB8AC3E}">
        <p14:creationId xmlns:p14="http://schemas.microsoft.com/office/powerpoint/2010/main" val="1681222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417F2-11E2-33A8-8AB2-D404BE07CBD6}"/>
              </a:ext>
            </a:extLst>
          </p:cNvPr>
          <p:cNvSpPr>
            <a:spLocks noGrp="1"/>
          </p:cNvSpPr>
          <p:nvPr>
            <p:ph type="title"/>
          </p:nvPr>
        </p:nvSpPr>
        <p:spPr/>
        <p:txBody>
          <a:bodyPr/>
          <a:lstStyle/>
          <a:p>
            <a:r>
              <a:rPr lang="en-US" dirty="0"/>
              <a:t>Announcements</a:t>
            </a:r>
          </a:p>
        </p:txBody>
      </p:sp>
      <p:sp>
        <p:nvSpPr>
          <p:cNvPr id="3" name="Content Placeholder 2">
            <a:extLst>
              <a:ext uri="{FF2B5EF4-FFF2-40B4-BE49-F238E27FC236}">
                <a16:creationId xmlns:a16="http://schemas.microsoft.com/office/drawing/2014/main" id="{5D717414-F7FD-6945-AF54-B173B036FA4F}"/>
              </a:ext>
            </a:extLst>
          </p:cNvPr>
          <p:cNvSpPr>
            <a:spLocks noGrp="1"/>
          </p:cNvSpPr>
          <p:nvPr>
            <p:ph idx="1"/>
          </p:nvPr>
        </p:nvSpPr>
        <p:spPr/>
        <p:txBody>
          <a:bodyPr/>
          <a:lstStyle/>
          <a:p>
            <a:r>
              <a:rPr lang="en-US" dirty="0"/>
              <a:t>Wed – peer review</a:t>
            </a:r>
          </a:p>
          <a:p>
            <a:r>
              <a:rPr lang="en-US" dirty="0"/>
              <a:t>Break!</a:t>
            </a:r>
          </a:p>
          <a:p>
            <a:r>
              <a:rPr lang="en-US" dirty="0"/>
              <a:t>I’ll be pushing back HW3 ~1 week (so, same with the midpoint presentations)</a:t>
            </a:r>
          </a:p>
          <a:p>
            <a:r>
              <a:rPr lang="en-US" dirty="0"/>
              <a:t>More details soon</a:t>
            </a:r>
          </a:p>
        </p:txBody>
      </p:sp>
      <p:sp>
        <p:nvSpPr>
          <p:cNvPr id="4" name="Slide Number Placeholder 3">
            <a:extLst>
              <a:ext uri="{FF2B5EF4-FFF2-40B4-BE49-F238E27FC236}">
                <a16:creationId xmlns:a16="http://schemas.microsoft.com/office/drawing/2014/main" id="{BF8114DE-D9C9-E15A-7D87-C2E89403D529}"/>
              </a:ext>
            </a:extLst>
          </p:cNvPr>
          <p:cNvSpPr>
            <a:spLocks noGrp="1"/>
          </p:cNvSpPr>
          <p:nvPr>
            <p:ph type="sldNum" sz="quarter" idx="12"/>
          </p:nvPr>
        </p:nvSpPr>
        <p:spPr/>
        <p:txBody>
          <a:bodyPr/>
          <a:lstStyle/>
          <a:p>
            <a:fld id="{6088BDBC-A55A-0D4E-9238-49D16FB07DCD}" type="slidenum">
              <a:rPr lang="en-US" smtClean="0"/>
              <a:pPr/>
              <a:t>3</a:t>
            </a:fld>
            <a:endParaRPr lang="en-US"/>
          </a:p>
        </p:txBody>
      </p:sp>
    </p:spTree>
    <p:extLst>
      <p:ext uri="{BB962C8B-B14F-4D97-AF65-F5344CB8AC3E}">
        <p14:creationId xmlns:p14="http://schemas.microsoft.com/office/powerpoint/2010/main" val="14228444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C86680-6F95-1C44-866F-E89F0F1B8814}"/>
              </a:ext>
            </a:extLst>
          </p:cNvPr>
          <p:cNvSpPr>
            <a:spLocks noGrp="1"/>
          </p:cNvSpPr>
          <p:nvPr>
            <p:ph type="title"/>
          </p:nvPr>
        </p:nvSpPr>
        <p:spPr/>
        <p:txBody>
          <a:bodyPr/>
          <a:lstStyle/>
          <a:p>
            <a:r>
              <a:rPr lang="en-US" dirty="0">
                <a:latin typeface="Century Gothic" panose="020B0502020202020204" pitchFamily="34" charset="0"/>
              </a:rPr>
              <a:t>Manipulation – How?</a:t>
            </a:r>
          </a:p>
        </p:txBody>
      </p:sp>
      <p:sp>
        <p:nvSpPr>
          <p:cNvPr id="6" name="Content Placeholder 5">
            <a:extLst>
              <a:ext uri="{FF2B5EF4-FFF2-40B4-BE49-F238E27FC236}">
                <a16:creationId xmlns:a16="http://schemas.microsoft.com/office/drawing/2014/main" id="{0B6B5B00-2460-C94B-BA5F-C87E96EF8434}"/>
              </a:ext>
            </a:extLst>
          </p:cNvPr>
          <p:cNvSpPr>
            <a:spLocks noGrp="1"/>
          </p:cNvSpPr>
          <p:nvPr>
            <p:ph idx="1"/>
          </p:nvPr>
        </p:nvSpPr>
        <p:spPr>
          <a:xfrm>
            <a:off x="5166438" y="5132934"/>
            <a:ext cx="6548188" cy="1043629"/>
          </a:xfrm>
        </p:spPr>
        <p:txBody>
          <a:bodyPr>
            <a:normAutofit/>
          </a:bodyPr>
          <a:lstStyle/>
          <a:p>
            <a:pPr marL="0" indent="0">
              <a:buNone/>
            </a:pPr>
            <a:r>
              <a:rPr lang="en-US" sz="3200" dirty="0"/>
              <a:t>Manipulation of the 2016 election came from a variety of sources</a:t>
            </a:r>
          </a:p>
        </p:txBody>
      </p:sp>
      <p:sp>
        <p:nvSpPr>
          <p:cNvPr id="2" name="Date Placeholder 1">
            <a:extLst>
              <a:ext uri="{FF2B5EF4-FFF2-40B4-BE49-F238E27FC236}">
                <a16:creationId xmlns:a16="http://schemas.microsoft.com/office/drawing/2014/main" id="{55D1402E-FEE4-4E4E-A069-46CB03A2A315}"/>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BAE170-54BC-4F4D-94CB-1CAE3F6273BB}" type="datetime1">
              <a:rPr lang="en-US" smtClean="0"/>
              <a:pPr/>
              <a:t>3/9/26</a:t>
            </a:fld>
            <a:endParaRPr lang="en-US">
              <a:latin typeface="Century Gothic" panose="020B0502020202020204" pitchFamily="34" charset="0"/>
            </a:endParaRPr>
          </a:p>
        </p:txBody>
      </p:sp>
      <p:sp>
        <p:nvSpPr>
          <p:cNvPr id="3" name="Footer Placeholder 2">
            <a:extLst>
              <a:ext uri="{FF2B5EF4-FFF2-40B4-BE49-F238E27FC236}">
                <a16:creationId xmlns:a16="http://schemas.microsoft.com/office/drawing/2014/main" id="{29EE0F1A-4742-374C-8C84-091DE845490F}"/>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endParaRPr lang="en-US">
              <a:latin typeface="Century Gothic" panose="020B0502020202020204" pitchFamily="34" charset="0"/>
            </a:endParaRPr>
          </a:p>
        </p:txBody>
      </p:sp>
      <p:sp>
        <p:nvSpPr>
          <p:cNvPr id="4" name="Slide Number Placeholder 3">
            <a:extLst>
              <a:ext uri="{FF2B5EF4-FFF2-40B4-BE49-F238E27FC236}">
                <a16:creationId xmlns:a16="http://schemas.microsoft.com/office/drawing/2014/main" id="{C7E1AD18-BDF1-7646-880E-6917706EA548}"/>
              </a:ext>
            </a:extLst>
          </p:cNvPr>
          <p:cNvSpPr>
            <a:spLocks noGrp="1"/>
          </p:cNvSpPr>
          <p:nvPr>
            <p:ph type="sldNum" sz="quarter" idx="12"/>
          </p:nvPr>
        </p:nvSpPr>
        <p:spPr/>
        <p:txBody>
          <a:bodyPr/>
          <a:lstStyle/>
          <a:p>
            <a:fld id="{6088BDBC-A55A-0D4E-9238-49D16FB07DCD}" type="slidenum">
              <a:rPr lang="en-US" smtClean="0">
                <a:latin typeface="Century Gothic" panose="020B0502020202020204" pitchFamily="34" charset="0"/>
              </a:rPr>
              <a:t>30</a:t>
            </a:fld>
            <a:endParaRPr lang="en-US">
              <a:latin typeface="Century Gothic" panose="020B0502020202020204" pitchFamily="34" charset="0"/>
            </a:endParaRPr>
          </a:p>
        </p:txBody>
      </p:sp>
      <p:pic>
        <p:nvPicPr>
          <p:cNvPr id="7" name="Picture 6">
            <a:extLst>
              <a:ext uri="{FF2B5EF4-FFF2-40B4-BE49-F238E27FC236}">
                <a16:creationId xmlns:a16="http://schemas.microsoft.com/office/drawing/2014/main" id="{3E3F6D29-1A09-EE40-BE63-93C7549DEB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36333" y="1412656"/>
            <a:ext cx="2832729" cy="3090250"/>
          </a:xfrm>
          <a:prstGeom prst="rect">
            <a:avLst/>
          </a:prstGeom>
        </p:spPr>
      </p:pic>
      <p:pic>
        <p:nvPicPr>
          <p:cNvPr id="8" name="Picture 7">
            <a:extLst>
              <a:ext uri="{FF2B5EF4-FFF2-40B4-BE49-F238E27FC236}">
                <a16:creationId xmlns:a16="http://schemas.microsoft.com/office/drawing/2014/main" id="{55E9B253-64FA-1F48-A8D1-BBDD69101DC8}"/>
              </a:ext>
            </a:extLst>
          </p:cNvPr>
          <p:cNvPicPr>
            <a:picLocks noChangeAspect="1"/>
          </p:cNvPicPr>
          <p:nvPr/>
        </p:nvPicPr>
        <p:blipFill>
          <a:blip r:embed="rId4"/>
          <a:stretch>
            <a:fillRect/>
          </a:stretch>
        </p:blipFill>
        <p:spPr>
          <a:xfrm>
            <a:off x="130268" y="1731910"/>
            <a:ext cx="2551332" cy="2551332"/>
          </a:xfrm>
          <a:prstGeom prst="rect">
            <a:avLst/>
          </a:prstGeom>
        </p:spPr>
      </p:pic>
      <p:pic>
        <p:nvPicPr>
          <p:cNvPr id="9" name="Picture 8">
            <a:extLst>
              <a:ext uri="{FF2B5EF4-FFF2-40B4-BE49-F238E27FC236}">
                <a16:creationId xmlns:a16="http://schemas.microsoft.com/office/drawing/2014/main" id="{833F982C-327F-0A4A-88F8-FBDE9684FE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9649" y="5064933"/>
            <a:ext cx="4138169" cy="1059310"/>
          </a:xfrm>
          <a:prstGeom prst="rect">
            <a:avLst/>
          </a:prstGeom>
        </p:spPr>
      </p:pic>
      <p:sp>
        <p:nvSpPr>
          <p:cNvPr id="10" name="TextBox 9">
            <a:extLst>
              <a:ext uri="{FF2B5EF4-FFF2-40B4-BE49-F238E27FC236}">
                <a16:creationId xmlns:a16="http://schemas.microsoft.com/office/drawing/2014/main" id="{BEF3E378-B572-2842-99A5-484DA792C87F}"/>
              </a:ext>
            </a:extLst>
          </p:cNvPr>
          <p:cNvSpPr txBox="1"/>
          <p:nvPr/>
        </p:nvSpPr>
        <p:spPr>
          <a:xfrm>
            <a:off x="1106813" y="4393267"/>
            <a:ext cx="636713" cy="369332"/>
          </a:xfrm>
          <a:prstGeom prst="rect">
            <a:avLst/>
          </a:prstGeom>
          <a:noFill/>
        </p:spPr>
        <p:txBody>
          <a:bodyPr wrap="none" rtlCol="0">
            <a:spAutoFit/>
          </a:bodyPr>
          <a:lstStyle/>
          <a:p>
            <a:r>
              <a:rPr lang="en-US" dirty="0">
                <a:latin typeface="Century Gothic" panose="020B0502020202020204" pitchFamily="34" charset="0"/>
              </a:rPr>
              <a:t>Bots</a:t>
            </a:r>
          </a:p>
        </p:txBody>
      </p:sp>
      <p:sp>
        <p:nvSpPr>
          <p:cNvPr id="11" name="TextBox 10">
            <a:extLst>
              <a:ext uri="{FF2B5EF4-FFF2-40B4-BE49-F238E27FC236}">
                <a16:creationId xmlns:a16="http://schemas.microsoft.com/office/drawing/2014/main" id="{B5058CAF-C200-FD49-BF55-AE32F87870DA}"/>
              </a:ext>
            </a:extLst>
          </p:cNvPr>
          <p:cNvSpPr txBox="1"/>
          <p:nvPr/>
        </p:nvSpPr>
        <p:spPr>
          <a:xfrm>
            <a:off x="166013" y="6115608"/>
            <a:ext cx="2286203" cy="369332"/>
          </a:xfrm>
          <a:prstGeom prst="rect">
            <a:avLst/>
          </a:prstGeom>
          <a:noFill/>
        </p:spPr>
        <p:txBody>
          <a:bodyPr wrap="none" rtlCol="0">
            <a:spAutoFit/>
          </a:bodyPr>
          <a:lstStyle/>
          <a:p>
            <a:r>
              <a:rPr lang="en-US" dirty="0">
                <a:latin typeface="Century Gothic" panose="020B0502020202020204" pitchFamily="34" charset="0"/>
              </a:rPr>
              <a:t>Hijacked accounts</a:t>
            </a:r>
          </a:p>
        </p:txBody>
      </p:sp>
      <p:sp>
        <p:nvSpPr>
          <p:cNvPr id="12" name="TextBox 11">
            <a:extLst>
              <a:ext uri="{FF2B5EF4-FFF2-40B4-BE49-F238E27FC236}">
                <a16:creationId xmlns:a16="http://schemas.microsoft.com/office/drawing/2014/main" id="{7067A549-37D8-3A4D-93B0-11E33D2EAC29}"/>
              </a:ext>
            </a:extLst>
          </p:cNvPr>
          <p:cNvSpPr txBox="1"/>
          <p:nvPr/>
        </p:nvSpPr>
        <p:spPr>
          <a:xfrm>
            <a:off x="10510001" y="4614202"/>
            <a:ext cx="1494320" cy="369332"/>
          </a:xfrm>
          <a:prstGeom prst="rect">
            <a:avLst/>
          </a:prstGeom>
          <a:noFill/>
        </p:spPr>
        <p:txBody>
          <a:bodyPr wrap="none" rtlCol="0">
            <a:spAutoFit/>
          </a:bodyPr>
          <a:lstStyle/>
          <a:p>
            <a:r>
              <a:rPr lang="en-US" dirty="0">
                <a:latin typeface="Century Gothic" panose="020B0502020202020204" pitchFamily="34" charset="0"/>
              </a:rPr>
              <a:t>Fake pages</a:t>
            </a:r>
          </a:p>
        </p:txBody>
      </p:sp>
      <p:sp>
        <p:nvSpPr>
          <p:cNvPr id="13" name="TextBox 12">
            <a:extLst>
              <a:ext uri="{FF2B5EF4-FFF2-40B4-BE49-F238E27FC236}">
                <a16:creationId xmlns:a16="http://schemas.microsoft.com/office/drawing/2014/main" id="{ADBF01A3-D9C9-494A-8B8C-56139C03EB95}"/>
              </a:ext>
            </a:extLst>
          </p:cNvPr>
          <p:cNvSpPr txBox="1"/>
          <p:nvPr/>
        </p:nvSpPr>
        <p:spPr>
          <a:xfrm>
            <a:off x="3516060" y="4566721"/>
            <a:ext cx="1117614" cy="369332"/>
          </a:xfrm>
          <a:prstGeom prst="rect">
            <a:avLst/>
          </a:prstGeom>
          <a:noFill/>
        </p:spPr>
        <p:txBody>
          <a:bodyPr wrap="none" rtlCol="0">
            <a:spAutoFit/>
          </a:bodyPr>
          <a:lstStyle/>
          <a:p>
            <a:r>
              <a:rPr lang="en-US" dirty="0">
                <a:latin typeface="Century Gothic" panose="020B0502020202020204" pitchFamily="34" charset="0"/>
              </a:rPr>
              <a:t>Cyborgs</a:t>
            </a:r>
          </a:p>
        </p:txBody>
      </p:sp>
      <p:pic>
        <p:nvPicPr>
          <p:cNvPr id="14" name="Picture 13">
            <a:extLst>
              <a:ext uri="{FF2B5EF4-FFF2-40B4-BE49-F238E27FC236}">
                <a16:creationId xmlns:a16="http://schemas.microsoft.com/office/drawing/2014/main" id="{D7A4454E-157C-BC4B-B2BA-9ABF94967F46}"/>
              </a:ext>
            </a:extLst>
          </p:cNvPr>
          <p:cNvPicPr>
            <a:picLocks noChangeAspect="1"/>
          </p:cNvPicPr>
          <p:nvPr/>
        </p:nvPicPr>
        <p:blipFill>
          <a:blip r:embed="rId6"/>
          <a:stretch>
            <a:fillRect/>
          </a:stretch>
        </p:blipFill>
        <p:spPr>
          <a:xfrm>
            <a:off x="2962997" y="1445526"/>
            <a:ext cx="2037856" cy="3166631"/>
          </a:xfrm>
          <a:prstGeom prst="rect">
            <a:avLst/>
          </a:prstGeom>
        </p:spPr>
      </p:pic>
      <p:pic>
        <p:nvPicPr>
          <p:cNvPr id="15" name="Picture 14">
            <a:extLst>
              <a:ext uri="{FF2B5EF4-FFF2-40B4-BE49-F238E27FC236}">
                <a16:creationId xmlns:a16="http://schemas.microsoft.com/office/drawing/2014/main" id="{7CCD3A3B-7192-1E42-9970-A6DE0E7F6E2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06984" y="1872953"/>
            <a:ext cx="4231906" cy="2169657"/>
          </a:xfrm>
          <a:prstGeom prst="rect">
            <a:avLst/>
          </a:prstGeom>
        </p:spPr>
      </p:pic>
      <p:sp>
        <p:nvSpPr>
          <p:cNvPr id="16" name="TextBox 15">
            <a:extLst>
              <a:ext uri="{FF2B5EF4-FFF2-40B4-BE49-F238E27FC236}">
                <a16:creationId xmlns:a16="http://schemas.microsoft.com/office/drawing/2014/main" id="{64077794-B898-654F-AF54-B975A06380CD}"/>
              </a:ext>
            </a:extLst>
          </p:cNvPr>
          <p:cNvSpPr txBox="1"/>
          <p:nvPr/>
        </p:nvSpPr>
        <p:spPr>
          <a:xfrm>
            <a:off x="6258796" y="4098576"/>
            <a:ext cx="3005951" cy="369332"/>
          </a:xfrm>
          <a:prstGeom prst="rect">
            <a:avLst/>
          </a:prstGeom>
          <a:noFill/>
        </p:spPr>
        <p:txBody>
          <a:bodyPr wrap="none" rtlCol="0">
            <a:spAutoFit/>
          </a:bodyPr>
          <a:lstStyle/>
          <a:p>
            <a:r>
              <a:rPr lang="en-US" dirty="0">
                <a:latin typeface="Century Gothic" panose="020B0502020202020204" pitchFamily="34" charset="0"/>
              </a:rPr>
              <a:t>Coordinated Campaigns</a:t>
            </a:r>
          </a:p>
        </p:txBody>
      </p:sp>
    </p:spTree>
    <p:extLst>
      <p:ext uri="{BB962C8B-B14F-4D97-AF65-F5344CB8AC3E}">
        <p14:creationId xmlns:p14="http://schemas.microsoft.com/office/powerpoint/2010/main" val="27369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53198-2816-644F-BE80-426884F99B22}"/>
              </a:ext>
            </a:extLst>
          </p:cNvPr>
          <p:cNvSpPr>
            <a:spLocks noGrp="1"/>
          </p:cNvSpPr>
          <p:nvPr>
            <p:ph type="title"/>
          </p:nvPr>
        </p:nvSpPr>
        <p:spPr/>
        <p:txBody>
          <a:bodyPr/>
          <a:lstStyle/>
          <a:p>
            <a:r>
              <a:rPr lang="en-US" dirty="0"/>
              <a:t>What do today’s bots tend to do?</a:t>
            </a:r>
          </a:p>
        </p:txBody>
      </p:sp>
      <p:sp>
        <p:nvSpPr>
          <p:cNvPr id="3" name="Content Placeholder 2">
            <a:extLst>
              <a:ext uri="{FF2B5EF4-FFF2-40B4-BE49-F238E27FC236}">
                <a16:creationId xmlns:a16="http://schemas.microsoft.com/office/drawing/2014/main" id="{9E17FE36-5D5B-B148-ABAD-03A8AC00AF57}"/>
              </a:ext>
            </a:extLst>
          </p:cNvPr>
          <p:cNvSpPr>
            <a:spLocks noGrp="1"/>
          </p:cNvSpPr>
          <p:nvPr>
            <p:ph idx="1"/>
          </p:nvPr>
        </p:nvSpPr>
        <p:spPr>
          <a:xfrm>
            <a:off x="737556" y="1512221"/>
            <a:ext cx="10515600" cy="522870"/>
          </a:xfrm>
        </p:spPr>
        <p:txBody>
          <a:bodyPr/>
          <a:lstStyle/>
          <a:p>
            <a:r>
              <a:rPr lang="en-US" dirty="0"/>
              <a:t>Manipulate social signals</a:t>
            </a:r>
          </a:p>
        </p:txBody>
      </p:sp>
      <p:sp>
        <p:nvSpPr>
          <p:cNvPr id="4" name="Date Placeholder 3">
            <a:extLst>
              <a:ext uri="{FF2B5EF4-FFF2-40B4-BE49-F238E27FC236}">
                <a16:creationId xmlns:a16="http://schemas.microsoft.com/office/drawing/2014/main" id="{4ABDF0A0-157F-1840-9CDD-E3915B452A21}"/>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BAE170-54BC-4F4D-94CB-1CAE3F6273BB}" type="datetime1">
              <a:rPr lang="en-US" smtClean="0"/>
              <a:pPr/>
              <a:t>3/9/26</a:t>
            </a:fld>
            <a:endParaRPr lang="en-US"/>
          </a:p>
        </p:txBody>
      </p:sp>
      <p:sp>
        <p:nvSpPr>
          <p:cNvPr id="5" name="Footer Placeholder 4">
            <a:extLst>
              <a:ext uri="{FF2B5EF4-FFF2-40B4-BE49-F238E27FC236}">
                <a16:creationId xmlns:a16="http://schemas.microsoft.com/office/drawing/2014/main" id="{1F899D8D-B1A0-6E4F-AFA3-6B7BF2140536}"/>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6" name="Slide Number Placeholder 5">
            <a:extLst>
              <a:ext uri="{FF2B5EF4-FFF2-40B4-BE49-F238E27FC236}">
                <a16:creationId xmlns:a16="http://schemas.microsoft.com/office/drawing/2014/main" id="{B86870F6-3FA3-9F45-BED1-CDCC6BAC1B30}"/>
              </a:ext>
            </a:extLst>
          </p:cNvPr>
          <p:cNvSpPr>
            <a:spLocks noGrp="1"/>
          </p:cNvSpPr>
          <p:nvPr>
            <p:ph type="sldNum" sz="quarter" idx="12"/>
          </p:nvPr>
        </p:nvSpPr>
        <p:spPr/>
        <p:txBody>
          <a:bodyPr/>
          <a:lstStyle/>
          <a:p>
            <a:fld id="{6088BDBC-A55A-0D4E-9238-49D16FB07DCD}" type="slidenum">
              <a:rPr lang="en-US" smtClean="0"/>
              <a:t>31</a:t>
            </a:fld>
            <a:endParaRPr lang="en-US"/>
          </a:p>
        </p:txBody>
      </p:sp>
      <p:pic>
        <p:nvPicPr>
          <p:cNvPr id="7" name="Picture 6">
            <a:extLst>
              <a:ext uri="{FF2B5EF4-FFF2-40B4-BE49-F238E27FC236}">
                <a16:creationId xmlns:a16="http://schemas.microsoft.com/office/drawing/2014/main" id="{02A73AE0-E051-A846-9D79-EC5AC0E335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70881"/>
            <a:ext cx="4146976" cy="3688880"/>
          </a:xfrm>
          <a:prstGeom prst="rect">
            <a:avLst/>
          </a:prstGeom>
        </p:spPr>
      </p:pic>
      <p:pic>
        <p:nvPicPr>
          <p:cNvPr id="8" name="Content Placeholder 9">
            <a:extLst>
              <a:ext uri="{FF2B5EF4-FFF2-40B4-BE49-F238E27FC236}">
                <a16:creationId xmlns:a16="http://schemas.microsoft.com/office/drawing/2014/main" id="{6ECF6930-359D-6C4C-9E1D-B8D902DD0E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94917" y="1970881"/>
            <a:ext cx="3726284" cy="3726284"/>
          </a:xfrm>
          <a:prstGeom prst="rect">
            <a:avLst/>
          </a:prstGeom>
        </p:spPr>
      </p:pic>
      <p:pic>
        <p:nvPicPr>
          <p:cNvPr id="9" name="Picture 8">
            <a:extLst>
              <a:ext uri="{FF2B5EF4-FFF2-40B4-BE49-F238E27FC236}">
                <a16:creationId xmlns:a16="http://schemas.microsoft.com/office/drawing/2014/main" id="{7589115A-1F44-DE48-9999-2F55507F3D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69142" y="2845299"/>
            <a:ext cx="4513330" cy="2369498"/>
          </a:xfrm>
          <a:prstGeom prst="rect">
            <a:avLst/>
          </a:prstGeom>
        </p:spPr>
      </p:pic>
      <p:sp>
        <p:nvSpPr>
          <p:cNvPr id="10" name="Rectangle 9">
            <a:extLst>
              <a:ext uri="{FF2B5EF4-FFF2-40B4-BE49-F238E27FC236}">
                <a16:creationId xmlns:a16="http://schemas.microsoft.com/office/drawing/2014/main" id="{FFBA2EB1-169F-3748-B3D6-43FB3CBC8869}"/>
              </a:ext>
            </a:extLst>
          </p:cNvPr>
          <p:cNvSpPr/>
          <p:nvPr/>
        </p:nvSpPr>
        <p:spPr>
          <a:xfrm>
            <a:off x="0" y="6161019"/>
            <a:ext cx="8083093" cy="246221"/>
          </a:xfrm>
          <a:prstGeom prst="rect">
            <a:avLst/>
          </a:prstGeom>
        </p:spPr>
        <p:txBody>
          <a:bodyPr wrap="square">
            <a:spAutoFit/>
          </a:bodyPr>
          <a:lstStyle/>
          <a:p>
            <a:r>
              <a:rPr lang="en-US" sz="1000" dirty="0"/>
              <a:t>https://</a:t>
            </a:r>
            <a:r>
              <a:rPr lang="en-US" sz="1000" dirty="0" err="1"/>
              <a:t>www.nytimes.com</a:t>
            </a:r>
            <a:r>
              <a:rPr lang="en-US" sz="1000" dirty="0"/>
              <a:t>/2018/07/11/technology/twitter-fake-</a:t>
            </a:r>
            <a:r>
              <a:rPr lang="en-US" sz="1000" dirty="0" err="1"/>
              <a:t>followers.html</a:t>
            </a:r>
            <a:endParaRPr lang="en-US" sz="1000" dirty="0"/>
          </a:p>
        </p:txBody>
      </p:sp>
      <p:sp>
        <p:nvSpPr>
          <p:cNvPr id="11" name="Rectangle 10">
            <a:extLst>
              <a:ext uri="{FF2B5EF4-FFF2-40B4-BE49-F238E27FC236}">
                <a16:creationId xmlns:a16="http://schemas.microsoft.com/office/drawing/2014/main" id="{E9125538-A372-B441-81B9-F85EF9F8E99F}"/>
              </a:ext>
            </a:extLst>
          </p:cNvPr>
          <p:cNvSpPr/>
          <p:nvPr/>
        </p:nvSpPr>
        <p:spPr>
          <a:xfrm>
            <a:off x="8254180" y="6161019"/>
            <a:ext cx="3828292" cy="261610"/>
          </a:xfrm>
          <a:prstGeom prst="rect">
            <a:avLst/>
          </a:prstGeom>
        </p:spPr>
        <p:txBody>
          <a:bodyPr wrap="none">
            <a:spAutoFit/>
          </a:bodyPr>
          <a:lstStyle/>
          <a:p>
            <a:r>
              <a:rPr lang="en-US" sz="1100" dirty="0"/>
              <a:t>https://</a:t>
            </a:r>
            <a:r>
              <a:rPr lang="en-US" sz="1100" dirty="0" err="1"/>
              <a:t>papers.ssrn.com</a:t>
            </a:r>
            <a:r>
              <a:rPr lang="en-US" sz="1100" dirty="0"/>
              <a:t>/sol3/</a:t>
            </a:r>
            <a:r>
              <a:rPr lang="en-US" sz="1100" dirty="0" err="1"/>
              <a:t>papers.cfm?abstract_id</a:t>
            </a:r>
            <a:r>
              <a:rPr lang="en-US" sz="1100" dirty="0"/>
              <a:t>=2982233</a:t>
            </a:r>
          </a:p>
        </p:txBody>
      </p:sp>
      <p:sp>
        <p:nvSpPr>
          <p:cNvPr id="12" name="Rectangle 11">
            <a:extLst>
              <a:ext uri="{FF2B5EF4-FFF2-40B4-BE49-F238E27FC236}">
                <a16:creationId xmlns:a16="http://schemas.microsoft.com/office/drawing/2014/main" id="{92A1E46D-7186-994B-B402-4C8B8754C047}"/>
              </a:ext>
            </a:extLst>
          </p:cNvPr>
          <p:cNvSpPr/>
          <p:nvPr/>
        </p:nvSpPr>
        <p:spPr>
          <a:xfrm>
            <a:off x="4361773" y="6130241"/>
            <a:ext cx="3725700" cy="261610"/>
          </a:xfrm>
          <a:prstGeom prst="rect">
            <a:avLst/>
          </a:prstGeom>
        </p:spPr>
        <p:txBody>
          <a:bodyPr wrap="none">
            <a:spAutoFit/>
          </a:bodyPr>
          <a:lstStyle/>
          <a:p>
            <a:r>
              <a:rPr lang="en-US" sz="1100" dirty="0"/>
              <a:t>https://</a:t>
            </a:r>
            <a:r>
              <a:rPr lang="en-US" sz="1100" dirty="0" err="1"/>
              <a:t>link.springer.com</a:t>
            </a:r>
            <a:r>
              <a:rPr lang="en-US" sz="1100" dirty="0"/>
              <a:t>/article/10.1007/s10588-017-9255-3</a:t>
            </a:r>
          </a:p>
        </p:txBody>
      </p:sp>
      <p:sp>
        <p:nvSpPr>
          <p:cNvPr id="13" name="TextBox 12">
            <a:extLst>
              <a:ext uri="{FF2B5EF4-FFF2-40B4-BE49-F238E27FC236}">
                <a16:creationId xmlns:a16="http://schemas.microsoft.com/office/drawing/2014/main" id="{0BA0AECD-BA35-6D4F-8218-311358B81515}"/>
              </a:ext>
            </a:extLst>
          </p:cNvPr>
          <p:cNvSpPr txBox="1"/>
          <p:nvPr/>
        </p:nvSpPr>
        <p:spPr>
          <a:xfrm>
            <a:off x="581447" y="5788215"/>
            <a:ext cx="1912062" cy="369332"/>
          </a:xfrm>
          <a:prstGeom prst="rect">
            <a:avLst/>
          </a:prstGeom>
          <a:noFill/>
        </p:spPr>
        <p:txBody>
          <a:bodyPr wrap="none" rtlCol="0">
            <a:spAutoFit/>
          </a:bodyPr>
          <a:lstStyle/>
          <a:p>
            <a:r>
              <a:rPr lang="en-US" dirty="0"/>
              <a:t>Of follower counts</a:t>
            </a:r>
          </a:p>
        </p:txBody>
      </p:sp>
      <p:sp>
        <p:nvSpPr>
          <p:cNvPr id="14" name="TextBox 13">
            <a:extLst>
              <a:ext uri="{FF2B5EF4-FFF2-40B4-BE49-F238E27FC236}">
                <a16:creationId xmlns:a16="http://schemas.microsoft.com/office/drawing/2014/main" id="{3329D688-633D-044A-AE78-90722C6B7407}"/>
              </a:ext>
            </a:extLst>
          </p:cNvPr>
          <p:cNvSpPr txBox="1"/>
          <p:nvPr/>
        </p:nvSpPr>
        <p:spPr>
          <a:xfrm>
            <a:off x="4419829" y="5647987"/>
            <a:ext cx="2274918" cy="461665"/>
          </a:xfrm>
          <a:prstGeom prst="rect">
            <a:avLst/>
          </a:prstGeom>
          <a:noFill/>
        </p:spPr>
        <p:txBody>
          <a:bodyPr wrap="none" rtlCol="0">
            <a:spAutoFit/>
          </a:bodyPr>
          <a:lstStyle/>
          <a:p>
            <a:r>
              <a:rPr lang="en-US" sz="2400" dirty="0"/>
              <a:t>Of RTs/Mentions</a:t>
            </a:r>
          </a:p>
        </p:txBody>
      </p:sp>
      <p:sp>
        <p:nvSpPr>
          <p:cNvPr id="15" name="TextBox 14">
            <a:extLst>
              <a:ext uri="{FF2B5EF4-FFF2-40B4-BE49-F238E27FC236}">
                <a16:creationId xmlns:a16="http://schemas.microsoft.com/office/drawing/2014/main" id="{5435246D-B557-C349-BC03-CB36FD86227E}"/>
              </a:ext>
            </a:extLst>
          </p:cNvPr>
          <p:cNvSpPr txBox="1"/>
          <p:nvPr/>
        </p:nvSpPr>
        <p:spPr>
          <a:xfrm>
            <a:off x="8708663" y="5519550"/>
            <a:ext cx="3373809" cy="461665"/>
          </a:xfrm>
          <a:prstGeom prst="rect">
            <a:avLst/>
          </a:prstGeom>
          <a:noFill/>
        </p:spPr>
        <p:txBody>
          <a:bodyPr wrap="none" rtlCol="0">
            <a:spAutoFit/>
          </a:bodyPr>
          <a:lstStyle/>
          <a:p>
            <a:r>
              <a:rPr lang="en-US" sz="2400" dirty="0"/>
              <a:t>Of support for candidates</a:t>
            </a:r>
          </a:p>
        </p:txBody>
      </p:sp>
    </p:spTree>
    <p:extLst>
      <p:ext uri="{BB962C8B-B14F-4D97-AF65-F5344CB8AC3E}">
        <p14:creationId xmlns:p14="http://schemas.microsoft.com/office/powerpoint/2010/main" val="321384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DD1D3C9-4C8A-284E-876E-1C3718D26DD8}"/>
              </a:ext>
            </a:extLst>
          </p:cNvPr>
          <p:cNvSpPr>
            <a:spLocks noGrp="1"/>
          </p:cNvSpPr>
          <p:nvPr>
            <p:ph type="title"/>
          </p:nvPr>
        </p:nvSpPr>
        <p:spPr>
          <a:xfrm>
            <a:off x="678079" y="280470"/>
            <a:ext cx="10515600" cy="863600"/>
          </a:xfrm>
        </p:spPr>
        <p:txBody>
          <a:bodyPr>
            <a:normAutofit fontScale="90000"/>
          </a:bodyPr>
          <a:lstStyle/>
          <a:p>
            <a:r>
              <a:rPr lang="en-US" dirty="0"/>
              <a:t>Bots are increasingly sophisticated, but detectable in some cases</a:t>
            </a:r>
          </a:p>
        </p:txBody>
      </p:sp>
      <p:sp>
        <p:nvSpPr>
          <p:cNvPr id="2" name="Date Placeholder 1">
            <a:extLst>
              <a:ext uri="{FF2B5EF4-FFF2-40B4-BE49-F238E27FC236}">
                <a16:creationId xmlns:a16="http://schemas.microsoft.com/office/drawing/2014/main" id="{C5C9B10A-A9CA-E04C-AA13-17A260A8F48D}"/>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BAE170-54BC-4F4D-94CB-1CAE3F6273BB}" type="datetime1">
              <a:rPr lang="en-US" smtClean="0"/>
              <a:pPr/>
              <a:t>3/9/26</a:t>
            </a:fld>
            <a:endParaRPr lang="en-US"/>
          </a:p>
        </p:txBody>
      </p:sp>
      <p:sp>
        <p:nvSpPr>
          <p:cNvPr id="3" name="Footer Placeholder 2">
            <a:extLst>
              <a:ext uri="{FF2B5EF4-FFF2-40B4-BE49-F238E27FC236}">
                <a16:creationId xmlns:a16="http://schemas.microsoft.com/office/drawing/2014/main" id="{2F49433B-5087-0844-9D4F-08CE3DAA395E}"/>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4" name="Slide Number Placeholder 3">
            <a:extLst>
              <a:ext uri="{FF2B5EF4-FFF2-40B4-BE49-F238E27FC236}">
                <a16:creationId xmlns:a16="http://schemas.microsoft.com/office/drawing/2014/main" id="{DC5D7CE6-61F3-DD42-A8F2-F5560BACB95A}"/>
              </a:ext>
            </a:extLst>
          </p:cNvPr>
          <p:cNvSpPr>
            <a:spLocks noGrp="1"/>
          </p:cNvSpPr>
          <p:nvPr>
            <p:ph type="sldNum" sz="quarter" idx="12"/>
          </p:nvPr>
        </p:nvSpPr>
        <p:spPr/>
        <p:txBody>
          <a:bodyPr/>
          <a:lstStyle/>
          <a:p>
            <a:fld id="{6088BDBC-A55A-0D4E-9238-49D16FB07DCD}" type="slidenum">
              <a:rPr lang="en-US" smtClean="0"/>
              <a:t>32</a:t>
            </a:fld>
            <a:endParaRPr lang="en-US"/>
          </a:p>
        </p:txBody>
      </p:sp>
      <p:sp>
        <p:nvSpPr>
          <p:cNvPr id="5" name="Rectangle 4">
            <a:extLst>
              <a:ext uri="{FF2B5EF4-FFF2-40B4-BE49-F238E27FC236}">
                <a16:creationId xmlns:a16="http://schemas.microsoft.com/office/drawing/2014/main" id="{13F5D151-454A-F04E-AFFF-56439E66C568}"/>
              </a:ext>
            </a:extLst>
          </p:cNvPr>
          <p:cNvSpPr/>
          <p:nvPr/>
        </p:nvSpPr>
        <p:spPr>
          <a:xfrm>
            <a:off x="397664" y="5644885"/>
            <a:ext cx="3319691" cy="369332"/>
          </a:xfrm>
          <a:prstGeom prst="rect">
            <a:avLst/>
          </a:prstGeom>
        </p:spPr>
        <p:txBody>
          <a:bodyPr wrap="none">
            <a:spAutoFit/>
          </a:bodyPr>
          <a:lstStyle/>
          <a:p>
            <a:r>
              <a:rPr lang="en-US" dirty="0"/>
              <a:t>https://</a:t>
            </a:r>
            <a:r>
              <a:rPr lang="en-US" dirty="0" err="1"/>
              <a:t>botometer.iuni.iu.edu</a:t>
            </a:r>
            <a:r>
              <a:rPr lang="en-US" dirty="0"/>
              <a:t>/#!/</a:t>
            </a:r>
          </a:p>
        </p:txBody>
      </p:sp>
      <p:pic>
        <p:nvPicPr>
          <p:cNvPr id="6" name="Picture 5">
            <a:extLst>
              <a:ext uri="{FF2B5EF4-FFF2-40B4-BE49-F238E27FC236}">
                <a16:creationId xmlns:a16="http://schemas.microsoft.com/office/drawing/2014/main" id="{45E97D60-92F7-064B-AFD0-0591F078FC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86974" y="2041607"/>
            <a:ext cx="7395498" cy="1931660"/>
          </a:xfrm>
          <a:prstGeom prst="rect">
            <a:avLst/>
          </a:prstGeom>
        </p:spPr>
      </p:pic>
      <p:sp>
        <p:nvSpPr>
          <p:cNvPr id="8" name="Rectangle 7">
            <a:extLst>
              <a:ext uri="{FF2B5EF4-FFF2-40B4-BE49-F238E27FC236}">
                <a16:creationId xmlns:a16="http://schemas.microsoft.com/office/drawing/2014/main" id="{E6FF2F1E-1C6B-2448-BB63-901A77E71A1B}"/>
              </a:ext>
            </a:extLst>
          </p:cNvPr>
          <p:cNvSpPr/>
          <p:nvPr/>
        </p:nvSpPr>
        <p:spPr>
          <a:xfrm>
            <a:off x="397664" y="5912826"/>
            <a:ext cx="6096000" cy="646331"/>
          </a:xfrm>
          <a:prstGeom prst="rect">
            <a:avLst/>
          </a:prstGeom>
        </p:spPr>
        <p:txBody>
          <a:bodyPr>
            <a:spAutoFit/>
          </a:bodyPr>
          <a:lstStyle/>
          <a:p>
            <a:r>
              <a:rPr lang="en-US" dirty="0"/>
              <a:t>http://</a:t>
            </a:r>
            <a:r>
              <a:rPr lang="en-US" dirty="0" err="1"/>
              <a:t>delivery.acm.org</a:t>
            </a:r>
            <a:r>
              <a:rPr lang="en-US" dirty="0"/>
              <a:t>/10.1145/2820000/2818717/p96-ferrara.pdf</a:t>
            </a:r>
          </a:p>
        </p:txBody>
      </p:sp>
      <p:pic>
        <p:nvPicPr>
          <p:cNvPr id="10" name="Picture 9">
            <a:extLst>
              <a:ext uri="{FF2B5EF4-FFF2-40B4-BE49-F238E27FC236}">
                <a16:creationId xmlns:a16="http://schemas.microsoft.com/office/drawing/2014/main" id="{43C4E3F7-7BCE-CD4A-948B-295451616E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7664" y="1614793"/>
            <a:ext cx="4361229" cy="3485152"/>
          </a:xfrm>
          <a:prstGeom prst="rect">
            <a:avLst/>
          </a:prstGeom>
        </p:spPr>
      </p:pic>
    </p:spTree>
    <p:extLst>
      <p:ext uri="{BB962C8B-B14F-4D97-AF65-F5344CB8AC3E}">
        <p14:creationId xmlns:p14="http://schemas.microsoft.com/office/powerpoint/2010/main" val="7778879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6F9EABE-DF72-704A-BF12-0CDA0F61F455}"/>
              </a:ext>
            </a:extLst>
          </p:cNvPr>
          <p:cNvSpPr>
            <a:spLocks noGrp="1"/>
          </p:cNvSpPr>
          <p:nvPr>
            <p:ph type="title"/>
          </p:nvPr>
        </p:nvSpPr>
        <p:spPr/>
        <p:txBody>
          <a:bodyPr/>
          <a:lstStyle/>
          <a:p>
            <a:r>
              <a:rPr lang="en-US" dirty="0"/>
              <a:t>Fake News</a:t>
            </a:r>
          </a:p>
        </p:txBody>
      </p:sp>
      <p:sp>
        <p:nvSpPr>
          <p:cNvPr id="2" name="Date Placeholder 1">
            <a:extLst>
              <a:ext uri="{FF2B5EF4-FFF2-40B4-BE49-F238E27FC236}">
                <a16:creationId xmlns:a16="http://schemas.microsoft.com/office/drawing/2014/main" id="{39ADFC42-E94E-6749-AB4E-3E960D51886D}"/>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BAE170-54BC-4F4D-94CB-1CAE3F6273BB}" type="datetime1">
              <a:rPr lang="en-US" smtClean="0"/>
              <a:pPr/>
              <a:t>3/9/26</a:t>
            </a:fld>
            <a:endParaRPr lang="en-US"/>
          </a:p>
        </p:txBody>
      </p:sp>
      <p:sp>
        <p:nvSpPr>
          <p:cNvPr id="3" name="Footer Placeholder 2">
            <a:extLst>
              <a:ext uri="{FF2B5EF4-FFF2-40B4-BE49-F238E27FC236}">
                <a16:creationId xmlns:a16="http://schemas.microsoft.com/office/drawing/2014/main" id="{57E3F9DD-A2B8-F844-8262-8EEF3D59D0AB}"/>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4" name="Slide Number Placeholder 3">
            <a:extLst>
              <a:ext uri="{FF2B5EF4-FFF2-40B4-BE49-F238E27FC236}">
                <a16:creationId xmlns:a16="http://schemas.microsoft.com/office/drawing/2014/main" id="{43934B53-CD6E-944B-A8D2-F1B5FF1D073F}"/>
              </a:ext>
            </a:extLst>
          </p:cNvPr>
          <p:cNvSpPr>
            <a:spLocks noGrp="1"/>
          </p:cNvSpPr>
          <p:nvPr>
            <p:ph type="sldNum" sz="quarter" idx="12"/>
          </p:nvPr>
        </p:nvSpPr>
        <p:spPr/>
        <p:txBody>
          <a:bodyPr/>
          <a:lstStyle/>
          <a:p>
            <a:fld id="{6088BDBC-A55A-0D4E-9238-49D16FB07DCD}" type="slidenum">
              <a:rPr lang="en-US" smtClean="0"/>
              <a:t>33</a:t>
            </a:fld>
            <a:endParaRPr lang="en-US"/>
          </a:p>
        </p:txBody>
      </p:sp>
      <p:pic>
        <p:nvPicPr>
          <p:cNvPr id="8" name="Picture 7">
            <a:extLst>
              <a:ext uri="{FF2B5EF4-FFF2-40B4-BE49-F238E27FC236}">
                <a16:creationId xmlns:a16="http://schemas.microsoft.com/office/drawing/2014/main" id="{BDD66B75-8999-5B4A-8589-6C0F256EAD77}"/>
              </a:ext>
            </a:extLst>
          </p:cNvPr>
          <p:cNvPicPr>
            <a:picLocks noChangeAspect="1"/>
          </p:cNvPicPr>
          <p:nvPr/>
        </p:nvPicPr>
        <p:blipFill>
          <a:blip r:embed="rId2"/>
          <a:stretch>
            <a:fillRect/>
          </a:stretch>
        </p:blipFill>
        <p:spPr>
          <a:xfrm>
            <a:off x="423711" y="1515549"/>
            <a:ext cx="5543951" cy="4435161"/>
          </a:xfrm>
          <a:prstGeom prst="rect">
            <a:avLst/>
          </a:prstGeom>
        </p:spPr>
      </p:pic>
      <p:pic>
        <p:nvPicPr>
          <p:cNvPr id="9" name="Picture 8">
            <a:extLst>
              <a:ext uri="{FF2B5EF4-FFF2-40B4-BE49-F238E27FC236}">
                <a16:creationId xmlns:a16="http://schemas.microsoft.com/office/drawing/2014/main" id="{423E187C-9D3C-454E-8B3E-C0D50071E0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91688" y="1510675"/>
            <a:ext cx="4763054" cy="4440035"/>
          </a:xfrm>
          <a:prstGeom prst="rect">
            <a:avLst/>
          </a:prstGeom>
        </p:spPr>
      </p:pic>
      <p:sp>
        <p:nvSpPr>
          <p:cNvPr id="10" name="Rectangle 9">
            <a:extLst>
              <a:ext uri="{FF2B5EF4-FFF2-40B4-BE49-F238E27FC236}">
                <a16:creationId xmlns:a16="http://schemas.microsoft.com/office/drawing/2014/main" id="{A740BCE8-CF95-3D4E-B1C3-884BFC0FDE7C}"/>
              </a:ext>
            </a:extLst>
          </p:cNvPr>
          <p:cNvSpPr/>
          <p:nvPr/>
        </p:nvSpPr>
        <p:spPr>
          <a:xfrm>
            <a:off x="423711" y="6114360"/>
            <a:ext cx="11453864" cy="307777"/>
          </a:xfrm>
          <a:prstGeom prst="rect">
            <a:avLst/>
          </a:prstGeom>
        </p:spPr>
        <p:txBody>
          <a:bodyPr wrap="square">
            <a:spAutoFit/>
          </a:bodyPr>
          <a:lstStyle/>
          <a:p>
            <a:r>
              <a:rPr lang="en-US" sz="1400" dirty="0"/>
              <a:t>https://</a:t>
            </a:r>
            <a:r>
              <a:rPr lang="en-US" sz="1400" dirty="0" err="1"/>
              <a:t>www.buzzfeednews.com</a:t>
            </a:r>
            <a:r>
              <a:rPr lang="en-US" sz="1400" dirty="0"/>
              <a:t>/article/</a:t>
            </a:r>
            <a:r>
              <a:rPr lang="en-US" sz="1400" dirty="0" err="1"/>
              <a:t>craigsilverman</a:t>
            </a:r>
            <a:r>
              <a:rPr lang="en-US" sz="1400" dirty="0"/>
              <a:t>/viral-fake-election-news-outperformed-real-news-on-facebook#.jepaXOx1m</a:t>
            </a:r>
          </a:p>
        </p:txBody>
      </p:sp>
    </p:spTree>
    <p:extLst>
      <p:ext uri="{BB962C8B-B14F-4D97-AF65-F5344CB8AC3E}">
        <p14:creationId xmlns:p14="http://schemas.microsoft.com/office/powerpoint/2010/main" val="24879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E4D73-664A-BA46-B9B2-9C7708782319}"/>
              </a:ext>
            </a:extLst>
          </p:cNvPr>
          <p:cNvSpPr>
            <a:spLocks noGrp="1"/>
          </p:cNvSpPr>
          <p:nvPr>
            <p:ph type="title"/>
          </p:nvPr>
        </p:nvSpPr>
        <p:spPr/>
        <p:txBody>
          <a:bodyPr/>
          <a:lstStyle/>
          <a:p>
            <a:r>
              <a:rPr lang="en-US" dirty="0"/>
              <a:t>What </a:t>
            </a:r>
            <a:r>
              <a:rPr lang="en-US" i="1" dirty="0"/>
              <a:t>is </a:t>
            </a:r>
            <a:r>
              <a:rPr lang="en-US" dirty="0"/>
              <a:t>fake news?</a:t>
            </a:r>
          </a:p>
        </p:txBody>
      </p:sp>
      <p:sp>
        <p:nvSpPr>
          <p:cNvPr id="3" name="Content Placeholder 2">
            <a:extLst>
              <a:ext uri="{FF2B5EF4-FFF2-40B4-BE49-F238E27FC236}">
                <a16:creationId xmlns:a16="http://schemas.microsoft.com/office/drawing/2014/main" id="{256DFF1C-5CD7-9C40-9EDE-5684744275E3}"/>
              </a:ext>
            </a:extLst>
          </p:cNvPr>
          <p:cNvSpPr>
            <a:spLocks noGrp="1"/>
          </p:cNvSpPr>
          <p:nvPr>
            <p:ph idx="1"/>
          </p:nvPr>
        </p:nvSpPr>
        <p:spPr/>
        <p:txBody>
          <a:bodyPr>
            <a:normAutofit/>
          </a:bodyPr>
          <a:lstStyle/>
          <a:p>
            <a:r>
              <a:rPr lang="en-US" sz="3200" dirty="0"/>
              <a:t>What do you think?</a:t>
            </a:r>
          </a:p>
          <a:p>
            <a:r>
              <a:rPr lang="en-US" sz="3200" dirty="0"/>
              <a:t>One increasingly accepted definition:</a:t>
            </a:r>
          </a:p>
          <a:p>
            <a:pPr lvl="1"/>
            <a:r>
              <a:rPr lang="en-US" sz="2800" dirty="0"/>
              <a:t>Fake news is content produced with all the trappings of a legitimate news organization but without any of the actual journalistic scrutiny</a:t>
            </a:r>
          </a:p>
          <a:p>
            <a:r>
              <a:rPr lang="en-US" sz="3200" dirty="0"/>
              <a:t>Can you spot fake news?</a:t>
            </a:r>
          </a:p>
          <a:p>
            <a:pPr lvl="1"/>
            <a:r>
              <a:rPr lang="en-US" sz="2800" dirty="0">
                <a:hlinkClick r:id="rId2"/>
              </a:rPr>
              <a:t>http://factitious.augamestudio.com/#/</a:t>
            </a:r>
            <a:endParaRPr lang="en-US" sz="2800" dirty="0"/>
          </a:p>
          <a:p>
            <a:pPr lvl="1"/>
            <a:endParaRPr lang="en-US" sz="2800" dirty="0"/>
          </a:p>
        </p:txBody>
      </p:sp>
      <p:sp>
        <p:nvSpPr>
          <p:cNvPr id="4" name="Date Placeholder 3">
            <a:extLst>
              <a:ext uri="{FF2B5EF4-FFF2-40B4-BE49-F238E27FC236}">
                <a16:creationId xmlns:a16="http://schemas.microsoft.com/office/drawing/2014/main" id="{C8A7A647-D86E-FC43-9890-A24093B15D4D}"/>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BAE170-54BC-4F4D-94CB-1CAE3F6273BB}" type="datetime1">
              <a:rPr lang="en-US" smtClean="0"/>
              <a:pPr/>
              <a:t>3/9/26</a:t>
            </a:fld>
            <a:endParaRPr lang="en-US"/>
          </a:p>
        </p:txBody>
      </p:sp>
      <p:sp>
        <p:nvSpPr>
          <p:cNvPr id="5" name="Footer Placeholder 4">
            <a:extLst>
              <a:ext uri="{FF2B5EF4-FFF2-40B4-BE49-F238E27FC236}">
                <a16:creationId xmlns:a16="http://schemas.microsoft.com/office/drawing/2014/main" id="{E0F554C4-0481-DB4C-ABC8-8AF69C1A2FB9}"/>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6" name="Slide Number Placeholder 5">
            <a:extLst>
              <a:ext uri="{FF2B5EF4-FFF2-40B4-BE49-F238E27FC236}">
                <a16:creationId xmlns:a16="http://schemas.microsoft.com/office/drawing/2014/main" id="{648CEDC0-EA2C-E44A-8305-7FD5527F70D3}"/>
              </a:ext>
            </a:extLst>
          </p:cNvPr>
          <p:cNvSpPr>
            <a:spLocks noGrp="1"/>
          </p:cNvSpPr>
          <p:nvPr>
            <p:ph type="sldNum" sz="quarter" idx="12"/>
          </p:nvPr>
        </p:nvSpPr>
        <p:spPr/>
        <p:txBody>
          <a:bodyPr/>
          <a:lstStyle/>
          <a:p>
            <a:fld id="{6088BDBC-A55A-0D4E-9238-49D16FB07DCD}" type="slidenum">
              <a:rPr lang="en-US" smtClean="0"/>
              <a:t>34</a:t>
            </a:fld>
            <a:endParaRPr lang="en-US"/>
          </a:p>
        </p:txBody>
      </p:sp>
      <p:sp>
        <p:nvSpPr>
          <p:cNvPr id="7" name="Rectangle 6">
            <a:extLst>
              <a:ext uri="{FF2B5EF4-FFF2-40B4-BE49-F238E27FC236}">
                <a16:creationId xmlns:a16="http://schemas.microsoft.com/office/drawing/2014/main" id="{1C441D9F-8CE5-D149-9C38-8E6E721DBEF7}"/>
              </a:ext>
            </a:extLst>
          </p:cNvPr>
          <p:cNvSpPr/>
          <p:nvPr/>
        </p:nvSpPr>
        <p:spPr>
          <a:xfrm>
            <a:off x="6862247" y="6105523"/>
            <a:ext cx="5397696" cy="369332"/>
          </a:xfrm>
          <a:prstGeom prst="rect">
            <a:avLst/>
          </a:prstGeom>
        </p:spPr>
        <p:txBody>
          <a:bodyPr wrap="none">
            <a:spAutoFit/>
          </a:bodyPr>
          <a:lstStyle/>
          <a:p>
            <a:r>
              <a:rPr lang="en-US" dirty="0"/>
              <a:t>http://</a:t>
            </a:r>
            <a:r>
              <a:rPr lang="en-US" dirty="0" err="1"/>
              <a:t>science.sciencemag.org</a:t>
            </a:r>
            <a:r>
              <a:rPr lang="en-US" dirty="0"/>
              <a:t>/content/359/6380/1094</a:t>
            </a:r>
          </a:p>
        </p:txBody>
      </p:sp>
    </p:spTree>
    <p:extLst>
      <p:ext uri="{BB962C8B-B14F-4D97-AF65-F5344CB8AC3E}">
        <p14:creationId xmlns:p14="http://schemas.microsoft.com/office/powerpoint/2010/main" val="400085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9424E-7F9B-2E40-ACBC-4D68C5066EE6}"/>
              </a:ext>
            </a:extLst>
          </p:cNvPr>
          <p:cNvSpPr>
            <a:spLocks noGrp="1"/>
          </p:cNvSpPr>
          <p:nvPr>
            <p:ph type="title"/>
          </p:nvPr>
        </p:nvSpPr>
        <p:spPr/>
        <p:txBody>
          <a:bodyPr/>
          <a:lstStyle/>
          <a:p>
            <a:r>
              <a:rPr lang="en-US" dirty="0"/>
              <a:t>Why did fake news come about?</a:t>
            </a:r>
          </a:p>
        </p:txBody>
      </p:sp>
      <p:sp>
        <p:nvSpPr>
          <p:cNvPr id="3" name="Content Placeholder 2">
            <a:extLst>
              <a:ext uri="{FF2B5EF4-FFF2-40B4-BE49-F238E27FC236}">
                <a16:creationId xmlns:a16="http://schemas.microsoft.com/office/drawing/2014/main" id="{1C834AD4-9A67-A840-8971-B81D66235535}"/>
              </a:ext>
            </a:extLst>
          </p:cNvPr>
          <p:cNvSpPr>
            <a:spLocks noGrp="1"/>
          </p:cNvSpPr>
          <p:nvPr>
            <p:ph idx="1"/>
          </p:nvPr>
        </p:nvSpPr>
        <p:spPr/>
        <p:txBody>
          <a:bodyPr/>
          <a:lstStyle/>
          <a:p>
            <a:r>
              <a:rPr lang="en-US" dirty="0"/>
              <a:t>Thoughts?</a:t>
            </a:r>
          </a:p>
          <a:p>
            <a:endParaRPr lang="en-US" dirty="0"/>
          </a:p>
        </p:txBody>
      </p:sp>
      <p:sp>
        <p:nvSpPr>
          <p:cNvPr id="4" name="Date Placeholder 3">
            <a:extLst>
              <a:ext uri="{FF2B5EF4-FFF2-40B4-BE49-F238E27FC236}">
                <a16:creationId xmlns:a16="http://schemas.microsoft.com/office/drawing/2014/main" id="{D10AD363-5D6B-194B-B59F-AC11FFFC4096}"/>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BAE170-54BC-4F4D-94CB-1CAE3F6273BB}" type="datetime1">
              <a:rPr lang="en-US" smtClean="0"/>
              <a:pPr/>
              <a:t>3/9/26</a:t>
            </a:fld>
            <a:endParaRPr lang="en-US"/>
          </a:p>
        </p:txBody>
      </p:sp>
      <p:sp>
        <p:nvSpPr>
          <p:cNvPr id="5" name="Footer Placeholder 4">
            <a:extLst>
              <a:ext uri="{FF2B5EF4-FFF2-40B4-BE49-F238E27FC236}">
                <a16:creationId xmlns:a16="http://schemas.microsoft.com/office/drawing/2014/main" id="{02B79ECF-5411-074C-89C2-D54D15F5F62C}"/>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6" name="Slide Number Placeholder 5">
            <a:extLst>
              <a:ext uri="{FF2B5EF4-FFF2-40B4-BE49-F238E27FC236}">
                <a16:creationId xmlns:a16="http://schemas.microsoft.com/office/drawing/2014/main" id="{27186D4D-F379-F844-8BD8-6F5E876BFC90}"/>
              </a:ext>
            </a:extLst>
          </p:cNvPr>
          <p:cNvSpPr>
            <a:spLocks noGrp="1"/>
          </p:cNvSpPr>
          <p:nvPr>
            <p:ph type="sldNum" sz="quarter" idx="12"/>
          </p:nvPr>
        </p:nvSpPr>
        <p:spPr/>
        <p:txBody>
          <a:bodyPr/>
          <a:lstStyle/>
          <a:p>
            <a:fld id="{6088BDBC-A55A-0D4E-9238-49D16FB07DCD}" type="slidenum">
              <a:rPr lang="en-US" smtClean="0"/>
              <a:t>35</a:t>
            </a:fld>
            <a:endParaRPr lang="en-US"/>
          </a:p>
        </p:txBody>
      </p:sp>
    </p:spTree>
    <p:extLst>
      <p:ext uri="{BB962C8B-B14F-4D97-AF65-F5344CB8AC3E}">
        <p14:creationId xmlns:p14="http://schemas.microsoft.com/office/powerpoint/2010/main" val="29949732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149872-4C60-744A-A971-BF62F9A02C33}"/>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FCA9F3-E38A-1948-A7BD-9C5B1CFDFAF3}" type="datetime1">
              <a:rPr lang="en-US" smtClean="0"/>
              <a:pPr/>
              <a:t>3/9/26</a:t>
            </a:fld>
            <a:endParaRPr lang="en-US"/>
          </a:p>
        </p:txBody>
      </p:sp>
      <p:sp>
        <p:nvSpPr>
          <p:cNvPr id="3" name="Footer Placeholder 2">
            <a:extLst>
              <a:ext uri="{FF2B5EF4-FFF2-40B4-BE49-F238E27FC236}">
                <a16:creationId xmlns:a16="http://schemas.microsoft.com/office/drawing/2014/main" id="{DF963D60-281C-234F-8C4D-221AD40F5241}"/>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4" name="Slide Number Placeholder 3">
            <a:extLst>
              <a:ext uri="{FF2B5EF4-FFF2-40B4-BE49-F238E27FC236}">
                <a16:creationId xmlns:a16="http://schemas.microsoft.com/office/drawing/2014/main" id="{43B48307-AAD9-D147-8A49-491D73A324E6}"/>
              </a:ext>
            </a:extLst>
          </p:cNvPr>
          <p:cNvSpPr>
            <a:spLocks noGrp="1"/>
          </p:cNvSpPr>
          <p:nvPr>
            <p:ph type="sldNum" sz="quarter" idx="12"/>
          </p:nvPr>
        </p:nvSpPr>
        <p:spPr/>
        <p:txBody>
          <a:bodyPr/>
          <a:lstStyle/>
          <a:p>
            <a:fld id="{6088BDBC-A55A-0D4E-9238-49D16FB07DCD}" type="slidenum">
              <a:rPr lang="en-US" smtClean="0"/>
              <a:t>36</a:t>
            </a:fld>
            <a:endParaRPr lang="en-US"/>
          </a:p>
        </p:txBody>
      </p:sp>
      <p:pic>
        <p:nvPicPr>
          <p:cNvPr id="5" name="Picture 4">
            <a:extLst>
              <a:ext uri="{FF2B5EF4-FFF2-40B4-BE49-F238E27FC236}">
                <a16:creationId xmlns:a16="http://schemas.microsoft.com/office/drawing/2014/main" id="{643A3820-C9E7-D84A-B4C1-30A90D0B7663}"/>
              </a:ext>
            </a:extLst>
          </p:cNvPr>
          <p:cNvPicPr>
            <a:picLocks noChangeAspect="1"/>
          </p:cNvPicPr>
          <p:nvPr/>
        </p:nvPicPr>
        <p:blipFill>
          <a:blip r:embed="rId2"/>
          <a:stretch>
            <a:fillRect/>
          </a:stretch>
        </p:blipFill>
        <p:spPr>
          <a:xfrm>
            <a:off x="0" y="379091"/>
            <a:ext cx="12192000" cy="6099817"/>
          </a:xfrm>
          <a:prstGeom prst="rect">
            <a:avLst/>
          </a:prstGeom>
        </p:spPr>
      </p:pic>
      <p:pic>
        <p:nvPicPr>
          <p:cNvPr id="7" name="Picture 6">
            <a:extLst>
              <a:ext uri="{FF2B5EF4-FFF2-40B4-BE49-F238E27FC236}">
                <a16:creationId xmlns:a16="http://schemas.microsoft.com/office/drawing/2014/main" id="{2C1BDF19-0354-E24C-92A6-D96284389144}"/>
              </a:ext>
            </a:extLst>
          </p:cNvPr>
          <p:cNvPicPr>
            <a:picLocks noChangeAspect="1"/>
          </p:cNvPicPr>
          <p:nvPr/>
        </p:nvPicPr>
        <p:blipFill>
          <a:blip r:embed="rId3"/>
          <a:stretch>
            <a:fillRect/>
          </a:stretch>
        </p:blipFill>
        <p:spPr>
          <a:xfrm>
            <a:off x="9339272" y="3837308"/>
            <a:ext cx="2641600" cy="2641600"/>
          </a:xfrm>
          <a:prstGeom prst="rect">
            <a:avLst/>
          </a:prstGeom>
        </p:spPr>
      </p:pic>
    </p:spTree>
    <p:extLst>
      <p:ext uri="{BB962C8B-B14F-4D97-AF65-F5344CB8AC3E}">
        <p14:creationId xmlns:p14="http://schemas.microsoft.com/office/powerpoint/2010/main" val="20163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00DDC7-3B26-854F-AB60-6EB0166DA380}"/>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FCA9F3-E38A-1948-A7BD-9C5B1CFDFAF3}" type="datetime1">
              <a:rPr lang="en-US" smtClean="0"/>
              <a:pPr/>
              <a:t>3/9/26</a:t>
            </a:fld>
            <a:endParaRPr lang="en-US"/>
          </a:p>
        </p:txBody>
      </p:sp>
      <p:sp>
        <p:nvSpPr>
          <p:cNvPr id="3" name="Footer Placeholder 2">
            <a:extLst>
              <a:ext uri="{FF2B5EF4-FFF2-40B4-BE49-F238E27FC236}">
                <a16:creationId xmlns:a16="http://schemas.microsoft.com/office/drawing/2014/main" id="{24E50874-6A4C-474C-B619-C7817692575F}"/>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4" name="Slide Number Placeholder 3">
            <a:extLst>
              <a:ext uri="{FF2B5EF4-FFF2-40B4-BE49-F238E27FC236}">
                <a16:creationId xmlns:a16="http://schemas.microsoft.com/office/drawing/2014/main" id="{AD2CE036-EE5E-E840-B00C-933224664ECE}"/>
              </a:ext>
            </a:extLst>
          </p:cNvPr>
          <p:cNvSpPr>
            <a:spLocks noGrp="1"/>
          </p:cNvSpPr>
          <p:nvPr>
            <p:ph type="sldNum" sz="quarter" idx="12"/>
          </p:nvPr>
        </p:nvSpPr>
        <p:spPr/>
        <p:txBody>
          <a:bodyPr/>
          <a:lstStyle/>
          <a:p>
            <a:fld id="{6088BDBC-A55A-0D4E-9238-49D16FB07DCD}" type="slidenum">
              <a:rPr lang="en-US" smtClean="0"/>
              <a:t>37</a:t>
            </a:fld>
            <a:endParaRPr lang="en-US"/>
          </a:p>
        </p:txBody>
      </p:sp>
      <p:pic>
        <p:nvPicPr>
          <p:cNvPr id="5" name="Picture 4">
            <a:extLst>
              <a:ext uri="{FF2B5EF4-FFF2-40B4-BE49-F238E27FC236}">
                <a16:creationId xmlns:a16="http://schemas.microsoft.com/office/drawing/2014/main" id="{B2C8D559-7311-B641-BD97-6C48F8A0EB9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27123" y="678426"/>
            <a:ext cx="8504903" cy="4784008"/>
          </a:xfrm>
          <a:prstGeom prst="rect">
            <a:avLst/>
          </a:prstGeom>
        </p:spPr>
      </p:pic>
      <p:pic>
        <p:nvPicPr>
          <p:cNvPr id="6" name="Picture 5">
            <a:extLst>
              <a:ext uri="{FF2B5EF4-FFF2-40B4-BE49-F238E27FC236}">
                <a16:creationId xmlns:a16="http://schemas.microsoft.com/office/drawing/2014/main" id="{7E21E12D-2E12-3A44-813C-319E9EBF4F86}"/>
              </a:ext>
            </a:extLst>
          </p:cNvPr>
          <p:cNvPicPr>
            <a:picLocks noChangeAspect="1"/>
          </p:cNvPicPr>
          <p:nvPr/>
        </p:nvPicPr>
        <p:blipFill>
          <a:blip r:embed="rId3"/>
          <a:stretch>
            <a:fillRect/>
          </a:stretch>
        </p:blipFill>
        <p:spPr>
          <a:xfrm>
            <a:off x="8793172" y="3907913"/>
            <a:ext cx="3289300" cy="2463800"/>
          </a:xfrm>
          <a:prstGeom prst="rect">
            <a:avLst/>
          </a:prstGeom>
        </p:spPr>
      </p:pic>
    </p:spTree>
    <p:extLst>
      <p:ext uri="{BB962C8B-B14F-4D97-AF65-F5344CB8AC3E}">
        <p14:creationId xmlns:p14="http://schemas.microsoft.com/office/powerpoint/2010/main" val="1970761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9424E-7F9B-2E40-ACBC-4D68C5066EE6}"/>
              </a:ext>
            </a:extLst>
          </p:cNvPr>
          <p:cNvSpPr>
            <a:spLocks noGrp="1"/>
          </p:cNvSpPr>
          <p:nvPr>
            <p:ph type="title"/>
          </p:nvPr>
        </p:nvSpPr>
        <p:spPr/>
        <p:txBody>
          <a:bodyPr/>
          <a:lstStyle/>
          <a:p>
            <a:r>
              <a:rPr lang="en-US" dirty="0"/>
              <a:t>Why did fake news come about?</a:t>
            </a:r>
          </a:p>
        </p:txBody>
      </p:sp>
      <p:sp>
        <p:nvSpPr>
          <p:cNvPr id="3" name="Content Placeholder 2">
            <a:extLst>
              <a:ext uri="{FF2B5EF4-FFF2-40B4-BE49-F238E27FC236}">
                <a16:creationId xmlns:a16="http://schemas.microsoft.com/office/drawing/2014/main" id="{1C834AD4-9A67-A840-8971-B81D66235535}"/>
              </a:ext>
            </a:extLst>
          </p:cNvPr>
          <p:cNvSpPr>
            <a:spLocks noGrp="1"/>
          </p:cNvSpPr>
          <p:nvPr>
            <p:ph idx="1"/>
          </p:nvPr>
        </p:nvSpPr>
        <p:spPr/>
        <p:txBody>
          <a:bodyPr>
            <a:normAutofit/>
          </a:bodyPr>
          <a:lstStyle/>
          <a:p>
            <a:r>
              <a:rPr lang="en-US" sz="3600" dirty="0"/>
              <a:t>Why was/is there fake news?</a:t>
            </a:r>
          </a:p>
          <a:p>
            <a:pPr lvl="1"/>
            <a:r>
              <a:rPr lang="en-US" sz="3200" dirty="0"/>
              <a:t>Money and power!</a:t>
            </a:r>
          </a:p>
          <a:p>
            <a:pPr lvl="2"/>
            <a:r>
              <a:rPr lang="en-US" sz="2800" dirty="0"/>
              <a:t>Imagine that…</a:t>
            </a:r>
          </a:p>
          <a:p>
            <a:r>
              <a:rPr lang="en-US" sz="3600" dirty="0"/>
              <a:t>Who saw fake news in 2016?</a:t>
            </a:r>
          </a:p>
          <a:p>
            <a:pPr lvl="1"/>
            <a:r>
              <a:rPr lang="en-US" sz="3200" dirty="0"/>
              <a:t>What percent of </a:t>
            </a:r>
            <a:r>
              <a:rPr lang="en-US" sz="3200" b="1" dirty="0"/>
              <a:t>timelines</a:t>
            </a:r>
            <a:r>
              <a:rPr lang="en-US" sz="3200" dirty="0"/>
              <a:t> do you think contained link to fake news?</a:t>
            </a:r>
          </a:p>
          <a:p>
            <a:pPr lvl="1"/>
            <a:r>
              <a:rPr lang="en-US" sz="3200" dirty="0"/>
              <a:t>What percent of </a:t>
            </a:r>
            <a:r>
              <a:rPr lang="en-US" sz="3200" b="1" dirty="0"/>
              <a:t>people </a:t>
            </a:r>
            <a:r>
              <a:rPr lang="en-US" sz="3200" dirty="0"/>
              <a:t>saw fake news?</a:t>
            </a:r>
          </a:p>
          <a:p>
            <a:endParaRPr lang="en-US" sz="3600" dirty="0"/>
          </a:p>
        </p:txBody>
      </p:sp>
      <p:sp>
        <p:nvSpPr>
          <p:cNvPr id="4" name="Date Placeholder 3">
            <a:extLst>
              <a:ext uri="{FF2B5EF4-FFF2-40B4-BE49-F238E27FC236}">
                <a16:creationId xmlns:a16="http://schemas.microsoft.com/office/drawing/2014/main" id="{D10AD363-5D6B-194B-B59F-AC11FFFC4096}"/>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BAE170-54BC-4F4D-94CB-1CAE3F6273BB}" type="datetime1">
              <a:rPr lang="en-US" smtClean="0"/>
              <a:pPr/>
              <a:t>3/9/26</a:t>
            </a:fld>
            <a:endParaRPr lang="en-US"/>
          </a:p>
        </p:txBody>
      </p:sp>
      <p:sp>
        <p:nvSpPr>
          <p:cNvPr id="5" name="Footer Placeholder 4">
            <a:extLst>
              <a:ext uri="{FF2B5EF4-FFF2-40B4-BE49-F238E27FC236}">
                <a16:creationId xmlns:a16="http://schemas.microsoft.com/office/drawing/2014/main" id="{02B79ECF-5411-074C-89C2-D54D15F5F62C}"/>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6" name="Slide Number Placeholder 5">
            <a:extLst>
              <a:ext uri="{FF2B5EF4-FFF2-40B4-BE49-F238E27FC236}">
                <a16:creationId xmlns:a16="http://schemas.microsoft.com/office/drawing/2014/main" id="{27186D4D-F379-F844-8BD8-6F5E876BFC90}"/>
              </a:ext>
            </a:extLst>
          </p:cNvPr>
          <p:cNvSpPr>
            <a:spLocks noGrp="1"/>
          </p:cNvSpPr>
          <p:nvPr>
            <p:ph type="sldNum" sz="quarter" idx="12"/>
          </p:nvPr>
        </p:nvSpPr>
        <p:spPr/>
        <p:txBody>
          <a:bodyPr/>
          <a:lstStyle/>
          <a:p>
            <a:fld id="{6088BDBC-A55A-0D4E-9238-49D16FB07DCD}" type="slidenum">
              <a:rPr lang="en-US" smtClean="0"/>
              <a:t>38</a:t>
            </a:fld>
            <a:endParaRPr lang="en-US"/>
          </a:p>
        </p:txBody>
      </p:sp>
    </p:spTree>
    <p:extLst>
      <p:ext uri="{BB962C8B-B14F-4D97-AF65-F5344CB8AC3E}">
        <p14:creationId xmlns:p14="http://schemas.microsoft.com/office/powerpoint/2010/main" val="17575256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Shape 575"/>
          <p:cNvSpPr txBox="1">
            <a:spLocks noGrp="1"/>
          </p:cNvSpPr>
          <p:nvPr>
            <p:ph type="body" idx="4294967295"/>
          </p:nvPr>
        </p:nvSpPr>
        <p:spPr>
          <a:xfrm>
            <a:off x="466725" y="893763"/>
            <a:ext cx="11725275" cy="1871662"/>
          </a:xfrm>
          <a:prstGeom prst="rect">
            <a:avLst/>
          </a:prstGeom>
          <a:noFill/>
          <a:ln>
            <a:noFill/>
          </a:ln>
        </p:spPr>
        <p:txBody>
          <a:bodyPr spcFirstLastPara="1" wrap="square" lIns="91400" tIns="91400" rIns="91400" bIns="91400" anchor="t" anchorCtr="0">
            <a:noAutofit/>
          </a:bodyPr>
          <a:lstStyle/>
          <a:p>
            <a:pPr marL="0" marR="0" lvl="0" indent="0" algn="ctr" rtl="0">
              <a:lnSpc>
                <a:spcPct val="90000"/>
              </a:lnSpc>
              <a:spcBef>
                <a:spcPts val="0"/>
              </a:spcBef>
              <a:spcAft>
                <a:spcPts val="0"/>
              </a:spcAft>
              <a:buClr>
                <a:schemeClr val="dk1"/>
              </a:buClr>
              <a:buFont typeface="Arial"/>
              <a:buNone/>
            </a:pPr>
            <a:r>
              <a:rPr lang="en-US" sz="22100" b="1"/>
              <a:t>5.1</a:t>
            </a:r>
            <a:r>
              <a:rPr lang="en-US" sz="22100" b="1" i="0" u="none" strike="noStrike" cap="none">
                <a:solidFill>
                  <a:schemeClr val="dk1"/>
                </a:solidFill>
                <a:latin typeface="Century Gothic"/>
                <a:ea typeface="Century Gothic"/>
                <a:cs typeface="Century Gothic"/>
                <a:sym typeface="Century Gothic"/>
              </a:rPr>
              <a:t>%</a:t>
            </a:r>
            <a:endParaRPr sz="1900"/>
          </a:p>
          <a:p>
            <a:pPr marL="0" marR="0" lvl="0" indent="0" algn="ctr" rtl="0">
              <a:lnSpc>
                <a:spcPct val="90000"/>
              </a:lnSpc>
              <a:spcBef>
                <a:spcPts val="0"/>
              </a:spcBef>
              <a:spcAft>
                <a:spcPts val="0"/>
              </a:spcAft>
              <a:buClr>
                <a:schemeClr val="dk1"/>
              </a:buClr>
              <a:buFont typeface="Arial"/>
              <a:buNone/>
            </a:pPr>
            <a:r>
              <a:rPr lang="en-US" sz="4800" b="0" i="0" u="none" strike="noStrike" cap="none">
                <a:solidFill>
                  <a:schemeClr val="dk1"/>
                </a:solidFill>
                <a:latin typeface="Century Gothic"/>
                <a:ea typeface="Century Gothic"/>
                <a:cs typeface="Century Gothic"/>
                <a:sym typeface="Century Gothic"/>
              </a:rPr>
              <a:t>of political content in voters</a:t>
            </a:r>
            <a:r>
              <a:rPr lang="en-US" sz="4800"/>
              <a:t>’ Timelines was fake news</a:t>
            </a:r>
            <a:endParaRPr sz="4800" b="0" i="0" u="none" strike="noStrike" cap="none">
              <a:solidFill>
                <a:schemeClr val="dk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dk1"/>
              </a:buClr>
              <a:buFont typeface="Arial"/>
              <a:buNone/>
            </a:pPr>
            <a:endParaRPr sz="4800" b="1" i="0" u="none" strike="noStrike" cap="none">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214250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22A7F-1816-9048-B20C-8319EB8B5986}"/>
              </a:ext>
            </a:extLst>
          </p:cNvPr>
          <p:cNvSpPr>
            <a:spLocks noGrp="1"/>
          </p:cNvSpPr>
          <p:nvPr>
            <p:ph type="title"/>
          </p:nvPr>
        </p:nvSpPr>
        <p:spPr/>
        <p:txBody>
          <a:bodyPr>
            <a:normAutofit/>
          </a:bodyPr>
          <a:lstStyle/>
          <a:p>
            <a:r>
              <a:rPr lang="en-US" sz="4000" dirty="0"/>
              <a:t>Today: social media</a:t>
            </a:r>
          </a:p>
        </p:txBody>
      </p:sp>
      <p:sp>
        <p:nvSpPr>
          <p:cNvPr id="3" name="Content Placeholder 2">
            <a:extLst>
              <a:ext uri="{FF2B5EF4-FFF2-40B4-BE49-F238E27FC236}">
                <a16:creationId xmlns:a16="http://schemas.microsoft.com/office/drawing/2014/main" id="{8B20E62D-099D-9D4D-A712-2B2858C4ED8B}"/>
              </a:ext>
            </a:extLst>
          </p:cNvPr>
          <p:cNvSpPr>
            <a:spLocks noGrp="1"/>
          </p:cNvSpPr>
          <p:nvPr>
            <p:ph idx="1"/>
          </p:nvPr>
        </p:nvSpPr>
        <p:spPr/>
        <p:txBody>
          <a:bodyPr>
            <a:normAutofit lnSpcReduction="10000"/>
          </a:bodyPr>
          <a:lstStyle/>
          <a:p>
            <a:r>
              <a:rPr lang="en-US" sz="4000" dirty="0"/>
              <a:t>Lol you’re </a:t>
            </a:r>
            <a:r>
              <a:rPr lang="en-US" sz="4000" dirty="0" err="1"/>
              <a:t>gonna</a:t>
            </a:r>
            <a:r>
              <a:rPr lang="en-US" sz="4000" dirty="0"/>
              <a:t> tell us about social media?</a:t>
            </a:r>
          </a:p>
          <a:p>
            <a:pPr lvl="1"/>
            <a:r>
              <a:rPr lang="en-US" sz="3500" dirty="0"/>
              <a:t>Well, kind of</a:t>
            </a:r>
          </a:p>
          <a:p>
            <a:r>
              <a:rPr lang="en-US" sz="3900" dirty="0"/>
              <a:t>Intro to social media</a:t>
            </a:r>
          </a:p>
          <a:p>
            <a:pPr lvl="1"/>
            <a:r>
              <a:rPr lang="en-US" sz="3500" dirty="0"/>
              <a:t>What is social media?</a:t>
            </a:r>
          </a:p>
          <a:p>
            <a:pPr lvl="1"/>
            <a:r>
              <a:rPr lang="en-US" sz="3500" dirty="0"/>
              <a:t>Where did it come from?</a:t>
            </a:r>
          </a:p>
          <a:p>
            <a:pPr lvl="1"/>
            <a:r>
              <a:rPr lang="en-US" sz="3500" dirty="0"/>
              <a:t>History </a:t>
            </a:r>
          </a:p>
          <a:p>
            <a:pPr lvl="1"/>
            <a:r>
              <a:rPr lang="en-US" sz="3200" dirty="0"/>
              <a:t>The 2016 U.S. Election as a case study</a:t>
            </a:r>
          </a:p>
          <a:p>
            <a:r>
              <a:rPr lang="en-US" sz="3600" b="1"/>
              <a:t>Throughout: </a:t>
            </a:r>
            <a:r>
              <a:rPr lang="en-US" sz="3600"/>
              <a:t>A </a:t>
            </a:r>
            <a:r>
              <a:rPr lang="en-US" sz="3600" dirty="0"/>
              <a:t>collective updating of my slides.</a:t>
            </a:r>
          </a:p>
          <a:p>
            <a:endParaRPr lang="en-US" sz="3600" dirty="0"/>
          </a:p>
        </p:txBody>
      </p:sp>
      <p:sp>
        <p:nvSpPr>
          <p:cNvPr id="5" name="Footer Placeholder 4">
            <a:extLst>
              <a:ext uri="{FF2B5EF4-FFF2-40B4-BE49-F238E27FC236}">
                <a16:creationId xmlns:a16="http://schemas.microsoft.com/office/drawing/2014/main" id="{A9272E95-70B4-AC4B-A2E1-9208527F7CD8}"/>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6" name="Slide Number Placeholder 5">
            <a:extLst>
              <a:ext uri="{FF2B5EF4-FFF2-40B4-BE49-F238E27FC236}">
                <a16:creationId xmlns:a16="http://schemas.microsoft.com/office/drawing/2014/main" id="{589C8438-BF4D-F74E-B704-E7C0C3D6B75C}"/>
              </a:ext>
            </a:extLst>
          </p:cNvPr>
          <p:cNvSpPr>
            <a:spLocks noGrp="1"/>
          </p:cNvSpPr>
          <p:nvPr>
            <p:ph type="sldNum" sz="quarter" idx="12"/>
          </p:nvPr>
        </p:nvSpPr>
        <p:spPr/>
        <p:txBody>
          <a:bodyPr/>
          <a:lstStyle/>
          <a:p>
            <a:fld id="{6088BDBC-A55A-0D4E-9238-49D16FB07DCD}" type="slidenum">
              <a:rPr lang="en-US" smtClean="0"/>
              <a:t>4</a:t>
            </a:fld>
            <a:endParaRPr lang="en-US"/>
          </a:p>
        </p:txBody>
      </p:sp>
    </p:spTree>
    <p:extLst>
      <p:ext uri="{BB962C8B-B14F-4D97-AF65-F5344CB8AC3E}">
        <p14:creationId xmlns:p14="http://schemas.microsoft.com/office/powerpoint/2010/main" val="21255744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5" name="Shape 615">
            <a:extLst>
              <a:ext uri="{FF2B5EF4-FFF2-40B4-BE49-F238E27FC236}">
                <a16:creationId xmlns:a16="http://schemas.microsoft.com/office/drawing/2014/main" id="{A5C499F2-A84B-E24D-9957-EA9A1BD95633}"/>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24293" y="2283207"/>
            <a:ext cx="3740484" cy="3520180"/>
          </a:xfrm>
          <a:prstGeom prst="rect">
            <a:avLst/>
          </a:prstGeom>
          <a:noFill/>
          <a:ln>
            <a:noFill/>
          </a:ln>
        </p:spPr>
      </p:pic>
      <p:sp>
        <p:nvSpPr>
          <p:cNvPr id="607" name="Shape 607"/>
          <p:cNvSpPr txBox="1">
            <a:spLocks noGrp="1"/>
          </p:cNvSpPr>
          <p:nvPr>
            <p:ph type="title"/>
          </p:nvPr>
        </p:nvSpPr>
        <p:spPr>
          <a:xfrm>
            <a:off x="634181" y="95425"/>
            <a:ext cx="10719600" cy="1325700"/>
          </a:xfrm>
          <a:prstGeom prst="rect">
            <a:avLst/>
          </a:prstGeom>
          <a:noFill/>
          <a:ln>
            <a:noFill/>
          </a:ln>
        </p:spPr>
        <p:txBody>
          <a:bodyPr spcFirstLastPara="1" wrap="square" lIns="91400" tIns="45700" rIns="91400" bIns="45700" anchor="ctr" anchorCtr="0">
            <a:noAutofit/>
          </a:bodyPr>
          <a:lstStyle/>
          <a:p>
            <a:pPr marL="0" marR="0" lvl="0" indent="0" algn="l" rtl="0">
              <a:lnSpc>
                <a:spcPct val="90000"/>
              </a:lnSpc>
              <a:spcBef>
                <a:spcPts val="0"/>
              </a:spcBef>
              <a:spcAft>
                <a:spcPts val="0"/>
              </a:spcAft>
              <a:buClr>
                <a:schemeClr val="dk1"/>
              </a:buClr>
              <a:buFont typeface="Century Gothic"/>
              <a:buNone/>
            </a:pPr>
            <a:r>
              <a:rPr lang="en-US" sz="4400" b="0" i="0" u="none" strike="noStrike" cap="none">
                <a:solidFill>
                  <a:schemeClr val="dk1"/>
                </a:solidFill>
                <a:latin typeface="Century Gothic"/>
                <a:ea typeface="Century Gothic"/>
                <a:cs typeface="Century Gothic"/>
                <a:sym typeface="Century Gothic"/>
              </a:rPr>
              <a:t>Fake news </a:t>
            </a:r>
            <a:r>
              <a:rPr lang="en-US"/>
              <a:t>is highly concentrated!</a:t>
            </a:r>
            <a:endParaRPr sz="1900"/>
          </a:p>
        </p:txBody>
      </p:sp>
      <p:sp>
        <p:nvSpPr>
          <p:cNvPr id="609" name="Shape 609"/>
          <p:cNvSpPr txBox="1"/>
          <p:nvPr/>
        </p:nvSpPr>
        <p:spPr>
          <a:xfrm>
            <a:off x="1328738" y="1421125"/>
            <a:ext cx="3729000" cy="7251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600" b="1" dirty="0">
                <a:latin typeface="Century Gothic"/>
                <a:ea typeface="Century Gothic"/>
                <a:cs typeface="Century Gothic"/>
                <a:sym typeface="Century Gothic"/>
              </a:rPr>
              <a:t>Exposures</a:t>
            </a:r>
            <a:endParaRPr sz="3600" b="1" dirty="0">
              <a:latin typeface="Century Gothic"/>
              <a:ea typeface="Century Gothic"/>
              <a:cs typeface="Century Gothic"/>
              <a:sym typeface="Century Gothic"/>
            </a:endParaRPr>
          </a:p>
        </p:txBody>
      </p:sp>
      <p:pic>
        <p:nvPicPr>
          <p:cNvPr id="6" name="Shape 616">
            <a:extLst>
              <a:ext uri="{FF2B5EF4-FFF2-40B4-BE49-F238E27FC236}">
                <a16:creationId xmlns:a16="http://schemas.microsoft.com/office/drawing/2014/main" id="{B385FBF0-8761-394D-A70A-4F8F77D356C7}"/>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995740" y="2397117"/>
            <a:ext cx="3834214" cy="3608401"/>
          </a:xfrm>
          <a:prstGeom prst="rect">
            <a:avLst/>
          </a:prstGeom>
          <a:noFill/>
          <a:ln>
            <a:noFill/>
          </a:ln>
        </p:spPr>
      </p:pic>
      <p:sp>
        <p:nvSpPr>
          <p:cNvPr id="7" name="Shape 617">
            <a:extLst>
              <a:ext uri="{FF2B5EF4-FFF2-40B4-BE49-F238E27FC236}">
                <a16:creationId xmlns:a16="http://schemas.microsoft.com/office/drawing/2014/main" id="{51848C42-0E0F-634C-A530-06CC27A78FE4}"/>
              </a:ext>
            </a:extLst>
          </p:cNvPr>
          <p:cNvSpPr txBox="1"/>
          <p:nvPr/>
        </p:nvSpPr>
        <p:spPr>
          <a:xfrm>
            <a:off x="6519909" y="1546571"/>
            <a:ext cx="5014519" cy="7251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600" b="1" dirty="0">
                <a:latin typeface="Century Gothic"/>
                <a:ea typeface="Century Gothic"/>
                <a:cs typeface="Century Gothic"/>
                <a:sym typeface="Century Gothic"/>
              </a:rPr>
              <a:t>Sharing</a:t>
            </a:r>
            <a:endParaRPr sz="3600" b="1" dirty="0">
              <a:latin typeface="Century Gothic"/>
              <a:ea typeface="Century Gothic"/>
              <a:cs typeface="Century Gothic"/>
              <a:sym typeface="Century Gothic"/>
            </a:endParaRPr>
          </a:p>
        </p:txBody>
      </p:sp>
      <p:sp>
        <p:nvSpPr>
          <p:cNvPr id="15" name="Shape 619">
            <a:extLst>
              <a:ext uri="{FF2B5EF4-FFF2-40B4-BE49-F238E27FC236}">
                <a16:creationId xmlns:a16="http://schemas.microsoft.com/office/drawing/2014/main" id="{3AFCA8C9-4368-6F43-882E-74E109807460}"/>
              </a:ext>
            </a:extLst>
          </p:cNvPr>
          <p:cNvSpPr txBox="1"/>
          <p:nvPr/>
        </p:nvSpPr>
        <p:spPr>
          <a:xfrm>
            <a:off x="9440695" y="3982715"/>
            <a:ext cx="2392500" cy="1737894"/>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i="1" dirty="0">
                <a:solidFill>
                  <a:srgbClr val="CC4125"/>
                </a:solidFill>
              </a:rPr>
              <a:t>16 accounts (of 16,442) responsible for 80% of fake news</a:t>
            </a:r>
            <a:endParaRPr sz="2400" b="1" i="1" dirty="0">
              <a:solidFill>
                <a:srgbClr val="CC4125"/>
              </a:solidFill>
            </a:endParaRPr>
          </a:p>
        </p:txBody>
      </p:sp>
    </p:spTree>
    <p:extLst>
      <p:ext uri="{BB962C8B-B14F-4D97-AF65-F5344CB8AC3E}">
        <p14:creationId xmlns:p14="http://schemas.microsoft.com/office/powerpoint/2010/main" val="405057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15DDE-FCCA-A74B-9FEB-4345DBC4982D}"/>
              </a:ext>
            </a:extLst>
          </p:cNvPr>
          <p:cNvSpPr>
            <a:spLocks noGrp="1"/>
          </p:cNvSpPr>
          <p:nvPr>
            <p:ph type="title"/>
          </p:nvPr>
        </p:nvSpPr>
        <p:spPr/>
        <p:txBody>
          <a:bodyPr>
            <a:normAutofit/>
          </a:bodyPr>
          <a:lstStyle/>
          <a:p>
            <a:r>
              <a:rPr lang="en-US" dirty="0"/>
              <a:t>Did you see fake news?</a:t>
            </a:r>
          </a:p>
        </p:txBody>
      </p:sp>
      <p:sp>
        <p:nvSpPr>
          <p:cNvPr id="4" name="Date Placeholder 3">
            <a:extLst>
              <a:ext uri="{FF2B5EF4-FFF2-40B4-BE49-F238E27FC236}">
                <a16:creationId xmlns:a16="http://schemas.microsoft.com/office/drawing/2014/main" id="{D9873D95-C1DD-614A-AF4E-284D645D4F39}"/>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BAE170-54BC-4F4D-94CB-1CAE3F6273BB}" type="datetime1">
              <a:rPr lang="en-US" smtClean="0"/>
              <a:pPr/>
              <a:t>3/9/26</a:t>
            </a:fld>
            <a:endParaRPr lang="en-US"/>
          </a:p>
        </p:txBody>
      </p:sp>
      <p:sp>
        <p:nvSpPr>
          <p:cNvPr id="5" name="Footer Placeholder 4">
            <a:extLst>
              <a:ext uri="{FF2B5EF4-FFF2-40B4-BE49-F238E27FC236}">
                <a16:creationId xmlns:a16="http://schemas.microsoft.com/office/drawing/2014/main" id="{A08B2F7A-5C2E-944A-937B-B228B99129D5}"/>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6" name="Slide Number Placeholder 5">
            <a:extLst>
              <a:ext uri="{FF2B5EF4-FFF2-40B4-BE49-F238E27FC236}">
                <a16:creationId xmlns:a16="http://schemas.microsoft.com/office/drawing/2014/main" id="{5CFCAFC4-90F0-C245-B442-6D66147C083D}"/>
              </a:ext>
            </a:extLst>
          </p:cNvPr>
          <p:cNvSpPr>
            <a:spLocks noGrp="1"/>
          </p:cNvSpPr>
          <p:nvPr>
            <p:ph type="sldNum" sz="quarter" idx="12"/>
          </p:nvPr>
        </p:nvSpPr>
        <p:spPr/>
        <p:txBody>
          <a:bodyPr/>
          <a:lstStyle/>
          <a:p>
            <a:fld id="{6088BDBC-A55A-0D4E-9238-49D16FB07DCD}" type="slidenum">
              <a:rPr lang="en-US" smtClean="0"/>
              <a:t>41</a:t>
            </a:fld>
            <a:endParaRPr lang="en-US"/>
          </a:p>
        </p:txBody>
      </p:sp>
      <p:pic>
        <p:nvPicPr>
          <p:cNvPr id="7" name="Picture 6">
            <a:extLst>
              <a:ext uri="{FF2B5EF4-FFF2-40B4-BE49-F238E27FC236}">
                <a16:creationId xmlns:a16="http://schemas.microsoft.com/office/drawing/2014/main" id="{66CCB9BD-08A0-DF48-B9E1-D706BA29033E}"/>
              </a:ext>
            </a:extLst>
          </p:cNvPr>
          <p:cNvPicPr>
            <a:picLocks noChangeAspect="1"/>
          </p:cNvPicPr>
          <p:nvPr/>
        </p:nvPicPr>
        <p:blipFill>
          <a:blip r:embed="rId2"/>
          <a:stretch>
            <a:fillRect/>
          </a:stretch>
        </p:blipFill>
        <p:spPr>
          <a:xfrm>
            <a:off x="423711" y="1546722"/>
            <a:ext cx="5543951" cy="4435161"/>
          </a:xfrm>
          <a:prstGeom prst="rect">
            <a:avLst/>
          </a:prstGeom>
        </p:spPr>
      </p:pic>
      <p:pic>
        <p:nvPicPr>
          <p:cNvPr id="8" name="Picture 7">
            <a:extLst>
              <a:ext uri="{FF2B5EF4-FFF2-40B4-BE49-F238E27FC236}">
                <a16:creationId xmlns:a16="http://schemas.microsoft.com/office/drawing/2014/main" id="{1F88ADC9-0A52-BF49-B94D-32A0597DCED9}"/>
              </a:ext>
            </a:extLst>
          </p:cNvPr>
          <p:cNvPicPr>
            <a:picLocks noChangeAspect="1"/>
          </p:cNvPicPr>
          <p:nvPr/>
        </p:nvPicPr>
        <p:blipFill>
          <a:blip r:embed="rId3"/>
          <a:stretch>
            <a:fillRect/>
          </a:stretch>
        </p:blipFill>
        <p:spPr>
          <a:xfrm>
            <a:off x="6636657" y="1515549"/>
            <a:ext cx="4470400" cy="4470400"/>
          </a:xfrm>
          <a:prstGeom prst="rect">
            <a:avLst/>
          </a:prstGeom>
        </p:spPr>
      </p:pic>
    </p:spTree>
    <p:extLst>
      <p:ext uri="{BB962C8B-B14F-4D97-AF65-F5344CB8AC3E}">
        <p14:creationId xmlns:p14="http://schemas.microsoft.com/office/powerpoint/2010/main" val="372944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BB585-34C3-2944-BA77-EB04182A6906}"/>
              </a:ext>
            </a:extLst>
          </p:cNvPr>
          <p:cNvSpPr>
            <a:spLocks noGrp="1"/>
          </p:cNvSpPr>
          <p:nvPr>
            <p:ph type="title"/>
          </p:nvPr>
        </p:nvSpPr>
        <p:spPr/>
        <p:txBody>
          <a:bodyPr/>
          <a:lstStyle/>
          <a:p>
            <a:r>
              <a:rPr lang="en-US" dirty="0"/>
              <a:t>Summarizing</a:t>
            </a:r>
          </a:p>
        </p:txBody>
      </p:sp>
      <p:sp>
        <p:nvSpPr>
          <p:cNvPr id="3" name="Content Placeholder 2">
            <a:extLst>
              <a:ext uri="{FF2B5EF4-FFF2-40B4-BE49-F238E27FC236}">
                <a16:creationId xmlns:a16="http://schemas.microsoft.com/office/drawing/2014/main" id="{12211A13-E940-6A4F-BF06-439B9480A3C9}"/>
              </a:ext>
            </a:extLst>
          </p:cNvPr>
          <p:cNvSpPr>
            <a:spLocks noGrp="1"/>
          </p:cNvSpPr>
          <p:nvPr>
            <p:ph idx="1"/>
          </p:nvPr>
        </p:nvSpPr>
        <p:spPr/>
        <p:txBody>
          <a:bodyPr>
            <a:normAutofit/>
          </a:bodyPr>
          <a:lstStyle/>
          <a:p>
            <a:r>
              <a:rPr lang="en-US" sz="2400" dirty="0"/>
              <a:t>For Political Ad targeting, Bots, &amp; Fake News, we see the same story:</a:t>
            </a:r>
          </a:p>
          <a:p>
            <a:pPr lvl="1"/>
            <a:r>
              <a:rPr lang="en-US" sz="2000" dirty="0"/>
              <a:t>It’s not new</a:t>
            </a:r>
          </a:p>
          <a:p>
            <a:pPr lvl="2"/>
            <a:r>
              <a:rPr lang="en-US" sz="1800" dirty="0"/>
              <a:t>Ad targeting existed for centuries</a:t>
            </a:r>
          </a:p>
          <a:p>
            <a:pPr lvl="2"/>
            <a:r>
              <a:rPr lang="en-US" sz="1800" dirty="0"/>
              <a:t>Bots were impacted elections at least as early as 2010</a:t>
            </a:r>
          </a:p>
          <a:p>
            <a:pPr lvl="2"/>
            <a:r>
              <a:rPr lang="en-US" sz="1800" dirty="0"/>
              <a:t>Fake news has been around since the Romans</a:t>
            </a:r>
          </a:p>
          <a:p>
            <a:pPr lvl="1"/>
            <a:r>
              <a:rPr lang="en-US" sz="2000" dirty="0"/>
              <a:t>But, it came into focus because of new/increased use in 2016</a:t>
            </a:r>
          </a:p>
          <a:p>
            <a:pPr lvl="2"/>
            <a:r>
              <a:rPr lang="en-US" sz="1800" dirty="0"/>
              <a:t>Ad targeting – via FB and semi-private data</a:t>
            </a:r>
          </a:p>
          <a:p>
            <a:pPr lvl="2"/>
            <a:r>
              <a:rPr lang="en-US" sz="1800" dirty="0"/>
              <a:t>Bots – because there were so many, and because we know Russia was behind some of them</a:t>
            </a:r>
          </a:p>
          <a:p>
            <a:pPr lvl="2"/>
            <a:r>
              <a:rPr lang="en-US" sz="1800" dirty="0"/>
              <a:t>Fake news - a vast increase in its spread</a:t>
            </a:r>
          </a:p>
          <a:p>
            <a:r>
              <a:rPr lang="en-US" sz="2400" dirty="0"/>
              <a:t>And they likely had an impact</a:t>
            </a:r>
          </a:p>
          <a:p>
            <a:r>
              <a:rPr lang="en-US" sz="2400" dirty="0"/>
              <a:t>But…</a:t>
            </a:r>
            <a:endParaRPr lang="en-US" sz="2000" dirty="0"/>
          </a:p>
        </p:txBody>
      </p:sp>
      <p:sp>
        <p:nvSpPr>
          <p:cNvPr id="5" name="Footer Placeholder 4">
            <a:extLst>
              <a:ext uri="{FF2B5EF4-FFF2-40B4-BE49-F238E27FC236}">
                <a16:creationId xmlns:a16="http://schemas.microsoft.com/office/drawing/2014/main" id="{D0B5A639-8543-DF4C-BD1D-D772EE1F106E}"/>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6" name="Slide Number Placeholder 5">
            <a:extLst>
              <a:ext uri="{FF2B5EF4-FFF2-40B4-BE49-F238E27FC236}">
                <a16:creationId xmlns:a16="http://schemas.microsoft.com/office/drawing/2014/main" id="{69D8ACF8-34F4-3849-AD0C-DDE28B6BE58A}"/>
              </a:ext>
            </a:extLst>
          </p:cNvPr>
          <p:cNvSpPr>
            <a:spLocks noGrp="1"/>
          </p:cNvSpPr>
          <p:nvPr>
            <p:ph type="sldNum" sz="quarter" idx="12"/>
          </p:nvPr>
        </p:nvSpPr>
        <p:spPr/>
        <p:txBody>
          <a:bodyPr/>
          <a:lstStyle/>
          <a:p>
            <a:fld id="{6088BDBC-A55A-0D4E-9238-49D16FB07DCD}" type="slidenum">
              <a:rPr lang="en-US" smtClean="0"/>
              <a:t>42</a:t>
            </a:fld>
            <a:endParaRPr lang="en-US"/>
          </a:p>
        </p:txBody>
      </p:sp>
    </p:spTree>
    <p:extLst>
      <p:ext uri="{BB962C8B-B14F-4D97-AF65-F5344CB8AC3E}">
        <p14:creationId xmlns:p14="http://schemas.microsoft.com/office/powerpoint/2010/main" val="5055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B9231F-66D3-5640-85CB-E8DAA4E62DE6}"/>
              </a:ext>
            </a:extLst>
          </p:cNvPr>
          <p:cNvSpPr>
            <a:spLocks noGrp="1"/>
          </p:cNvSpPr>
          <p:nvPr>
            <p:ph type="title"/>
          </p:nvPr>
        </p:nvSpPr>
        <p:spPr>
          <a:xfrm>
            <a:off x="678079" y="243711"/>
            <a:ext cx="10515600" cy="863600"/>
          </a:xfrm>
        </p:spPr>
        <p:txBody>
          <a:bodyPr>
            <a:normAutofit fontScale="90000"/>
          </a:bodyPr>
          <a:lstStyle/>
          <a:p>
            <a:r>
              <a:rPr lang="en-US" dirty="0"/>
              <a:t>Would Trump have been elected without social media?</a:t>
            </a:r>
          </a:p>
        </p:txBody>
      </p:sp>
      <p:sp>
        <p:nvSpPr>
          <p:cNvPr id="6" name="Content Placeholder 5">
            <a:extLst>
              <a:ext uri="{FF2B5EF4-FFF2-40B4-BE49-F238E27FC236}">
                <a16:creationId xmlns:a16="http://schemas.microsoft.com/office/drawing/2014/main" id="{407D6D8A-21E7-5443-B426-D929BB8A6C58}"/>
              </a:ext>
            </a:extLst>
          </p:cNvPr>
          <p:cNvSpPr>
            <a:spLocks noGrp="1"/>
          </p:cNvSpPr>
          <p:nvPr>
            <p:ph idx="1"/>
          </p:nvPr>
        </p:nvSpPr>
        <p:spPr/>
        <p:txBody>
          <a:bodyPr>
            <a:normAutofit lnSpcReduction="10000"/>
          </a:bodyPr>
          <a:lstStyle/>
          <a:p>
            <a:r>
              <a:rPr lang="en-US" sz="3200" dirty="0"/>
              <a:t>Its quite likely…</a:t>
            </a:r>
          </a:p>
          <a:p>
            <a:pPr lvl="1"/>
            <a:r>
              <a:rPr lang="en-US" sz="2800" dirty="0"/>
              <a:t>The demographics most likely to vote for Trump were the least likely to be online</a:t>
            </a:r>
          </a:p>
          <a:p>
            <a:pPr lvl="1"/>
            <a:r>
              <a:rPr lang="en-US" sz="2800" dirty="0"/>
              <a:t>Fake news was very concentrated</a:t>
            </a:r>
          </a:p>
          <a:p>
            <a:pPr lvl="1"/>
            <a:r>
              <a:rPr lang="en-US" sz="2800" dirty="0"/>
              <a:t>Best estimates are that targeted ads would have had to be tens of times more effective than TV ads to have swayed enough voters</a:t>
            </a:r>
          </a:p>
          <a:p>
            <a:r>
              <a:rPr lang="en-US" sz="3200" dirty="0"/>
              <a:t>But, we don’t really don’t know!</a:t>
            </a:r>
          </a:p>
          <a:p>
            <a:pPr lvl="1"/>
            <a:r>
              <a:rPr lang="en-US" sz="2800" dirty="0"/>
              <a:t>some academics disagree with this</a:t>
            </a:r>
          </a:p>
          <a:p>
            <a:pPr lvl="1"/>
            <a:r>
              <a:rPr lang="en-US" sz="2800" dirty="0"/>
              <a:t>and it is likely impossible for us to ever figure it out</a:t>
            </a:r>
          </a:p>
        </p:txBody>
      </p:sp>
      <p:sp>
        <p:nvSpPr>
          <p:cNvPr id="2" name="Date Placeholder 1">
            <a:extLst>
              <a:ext uri="{FF2B5EF4-FFF2-40B4-BE49-F238E27FC236}">
                <a16:creationId xmlns:a16="http://schemas.microsoft.com/office/drawing/2014/main" id="{10D198F9-E82D-4940-ACDF-04838E0F3EA7}"/>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BAE170-54BC-4F4D-94CB-1CAE3F6273BB}" type="datetime1">
              <a:rPr lang="en-US" smtClean="0"/>
              <a:pPr/>
              <a:t>3/9/26</a:t>
            </a:fld>
            <a:endParaRPr lang="en-US"/>
          </a:p>
        </p:txBody>
      </p:sp>
      <p:sp>
        <p:nvSpPr>
          <p:cNvPr id="3" name="Footer Placeholder 2">
            <a:extLst>
              <a:ext uri="{FF2B5EF4-FFF2-40B4-BE49-F238E27FC236}">
                <a16:creationId xmlns:a16="http://schemas.microsoft.com/office/drawing/2014/main" id="{5D85AD4C-317F-D344-A11D-76E79E9D660E}"/>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4" name="Slide Number Placeholder 3">
            <a:extLst>
              <a:ext uri="{FF2B5EF4-FFF2-40B4-BE49-F238E27FC236}">
                <a16:creationId xmlns:a16="http://schemas.microsoft.com/office/drawing/2014/main" id="{3B824CDA-C566-754D-AEF0-1AF2ADF7E1DE}"/>
              </a:ext>
            </a:extLst>
          </p:cNvPr>
          <p:cNvSpPr>
            <a:spLocks noGrp="1"/>
          </p:cNvSpPr>
          <p:nvPr>
            <p:ph type="sldNum" sz="quarter" idx="12"/>
          </p:nvPr>
        </p:nvSpPr>
        <p:spPr/>
        <p:txBody>
          <a:bodyPr/>
          <a:lstStyle/>
          <a:p>
            <a:fld id="{6088BDBC-A55A-0D4E-9238-49D16FB07DCD}" type="slidenum">
              <a:rPr lang="en-US" smtClean="0"/>
              <a:t>43</a:t>
            </a:fld>
            <a:endParaRPr lang="en-US"/>
          </a:p>
        </p:txBody>
      </p:sp>
    </p:spTree>
    <p:extLst>
      <p:ext uri="{BB962C8B-B14F-4D97-AF65-F5344CB8AC3E}">
        <p14:creationId xmlns:p14="http://schemas.microsoft.com/office/powerpoint/2010/main" val="381050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0CF73-0430-E511-A757-1C0A67E690B2}"/>
              </a:ext>
            </a:extLst>
          </p:cNvPr>
          <p:cNvSpPr>
            <a:spLocks noGrp="1"/>
          </p:cNvSpPr>
          <p:nvPr>
            <p:ph type="title"/>
          </p:nvPr>
        </p:nvSpPr>
        <p:spPr/>
        <p:txBody>
          <a:bodyPr/>
          <a:lstStyle/>
          <a:p>
            <a:r>
              <a:rPr lang="en-US" dirty="0"/>
              <a:t>Update 2</a:t>
            </a:r>
          </a:p>
        </p:txBody>
      </p:sp>
      <p:sp>
        <p:nvSpPr>
          <p:cNvPr id="3" name="Content Placeholder 2">
            <a:extLst>
              <a:ext uri="{FF2B5EF4-FFF2-40B4-BE49-F238E27FC236}">
                <a16:creationId xmlns:a16="http://schemas.microsoft.com/office/drawing/2014/main" id="{74291677-436B-00F9-DB59-1DD9A8649E1F}"/>
              </a:ext>
            </a:extLst>
          </p:cNvPr>
          <p:cNvSpPr>
            <a:spLocks noGrp="1"/>
          </p:cNvSpPr>
          <p:nvPr>
            <p:ph idx="1"/>
          </p:nvPr>
        </p:nvSpPr>
        <p:spPr/>
        <p:txBody>
          <a:bodyPr/>
          <a:lstStyle/>
          <a:p>
            <a:r>
              <a:rPr lang="en-US" dirty="0"/>
              <a:t>What’s changed?</a:t>
            </a:r>
          </a:p>
          <a:p>
            <a:pPr lvl="1"/>
            <a:r>
              <a:rPr lang="en-US" b="1" dirty="0"/>
              <a:t>Ad targeting is going to be more important</a:t>
            </a:r>
          </a:p>
          <a:p>
            <a:pPr lvl="1"/>
            <a:r>
              <a:rPr lang="en-US" b="1" dirty="0"/>
              <a:t>Voters’ use and understanding of social media has shifted</a:t>
            </a:r>
          </a:p>
          <a:p>
            <a:pPr lvl="1"/>
            <a:r>
              <a:rPr lang="en-US" b="1" dirty="0"/>
              <a:t>AI-generated content</a:t>
            </a:r>
          </a:p>
          <a:p>
            <a:pPr lvl="1"/>
            <a:r>
              <a:rPr lang="en-US" b="1" dirty="0"/>
              <a:t>The platforms politicians are using have changed</a:t>
            </a:r>
          </a:p>
          <a:p>
            <a:pPr lvl="1"/>
            <a:r>
              <a:rPr lang="en-US" b="1" dirty="0"/>
              <a:t>”filter bubbles” are maybe more of a thing now</a:t>
            </a:r>
          </a:p>
          <a:p>
            <a:pPr lvl="1"/>
            <a:r>
              <a:rPr lang="en-US" b="1" dirty="0"/>
              <a:t>The definition and regulation of misinformation has shifted</a:t>
            </a:r>
          </a:p>
          <a:p>
            <a:pPr lvl="1"/>
            <a:r>
              <a:rPr lang="en-US" b="1" dirty="0"/>
              <a:t>Clip culture</a:t>
            </a:r>
          </a:p>
          <a:p>
            <a:pPr lvl="1"/>
            <a:endParaRPr lang="en-US" dirty="0"/>
          </a:p>
          <a:p>
            <a:endParaRPr lang="en-US" dirty="0"/>
          </a:p>
        </p:txBody>
      </p:sp>
      <p:sp>
        <p:nvSpPr>
          <p:cNvPr id="4" name="Slide Number Placeholder 3">
            <a:extLst>
              <a:ext uri="{FF2B5EF4-FFF2-40B4-BE49-F238E27FC236}">
                <a16:creationId xmlns:a16="http://schemas.microsoft.com/office/drawing/2014/main" id="{3D18CB3C-0EF3-0B55-98FC-FAE7347EACC0}"/>
              </a:ext>
            </a:extLst>
          </p:cNvPr>
          <p:cNvSpPr>
            <a:spLocks noGrp="1"/>
          </p:cNvSpPr>
          <p:nvPr>
            <p:ph type="sldNum" sz="quarter" idx="12"/>
          </p:nvPr>
        </p:nvSpPr>
        <p:spPr/>
        <p:txBody>
          <a:bodyPr/>
          <a:lstStyle/>
          <a:p>
            <a:fld id="{6088BDBC-A55A-0D4E-9238-49D16FB07DCD}" type="slidenum">
              <a:rPr lang="en-US" smtClean="0"/>
              <a:pPr/>
              <a:t>44</a:t>
            </a:fld>
            <a:endParaRPr lang="en-US"/>
          </a:p>
        </p:txBody>
      </p:sp>
    </p:spTree>
    <p:extLst>
      <p:ext uri="{BB962C8B-B14F-4D97-AF65-F5344CB8AC3E}">
        <p14:creationId xmlns:p14="http://schemas.microsoft.com/office/powerpoint/2010/main" val="37585893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452017B-8F66-2D45-9E48-AA393FBCEFC5}"/>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FCA9F3-E38A-1948-A7BD-9C5B1CFDFAF3}" type="datetime1">
              <a:rPr lang="en-US" smtClean="0"/>
              <a:pPr/>
              <a:t>3/9/26</a:t>
            </a:fld>
            <a:endParaRPr lang="en-US"/>
          </a:p>
        </p:txBody>
      </p:sp>
      <p:sp>
        <p:nvSpPr>
          <p:cNvPr id="5" name="Footer Placeholder 4">
            <a:extLst>
              <a:ext uri="{FF2B5EF4-FFF2-40B4-BE49-F238E27FC236}">
                <a16:creationId xmlns:a16="http://schemas.microsoft.com/office/drawing/2014/main" id="{22C7A90B-1BB5-7D4C-9313-8CF8C0C45DA5}"/>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6" name="Slide Number Placeholder 5">
            <a:extLst>
              <a:ext uri="{FF2B5EF4-FFF2-40B4-BE49-F238E27FC236}">
                <a16:creationId xmlns:a16="http://schemas.microsoft.com/office/drawing/2014/main" id="{547F8625-B95C-0240-AF88-5FD988C43B4A}"/>
              </a:ext>
            </a:extLst>
          </p:cNvPr>
          <p:cNvSpPr>
            <a:spLocks noGrp="1"/>
          </p:cNvSpPr>
          <p:nvPr>
            <p:ph type="sldNum" sz="quarter" idx="12"/>
          </p:nvPr>
        </p:nvSpPr>
        <p:spPr/>
        <p:txBody>
          <a:bodyPr/>
          <a:lstStyle/>
          <a:p>
            <a:fld id="{6088BDBC-A55A-0D4E-9238-49D16FB07DCD}" type="slidenum">
              <a:rPr lang="en-US" smtClean="0"/>
              <a:t>45</a:t>
            </a:fld>
            <a:endParaRPr lang="en-US"/>
          </a:p>
        </p:txBody>
      </p:sp>
      <p:sp>
        <p:nvSpPr>
          <p:cNvPr id="3" name="Content Placeholder 2">
            <a:extLst>
              <a:ext uri="{FF2B5EF4-FFF2-40B4-BE49-F238E27FC236}">
                <a16:creationId xmlns:a16="http://schemas.microsoft.com/office/drawing/2014/main" id="{796B10FB-F614-9F45-B8D8-05324D5C436E}"/>
              </a:ext>
            </a:extLst>
          </p:cNvPr>
          <p:cNvSpPr>
            <a:spLocks noGrp="1"/>
          </p:cNvSpPr>
          <p:nvPr>
            <p:ph idx="4294967295"/>
          </p:nvPr>
        </p:nvSpPr>
        <p:spPr>
          <a:xfrm>
            <a:off x="1479479" y="1066871"/>
            <a:ext cx="9996755" cy="4351338"/>
          </a:xfrm>
        </p:spPr>
        <p:txBody>
          <a:bodyPr>
            <a:noAutofit/>
          </a:bodyPr>
          <a:lstStyle/>
          <a:p>
            <a:pPr lvl="1"/>
            <a:r>
              <a:rPr lang="en-US" sz="4000" dirty="0"/>
              <a:t>What is it &amp; where did it come from?</a:t>
            </a:r>
          </a:p>
          <a:p>
            <a:pPr lvl="1"/>
            <a:r>
              <a:rPr lang="en-US" sz="4000" dirty="0"/>
              <a:t>Detailed case study:</a:t>
            </a:r>
          </a:p>
          <a:p>
            <a:pPr lvl="2"/>
            <a:r>
              <a:rPr lang="en-US" sz="3600" dirty="0"/>
              <a:t>2016 U.S. Election </a:t>
            </a:r>
          </a:p>
          <a:p>
            <a:pPr lvl="1"/>
            <a:r>
              <a:rPr lang="en-US" sz="4400" b="1" dirty="0"/>
              <a:t>The upsides of social media</a:t>
            </a:r>
          </a:p>
          <a:p>
            <a:pPr lvl="1"/>
            <a:r>
              <a:rPr lang="en-US" sz="4000" dirty="0">
                <a:solidFill>
                  <a:schemeClr val="bg1">
                    <a:lumMod val="65000"/>
                  </a:schemeClr>
                </a:solidFill>
              </a:rPr>
              <a:t>The downsides of social media</a:t>
            </a:r>
          </a:p>
        </p:txBody>
      </p:sp>
    </p:spTree>
    <p:extLst>
      <p:ext uri="{BB962C8B-B14F-4D97-AF65-F5344CB8AC3E}">
        <p14:creationId xmlns:p14="http://schemas.microsoft.com/office/powerpoint/2010/main" val="38130289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3F85B-2577-5242-A1BD-A1C0832BBA4D}"/>
              </a:ext>
            </a:extLst>
          </p:cNvPr>
          <p:cNvSpPr>
            <a:spLocks noGrp="1"/>
          </p:cNvSpPr>
          <p:nvPr>
            <p:ph type="title"/>
          </p:nvPr>
        </p:nvSpPr>
        <p:spPr/>
        <p:txBody>
          <a:bodyPr/>
          <a:lstStyle/>
          <a:p>
            <a:r>
              <a:rPr lang="en-US" dirty="0"/>
              <a:t>Is there anything good about social media?</a:t>
            </a:r>
          </a:p>
        </p:txBody>
      </p:sp>
      <p:sp>
        <p:nvSpPr>
          <p:cNvPr id="7" name="Text Placeholder 6">
            <a:extLst>
              <a:ext uri="{FF2B5EF4-FFF2-40B4-BE49-F238E27FC236}">
                <a16:creationId xmlns:a16="http://schemas.microsoft.com/office/drawing/2014/main" id="{7EB94AD0-09CD-9E42-9214-E3AEC7A55011}"/>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DF39B2CD-E85C-FC48-9FF7-1302BEE3271F}"/>
              </a:ext>
            </a:extLst>
          </p:cNvPr>
          <p:cNvSpPr>
            <a:spLocks noGrp="1"/>
          </p:cNvSpPr>
          <p:nvPr>
            <p:ph type="dt" sz="half" idx="10"/>
          </p:nvPr>
        </p:nvSpPr>
        <p:spPr/>
        <p:txBody>
          <a:bodyPr/>
          <a:lstStyle/>
          <a:p>
            <a:fld id="{1BBAE170-54BC-4F4D-94CB-1CAE3F6273BB}" type="datetime1">
              <a:rPr lang="en-US" smtClean="0"/>
              <a:t>3/9/26</a:t>
            </a:fld>
            <a:endParaRPr lang="en-US"/>
          </a:p>
        </p:txBody>
      </p:sp>
      <p:sp>
        <p:nvSpPr>
          <p:cNvPr id="5" name="Footer Placeholder 4">
            <a:extLst>
              <a:ext uri="{FF2B5EF4-FFF2-40B4-BE49-F238E27FC236}">
                <a16:creationId xmlns:a16="http://schemas.microsoft.com/office/drawing/2014/main" id="{176CA77F-E312-BC46-B89D-5E8A7E081D83}"/>
              </a:ext>
            </a:extLst>
          </p:cNvPr>
          <p:cNvSpPr>
            <a:spLocks noGrp="1"/>
          </p:cNvSpPr>
          <p:nvPr>
            <p:ph type="ftr" sz="quarter" idx="11"/>
          </p:nvPr>
        </p:nvSpPr>
        <p:spPr/>
        <p:txBody>
          <a:bodyPr/>
          <a:lstStyle/>
          <a:p>
            <a:r>
              <a:rPr lang="en-US"/>
              <a:t>UB</a:t>
            </a:r>
          </a:p>
        </p:txBody>
      </p:sp>
      <p:sp>
        <p:nvSpPr>
          <p:cNvPr id="6" name="Slide Number Placeholder 5">
            <a:extLst>
              <a:ext uri="{FF2B5EF4-FFF2-40B4-BE49-F238E27FC236}">
                <a16:creationId xmlns:a16="http://schemas.microsoft.com/office/drawing/2014/main" id="{989C82BA-EDF3-9F46-94B2-5F541E1F25EF}"/>
              </a:ext>
            </a:extLst>
          </p:cNvPr>
          <p:cNvSpPr>
            <a:spLocks noGrp="1"/>
          </p:cNvSpPr>
          <p:nvPr>
            <p:ph type="sldNum" sz="quarter" idx="12"/>
          </p:nvPr>
        </p:nvSpPr>
        <p:spPr/>
        <p:txBody>
          <a:bodyPr/>
          <a:lstStyle/>
          <a:p>
            <a:fld id="{6088BDBC-A55A-0D4E-9238-49D16FB07DCD}" type="slidenum">
              <a:rPr lang="en-US" smtClean="0"/>
              <a:t>46</a:t>
            </a:fld>
            <a:endParaRPr lang="en-US"/>
          </a:p>
        </p:txBody>
      </p:sp>
    </p:spTree>
    <p:extLst>
      <p:ext uri="{BB962C8B-B14F-4D97-AF65-F5344CB8AC3E}">
        <p14:creationId xmlns:p14="http://schemas.microsoft.com/office/powerpoint/2010/main" val="30637999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48358C3-B842-CA42-A004-F2F968E6F96D}"/>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FCA9F3-E38A-1948-A7BD-9C5B1CFDFAF3}" type="datetime1">
              <a:rPr lang="en-US" smtClean="0"/>
              <a:pPr/>
              <a:t>3/9/26</a:t>
            </a:fld>
            <a:endParaRPr lang="en-US"/>
          </a:p>
        </p:txBody>
      </p:sp>
      <p:sp>
        <p:nvSpPr>
          <p:cNvPr id="5" name="Footer Placeholder 4">
            <a:extLst>
              <a:ext uri="{FF2B5EF4-FFF2-40B4-BE49-F238E27FC236}">
                <a16:creationId xmlns:a16="http://schemas.microsoft.com/office/drawing/2014/main" id="{EC3AB865-A882-794E-B245-852D8B8C0BB9}"/>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6" name="Slide Number Placeholder 5">
            <a:extLst>
              <a:ext uri="{FF2B5EF4-FFF2-40B4-BE49-F238E27FC236}">
                <a16:creationId xmlns:a16="http://schemas.microsoft.com/office/drawing/2014/main" id="{EA0540A7-99DF-7D4C-B43D-541BCA03BA05}"/>
              </a:ext>
            </a:extLst>
          </p:cNvPr>
          <p:cNvSpPr>
            <a:spLocks noGrp="1"/>
          </p:cNvSpPr>
          <p:nvPr>
            <p:ph type="sldNum" sz="quarter" idx="12"/>
          </p:nvPr>
        </p:nvSpPr>
        <p:spPr/>
        <p:txBody>
          <a:bodyPr/>
          <a:lstStyle/>
          <a:p>
            <a:fld id="{6088BDBC-A55A-0D4E-9238-49D16FB07DCD}" type="slidenum">
              <a:rPr lang="en-US" smtClean="0"/>
              <a:t>47</a:t>
            </a:fld>
            <a:endParaRPr lang="en-US"/>
          </a:p>
        </p:txBody>
      </p:sp>
      <p:sp>
        <p:nvSpPr>
          <p:cNvPr id="2" name="Title 1">
            <a:extLst>
              <a:ext uri="{FF2B5EF4-FFF2-40B4-BE49-F238E27FC236}">
                <a16:creationId xmlns:a16="http://schemas.microsoft.com/office/drawing/2014/main" id="{AD53B8CA-8245-104B-93C6-5C34FBA5B1CC}"/>
              </a:ext>
            </a:extLst>
          </p:cNvPr>
          <p:cNvSpPr>
            <a:spLocks noGrp="1"/>
          </p:cNvSpPr>
          <p:nvPr>
            <p:ph type="title" idx="4294967295"/>
          </p:nvPr>
        </p:nvSpPr>
        <p:spPr>
          <a:xfrm>
            <a:off x="280982" y="5304701"/>
            <a:ext cx="10515600" cy="863600"/>
          </a:xfrm>
        </p:spPr>
        <p:txBody>
          <a:bodyPr/>
          <a:lstStyle/>
          <a:p>
            <a:r>
              <a:rPr lang="en-US" dirty="0"/>
              <a:t>Connecting us internationally</a:t>
            </a:r>
          </a:p>
        </p:txBody>
      </p:sp>
      <p:pic>
        <p:nvPicPr>
          <p:cNvPr id="7" name="Picture 6">
            <a:extLst>
              <a:ext uri="{FF2B5EF4-FFF2-40B4-BE49-F238E27FC236}">
                <a16:creationId xmlns:a16="http://schemas.microsoft.com/office/drawing/2014/main" id="{A5F5B218-2505-D746-B6E8-D284BDB0067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23264" y="365125"/>
            <a:ext cx="9292336" cy="4622937"/>
          </a:xfrm>
          <a:prstGeom prst="rect">
            <a:avLst/>
          </a:prstGeom>
        </p:spPr>
      </p:pic>
    </p:spTree>
    <p:extLst>
      <p:ext uri="{BB962C8B-B14F-4D97-AF65-F5344CB8AC3E}">
        <p14:creationId xmlns:p14="http://schemas.microsoft.com/office/powerpoint/2010/main" val="8918439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2513212-395F-2F42-B832-70DADC0C9AE3}"/>
              </a:ext>
            </a:extLst>
          </p:cNvPr>
          <p:cNvSpPr>
            <a:spLocks noGrp="1"/>
          </p:cNvSpPr>
          <p:nvPr>
            <p:ph type="dt" sz="half" idx="10"/>
          </p:nvPr>
        </p:nvSpPr>
        <p:spPr/>
        <p:txBody>
          <a:bodyPr/>
          <a:lstStyle/>
          <a:p>
            <a:fld id="{E14E46EA-DB6D-514A-88D8-66FF730AD5E0}" type="datetime1">
              <a:rPr lang="en-US" smtClean="0"/>
              <a:t>3/9/26</a:t>
            </a:fld>
            <a:endParaRPr lang="en-US"/>
          </a:p>
        </p:txBody>
      </p:sp>
      <p:sp>
        <p:nvSpPr>
          <p:cNvPr id="5" name="Footer Placeholder 4">
            <a:extLst>
              <a:ext uri="{FF2B5EF4-FFF2-40B4-BE49-F238E27FC236}">
                <a16:creationId xmlns:a16="http://schemas.microsoft.com/office/drawing/2014/main" id="{C7B62095-2CD1-BB4B-92E5-E49F0918B718}"/>
              </a:ext>
            </a:extLst>
          </p:cNvPr>
          <p:cNvSpPr>
            <a:spLocks noGrp="1"/>
          </p:cNvSpPr>
          <p:nvPr>
            <p:ph type="ftr" sz="quarter" idx="11"/>
          </p:nvPr>
        </p:nvSpPr>
        <p:spPr/>
        <p:txBody>
          <a:bodyPr/>
          <a:lstStyle/>
          <a:p>
            <a:r>
              <a:rPr lang="en-US"/>
              <a:t>UB</a:t>
            </a:r>
          </a:p>
        </p:txBody>
      </p:sp>
      <p:sp>
        <p:nvSpPr>
          <p:cNvPr id="6" name="Slide Number Placeholder 5">
            <a:extLst>
              <a:ext uri="{FF2B5EF4-FFF2-40B4-BE49-F238E27FC236}">
                <a16:creationId xmlns:a16="http://schemas.microsoft.com/office/drawing/2014/main" id="{360450F8-6DA1-584D-A5A3-29EA120CC73B}"/>
              </a:ext>
            </a:extLst>
          </p:cNvPr>
          <p:cNvSpPr>
            <a:spLocks noGrp="1"/>
          </p:cNvSpPr>
          <p:nvPr>
            <p:ph type="sldNum" sz="quarter" idx="12"/>
          </p:nvPr>
        </p:nvSpPr>
        <p:spPr/>
        <p:txBody>
          <a:bodyPr/>
          <a:lstStyle/>
          <a:p>
            <a:fld id="{6088BDBC-A55A-0D4E-9238-49D16FB07DCD}" type="slidenum">
              <a:rPr lang="en-US" smtClean="0"/>
              <a:t>48</a:t>
            </a:fld>
            <a:endParaRPr lang="en-US"/>
          </a:p>
        </p:txBody>
      </p:sp>
      <p:pic>
        <p:nvPicPr>
          <p:cNvPr id="8" name="Picture 7">
            <a:extLst>
              <a:ext uri="{FF2B5EF4-FFF2-40B4-BE49-F238E27FC236}">
                <a16:creationId xmlns:a16="http://schemas.microsoft.com/office/drawing/2014/main" id="{6AE9660A-47BE-1D4F-89BE-4D7082A0DA21}"/>
              </a:ext>
            </a:extLst>
          </p:cNvPr>
          <p:cNvPicPr>
            <a:picLocks noChangeAspect="1"/>
          </p:cNvPicPr>
          <p:nvPr/>
        </p:nvPicPr>
        <p:blipFill>
          <a:blip r:embed="rId2"/>
          <a:stretch>
            <a:fillRect/>
          </a:stretch>
        </p:blipFill>
        <p:spPr>
          <a:xfrm>
            <a:off x="517646" y="816077"/>
            <a:ext cx="4844750" cy="3633562"/>
          </a:xfrm>
          <a:prstGeom prst="rect">
            <a:avLst/>
          </a:prstGeom>
        </p:spPr>
      </p:pic>
      <p:pic>
        <p:nvPicPr>
          <p:cNvPr id="9" name="Picture 8">
            <a:extLst>
              <a:ext uri="{FF2B5EF4-FFF2-40B4-BE49-F238E27FC236}">
                <a16:creationId xmlns:a16="http://schemas.microsoft.com/office/drawing/2014/main" id="{1F6E50BE-737D-114C-8FE4-D4F4321CA0E7}"/>
              </a:ext>
            </a:extLst>
          </p:cNvPr>
          <p:cNvPicPr>
            <a:picLocks noChangeAspect="1"/>
          </p:cNvPicPr>
          <p:nvPr/>
        </p:nvPicPr>
        <p:blipFill>
          <a:blip r:embed="rId3"/>
          <a:stretch>
            <a:fillRect/>
          </a:stretch>
        </p:blipFill>
        <p:spPr>
          <a:xfrm>
            <a:off x="6375807" y="816076"/>
            <a:ext cx="5126562" cy="3633562"/>
          </a:xfrm>
          <a:prstGeom prst="rect">
            <a:avLst/>
          </a:prstGeom>
        </p:spPr>
      </p:pic>
      <p:sp>
        <p:nvSpPr>
          <p:cNvPr id="10" name="Title 1">
            <a:extLst>
              <a:ext uri="{FF2B5EF4-FFF2-40B4-BE49-F238E27FC236}">
                <a16:creationId xmlns:a16="http://schemas.microsoft.com/office/drawing/2014/main" id="{BBC55744-ACC8-C34F-B181-A499B55C04BC}"/>
              </a:ext>
            </a:extLst>
          </p:cNvPr>
          <p:cNvSpPr txBox="1">
            <a:spLocks/>
          </p:cNvSpPr>
          <p:nvPr/>
        </p:nvSpPr>
        <p:spPr>
          <a:xfrm>
            <a:off x="280982" y="5304701"/>
            <a:ext cx="10515600" cy="863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Futura Medium" panose="020B0602020204020303" pitchFamily="34" charset="-79"/>
                <a:ea typeface="+mj-ea"/>
                <a:cs typeface="Futura Medium" panose="020B0602020204020303" pitchFamily="34" charset="-79"/>
              </a:defRPr>
            </a:lvl1pPr>
          </a:lstStyle>
          <a:p>
            <a:r>
              <a:rPr lang="en-US" dirty="0"/>
              <a:t>Encouraging political change</a:t>
            </a:r>
          </a:p>
        </p:txBody>
      </p:sp>
    </p:spTree>
    <p:extLst>
      <p:ext uri="{BB962C8B-B14F-4D97-AF65-F5344CB8AC3E}">
        <p14:creationId xmlns:p14="http://schemas.microsoft.com/office/powerpoint/2010/main" val="36023196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7F065-D081-7B4F-82AD-C1C87C4970EF}"/>
              </a:ext>
            </a:extLst>
          </p:cNvPr>
          <p:cNvSpPr>
            <a:spLocks noGrp="1"/>
          </p:cNvSpPr>
          <p:nvPr>
            <p:ph type="title"/>
          </p:nvPr>
        </p:nvSpPr>
        <p:spPr/>
        <p:txBody>
          <a:bodyPr/>
          <a:lstStyle/>
          <a:p>
            <a:r>
              <a:rPr lang="en-US" dirty="0"/>
              <a:t>A Short Timeline of the Arab Spring</a:t>
            </a:r>
          </a:p>
        </p:txBody>
      </p:sp>
      <p:sp>
        <p:nvSpPr>
          <p:cNvPr id="3" name="Content Placeholder 2">
            <a:extLst>
              <a:ext uri="{FF2B5EF4-FFF2-40B4-BE49-F238E27FC236}">
                <a16:creationId xmlns:a16="http://schemas.microsoft.com/office/drawing/2014/main" id="{6A1C8E7D-3E1C-C542-9675-87A5B59D69CD}"/>
              </a:ext>
            </a:extLst>
          </p:cNvPr>
          <p:cNvSpPr>
            <a:spLocks noGrp="1"/>
          </p:cNvSpPr>
          <p:nvPr>
            <p:ph idx="1"/>
          </p:nvPr>
        </p:nvSpPr>
        <p:spPr/>
        <p:txBody>
          <a:bodyPr>
            <a:normAutofit fontScale="92500" lnSpcReduction="20000"/>
          </a:bodyPr>
          <a:lstStyle/>
          <a:p>
            <a:r>
              <a:rPr lang="en-US" dirty="0"/>
              <a:t>12/10 - Mohamed </a:t>
            </a:r>
            <a:r>
              <a:rPr lang="en-US" dirty="0" err="1"/>
              <a:t>Bouazizi</a:t>
            </a:r>
            <a:r>
              <a:rPr lang="en-US" dirty="0"/>
              <a:t> immolated himself in Sidi </a:t>
            </a:r>
            <a:r>
              <a:rPr lang="en-US" dirty="0" err="1"/>
              <a:t>Bouzid</a:t>
            </a:r>
            <a:r>
              <a:rPr lang="en-US" dirty="0"/>
              <a:t>, Tunisia in response to harassment from both a local policewoman and local municipality officers.  </a:t>
            </a:r>
          </a:p>
          <a:p>
            <a:r>
              <a:rPr lang="en-US" dirty="0"/>
              <a:t>Rest of 12/10 – Tunisians take to the streets in protest, </a:t>
            </a:r>
            <a:r>
              <a:rPr lang="en-US" b="1" dirty="0"/>
              <a:t>civil rights abuses captured &amp; shared on FB, Twitter, </a:t>
            </a:r>
            <a:r>
              <a:rPr lang="en-US" b="1" dirty="0" err="1"/>
              <a:t>Youtube</a:t>
            </a:r>
            <a:endParaRPr lang="en-US" b="1" dirty="0"/>
          </a:p>
          <a:p>
            <a:r>
              <a:rPr lang="en-US" dirty="0"/>
              <a:t>1/11 – Protests erupt in Oman, Yemen, Egypt, Syria, Morocco, in part in response to videos. Tunisian gov’t overthrown</a:t>
            </a:r>
          </a:p>
          <a:p>
            <a:r>
              <a:rPr lang="en-US" dirty="0"/>
              <a:t>2/11 – Mubarak resigns in Egypt, Libyan civil was begins</a:t>
            </a:r>
          </a:p>
          <a:p>
            <a:r>
              <a:rPr lang="en-US" dirty="0"/>
              <a:t>8/11 – Gaddafi overthrown in Libya</a:t>
            </a:r>
          </a:p>
          <a:p>
            <a:r>
              <a:rPr lang="en-US" dirty="0"/>
              <a:t>2/12 – Saleh, in Yemen, resigns</a:t>
            </a:r>
          </a:p>
          <a:p>
            <a:r>
              <a:rPr lang="en-US" dirty="0"/>
              <a:t>5/12 – First presidential election in 7 years in Egypt</a:t>
            </a:r>
          </a:p>
          <a:p>
            <a:r>
              <a:rPr lang="en-US" dirty="0"/>
              <a:t>…</a:t>
            </a:r>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C882E3CD-D3B4-4247-9471-A8667F77E451}"/>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BAE170-54BC-4F4D-94CB-1CAE3F6273BB}" type="datetime1">
              <a:rPr lang="en-US" smtClean="0"/>
              <a:pPr/>
              <a:t>3/9/26</a:t>
            </a:fld>
            <a:endParaRPr lang="en-US"/>
          </a:p>
        </p:txBody>
      </p:sp>
      <p:sp>
        <p:nvSpPr>
          <p:cNvPr id="5" name="Footer Placeholder 4">
            <a:extLst>
              <a:ext uri="{FF2B5EF4-FFF2-40B4-BE49-F238E27FC236}">
                <a16:creationId xmlns:a16="http://schemas.microsoft.com/office/drawing/2014/main" id="{6A1350C9-AF2C-FD48-B316-7A4AC4C2E02E}"/>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6" name="Slide Number Placeholder 5">
            <a:extLst>
              <a:ext uri="{FF2B5EF4-FFF2-40B4-BE49-F238E27FC236}">
                <a16:creationId xmlns:a16="http://schemas.microsoft.com/office/drawing/2014/main" id="{37F03B02-A4E0-E74D-B2DC-DD783CF4827F}"/>
              </a:ext>
            </a:extLst>
          </p:cNvPr>
          <p:cNvSpPr>
            <a:spLocks noGrp="1"/>
          </p:cNvSpPr>
          <p:nvPr>
            <p:ph type="sldNum" sz="quarter" idx="12"/>
          </p:nvPr>
        </p:nvSpPr>
        <p:spPr/>
        <p:txBody>
          <a:bodyPr/>
          <a:lstStyle/>
          <a:p>
            <a:fld id="{6088BDBC-A55A-0D4E-9238-49D16FB07DCD}" type="slidenum">
              <a:rPr lang="en-US" smtClean="0"/>
              <a:t>49</a:t>
            </a:fld>
            <a:endParaRPr lang="en-US"/>
          </a:p>
        </p:txBody>
      </p:sp>
    </p:spTree>
    <p:extLst>
      <p:ext uri="{BB962C8B-B14F-4D97-AF65-F5344CB8AC3E}">
        <p14:creationId xmlns:p14="http://schemas.microsoft.com/office/powerpoint/2010/main" val="43346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BBFA4-2984-1C4B-867A-4777B5EC1C1D}"/>
              </a:ext>
            </a:extLst>
          </p:cNvPr>
          <p:cNvSpPr>
            <a:spLocks noGrp="1"/>
          </p:cNvSpPr>
          <p:nvPr>
            <p:ph type="title"/>
          </p:nvPr>
        </p:nvSpPr>
        <p:spPr/>
        <p:txBody>
          <a:bodyPr>
            <a:normAutofit/>
          </a:bodyPr>
          <a:lstStyle/>
          <a:p>
            <a:r>
              <a:rPr lang="en-US" dirty="0"/>
              <a:t>Social media is a whole bunch of things</a:t>
            </a:r>
          </a:p>
        </p:txBody>
      </p:sp>
      <p:sp>
        <p:nvSpPr>
          <p:cNvPr id="3" name="Content Placeholder 2">
            <a:extLst>
              <a:ext uri="{FF2B5EF4-FFF2-40B4-BE49-F238E27FC236}">
                <a16:creationId xmlns:a16="http://schemas.microsoft.com/office/drawing/2014/main" id="{A4755482-0F9C-4F4B-99FE-69129D9BC309}"/>
              </a:ext>
            </a:extLst>
          </p:cNvPr>
          <p:cNvSpPr>
            <a:spLocks noGrp="1"/>
          </p:cNvSpPr>
          <p:nvPr>
            <p:ph idx="1"/>
          </p:nvPr>
        </p:nvSpPr>
        <p:spPr/>
        <p:txBody>
          <a:bodyPr>
            <a:normAutofit fontScale="92500" lnSpcReduction="20000"/>
          </a:bodyPr>
          <a:lstStyle/>
          <a:p>
            <a:pPr marL="0" indent="0">
              <a:buNone/>
            </a:pPr>
            <a:r>
              <a:rPr lang="en-US" dirty="0"/>
              <a:t>There are </a:t>
            </a:r>
            <a:r>
              <a:rPr lang="en-US" b="1" dirty="0"/>
              <a:t>many kinds of social media sites</a:t>
            </a:r>
          </a:p>
          <a:p>
            <a:r>
              <a:rPr lang="en-US" b="1" dirty="0"/>
              <a:t>Social networking sites (SNSs) </a:t>
            </a:r>
            <a:r>
              <a:rPr lang="en-US" dirty="0"/>
              <a:t>– sites where you can:</a:t>
            </a:r>
            <a:endParaRPr lang="en-US" sz="2800" dirty="0"/>
          </a:p>
          <a:p>
            <a:pPr lvl="1"/>
            <a:r>
              <a:rPr lang="en-US" sz="2800" dirty="0"/>
              <a:t>construct a profile</a:t>
            </a:r>
          </a:p>
          <a:p>
            <a:pPr lvl="1"/>
            <a:r>
              <a:rPr lang="en-US" sz="2800" dirty="0"/>
              <a:t>articulate a list of other users with whom you share a connection</a:t>
            </a:r>
          </a:p>
          <a:p>
            <a:pPr lvl="1"/>
            <a:r>
              <a:rPr lang="en-US" sz="2800" dirty="0"/>
              <a:t>view and traverse your connections and those made by others</a:t>
            </a:r>
          </a:p>
          <a:p>
            <a:r>
              <a:rPr lang="en-US" b="1" dirty="0"/>
              <a:t>User-generated content sites (UGCSs) </a:t>
            </a:r>
            <a:r>
              <a:rPr lang="en-US" dirty="0"/>
              <a:t>- are sites that promote the exchange of amateur or professional content</a:t>
            </a:r>
          </a:p>
          <a:p>
            <a:r>
              <a:rPr lang="en-US" b="1" dirty="0"/>
              <a:t>Trading and Marketing Sites (TMSs) </a:t>
            </a:r>
            <a:r>
              <a:rPr lang="en-US" dirty="0"/>
              <a:t>– for trading &amp; selling goods </a:t>
            </a:r>
          </a:p>
          <a:p>
            <a:r>
              <a:rPr lang="en-US" b="1" dirty="0"/>
              <a:t>Play and game sites (PGS)</a:t>
            </a:r>
            <a:r>
              <a:rPr lang="en-US" dirty="0"/>
              <a:t> – games where you can interact w/ </a:t>
            </a:r>
            <a:r>
              <a:rPr lang="en-US" dirty="0" err="1"/>
              <a:t>ppl</a:t>
            </a:r>
            <a:endParaRPr lang="en-US" dirty="0"/>
          </a:p>
          <a:p>
            <a:r>
              <a:rPr lang="en-US" dirty="0"/>
              <a:t>...</a:t>
            </a:r>
          </a:p>
          <a:p>
            <a:r>
              <a:rPr lang="en-US" dirty="0"/>
              <a:t>We only have one lecture, so we will focus on SNSs and </a:t>
            </a:r>
            <a:r>
              <a:rPr lang="en-US" b="1" dirty="0"/>
              <a:t>UGCS</a:t>
            </a:r>
          </a:p>
        </p:txBody>
      </p:sp>
      <p:sp>
        <p:nvSpPr>
          <p:cNvPr id="4" name="Date Placeholder 3">
            <a:extLst>
              <a:ext uri="{FF2B5EF4-FFF2-40B4-BE49-F238E27FC236}">
                <a16:creationId xmlns:a16="http://schemas.microsoft.com/office/drawing/2014/main" id="{A896BFFF-539D-2942-8070-3A6A1C5C6E44}"/>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BAE170-54BC-4F4D-94CB-1CAE3F6273BB}" type="datetime1">
              <a:rPr lang="en-US" smtClean="0"/>
              <a:pPr/>
              <a:t>3/9/26</a:t>
            </a:fld>
            <a:endParaRPr lang="en-US"/>
          </a:p>
        </p:txBody>
      </p:sp>
      <p:sp>
        <p:nvSpPr>
          <p:cNvPr id="5" name="Footer Placeholder 4">
            <a:extLst>
              <a:ext uri="{FF2B5EF4-FFF2-40B4-BE49-F238E27FC236}">
                <a16:creationId xmlns:a16="http://schemas.microsoft.com/office/drawing/2014/main" id="{0A39DFA8-50C7-1F49-A562-BF102E188728}"/>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6" name="Slide Number Placeholder 5">
            <a:extLst>
              <a:ext uri="{FF2B5EF4-FFF2-40B4-BE49-F238E27FC236}">
                <a16:creationId xmlns:a16="http://schemas.microsoft.com/office/drawing/2014/main" id="{A104EC9C-9FDB-F440-A28B-D5A34F6D2132}"/>
              </a:ext>
            </a:extLst>
          </p:cNvPr>
          <p:cNvSpPr>
            <a:spLocks noGrp="1"/>
          </p:cNvSpPr>
          <p:nvPr>
            <p:ph type="sldNum" sz="quarter" idx="12"/>
          </p:nvPr>
        </p:nvSpPr>
        <p:spPr/>
        <p:txBody>
          <a:bodyPr/>
          <a:lstStyle/>
          <a:p>
            <a:fld id="{6088BDBC-A55A-0D4E-9238-49D16FB07DCD}" type="slidenum">
              <a:rPr lang="en-US" smtClean="0"/>
              <a:t>5</a:t>
            </a:fld>
            <a:endParaRPr lang="en-US"/>
          </a:p>
        </p:txBody>
      </p:sp>
    </p:spTree>
    <p:extLst>
      <p:ext uri="{BB962C8B-B14F-4D97-AF65-F5344CB8AC3E}">
        <p14:creationId xmlns:p14="http://schemas.microsoft.com/office/powerpoint/2010/main" val="73461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D1E2DD0-F19C-944D-8D7D-2BF5993ED8C3}"/>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FCA9F3-E38A-1948-A7BD-9C5B1CFDFAF3}" type="datetime1">
              <a:rPr lang="en-US" smtClean="0"/>
              <a:pPr/>
              <a:t>3/9/26</a:t>
            </a:fld>
            <a:endParaRPr lang="en-US"/>
          </a:p>
        </p:txBody>
      </p:sp>
      <p:sp>
        <p:nvSpPr>
          <p:cNvPr id="5" name="Footer Placeholder 4">
            <a:extLst>
              <a:ext uri="{FF2B5EF4-FFF2-40B4-BE49-F238E27FC236}">
                <a16:creationId xmlns:a16="http://schemas.microsoft.com/office/drawing/2014/main" id="{18803F4E-CF19-1F49-ACBD-5F052168F822}"/>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6" name="Slide Number Placeholder 5">
            <a:extLst>
              <a:ext uri="{FF2B5EF4-FFF2-40B4-BE49-F238E27FC236}">
                <a16:creationId xmlns:a16="http://schemas.microsoft.com/office/drawing/2014/main" id="{51C5FF24-7979-9341-877D-2CD54A93EE78}"/>
              </a:ext>
            </a:extLst>
          </p:cNvPr>
          <p:cNvSpPr>
            <a:spLocks noGrp="1"/>
          </p:cNvSpPr>
          <p:nvPr>
            <p:ph type="sldNum" sz="quarter" idx="12"/>
          </p:nvPr>
        </p:nvSpPr>
        <p:spPr/>
        <p:txBody>
          <a:bodyPr/>
          <a:lstStyle/>
          <a:p>
            <a:fld id="{6088BDBC-A55A-0D4E-9238-49D16FB07DCD}" type="slidenum">
              <a:rPr lang="en-US" smtClean="0"/>
              <a:pPr/>
              <a:t>50</a:t>
            </a:fld>
            <a:endParaRPr lang="en-US"/>
          </a:p>
        </p:txBody>
      </p:sp>
      <p:pic>
        <p:nvPicPr>
          <p:cNvPr id="12" name="Picture 11">
            <a:extLst>
              <a:ext uri="{FF2B5EF4-FFF2-40B4-BE49-F238E27FC236}">
                <a16:creationId xmlns:a16="http://schemas.microsoft.com/office/drawing/2014/main" id="{836E9F84-6FDB-D04A-A988-6BCC5427E7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40838" y="1228277"/>
            <a:ext cx="10239217" cy="4083952"/>
          </a:xfrm>
          <a:prstGeom prst="rect">
            <a:avLst/>
          </a:prstGeom>
        </p:spPr>
      </p:pic>
    </p:spTree>
    <p:extLst>
      <p:ext uri="{BB962C8B-B14F-4D97-AF65-F5344CB8AC3E}">
        <p14:creationId xmlns:p14="http://schemas.microsoft.com/office/powerpoint/2010/main" val="21981126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2513212-395F-2F42-B832-70DADC0C9AE3}"/>
              </a:ext>
            </a:extLst>
          </p:cNvPr>
          <p:cNvSpPr>
            <a:spLocks noGrp="1"/>
          </p:cNvSpPr>
          <p:nvPr>
            <p:ph type="dt" sz="half" idx="10"/>
          </p:nvPr>
        </p:nvSpPr>
        <p:spPr/>
        <p:txBody>
          <a:bodyPr/>
          <a:lstStyle/>
          <a:p>
            <a:fld id="{E14E46EA-DB6D-514A-88D8-66FF730AD5E0}" type="datetime1">
              <a:rPr lang="en-US" smtClean="0"/>
              <a:t>3/9/26</a:t>
            </a:fld>
            <a:endParaRPr lang="en-US"/>
          </a:p>
        </p:txBody>
      </p:sp>
      <p:sp>
        <p:nvSpPr>
          <p:cNvPr id="5" name="Footer Placeholder 4">
            <a:extLst>
              <a:ext uri="{FF2B5EF4-FFF2-40B4-BE49-F238E27FC236}">
                <a16:creationId xmlns:a16="http://schemas.microsoft.com/office/drawing/2014/main" id="{C7B62095-2CD1-BB4B-92E5-E49F0918B718}"/>
              </a:ext>
            </a:extLst>
          </p:cNvPr>
          <p:cNvSpPr>
            <a:spLocks noGrp="1"/>
          </p:cNvSpPr>
          <p:nvPr>
            <p:ph type="ftr" sz="quarter" idx="11"/>
          </p:nvPr>
        </p:nvSpPr>
        <p:spPr/>
        <p:txBody>
          <a:bodyPr/>
          <a:lstStyle/>
          <a:p>
            <a:r>
              <a:rPr lang="en-US"/>
              <a:t>UB</a:t>
            </a:r>
          </a:p>
        </p:txBody>
      </p:sp>
      <p:sp>
        <p:nvSpPr>
          <p:cNvPr id="6" name="Slide Number Placeholder 5">
            <a:extLst>
              <a:ext uri="{FF2B5EF4-FFF2-40B4-BE49-F238E27FC236}">
                <a16:creationId xmlns:a16="http://schemas.microsoft.com/office/drawing/2014/main" id="{360450F8-6DA1-584D-A5A3-29EA120CC73B}"/>
              </a:ext>
            </a:extLst>
          </p:cNvPr>
          <p:cNvSpPr>
            <a:spLocks noGrp="1"/>
          </p:cNvSpPr>
          <p:nvPr>
            <p:ph type="sldNum" sz="quarter" idx="12"/>
          </p:nvPr>
        </p:nvSpPr>
        <p:spPr/>
        <p:txBody>
          <a:bodyPr/>
          <a:lstStyle/>
          <a:p>
            <a:fld id="{6088BDBC-A55A-0D4E-9238-49D16FB07DCD}" type="slidenum">
              <a:rPr lang="en-US" smtClean="0"/>
              <a:t>51</a:t>
            </a:fld>
            <a:endParaRPr lang="en-US"/>
          </a:p>
        </p:txBody>
      </p:sp>
      <p:pic>
        <p:nvPicPr>
          <p:cNvPr id="7" name="Content Placeholder 6">
            <a:extLst>
              <a:ext uri="{FF2B5EF4-FFF2-40B4-BE49-F238E27FC236}">
                <a16:creationId xmlns:a16="http://schemas.microsoft.com/office/drawing/2014/main" id="{F2A4EA17-C37B-7A40-8301-D8639956B546}"/>
              </a:ext>
            </a:extLst>
          </p:cNvPr>
          <p:cNvPicPr>
            <a:picLocks noChangeAspect="1"/>
          </p:cNvPicPr>
          <p:nvPr/>
        </p:nvPicPr>
        <p:blipFill>
          <a:blip r:embed="rId2"/>
          <a:stretch>
            <a:fillRect/>
          </a:stretch>
        </p:blipFill>
        <p:spPr>
          <a:xfrm>
            <a:off x="364101" y="1366533"/>
            <a:ext cx="5563267" cy="3274294"/>
          </a:xfrm>
          <a:prstGeom prst="rect">
            <a:avLst/>
          </a:prstGeom>
        </p:spPr>
      </p:pic>
      <p:pic>
        <p:nvPicPr>
          <p:cNvPr id="2" name="Picture 1">
            <a:extLst>
              <a:ext uri="{FF2B5EF4-FFF2-40B4-BE49-F238E27FC236}">
                <a16:creationId xmlns:a16="http://schemas.microsoft.com/office/drawing/2014/main" id="{732ACC48-A779-E34B-AB37-EFA7684FC0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04936" y="349046"/>
            <a:ext cx="5117690" cy="5117690"/>
          </a:xfrm>
          <a:prstGeom prst="rect">
            <a:avLst/>
          </a:prstGeom>
        </p:spPr>
      </p:pic>
      <p:sp>
        <p:nvSpPr>
          <p:cNvPr id="10" name="Title 1">
            <a:extLst>
              <a:ext uri="{FF2B5EF4-FFF2-40B4-BE49-F238E27FC236}">
                <a16:creationId xmlns:a16="http://schemas.microsoft.com/office/drawing/2014/main" id="{F716D755-7F37-8F4F-B664-5F66FD0EE3BA}"/>
              </a:ext>
            </a:extLst>
          </p:cNvPr>
          <p:cNvSpPr txBox="1">
            <a:spLocks/>
          </p:cNvSpPr>
          <p:nvPr/>
        </p:nvSpPr>
        <p:spPr>
          <a:xfrm>
            <a:off x="280982" y="5544038"/>
            <a:ext cx="10515600" cy="86360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Futura Medium" panose="020B0602020204020303" pitchFamily="34" charset="-79"/>
                <a:ea typeface="+mj-ea"/>
                <a:cs typeface="Futura Medium" panose="020B0602020204020303" pitchFamily="34" charset="-79"/>
              </a:defRPr>
            </a:lvl1pPr>
          </a:lstStyle>
          <a:p>
            <a:r>
              <a:rPr lang="en-US" dirty="0"/>
              <a:t>Assisting the creation of social movements</a:t>
            </a:r>
          </a:p>
        </p:txBody>
      </p:sp>
    </p:spTree>
    <p:extLst>
      <p:ext uri="{BB962C8B-B14F-4D97-AF65-F5344CB8AC3E}">
        <p14:creationId xmlns:p14="http://schemas.microsoft.com/office/powerpoint/2010/main" val="39680226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AAFE814-885F-6F47-B086-AEC402A63D87}"/>
              </a:ext>
            </a:extLst>
          </p:cNvPr>
          <p:cNvSpPr>
            <a:spLocks noGrp="1"/>
          </p:cNvSpPr>
          <p:nvPr>
            <p:ph type="dt" sz="half" idx="10"/>
          </p:nvPr>
        </p:nvSpPr>
        <p:spPr/>
        <p:txBody>
          <a:bodyPr/>
          <a:lstStyle/>
          <a:p>
            <a:fld id="{E14E46EA-DB6D-514A-88D8-66FF730AD5E0}" type="datetime1">
              <a:rPr lang="en-US" smtClean="0"/>
              <a:t>3/9/26</a:t>
            </a:fld>
            <a:endParaRPr lang="en-US"/>
          </a:p>
        </p:txBody>
      </p:sp>
      <p:sp>
        <p:nvSpPr>
          <p:cNvPr id="5" name="Footer Placeholder 4">
            <a:extLst>
              <a:ext uri="{FF2B5EF4-FFF2-40B4-BE49-F238E27FC236}">
                <a16:creationId xmlns:a16="http://schemas.microsoft.com/office/drawing/2014/main" id="{EBCD2204-494C-7F4A-8EF9-58F73B7D7B1C}"/>
              </a:ext>
            </a:extLst>
          </p:cNvPr>
          <p:cNvSpPr>
            <a:spLocks noGrp="1"/>
          </p:cNvSpPr>
          <p:nvPr>
            <p:ph type="ftr" sz="quarter" idx="11"/>
          </p:nvPr>
        </p:nvSpPr>
        <p:spPr/>
        <p:txBody>
          <a:bodyPr/>
          <a:lstStyle/>
          <a:p>
            <a:r>
              <a:rPr lang="en-US"/>
              <a:t>UB</a:t>
            </a:r>
          </a:p>
        </p:txBody>
      </p:sp>
      <p:sp>
        <p:nvSpPr>
          <p:cNvPr id="6" name="Slide Number Placeholder 5">
            <a:extLst>
              <a:ext uri="{FF2B5EF4-FFF2-40B4-BE49-F238E27FC236}">
                <a16:creationId xmlns:a16="http://schemas.microsoft.com/office/drawing/2014/main" id="{1936D08C-F013-1145-8CE0-F670D29C866C}"/>
              </a:ext>
            </a:extLst>
          </p:cNvPr>
          <p:cNvSpPr>
            <a:spLocks noGrp="1"/>
          </p:cNvSpPr>
          <p:nvPr>
            <p:ph type="sldNum" sz="quarter" idx="12"/>
          </p:nvPr>
        </p:nvSpPr>
        <p:spPr/>
        <p:txBody>
          <a:bodyPr/>
          <a:lstStyle/>
          <a:p>
            <a:fld id="{6088BDBC-A55A-0D4E-9238-49D16FB07DCD}" type="slidenum">
              <a:rPr lang="en-US" smtClean="0"/>
              <a:t>52</a:t>
            </a:fld>
            <a:endParaRPr lang="en-US"/>
          </a:p>
        </p:txBody>
      </p:sp>
      <p:pic>
        <p:nvPicPr>
          <p:cNvPr id="7" name="Picture 6">
            <a:extLst>
              <a:ext uri="{FF2B5EF4-FFF2-40B4-BE49-F238E27FC236}">
                <a16:creationId xmlns:a16="http://schemas.microsoft.com/office/drawing/2014/main" id="{8F385AB0-F294-AA43-A9F1-426A8D73DB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4743" y="356855"/>
            <a:ext cx="4658878" cy="4999703"/>
          </a:xfrm>
          <a:prstGeom prst="rect">
            <a:avLst/>
          </a:prstGeom>
        </p:spPr>
      </p:pic>
      <p:sp>
        <p:nvSpPr>
          <p:cNvPr id="8" name="Title 1">
            <a:extLst>
              <a:ext uri="{FF2B5EF4-FFF2-40B4-BE49-F238E27FC236}">
                <a16:creationId xmlns:a16="http://schemas.microsoft.com/office/drawing/2014/main" id="{98F5F799-CF5C-B444-A44B-89086C69FAA3}"/>
              </a:ext>
            </a:extLst>
          </p:cNvPr>
          <p:cNvSpPr txBox="1">
            <a:spLocks/>
          </p:cNvSpPr>
          <p:nvPr/>
        </p:nvSpPr>
        <p:spPr>
          <a:xfrm>
            <a:off x="232928" y="5523707"/>
            <a:ext cx="10515600" cy="86360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Futura Medium" panose="020B0602020204020303" pitchFamily="34" charset="-79"/>
                <a:ea typeface="+mj-ea"/>
                <a:cs typeface="Futura Medium" panose="020B0602020204020303" pitchFamily="34" charset="-79"/>
              </a:defRPr>
            </a:lvl1pPr>
          </a:lstStyle>
          <a:p>
            <a:r>
              <a:rPr lang="en-US" dirty="0"/>
              <a:t>Giving voice to networked </a:t>
            </a:r>
            <a:r>
              <a:rPr lang="en-US" dirty="0" err="1"/>
              <a:t>counterpublics</a:t>
            </a:r>
            <a:endParaRPr lang="en-US" dirty="0"/>
          </a:p>
        </p:txBody>
      </p:sp>
      <p:pic>
        <p:nvPicPr>
          <p:cNvPr id="9" name="Picture 8">
            <a:extLst>
              <a:ext uri="{FF2B5EF4-FFF2-40B4-BE49-F238E27FC236}">
                <a16:creationId xmlns:a16="http://schemas.microsoft.com/office/drawing/2014/main" id="{97BA5F53-4AD6-2940-A748-D8C4CA4AAD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93692" y="356855"/>
            <a:ext cx="4117180" cy="4943603"/>
          </a:xfrm>
          <a:prstGeom prst="rect">
            <a:avLst/>
          </a:prstGeom>
        </p:spPr>
      </p:pic>
    </p:spTree>
    <p:extLst>
      <p:ext uri="{BB962C8B-B14F-4D97-AF65-F5344CB8AC3E}">
        <p14:creationId xmlns:p14="http://schemas.microsoft.com/office/powerpoint/2010/main" val="329302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AAFE814-885F-6F47-B086-AEC402A63D87}"/>
              </a:ext>
            </a:extLst>
          </p:cNvPr>
          <p:cNvSpPr>
            <a:spLocks noGrp="1"/>
          </p:cNvSpPr>
          <p:nvPr>
            <p:ph type="dt" sz="half" idx="10"/>
          </p:nvPr>
        </p:nvSpPr>
        <p:spPr/>
        <p:txBody>
          <a:bodyPr/>
          <a:lstStyle/>
          <a:p>
            <a:fld id="{E14E46EA-DB6D-514A-88D8-66FF730AD5E0}" type="datetime1">
              <a:rPr lang="en-US" smtClean="0"/>
              <a:t>3/9/26</a:t>
            </a:fld>
            <a:endParaRPr lang="en-US"/>
          </a:p>
        </p:txBody>
      </p:sp>
      <p:sp>
        <p:nvSpPr>
          <p:cNvPr id="5" name="Footer Placeholder 4">
            <a:extLst>
              <a:ext uri="{FF2B5EF4-FFF2-40B4-BE49-F238E27FC236}">
                <a16:creationId xmlns:a16="http://schemas.microsoft.com/office/drawing/2014/main" id="{EBCD2204-494C-7F4A-8EF9-58F73B7D7B1C}"/>
              </a:ext>
            </a:extLst>
          </p:cNvPr>
          <p:cNvSpPr>
            <a:spLocks noGrp="1"/>
          </p:cNvSpPr>
          <p:nvPr>
            <p:ph type="ftr" sz="quarter" idx="11"/>
          </p:nvPr>
        </p:nvSpPr>
        <p:spPr/>
        <p:txBody>
          <a:bodyPr/>
          <a:lstStyle/>
          <a:p>
            <a:r>
              <a:rPr lang="en-US"/>
              <a:t>UB</a:t>
            </a:r>
          </a:p>
        </p:txBody>
      </p:sp>
      <p:sp>
        <p:nvSpPr>
          <p:cNvPr id="6" name="Slide Number Placeholder 5">
            <a:extLst>
              <a:ext uri="{FF2B5EF4-FFF2-40B4-BE49-F238E27FC236}">
                <a16:creationId xmlns:a16="http://schemas.microsoft.com/office/drawing/2014/main" id="{1936D08C-F013-1145-8CE0-F670D29C866C}"/>
              </a:ext>
            </a:extLst>
          </p:cNvPr>
          <p:cNvSpPr>
            <a:spLocks noGrp="1"/>
          </p:cNvSpPr>
          <p:nvPr>
            <p:ph type="sldNum" sz="quarter" idx="12"/>
          </p:nvPr>
        </p:nvSpPr>
        <p:spPr/>
        <p:txBody>
          <a:bodyPr/>
          <a:lstStyle/>
          <a:p>
            <a:fld id="{6088BDBC-A55A-0D4E-9238-49D16FB07DCD}" type="slidenum">
              <a:rPr lang="en-US" smtClean="0"/>
              <a:t>53</a:t>
            </a:fld>
            <a:endParaRPr lang="en-US"/>
          </a:p>
        </p:txBody>
      </p:sp>
      <p:sp>
        <p:nvSpPr>
          <p:cNvPr id="8" name="Title 1">
            <a:extLst>
              <a:ext uri="{FF2B5EF4-FFF2-40B4-BE49-F238E27FC236}">
                <a16:creationId xmlns:a16="http://schemas.microsoft.com/office/drawing/2014/main" id="{98F5F799-CF5C-B444-A44B-89086C69FAA3}"/>
              </a:ext>
            </a:extLst>
          </p:cNvPr>
          <p:cNvSpPr txBox="1">
            <a:spLocks/>
          </p:cNvSpPr>
          <p:nvPr/>
        </p:nvSpPr>
        <p:spPr>
          <a:xfrm>
            <a:off x="280982" y="5405720"/>
            <a:ext cx="10515600" cy="863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Futura Medium" panose="020B0602020204020303" pitchFamily="34" charset="-79"/>
                <a:ea typeface="+mj-ea"/>
                <a:cs typeface="Futura Medium" panose="020B0602020204020303" pitchFamily="34" charset="-79"/>
              </a:defRPr>
            </a:lvl1pPr>
          </a:lstStyle>
          <a:p>
            <a:r>
              <a:rPr lang="en-US" dirty="0"/>
              <a:t>Helping us find relevant news</a:t>
            </a:r>
          </a:p>
        </p:txBody>
      </p:sp>
      <p:pic>
        <p:nvPicPr>
          <p:cNvPr id="10" name="Picture 9">
            <a:extLst>
              <a:ext uri="{FF2B5EF4-FFF2-40B4-BE49-F238E27FC236}">
                <a16:creationId xmlns:a16="http://schemas.microsoft.com/office/drawing/2014/main" id="{2AA92FEA-4559-9F47-B9E5-10C9DF0E125D}"/>
              </a:ext>
            </a:extLst>
          </p:cNvPr>
          <p:cNvPicPr>
            <a:picLocks noChangeAspect="1"/>
          </p:cNvPicPr>
          <p:nvPr/>
        </p:nvPicPr>
        <p:blipFill>
          <a:blip r:embed="rId2"/>
          <a:stretch>
            <a:fillRect/>
          </a:stretch>
        </p:blipFill>
        <p:spPr>
          <a:xfrm>
            <a:off x="1917290" y="140109"/>
            <a:ext cx="8357419" cy="4875161"/>
          </a:xfrm>
          <a:prstGeom prst="rect">
            <a:avLst/>
          </a:prstGeom>
        </p:spPr>
      </p:pic>
    </p:spTree>
    <p:extLst>
      <p:ext uri="{BB962C8B-B14F-4D97-AF65-F5344CB8AC3E}">
        <p14:creationId xmlns:p14="http://schemas.microsoft.com/office/powerpoint/2010/main" val="35978687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A5A16C1-9BC7-404D-AB9C-98CF4DF7EFE4}"/>
              </a:ext>
            </a:extLst>
          </p:cNvPr>
          <p:cNvSpPr>
            <a:spLocks noGrp="1"/>
          </p:cNvSpPr>
          <p:nvPr>
            <p:ph type="title"/>
          </p:nvPr>
        </p:nvSpPr>
        <p:spPr/>
        <p:txBody>
          <a:bodyPr/>
          <a:lstStyle/>
          <a:p>
            <a:r>
              <a:rPr lang="en-US" dirty="0"/>
              <a:t>The upside of social media</a:t>
            </a:r>
          </a:p>
        </p:txBody>
      </p:sp>
      <p:sp>
        <p:nvSpPr>
          <p:cNvPr id="13" name="Content Placeholder 12">
            <a:extLst>
              <a:ext uri="{FF2B5EF4-FFF2-40B4-BE49-F238E27FC236}">
                <a16:creationId xmlns:a16="http://schemas.microsoft.com/office/drawing/2014/main" id="{2A8AD599-2F39-F04C-BE98-5BC45AE76A31}"/>
              </a:ext>
            </a:extLst>
          </p:cNvPr>
          <p:cNvSpPr>
            <a:spLocks noGrp="1"/>
          </p:cNvSpPr>
          <p:nvPr>
            <p:ph idx="1"/>
          </p:nvPr>
        </p:nvSpPr>
        <p:spPr/>
        <p:txBody>
          <a:bodyPr>
            <a:normAutofit/>
          </a:bodyPr>
          <a:lstStyle/>
          <a:p>
            <a:r>
              <a:rPr lang="en-US" sz="4000" dirty="0"/>
              <a:t>Reasons to be positive about social media</a:t>
            </a:r>
          </a:p>
          <a:p>
            <a:pPr lvl="1"/>
            <a:r>
              <a:rPr lang="en-US" sz="3600" dirty="0"/>
              <a:t>Connectivity</a:t>
            </a:r>
          </a:p>
          <a:p>
            <a:pPr lvl="1"/>
            <a:r>
              <a:rPr lang="en-US" sz="3600" dirty="0"/>
              <a:t>Aides in the creation of social movements, here and abroad</a:t>
            </a:r>
          </a:p>
          <a:p>
            <a:pPr lvl="1"/>
            <a:r>
              <a:rPr lang="en-US" sz="3600" dirty="0"/>
              <a:t>A new source for immediate news</a:t>
            </a:r>
          </a:p>
        </p:txBody>
      </p:sp>
      <p:sp>
        <p:nvSpPr>
          <p:cNvPr id="4" name="Date Placeholder 3">
            <a:extLst>
              <a:ext uri="{FF2B5EF4-FFF2-40B4-BE49-F238E27FC236}">
                <a16:creationId xmlns:a16="http://schemas.microsoft.com/office/drawing/2014/main" id="{215F6E26-7A18-DB45-8BB4-3CCCAE0BE897}"/>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BAE170-54BC-4F4D-94CB-1CAE3F6273BB}" type="datetime1">
              <a:rPr lang="en-US" smtClean="0"/>
              <a:pPr/>
              <a:t>3/9/26</a:t>
            </a:fld>
            <a:endParaRPr lang="en-US"/>
          </a:p>
        </p:txBody>
      </p:sp>
      <p:sp>
        <p:nvSpPr>
          <p:cNvPr id="5" name="Footer Placeholder 4">
            <a:extLst>
              <a:ext uri="{FF2B5EF4-FFF2-40B4-BE49-F238E27FC236}">
                <a16:creationId xmlns:a16="http://schemas.microsoft.com/office/drawing/2014/main" id="{880A8AA3-243B-1F41-947D-A88DC334CFDB}"/>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6" name="Slide Number Placeholder 5">
            <a:extLst>
              <a:ext uri="{FF2B5EF4-FFF2-40B4-BE49-F238E27FC236}">
                <a16:creationId xmlns:a16="http://schemas.microsoft.com/office/drawing/2014/main" id="{86ADA6BD-74A4-3149-9EBF-F4A827F73236}"/>
              </a:ext>
            </a:extLst>
          </p:cNvPr>
          <p:cNvSpPr>
            <a:spLocks noGrp="1"/>
          </p:cNvSpPr>
          <p:nvPr>
            <p:ph type="sldNum" sz="quarter" idx="12"/>
          </p:nvPr>
        </p:nvSpPr>
        <p:spPr/>
        <p:txBody>
          <a:bodyPr/>
          <a:lstStyle/>
          <a:p>
            <a:fld id="{6088BDBC-A55A-0D4E-9238-49D16FB07DCD}" type="slidenum">
              <a:rPr lang="en-US" smtClean="0"/>
              <a:pPr/>
              <a:t>54</a:t>
            </a:fld>
            <a:endParaRPr lang="en-US"/>
          </a:p>
        </p:txBody>
      </p:sp>
    </p:spTree>
    <p:extLst>
      <p:ext uri="{BB962C8B-B14F-4D97-AF65-F5344CB8AC3E}">
        <p14:creationId xmlns:p14="http://schemas.microsoft.com/office/powerpoint/2010/main" val="38642892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0E1A8-F225-8A84-F936-F1AB096192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E541A0-B1E6-D30B-99EB-B39FC77D1535}"/>
              </a:ext>
            </a:extLst>
          </p:cNvPr>
          <p:cNvSpPr>
            <a:spLocks noGrp="1"/>
          </p:cNvSpPr>
          <p:nvPr>
            <p:ph type="title"/>
          </p:nvPr>
        </p:nvSpPr>
        <p:spPr/>
        <p:txBody>
          <a:bodyPr/>
          <a:lstStyle/>
          <a:p>
            <a:r>
              <a:rPr lang="en-US" dirty="0"/>
              <a:t>Update 3</a:t>
            </a:r>
          </a:p>
        </p:txBody>
      </p:sp>
      <p:sp>
        <p:nvSpPr>
          <p:cNvPr id="3" name="Content Placeholder 2">
            <a:extLst>
              <a:ext uri="{FF2B5EF4-FFF2-40B4-BE49-F238E27FC236}">
                <a16:creationId xmlns:a16="http://schemas.microsoft.com/office/drawing/2014/main" id="{5E5093B6-0A2F-8D41-B647-CF7B10B28F92}"/>
              </a:ext>
            </a:extLst>
          </p:cNvPr>
          <p:cNvSpPr>
            <a:spLocks noGrp="1"/>
          </p:cNvSpPr>
          <p:nvPr>
            <p:ph idx="1"/>
          </p:nvPr>
        </p:nvSpPr>
        <p:spPr/>
        <p:txBody>
          <a:bodyPr/>
          <a:lstStyle/>
          <a:p>
            <a:r>
              <a:rPr lang="en-US" dirty="0"/>
              <a:t>What’s changed?</a:t>
            </a:r>
          </a:p>
          <a:p>
            <a:endParaRPr lang="en-US" dirty="0"/>
          </a:p>
        </p:txBody>
      </p:sp>
      <p:sp>
        <p:nvSpPr>
          <p:cNvPr id="4" name="Slide Number Placeholder 3">
            <a:extLst>
              <a:ext uri="{FF2B5EF4-FFF2-40B4-BE49-F238E27FC236}">
                <a16:creationId xmlns:a16="http://schemas.microsoft.com/office/drawing/2014/main" id="{7F0D103D-7589-9980-99DA-67BC43F779F2}"/>
              </a:ext>
            </a:extLst>
          </p:cNvPr>
          <p:cNvSpPr>
            <a:spLocks noGrp="1"/>
          </p:cNvSpPr>
          <p:nvPr>
            <p:ph type="sldNum" sz="quarter" idx="12"/>
          </p:nvPr>
        </p:nvSpPr>
        <p:spPr/>
        <p:txBody>
          <a:bodyPr/>
          <a:lstStyle/>
          <a:p>
            <a:fld id="{6088BDBC-A55A-0D4E-9238-49D16FB07DCD}" type="slidenum">
              <a:rPr lang="en-US" smtClean="0"/>
              <a:pPr/>
              <a:t>55</a:t>
            </a:fld>
            <a:endParaRPr lang="en-US"/>
          </a:p>
        </p:txBody>
      </p:sp>
    </p:spTree>
    <p:extLst>
      <p:ext uri="{BB962C8B-B14F-4D97-AF65-F5344CB8AC3E}">
        <p14:creationId xmlns:p14="http://schemas.microsoft.com/office/powerpoint/2010/main" val="15602852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452017B-8F66-2D45-9E48-AA393FBCEFC5}"/>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FCA9F3-E38A-1948-A7BD-9C5B1CFDFAF3}" type="datetime1">
              <a:rPr lang="en-US" smtClean="0"/>
              <a:pPr/>
              <a:t>3/9/26</a:t>
            </a:fld>
            <a:endParaRPr lang="en-US"/>
          </a:p>
        </p:txBody>
      </p:sp>
      <p:sp>
        <p:nvSpPr>
          <p:cNvPr id="5" name="Footer Placeholder 4">
            <a:extLst>
              <a:ext uri="{FF2B5EF4-FFF2-40B4-BE49-F238E27FC236}">
                <a16:creationId xmlns:a16="http://schemas.microsoft.com/office/drawing/2014/main" id="{22C7A90B-1BB5-7D4C-9313-8CF8C0C45DA5}"/>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6" name="Slide Number Placeholder 5">
            <a:extLst>
              <a:ext uri="{FF2B5EF4-FFF2-40B4-BE49-F238E27FC236}">
                <a16:creationId xmlns:a16="http://schemas.microsoft.com/office/drawing/2014/main" id="{547F8625-B95C-0240-AF88-5FD988C43B4A}"/>
              </a:ext>
            </a:extLst>
          </p:cNvPr>
          <p:cNvSpPr>
            <a:spLocks noGrp="1"/>
          </p:cNvSpPr>
          <p:nvPr>
            <p:ph type="sldNum" sz="quarter" idx="12"/>
          </p:nvPr>
        </p:nvSpPr>
        <p:spPr/>
        <p:txBody>
          <a:bodyPr/>
          <a:lstStyle/>
          <a:p>
            <a:fld id="{6088BDBC-A55A-0D4E-9238-49D16FB07DCD}" type="slidenum">
              <a:rPr lang="en-US" smtClean="0"/>
              <a:t>56</a:t>
            </a:fld>
            <a:endParaRPr lang="en-US"/>
          </a:p>
        </p:txBody>
      </p:sp>
      <p:sp>
        <p:nvSpPr>
          <p:cNvPr id="3" name="Content Placeholder 2">
            <a:extLst>
              <a:ext uri="{FF2B5EF4-FFF2-40B4-BE49-F238E27FC236}">
                <a16:creationId xmlns:a16="http://schemas.microsoft.com/office/drawing/2014/main" id="{796B10FB-F614-9F45-B8D8-05324D5C436E}"/>
              </a:ext>
            </a:extLst>
          </p:cNvPr>
          <p:cNvSpPr>
            <a:spLocks noGrp="1"/>
          </p:cNvSpPr>
          <p:nvPr>
            <p:ph idx="4294967295"/>
          </p:nvPr>
        </p:nvSpPr>
        <p:spPr>
          <a:xfrm>
            <a:off x="1479479" y="1066871"/>
            <a:ext cx="9996755" cy="4351338"/>
          </a:xfrm>
        </p:spPr>
        <p:txBody>
          <a:bodyPr>
            <a:noAutofit/>
          </a:bodyPr>
          <a:lstStyle/>
          <a:p>
            <a:pPr lvl="1"/>
            <a:r>
              <a:rPr lang="en-US" sz="4000" dirty="0"/>
              <a:t>What is it &amp; where did it come from?</a:t>
            </a:r>
          </a:p>
          <a:p>
            <a:pPr lvl="1"/>
            <a:r>
              <a:rPr lang="en-US" sz="4000" dirty="0"/>
              <a:t>Detailed case study:</a:t>
            </a:r>
          </a:p>
          <a:p>
            <a:pPr lvl="2"/>
            <a:r>
              <a:rPr lang="en-US" sz="3600" dirty="0"/>
              <a:t>2016 U.S. Election </a:t>
            </a:r>
          </a:p>
          <a:p>
            <a:pPr lvl="1"/>
            <a:r>
              <a:rPr lang="en-US" sz="4400" dirty="0"/>
              <a:t>The upsides of social media</a:t>
            </a:r>
          </a:p>
          <a:p>
            <a:pPr lvl="1"/>
            <a:r>
              <a:rPr lang="en-US" sz="4000" b="1" dirty="0"/>
              <a:t>The downsides of social media</a:t>
            </a:r>
          </a:p>
        </p:txBody>
      </p:sp>
    </p:spTree>
    <p:extLst>
      <p:ext uri="{BB962C8B-B14F-4D97-AF65-F5344CB8AC3E}">
        <p14:creationId xmlns:p14="http://schemas.microsoft.com/office/powerpoint/2010/main" val="6684936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3F85B-2577-5242-A1BD-A1C0832BBA4D}"/>
              </a:ext>
            </a:extLst>
          </p:cNvPr>
          <p:cNvSpPr>
            <a:spLocks noGrp="1"/>
          </p:cNvSpPr>
          <p:nvPr>
            <p:ph type="title"/>
          </p:nvPr>
        </p:nvSpPr>
        <p:spPr/>
        <p:txBody>
          <a:bodyPr/>
          <a:lstStyle/>
          <a:p>
            <a:r>
              <a:rPr lang="en-US" dirty="0"/>
              <a:t>Social media is the worst thing in the world</a:t>
            </a:r>
          </a:p>
        </p:txBody>
      </p:sp>
      <p:sp>
        <p:nvSpPr>
          <p:cNvPr id="7" name="Text Placeholder 6">
            <a:extLst>
              <a:ext uri="{FF2B5EF4-FFF2-40B4-BE49-F238E27FC236}">
                <a16:creationId xmlns:a16="http://schemas.microsoft.com/office/drawing/2014/main" id="{7EB94AD0-09CD-9E42-9214-E3AEC7A55011}"/>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DF39B2CD-E85C-FC48-9FF7-1302BEE3271F}"/>
              </a:ext>
            </a:extLst>
          </p:cNvPr>
          <p:cNvSpPr>
            <a:spLocks noGrp="1"/>
          </p:cNvSpPr>
          <p:nvPr>
            <p:ph type="dt" sz="half" idx="10"/>
          </p:nvPr>
        </p:nvSpPr>
        <p:spPr/>
        <p:txBody>
          <a:bodyPr/>
          <a:lstStyle/>
          <a:p>
            <a:fld id="{1BBAE170-54BC-4F4D-94CB-1CAE3F6273BB}" type="datetime1">
              <a:rPr lang="en-US" smtClean="0"/>
              <a:t>3/9/26</a:t>
            </a:fld>
            <a:endParaRPr lang="en-US"/>
          </a:p>
        </p:txBody>
      </p:sp>
      <p:sp>
        <p:nvSpPr>
          <p:cNvPr id="5" name="Footer Placeholder 4">
            <a:extLst>
              <a:ext uri="{FF2B5EF4-FFF2-40B4-BE49-F238E27FC236}">
                <a16:creationId xmlns:a16="http://schemas.microsoft.com/office/drawing/2014/main" id="{176CA77F-E312-BC46-B89D-5E8A7E081D83}"/>
              </a:ext>
            </a:extLst>
          </p:cNvPr>
          <p:cNvSpPr>
            <a:spLocks noGrp="1"/>
          </p:cNvSpPr>
          <p:nvPr>
            <p:ph type="ftr" sz="quarter" idx="11"/>
          </p:nvPr>
        </p:nvSpPr>
        <p:spPr/>
        <p:txBody>
          <a:bodyPr/>
          <a:lstStyle/>
          <a:p>
            <a:r>
              <a:rPr lang="en-US"/>
              <a:t>UB</a:t>
            </a:r>
          </a:p>
        </p:txBody>
      </p:sp>
      <p:sp>
        <p:nvSpPr>
          <p:cNvPr id="6" name="Slide Number Placeholder 5">
            <a:extLst>
              <a:ext uri="{FF2B5EF4-FFF2-40B4-BE49-F238E27FC236}">
                <a16:creationId xmlns:a16="http://schemas.microsoft.com/office/drawing/2014/main" id="{989C82BA-EDF3-9F46-94B2-5F541E1F25EF}"/>
              </a:ext>
            </a:extLst>
          </p:cNvPr>
          <p:cNvSpPr>
            <a:spLocks noGrp="1"/>
          </p:cNvSpPr>
          <p:nvPr>
            <p:ph type="sldNum" sz="quarter" idx="12"/>
          </p:nvPr>
        </p:nvSpPr>
        <p:spPr/>
        <p:txBody>
          <a:bodyPr/>
          <a:lstStyle/>
          <a:p>
            <a:fld id="{6088BDBC-A55A-0D4E-9238-49D16FB07DCD}" type="slidenum">
              <a:rPr lang="en-US" smtClean="0"/>
              <a:t>57</a:t>
            </a:fld>
            <a:endParaRPr lang="en-US"/>
          </a:p>
        </p:txBody>
      </p:sp>
    </p:spTree>
    <p:extLst>
      <p:ext uri="{BB962C8B-B14F-4D97-AF65-F5344CB8AC3E}">
        <p14:creationId xmlns:p14="http://schemas.microsoft.com/office/powerpoint/2010/main" val="37224659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5610-4190-A245-A2BE-1775AB976F74}"/>
              </a:ext>
            </a:extLst>
          </p:cNvPr>
          <p:cNvSpPr>
            <a:spLocks noGrp="1"/>
          </p:cNvSpPr>
          <p:nvPr>
            <p:ph type="title"/>
          </p:nvPr>
        </p:nvSpPr>
        <p:spPr/>
        <p:txBody>
          <a:bodyPr/>
          <a:lstStyle/>
          <a:p>
            <a:r>
              <a:rPr lang="en-US" dirty="0"/>
              <a:t>Facebook friendships in space</a:t>
            </a:r>
          </a:p>
        </p:txBody>
      </p:sp>
      <p:sp>
        <p:nvSpPr>
          <p:cNvPr id="3" name="Content Placeholder 2">
            <a:extLst>
              <a:ext uri="{FF2B5EF4-FFF2-40B4-BE49-F238E27FC236}">
                <a16:creationId xmlns:a16="http://schemas.microsoft.com/office/drawing/2014/main" id="{13D6ACCC-F606-3445-A8C8-94E633FC9CE7}"/>
              </a:ext>
            </a:extLst>
          </p:cNvPr>
          <p:cNvSpPr>
            <a:spLocks noGrp="1"/>
          </p:cNvSpPr>
          <p:nvPr>
            <p:ph idx="1"/>
          </p:nvPr>
        </p:nvSpPr>
        <p:spPr>
          <a:xfrm>
            <a:off x="5747657" y="1685694"/>
            <a:ext cx="5667493" cy="4421867"/>
          </a:xfrm>
        </p:spPr>
        <p:txBody>
          <a:bodyPr>
            <a:normAutofit fontScale="92500" lnSpcReduction="10000"/>
          </a:bodyPr>
          <a:lstStyle/>
          <a:p>
            <a:r>
              <a:rPr lang="en-US" dirty="0"/>
              <a:t>NYT map of county-county friendships</a:t>
            </a:r>
          </a:p>
          <a:p>
            <a:r>
              <a:rPr lang="en-US" dirty="0"/>
              <a:t>Which counties do you think had the most </a:t>
            </a:r>
            <a:r>
              <a:rPr lang="en-US" i="1" dirty="0"/>
              <a:t>absolute </a:t>
            </a:r>
            <a:r>
              <a:rPr lang="en-US" dirty="0"/>
              <a:t>friendships in common with Erie county?</a:t>
            </a:r>
          </a:p>
          <a:p>
            <a:r>
              <a:rPr lang="en-US" dirty="0"/>
              <a:t>But that’s not that interesting! We want to look at the relative likelihood that any two people living in two different counties are connected on Facebook, controlling for population size </a:t>
            </a:r>
          </a:p>
          <a:p>
            <a:r>
              <a:rPr lang="en-US" dirty="0"/>
              <a:t>What about on this relative scale</a:t>
            </a:r>
          </a:p>
          <a:p>
            <a:endParaRPr lang="en-US" dirty="0"/>
          </a:p>
        </p:txBody>
      </p:sp>
      <p:sp>
        <p:nvSpPr>
          <p:cNvPr id="4" name="Date Placeholder 3">
            <a:extLst>
              <a:ext uri="{FF2B5EF4-FFF2-40B4-BE49-F238E27FC236}">
                <a16:creationId xmlns:a16="http://schemas.microsoft.com/office/drawing/2014/main" id="{CFA2897F-6A32-2340-8A0F-83DFB929A861}"/>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BAE170-54BC-4F4D-94CB-1CAE3F6273BB}" type="datetime1">
              <a:rPr lang="en-US" smtClean="0"/>
              <a:pPr/>
              <a:t>3/9/26</a:t>
            </a:fld>
            <a:endParaRPr lang="en-US"/>
          </a:p>
        </p:txBody>
      </p:sp>
      <p:sp>
        <p:nvSpPr>
          <p:cNvPr id="5" name="Footer Placeholder 4">
            <a:extLst>
              <a:ext uri="{FF2B5EF4-FFF2-40B4-BE49-F238E27FC236}">
                <a16:creationId xmlns:a16="http://schemas.microsoft.com/office/drawing/2014/main" id="{CE1B55C4-3186-AD48-A78C-F83E4ADDE662}"/>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6" name="Slide Number Placeholder 5">
            <a:extLst>
              <a:ext uri="{FF2B5EF4-FFF2-40B4-BE49-F238E27FC236}">
                <a16:creationId xmlns:a16="http://schemas.microsoft.com/office/drawing/2014/main" id="{49F730F7-4D9E-CB47-981F-3CA010562BC2}"/>
              </a:ext>
            </a:extLst>
          </p:cNvPr>
          <p:cNvSpPr>
            <a:spLocks noGrp="1"/>
          </p:cNvSpPr>
          <p:nvPr>
            <p:ph type="sldNum" sz="quarter" idx="12"/>
          </p:nvPr>
        </p:nvSpPr>
        <p:spPr/>
        <p:txBody>
          <a:bodyPr/>
          <a:lstStyle/>
          <a:p>
            <a:fld id="{6088BDBC-A55A-0D4E-9238-49D16FB07DCD}" type="slidenum">
              <a:rPr lang="en-US" smtClean="0"/>
              <a:t>58</a:t>
            </a:fld>
            <a:endParaRPr lang="en-US"/>
          </a:p>
        </p:txBody>
      </p:sp>
      <p:pic>
        <p:nvPicPr>
          <p:cNvPr id="8" name="Picture 7">
            <a:extLst>
              <a:ext uri="{FF2B5EF4-FFF2-40B4-BE49-F238E27FC236}">
                <a16:creationId xmlns:a16="http://schemas.microsoft.com/office/drawing/2014/main" id="{3C585198-947A-3E46-B87F-741394FA5345}"/>
              </a:ext>
            </a:extLst>
          </p:cNvPr>
          <p:cNvPicPr>
            <a:picLocks noChangeAspect="1"/>
          </p:cNvPicPr>
          <p:nvPr/>
        </p:nvPicPr>
        <p:blipFill>
          <a:blip r:embed="rId2"/>
          <a:stretch>
            <a:fillRect/>
          </a:stretch>
        </p:blipFill>
        <p:spPr>
          <a:xfrm>
            <a:off x="280982" y="2057846"/>
            <a:ext cx="5176389" cy="3396437"/>
          </a:xfrm>
          <a:prstGeom prst="rect">
            <a:avLst/>
          </a:prstGeom>
        </p:spPr>
      </p:pic>
    </p:spTree>
    <p:extLst>
      <p:ext uri="{BB962C8B-B14F-4D97-AF65-F5344CB8AC3E}">
        <p14:creationId xmlns:p14="http://schemas.microsoft.com/office/powerpoint/2010/main" val="146143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7F065-D081-7B4F-82AD-C1C87C4970EF}"/>
              </a:ext>
            </a:extLst>
          </p:cNvPr>
          <p:cNvSpPr>
            <a:spLocks noGrp="1"/>
          </p:cNvSpPr>
          <p:nvPr>
            <p:ph type="title"/>
          </p:nvPr>
        </p:nvSpPr>
        <p:spPr/>
        <p:txBody>
          <a:bodyPr/>
          <a:lstStyle/>
          <a:p>
            <a:r>
              <a:rPr lang="en-US" dirty="0"/>
              <a:t>A Short Timeline of the Arab Spring</a:t>
            </a:r>
          </a:p>
        </p:txBody>
      </p:sp>
      <p:sp>
        <p:nvSpPr>
          <p:cNvPr id="3" name="Content Placeholder 2">
            <a:extLst>
              <a:ext uri="{FF2B5EF4-FFF2-40B4-BE49-F238E27FC236}">
                <a16:creationId xmlns:a16="http://schemas.microsoft.com/office/drawing/2014/main" id="{6A1C8E7D-3E1C-C542-9675-87A5B59D69CD}"/>
              </a:ext>
            </a:extLst>
          </p:cNvPr>
          <p:cNvSpPr>
            <a:spLocks noGrp="1"/>
          </p:cNvSpPr>
          <p:nvPr>
            <p:ph idx="1"/>
          </p:nvPr>
        </p:nvSpPr>
        <p:spPr/>
        <p:txBody>
          <a:bodyPr>
            <a:normAutofit fontScale="92500" lnSpcReduction="20000"/>
          </a:bodyPr>
          <a:lstStyle/>
          <a:p>
            <a:r>
              <a:rPr lang="en-US" dirty="0"/>
              <a:t>12/10 - Mohamed </a:t>
            </a:r>
            <a:r>
              <a:rPr lang="en-US" dirty="0" err="1"/>
              <a:t>Bouazizi</a:t>
            </a:r>
            <a:r>
              <a:rPr lang="en-US" dirty="0"/>
              <a:t> immolated himself in Sidi </a:t>
            </a:r>
            <a:r>
              <a:rPr lang="en-US" dirty="0" err="1"/>
              <a:t>Bouzid</a:t>
            </a:r>
            <a:r>
              <a:rPr lang="en-US" dirty="0"/>
              <a:t>, Tunisia in response to harassment from both a local policewoman and local municipality officers.  </a:t>
            </a:r>
          </a:p>
          <a:p>
            <a:r>
              <a:rPr lang="en-US" dirty="0"/>
              <a:t>Rest of 12/10 – Tunisians take to the streets in protest, </a:t>
            </a:r>
            <a:r>
              <a:rPr lang="en-US" b="1" dirty="0"/>
              <a:t>civil rights abuses captured &amp; shared on FB, Twitter, </a:t>
            </a:r>
            <a:r>
              <a:rPr lang="en-US" b="1" dirty="0" err="1"/>
              <a:t>Youtube</a:t>
            </a:r>
            <a:endParaRPr lang="en-US" b="1" dirty="0"/>
          </a:p>
          <a:p>
            <a:r>
              <a:rPr lang="en-US" dirty="0"/>
              <a:t>1/11 – Protests erupt in Oman, Yemen, Egypt, Syria, Morocco, in part in response to videos. Tunisian gov’t overthrown</a:t>
            </a:r>
          </a:p>
          <a:p>
            <a:r>
              <a:rPr lang="en-US" dirty="0"/>
              <a:t>2/11 – Mubarak resigns in Egypt, Libyan civil was begins</a:t>
            </a:r>
          </a:p>
          <a:p>
            <a:r>
              <a:rPr lang="en-US" dirty="0"/>
              <a:t>8/11 – Gaddafi overthrown in Libya</a:t>
            </a:r>
          </a:p>
          <a:p>
            <a:r>
              <a:rPr lang="en-US" dirty="0"/>
              <a:t>2/12 – Saleh, in Yemen, resigns</a:t>
            </a:r>
          </a:p>
          <a:p>
            <a:r>
              <a:rPr lang="en-US" dirty="0"/>
              <a:t>5/12 – First presidential election in 7 years in Egypt</a:t>
            </a:r>
          </a:p>
          <a:p>
            <a:r>
              <a:rPr lang="en-US" dirty="0"/>
              <a:t>…</a:t>
            </a:r>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C882E3CD-D3B4-4247-9471-A8667F77E451}"/>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BAE170-54BC-4F4D-94CB-1CAE3F6273BB}" type="datetime1">
              <a:rPr lang="en-US" smtClean="0"/>
              <a:pPr/>
              <a:t>3/9/26</a:t>
            </a:fld>
            <a:endParaRPr lang="en-US"/>
          </a:p>
        </p:txBody>
      </p:sp>
      <p:sp>
        <p:nvSpPr>
          <p:cNvPr id="5" name="Footer Placeholder 4">
            <a:extLst>
              <a:ext uri="{FF2B5EF4-FFF2-40B4-BE49-F238E27FC236}">
                <a16:creationId xmlns:a16="http://schemas.microsoft.com/office/drawing/2014/main" id="{6A1350C9-AF2C-FD48-B316-7A4AC4C2E02E}"/>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6" name="Slide Number Placeholder 5">
            <a:extLst>
              <a:ext uri="{FF2B5EF4-FFF2-40B4-BE49-F238E27FC236}">
                <a16:creationId xmlns:a16="http://schemas.microsoft.com/office/drawing/2014/main" id="{37F03B02-A4E0-E74D-B2DC-DD783CF4827F}"/>
              </a:ext>
            </a:extLst>
          </p:cNvPr>
          <p:cNvSpPr>
            <a:spLocks noGrp="1"/>
          </p:cNvSpPr>
          <p:nvPr>
            <p:ph type="sldNum" sz="quarter" idx="12"/>
          </p:nvPr>
        </p:nvSpPr>
        <p:spPr/>
        <p:txBody>
          <a:bodyPr/>
          <a:lstStyle/>
          <a:p>
            <a:fld id="{6088BDBC-A55A-0D4E-9238-49D16FB07DCD}" type="slidenum">
              <a:rPr lang="en-US" smtClean="0"/>
              <a:t>59</a:t>
            </a:fld>
            <a:endParaRPr lang="en-US"/>
          </a:p>
        </p:txBody>
      </p:sp>
    </p:spTree>
    <p:extLst>
      <p:ext uri="{BB962C8B-B14F-4D97-AF65-F5344CB8AC3E}">
        <p14:creationId xmlns:p14="http://schemas.microsoft.com/office/powerpoint/2010/main" val="61138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0508D-BB6D-8B45-BD35-8A2F097F993C}"/>
              </a:ext>
            </a:extLst>
          </p:cNvPr>
          <p:cNvSpPr>
            <a:spLocks noGrp="1"/>
          </p:cNvSpPr>
          <p:nvPr>
            <p:ph type="title"/>
          </p:nvPr>
        </p:nvSpPr>
        <p:spPr>
          <a:xfrm>
            <a:off x="677353" y="278365"/>
            <a:ext cx="10515600" cy="863600"/>
          </a:xfrm>
        </p:spPr>
        <p:txBody>
          <a:bodyPr>
            <a:normAutofit fontScale="90000"/>
          </a:bodyPr>
          <a:lstStyle/>
          <a:p>
            <a:r>
              <a:rPr lang="en-US" dirty="0"/>
              <a:t>People were originally super excited about social media</a:t>
            </a:r>
          </a:p>
        </p:txBody>
      </p:sp>
      <p:sp>
        <p:nvSpPr>
          <p:cNvPr id="4" name="Date Placeholder 3">
            <a:extLst>
              <a:ext uri="{FF2B5EF4-FFF2-40B4-BE49-F238E27FC236}">
                <a16:creationId xmlns:a16="http://schemas.microsoft.com/office/drawing/2014/main" id="{450F836B-C60C-2645-A1FF-6B2F8DCFEC96}"/>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BAE170-54BC-4F4D-94CB-1CAE3F6273BB}" type="datetime1">
              <a:rPr lang="en-US" smtClean="0"/>
              <a:pPr/>
              <a:t>3/9/26</a:t>
            </a:fld>
            <a:endParaRPr lang="en-US"/>
          </a:p>
        </p:txBody>
      </p:sp>
      <p:sp>
        <p:nvSpPr>
          <p:cNvPr id="5" name="Footer Placeholder 4">
            <a:extLst>
              <a:ext uri="{FF2B5EF4-FFF2-40B4-BE49-F238E27FC236}">
                <a16:creationId xmlns:a16="http://schemas.microsoft.com/office/drawing/2014/main" id="{D36A7219-3F0E-C341-B44C-98A473B0DD36}"/>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6" name="Slide Number Placeholder 5">
            <a:extLst>
              <a:ext uri="{FF2B5EF4-FFF2-40B4-BE49-F238E27FC236}">
                <a16:creationId xmlns:a16="http://schemas.microsoft.com/office/drawing/2014/main" id="{2F3A58AD-9DAD-F143-B50D-AB7495C4C21A}"/>
              </a:ext>
            </a:extLst>
          </p:cNvPr>
          <p:cNvSpPr>
            <a:spLocks noGrp="1"/>
          </p:cNvSpPr>
          <p:nvPr>
            <p:ph type="sldNum" sz="quarter" idx="12"/>
          </p:nvPr>
        </p:nvSpPr>
        <p:spPr/>
        <p:txBody>
          <a:bodyPr/>
          <a:lstStyle/>
          <a:p>
            <a:fld id="{6088BDBC-A55A-0D4E-9238-49D16FB07DCD}" type="slidenum">
              <a:rPr lang="en-US" smtClean="0"/>
              <a:t>6</a:t>
            </a:fld>
            <a:endParaRPr lang="en-US"/>
          </a:p>
        </p:txBody>
      </p:sp>
      <p:pic>
        <p:nvPicPr>
          <p:cNvPr id="7" name="Picture 6">
            <a:extLst>
              <a:ext uri="{FF2B5EF4-FFF2-40B4-BE49-F238E27FC236}">
                <a16:creationId xmlns:a16="http://schemas.microsoft.com/office/drawing/2014/main" id="{CF5F2EC3-DABA-8340-A875-07B6A06E72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74346" y="2238897"/>
            <a:ext cx="3237190" cy="3859183"/>
          </a:xfrm>
          <a:prstGeom prst="rect">
            <a:avLst/>
          </a:prstGeom>
        </p:spPr>
      </p:pic>
      <p:sp>
        <p:nvSpPr>
          <p:cNvPr id="8" name="Rectangle 7">
            <a:extLst>
              <a:ext uri="{FF2B5EF4-FFF2-40B4-BE49-F238E27FC236}">
                <a16:creationId xmlns:a16="http://schemas.microsoft.com/office/drawing/2014/main" id="{5DC13F72-A1EB-D542-822B-A3EF2498666F}"/>
              </a:ext>
            </a:extLst>
          </p:cNvPr>
          <p:cNvSpPr/>
          <p:nvPr/>
        </p:nvSpPr>
        <p:spPr>
          <a:xfrm>
            <a:off x="5935153" y="1767195"/>
            <a:ext cx="5952048" cy="4524315"/>
          </a:xfrm>
          <a:prstGeom prst="rect">
            <a:avLst/>
          </a:prstGeom>
        </p:spPr>
        <p:txBody>
          <a:bodyPr wrap="square">
            <a:spAutoFit/>
          </a:bodyPr>
          <a:lstStyle/>
          <a:p>
            <a:r>
              <a:rPr lang="en-US" sz="3600" b="1" dirty="0">
                <a:latin typeface="Century Gothic" panose="020B0502020202020204" pitchFamily="34" charset="0"/>
              </a:rPr>
              <a:t>Katz and </a:t>
            </a:r>
            <a:r>
              <a:rPr lang="en-US" sz="3600" b="1" dirty="0" err="1">
                <a:latin typeface="Century Gothic" panose="020B0502020202020204" pitchFamily="34" charset="0"/>
              </a:rPr>
              <a:t>Braly’s</a:t>
            </a:r>
            <a:r>
              <a:rPr lang="en-US" sz="3600" b="1" dirty="0">
                <a:latin typeface="Century Gothic" panose="020B0502020202020204" pitchFamily="34" charset="0"/>
              </a:rPr>
              <a:t> 2 Step Flow Model</a:t>
            </a:r>
          </a:p>
          <a:p>
            <a:endParaRPr lang="en-US" sz="3600" b="1" dirty="0">
              <a:latin typeface="Century Gothic" panose="020B0502020202020204" pitchFamily="34" charset="0"/>
            </a:endParaRPr>
          </a:p>
          <a:p>
            <a:r>
              <a:rPr lang="en-US" sz="3600" dirty="0">
                <a:latin typeface="Century Gothic" panose="020B0502020202020204" pitchFamily="34" charset="0"/>
              </a:rPr>
              <a:t>Said content originated with mass media,</a:t>
            </a:r>
          </a:p>
          <a:p>
            <a:r>
              <a:rPr lang="en-US" sz="3600" dirty="0">
                <a:latin typeface="Century Gothic" panose="020B0502020202020204" pitchFamily="34" charset="0"/>
              </a:rPr>
              <a:t>then moved to opinion leaders,</a:t>
            </a:r>
          </a:p>
          <a:p>
            <a:r>
              <a:rPr lang="en-US" sz="3600" dirty="0">
                <a:latin typeface="Century Gothic" panose="020B0502020202020204" pitchFamily="34" charset="0"/>
              </a:rPr>
              <a:t>then to everybody else</a:t>
            </a:r>
          </a:p>
        </p:txBody>
      </p:sp>
      <p:sp>
        <p:nvSpPr>
          <p:cNvPr id="12" name="TextBox 11">
            <a:extLst>
              <a:ext uri="{FF2B5EF4-FFF2-40B4-BE49-F238E27FC236}">
                <a16:creationId xmlns:a16="http://schemas.microsoft.com/office/drawing/2014/main" id="{06CDB6E1-24B0-6848-BA7F-426472D11BF8}"/>
              </a:ext>
            </a:extLst>
          </p:cNvPr>
          <p:cNvSpPr txBox="1"/>
          <p:nvPr/>
        </p:nvSpPr>
        <p:spPr>
          <a:xfrm>
            <a:off x="124968" y="1680517"/>
            <a:ext cx="4696691" cy="461665"/>
          </a:xfrm>
          <a:prstGeom prst="rect">
            <a:avLst/>
          </a:prstGeom>
          <a:noFill/>
        </p:spPr>
        <p:txBody>
          <a:bodyPr wrap="square" rtlCol="0">
            <a:spAutoFit/>
          </a:bodyPr>
          <a:lstStyle/>
          <a:p>
            <a:r>
              <a:rPr lang="en-US" sz="1200" dirty="0"/>
              <a:t>https://</a:t>
            </a:r>
            <a:r>
              <a:rPr lang="en-US" sz="1200" dirty="0" err="1"/>
              <a:t>opentextbc.ca</a:t>
            </a:r>
            <a:r>
              <a:rPr lang="en-US" sz="1200" dirty="0"/>
              <a:t>/mediastudies101/chapter/two-step-flow-of-communication/</a:t>
            </a:r>
          </a:p>
        </p:txBody>
      </p:sp>
    </p:spTree>
    <p:extLst>
      <p:ext uri="{BB962C8B-B14F-4D97-AF65-F5344CB8AC3E}">
        <p14:creationId xmlns:p14="http://schemas.microsoft.com/office/powerpoint/2010/main" val="3698278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61702-471A-7440-B8F3-25B7C5D0BC54}"/>
              </a:ext>
            </a:extLst>
          </p:cNvPr>
          <p:cNvSpPr>
            <a:spLocks noGrp="1"/>
          </p:cNvSpPr>
          <p:nvPr>
            <p:ph type="title"/>
          </p:nvPr>
        </p:nvSpPr>
        <p:spPr/>
        <p:txBody>
          <a:bodyPr/>
          <a:lstStyle/>
          <a:p>
            <a:r>
              <a:rPr lang="en-US" dirty="0"/>
              <a:t>Was it really a Facebook revolution?</a:t>
            </a:r>
          </a:p>
        </p:txBody>
      </p:sp>
      <p:sp>
        <p:nvSpPr>
          <p:cNvPr id="3" name="Content Placeholder 2">
            <a:extLst>
              <a:ext uri="{FF2B5EF4-FFF2-40B4-BE49-F238E27FC236}">
                <a16:creationId xmlns:a16="http://schemas.microsoft.com/office/drawing/2014/main" id="{A8CE2B8F-9ACB-CD47-90BE-589EA3D6E58C}"/>
              </a:ext>
            </a:extLst>
          </p:cNvPr>
          <p:cNvSpPr>
            <a:spLocks noGrp="1"/>
          </p:cNvSpPr>
          <p:nvPr>
            <p:ph idx="1"/>
          </p:nvPr>
        </p:nvSpPr>
        <p:spPr/>
        <p:txBody>
          <a:bodyPr>
            <a:normAutofit fontScale="92500" lnSpcReduction="10000"/>
          </a:bodyPr>
          <a:lstStyle/>
          <a:p>
            <a:r>
              <a:rPr lang="en-US" dirty="0"/>
              <a:t>Economic problems caused by ineffective, corrupt and state-run economies. </a:t>
            </a:r>
          </a:p>
          <a:p>
            <a:r>
              <a:rPr lang="en-US" dirty="0"/>
              <a:t>Led to high levels of:</a:t>
            </a:r>
          </a:p>
          <a:p>
            <a:pPr lvl="1"/>
            <a:r>
              <a:rPr lang="en-US" dirty="0"/>
              <a:t>Unemployment </a:t>
            </a:r>
          </a:p>
          <a:p>
            <a:pPr lvl="1"/>
            <a:r>
              <a:rPr lang="en-US" dirty="0"/>
              <a:t>Inflation</a:t>
            </a:r>
          </a:p>
          <a:p>
            <a:pPr lvl="1"/>
            <a:r>
              <a:rPr lang="en-US" dirty="0"/>
              <a:t>Food shortages</a:t>
            </a:r>
          </a:p>
          <a:p>
            <a:pPr lvl="1"/>
            <a:r>
              <a:rPr lang="en-US" dirty="0"/>
              <a:t>Hikes in food prices</a:t>
            </a:r>
          </a:p>
          <a:p>
            <a:r>
              <a:rPr lang="en-US" dirty="0"/>
              <a:t>Unemployment particularly impacted well-educated youth populations</a:t>
            </a:r>
          </a:p>
          <a:p>
            <a:r>
              <a:rPr lang="en-US" dirty="0"/>
              <a:t>Combined with a “youth bulge” in which a disproportionate percentage of the population was between the ages of 15-29</a:t>
            </a:r>
          </a:p>
        </p:txBody>
      </p:sp>
      <p:sp>
        <p:nvSpPr>
          <p:cNvPr id="4" name="Date Placeholder 3">
            <a:extLst>
              <a:ext uri="{FF2B5EF4-FFF2-40B4-BE49-F238E27FC236}">
                <a16:creationId xmlns:a16="http://schemas.microsoft.com/office/drawing/2014/main" id="{F6047B96-1271-8D4B-BF44-A78F4788D3DF}"/>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BAE170-54BC-4F4D-94CB-1CAE3F6273BB}" type="datetime1">
              <a:rPr lang="en-US" smtClean="0"/>
              <a:pPr/>
              <a:t>3/9/26</a:t>
            </a:fld>
            <a:endParaRPr lang="en-US"/>
          </a:p>
        </p:txBody>
      </p:sp>
      <p:sp>
        <p:nvSpPr>
          <p:cNvPr id="5" name="Footer Placeholder 4">
            <a:extLst>
              <a:ext uri="{FF2B5EF4-FFF2-40B4-BE49-F238E27FC236}">
                <a16:creationId xmlns:a16="http://schemas.microsoft.com/office/drawing/2014/main" id="{5F0E66B9-D223-9E46-8A03-66335B7CE506}"/>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6" name="Slide Number Placeholder 5">
            <a:extLst>
              <a:ext uri="{FF2B5EF4-FFF2-40B4-BE49-F238E27FC236}">
                <a16:creationId xmlns:a16="http://schemas.microsoft.com/office/drawing/2014/main" id="{E6802FBA-21B8-DB4C-942E-49FE25DCE022}"/>
              </a:ext>
            </a:extLst>
          </p:cNvPr>
          <p:cNvSpPr>
            <a:spLocks noGrp="1"/>
          </p:cNvSpPr>
          <p:nvPr>
            <p:ph type="sldNum" sz="quarter" idx="12"/>
          </p:nvPr>
        </p:nvSpPr>
        <p:spPr/>
        <p:txBody>
          <a:bodyPr/>
          <a:lstStyle/>
          <a:p>
            <a:fld id="{6088BDBC-A55A-0D4E-9238-49D16FB07DCD}" type="slidenum">
              <a:rPr lang="en-US" smtClean="0"/>
              <a:t>60</a:t>
            </a:fld>
            <a:endParaRPr lang="en-US"/>
          </a:p>
        </p:txBody>
      </p:sp>
    </p:spTree>
    <p:extLst>
      <p:ext uri="{BB962C8B-B14F-4D97-AF65-F5344CB8AC3E}">
        <p14:creationId xmlns:p14="http://schemas.microsoft.com/office/powerpoint/2010/main" val="223962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728F9-DBC3-CA47-9094-0F3AC8734C7A}"/>
              </a:ext>
            </a:extLst>
          </p:cNvPr>
          <p:cNvSpPr>
            <a:spLocks noGrp="1"/>
          </p:cNvSpPr>
          <p:nvPr>
            <p:ph type="title"/>
          </p:nvPr>
        </p:nvSpPr>
        <p:spPr/>
        <p:txBody>
          <a:bodyPr/>
          <a:lstStyle/>
          <a:p>
            <a:r>
              <a:rPr lang="en-US" dirty="0"/>
              <a:t>Was it a Facebook Revolution (cont.)?</a:t>
            </a:r>
          </a:p>
        </p:txBody>
      </p:sp>
      <p:sp>
        <p:nvSpPr>
          <p:cNvPr id="3" name="Content Placeholder 2">
            <a:extLst>
              <a:ext uri="{FF2B5EF4-FFF2-40B4-BE49-F238E27FC236}">
                <a16:creationId xmlns:a16="http://schemas.microsoft.com/office/drawing/2014/main" id="{9AF20E15-72CC-AF4A-80A5-7F3BDC865077}"/>
              </a:ext>
            </a:extLst>
          </p:cNvPr>
          <p:cNvSpPr>
            <a:spLocks noGrp="1"/>
          </p:cNvSpPr>
          <p:nvPr>
            <p:ph idx="1"/>
          </p:nvPr>
        </p:nvSpPr>
        <p:spPr/>
        <p:txBody>
          <a:bodyPr>
            <a:normAutofit/>
          </a:bodyPr>
          <a:lstStyle/>
          <a:p>
            <a:r>
              <a:rPr lang="en-US" sz="4000" dirty="0"/>
              <a:t>Other factors meant the Arab region was ripe for a spark. </a:t>
            </a:r>
          </a:p>
          <a:p>
            <a:r>
              <a:rPr lang="en-US" sz="4000" dirty="0" err="1"/>
              <a:t>Bouazizi</a:t>
            </a:r>
            <a:r>
              <a:rPr lang="en-US" sz="4000" dirty="0"/>
              <a:t> was the spark</a:t>
            </a:r>
          </a:p>
          <a:p>
            <a:r>
              <a:rPr lang="en-US" sz="4000" dirty="0"/>
              <a:t>But its likely that social media spread the flame</a:t>
            </a:r>
          </a:p>
          <a:p>
            <a:r>
              <a:rPr lang="en-US" sz="4000" dirty="0"/>
              <a:t>So, at best, </a:t>
            </a:r>
            <a:r>
              <a:rPr lang="en-US" sz="4000" dirty="0" err="1"/>
              <a:t>kinda</a:t>
            </a:r>
            <a:r>
              <a:rPr lang="en-US" sz="4000" dirty="0"/>
              <a:t>?</a:t>
            </a:r>
          </a:p>
          <a:p>
            <a:endParaRPr lang="en-US" sz="4000" dirty="0"/>
          </a:p>
        </p:txBody>
      </p:sp>
      <p:sp>
        <p:nvSpPr>
          <p:cNvPr id="4" name="Date Placeholder 3">
            <a:extLst>
              <a:ext uri="{FF2B5EF4-FFF2-40B4-BE49-F238E27FC236}">
                <a16:creationId xmlns:a16="http://schemas.microsoft.com/office/drawing/2014/main" id="{1119CC2C-FD6F-9C42-AD1D-4BE37250591B}"/>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BAE170-54BC-4F4D-94CB-1CAE3F6273BB}" type="datetime1">
              <a:rPr lang="en-US" smtClean="0"/>
              <a:pPr/>
              <a:t>3/9/26</a:t>
            </a:fld>
            <a:endParaRPr lang="en-US"/>
          </a:p>
        </p:txBody>
      </p:sp>
      <p:sp>
        <p:nvSpPr>
          <p:cNvPr id="5" name="Footer Placeholder 4">
            <a:extLst>
              <a:ext uri="{FF2B5EF4-FFF2-40B4-BE49-F238E27FC236}">
                <a16:creationId xmlns:a16="http://schemas.microsoft.com/office/drawing/2014/main" id="{A1049593-B555-5E42-B2EC-D8E04DFAF735}"/>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6" name="Slide Number Placeholder 5">
            <a:extLst>
              <a:ext uri="{FF2B5EF4-FFF2-40B4-BE49-F238E27FC236}">
                <a16:creationId xmlns:a16="http://schemas.microsoft.com/office/drawing/2014/main" id="{4627C2A6-2204-BE47-BAE4-E4D4230A129A}"/>
              </a:ext>
            </a:extLst>
          </p:cNvPr>
          <p:cNvSpPr>
            <a:spLocks noGrp="1"/>
          </p:cNvSpPr>
          <p:nvPr>
            <p:ph type="sldNum" sz="quarter" idx="12"/>
          </p:nvPr>
        </p:nvSpPr>
        <p:spPr/>
        <p:txBody>
          <a:bodyPr/>
          <a:lstStyle/>
          <a:p>
            <a:fld id="{6088BDBC-A55A-0D4E-9238-49D16FB07DCD}" type="slidenum">
              <a:rPr lang="en-US" smtClean="0"/>
              <a:t>61</a:t>
            </a:fld>
            <a:endParaRPr lang="en-US"/>
          </a:p>
        </p:txBody>
      </p:sp>
    </p:spTree>
    <p:extLst>
      <p:ext uri="{BB962C8B-B14F-4D97-AF65-F5344CB8AC3E}">
        <p14:creationId xmlns:p14="http://schemas.microsoft.com/office/powerpoint/2010/main" val="380418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FF0D3-F4F9-CE4C-A27C-85EDE201DA32}"/>
              </a:ext>
            </a:extLst>
          </p:cNvPr>
          <p:cNvSpPr>
            <a:spLocks noGrp="1"/>
          </p:cNvSpPr>
          <p:nvPr>
            <p:ph type="title"/>
          </p:nvPr>
        </p:nvSpPr>
        <p:spPr/>
        <p:txBody>
          <a:bodyPr/>
          <a:lstStyle/>
          <a:p>
            <a:r>
              <a:rPr lang="en-US" dirty="0"/>
              <a:t>Did the change last?</a:t>
            </a:r>
          </a:p>
        </p:txBody>
      </p:sp>
      <p:sp>
        <p:nvSpPr>
          <p:cNvPr id="3" name="Content Placeholder 2">
            <a:extLst>
              <a:ext uri="{FF2B5EF4-FFF2-40B4-BE49-F238E27FC236}">
                <a16:creationId xmlns:a16="http://schemas.microsoft.com/office/drawing/2014/main" id="{ACB29A13-09FD-8E4A-9F12-2A00E2C97E08}"/>
              </a:ext>
            </a:extLst>
          </p:cNvPr>
          <p:cNvSpPr>
            <a:spLocks noGrp="1"/>
          </p:cNvSpPr>
          <p:nvPr>
            <p:ph idx="1"/>
          </p:nvPr>
        </p:nvSpPr>
        <p:spPr/>
        <p:txBody>
          <a:bodyPr>
            <a:normAutofit/>
          </a:bodyPr>
          <a:lstStyle/>
          <a:p>
            <a:r>
              <a:rPr lang="en-US" sz="3600" dirty="0"/>
              <a:t>In short, no.</a:t>
            </a:r>
          </a:p>
          <a:p>
            <a:pPr lvl="1"/>
            <a:r>
              <a:rPr lang="en-US" sz="3200" dirty="0"/>
              <a:t>Civil war has broken out in Syria, Libya, and Yemen</a:t>
            </a:r>
          </a:p>
          <a:p>
            <a:pPr lvl="1"/>
            <a:r>
              <a:rPr lang="en-US" sz="3200"/>
              <a:t>Egypt has </a:t>
            </a:r>
            <a:r>
              <a:rPr lang="en-US" sz="3200" dirty="0"/>
              <a:t>largely returned to pre-Arab Spring dictatorship and corruption</a:t>
            </a:r>
          </a:p>
          <a:p>
            <a:r>
              <a:rPr lang="en-US" sz="3600" dirty="0"/>
              <a:t>Arguably, had other negative impacts</a:t>
            </a:r>
          </a:p>
          <a:p>
            <a:pPr lvl="1"/>
            <a:r>
              <a:rPr lang="en-US" sz="3200" dirty="0"/>
              <a:t>Created space for the rise of ISIS</a:t>
            </a:r>
          </a:p>
          <a:p>
            <a:pPr lvl="1"/>
            <a:r>
              <a:rPr lang="en-US" sz="3200" dirty="0"/>
              <a:t>Led other countries to step up their attempts to censor and manipulate social media</a:t>
            </a:r>
          </a:p>
        </p:txBody>
      </p:sp>
      <p:sp>
        <p:nvSpPr>
          <p:cNvPr id="4" name="Date Placeholder 3">
            <a:extLst>
              <a:ext uri="{FF2B5EF4-FFF2-40B4-BE49-F238E27FC236}">
                <a16:creationId xmlns:a16="http://schemas.microsoft.com/office/drawing/2014/main" id="{2D5F8707-E074-DC44-82FE-84B8600291D7}"/>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BAE170-54BC-4F4D-94CB-1CAE3F6273BB}" type="datetime1">
              <a:rPr lang="en-US" smtClean="0"/>
              <a:pPr/>
              <a:t>3/9/26</a:t>
            </a:fld>
            <a:endParaRPr lang="en-US"/>
          </a:p>
        </p:txBody>
      </p:sp>
      <p:sp>
        <p:nvSpPr>
          <p:cNvPr id="5" name="Footer Placeholder 4">
            <a:extLst>
              <a:ext uri="{FF2B5EF4-FFF2-40B4-BE49-F238E27FC236}">
                <a16:creationId xmlns:a16="http://schemas.microsoft.com/office/drawing/2014/main" id="{EDD39E50-B08F-4149-9ADE-0B4289E4493F}"/>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6" name="Slide Number Placeholder 5">
            <a:extLst>
              <a:ext uri="{FF2B5EF4-FFF2-40B4-BE49-F238E27FC236}">
                <a16:creationId xmlns:a16="http://schemas.microsoft.com/office/drawing/2014/main" id="{E96D51DC-15A8-B74E-91FB-64C9D2839C33}"/>
              </a:ext>
            </a:extLst>
          </p:cNvPr>
          <p:cNvSpPr>
            <a:spLocks noGrp="1"/>
          </p:cNvSpPr>
          <p:nvPr>
            <p:ph type="sldNum" sz="quarter" idx="12"/>
          </p:nvPr>
        </p:nvSpPr>
        <p:spPr/>
        <p:txBody>
          <a:bodyPr/>
          <a:lstStyle/>
          <a:p>
            <a:fld id="{6088BDBC-A55A-0D4E-9238-49D16FB07DCD}" type="slidenum">
              <a:rPr lang="en-US" smtClean="0"/>
              <a:t>62</a:t>
            </a:fld>
            <a:endParaRPr lang="en-US"/>
          </a:p>
        </p:txBody>
      </p:sp>
    </p:spTree>
    <p:extLst>
      <p:ext uri="{BB962C8B-B14F-4D97-AF65-F5344CB8AC3E}">
        <p14:creationId xmlns:p14="http://schemas.microsoft.com/office/powerpoint/2010/main" val="24568679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014A5-17E3-AE4D-88A4-3A70D5384F05}"/>
              </a:ext>
            </a:extLst>
          </p:cNvPr>
          <p:cNvSpPr>
            <a:spLocks noGrp="1"/>
          </p:cNvSpPr>
          <p:nvPr>
            <p:ph type="title"/>
          </p:nvPr>
        </p:nvSpPr>
        <p:spPr/>
        <p:txBody>
          <a:bodyPr/>
          <a:lstStyle/>
          <a:p>
            <a:r>
              <a:rPr lang="en-US" dirty="0"/>
              <a:t>Facebook and Myanmar</a:t>
            </a:r>
          </a:p>
        </p:txBody>
      </p:sp>
      <p:sp>
        <p:nvSpPr>
          <p:cNvPr id="3" name="Content Placeholder 2">
            <a:extLst>
              <a:ext uri="{FF2B5EF4-FFF2-40B4-BE49-F238E27FC236}">
                <a16:creationId xmlns:a16="http://schemas.microsoft.com/office/drawing/2014/main" id="{E8CFA03E-F9A3-DF4E-BB01-59CEBCF762FD}"/>
              </a:ext>
            </a:extLst>
          </p:cNvPr>
          <p:cNvSpPr>
            <a:spLocks noGrp="1"/>
          </p:cNvSpPr>
          <p:nvPr>
            <p:ph idx="1"/>
          </p:nvPr>
        </p:nvSpPr>
        <p:spPr>
          <a:xfrm>
            <a:off x="7840716" y="1754185"/>
            <a:ext cx="3513083" cy="4351338"/>
          </a:xfrm>
        </p:spPr>
        <p:txBody>
          <a:bodyPr>
            <a:normAutofit/>
          </a:bodyPr>
          <a:lstStyle/>
          <a:p>
            <a:r>
              <a:rPr lang="en-US" dirty="0"/>
              <a:t>Nearly 700K Rohingya have become refugees in Myanmar</a:t>
            </a:r>
          </a:p>
          <a:p>
            <a:r>
              <a:rPr lang="en-US" dirty="0"/>
              <a:t>False information spread on Facebook was a critical part of this</a:t>
            </a:r>
          </a:p>
        </p:txBody>
      </p:sp>
      <p:sp>
        <p:nvSpPr>
          <p:cNvPr id="4" name="Date Placeholder 3">
            <a:extLst>
              <a:ext uri="{FF2B5EF4-FFF2-40B4-BE49-F238E27FC236}">
                <a16:creationId xmlns:a16="http://schemas.microsoft.com/office/drawing/2014/main" id="{4E97D2B9-1FF9-7F47-B149-B1019184DDC7}"/>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BAE170-54BC-4F4D-94CB-1CAE3F6273BB}" type="datetime1">
              <a:rPr lang="en-US" smtClean="0"/>
              <a:pPr/>
              <a:t>3/9/26</a:t>
            </a:fld>
            <a:endParaRPr lang="en-US"/>
          </a:p>
        </p:txBody>
      </p:sp>
      <p:sp>
        <p:nvSpPr>
          <p:cNvPr id="5" name="Footer Placeholder 4">
            <a:extLst>
              <a:ext uri="{FF2B5EF4-FFF2-40B4-BE49-F238E27FC236}">
                <a16:creationId xmlns:a16="http://schemas.microsoft.com/office/drawing/2014/main" id="{24E70873-85BA-A54B-9BF0-24E319218414}"/>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6" name="Slide Number Placeholder 5">
            <a:extLst>
              <a:ext uri="{FF2B5EF4-FFF2-40B4-BE49-F238E27FC236}">
                <a16:creationId xmlns:a16="http://schemas.microsoft.com/office/drawing/2014/main" id="{15B9B193-DBB8-6142-AA8B-CFF88F1B3BAD}"/>
              </a:ext>
            </a:extLst>
          </p:cNvPr>
          <p:cNvSpPr>
            <a:spLocks noGrp="1"/>
          </p:cNvSpPr>
          <p:nvPr>
            <p:ph type="sldNum" sz="quarter" idx="12"/>
          </p:nvPr>
        </p:nvSpPr>
        <p:spPr/>
        <p:txBody>
          <a:bodyPr/>
          <a:lstStyle/>
          <a:p>
            <a:fld id="{6088BDBC-A55A-0D4E-9238-49D16FB07DCD}" type="slidenum">
              <a:rPr lang="en-US" smtClean="0"/>
              <a:t>63</a:t>
            </a:fld>
            <a:endParaRPr lang="en-US"/>
          </a:p>
        </p:txBody>
      </p:sp>
      <p:pic>
        <p:nvPicPr>
          <p:cNvPr id="7" name="Picture 6">
            <a:extLst>
              <a:ext uri="{FF2B5EF4-FFF2-40B4-BE49-F238E27FC236}">
                <a16:creationId xmlns:a16="http://schemas.microsoft.com/office/drawing/2014/main" id="{B0D6A073-B70E-E442-B38F-45F9A434F40C}"/>
              </a:ext>
            </a:extLst>
          </p:cNvPr>
          <p:cNvPicPr>
            <a:picLocks noChangeAspect="1"/>
          </p:cNvPicPr>
          <p:nvPr/>
        </p:nvPicPr>
        <p:blipFill>
          <a:blip r:embed="rId3"/>
          <a:stretch>
            <a:fillRect/>
          </a:stretch>
        </p:blipFill>
        <p:spPr>
          <a:xfrm>
            <a:off x="570914" y="1507332"/>
            <a:ext cx="5856687" cy="3901009"/>
          </a:xfrm>
          <a:prstGeom prst="rect">
            <a:avLst/>
          </a:prstGeom>
        </p:spPr>
      </p:pic>
      <p:sp>
        <p:nvSpPr>
          <p:cNvPr id="8" name="Rectangle 7">
            <a:extLst>
              <a:ext uri="{FF2B5EF4-FFF2-40B4-BE49-F238E27FC236}">
                <a16:creationId xmlns:a16="http://schemas.microsoft.com/office/drawing/2014/main" id="{B74AFEDF-5DCF-9D4D-AF64-A29BC5418BB4}"/>
              </a:ext>
            </a:extLst>
          </p:cNvPr>
          <p:cNvSpPr/>
          <p:nvPr/>
        </p:nvSpPr>
        <p:spPr>
          <a:xfrm>
            <a:off x="838200" y="5933800"/>
            <a:ext cx="8943279" cy="369332"/>
          </a:xfrm>
          <a:prstGeom prst="rect">
            <a:avLst/>
          </a:prstGeom>
        </p:spPr>
        <p:txBody>
          <a:bodyPr wrap="square">
            <a:spAutoFit/>
          </a:bodyPr>
          <a:lstStyle/>
          <a:p>
            <a:r>
              <a:rPr lang="en-US" dirty="0">
                <a:hlinkClick r:id="rId4"/>
              </a:rPr>
              <a:t>https://www.nytimes.com/2018/10/15/technology/myanmar-facebook-genocide.html</a:t>
            </a:r>
            <a:endParaRPr lang="en-US" dirty="0"/>
          </a:p>
        </p:txBody>
      </p:sp>
    </p:spTree>
    <p:extLst>
      <p:ext uri="{BB962C8B-B14F-4D97-AF65-F5344CB8AC3E}">
        <p14:creationId xmlns:p14="http://schemas.microsoft.com/office/powerpoint/2010/main" val="8095173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014A5-17E3-AE4D-88A4-3A70D5384F05}"/>
              </a:ext>
            </a:extLst>
          </p:cNvPr>
          <p:cNvSpPr>
            <a:spLocks noGrp="1"/>
          </p:cNvSpPr>
          <p:nvPr>
            <p:ph type="title"/>
          </p:nvPr>
        </p:nvSpPr>
        <p:spPr/>
        <p:txBody>
          <a:bodyPr/>
          <a:lstStyle/>
          <a:p>
            <a:r>
              <a:rPr lang="en-US" dirty="0"/>
              <a:t>Facebook and the Philippines</a:t>
            </a:r>
          </a:p>
        </p:txBody>
      </p:sp>
      <p:sp>
        <p:nvSpPr>
          <p:cNvPr id="3" name="Content Placeholder 2">
            <a:extLst>
              <a:ext uri="{FF2B5EF4-FFF2-40B4-BE49-F238E27FC236}">
                <a16:creationId xmlns:a16="http://schemas.microsoft.com/office/drawing/2014/main" id="{E8CFA03E-F9A3-DF4E-BB01-59CEBCF762FD}"/>
              </a:ext>
            </a:extLst>
          </p:cNvPr>
          <p:cNvSpPr>
            <a:spLocks noGrp="1"/>
          </p:cNvSpPr>
          <p:nvPr>
            <p:ph idx="1"/>
          </p:nvPr>
        </p:nvSpPr>
        <p:spPr>
          <a:xfrm>
            <a:off x="7840716" y="1754185"/>
            <a:ext cx="3513083" cy="4351338"/>
          </a:xfrm>
        </p:spPr>
        <p:txBody>
          <a:bodyPr>
            <a:normAutofit fontScale="70000" lnSpcReduction="20000"/>
          </a:bodyPr>
          <a:lstStyle/>
          <a:p>
            <a:r>
              <a:rPr lang="en-US" dirty="0"/>
              <a:t>Rodrigo </a:t>
            </a:r>
            <a:r>
              <a:rPr lang="en-US" dirty="0" err="1"/>
              <a:t>Dutere</a:t>
            </a:r>
            <a:r>
              <a:rPr lang="en-US" dirty="0"/>
              <a:t>, even more so than Obama, came to power on a wave of support generate from Facebook</a:t>
            </a:r>
          </a:p>
          <a:p>
            <a:r>
              <a:rPr lang="en-US" dirty="0"/>
              <a:t>He has since used the platform to crush his enemies, with misinformation and threats</a:t>
            </a:r>
          </a:p>
          <a:p>
            <a:r>
              <a:rPr lang="en-US" dirty="0"/>
              <a:t>In response, Facebook has…</a:t>
            </a:r>
          </a:p>
          <a:p>
            <a:r>
              <a:rPr lang="en-US" dirty="0"/>
              <a:t>collaborated with his government to, e.g., build better access to Facebook across the country</a:t>
            </a:r>
          </a:p>
        </p:txBody>
      </p:sp>
      <p:sp>
        <p:nvSpPr>
          <p:cNvPr id="4" name="Date Placeholder 3">
            <a:extLst>
              <a:ext uri="{FF2B5EF4-FFF2-40B4-BE49-F238E27FC236}">
                <a16:creationId xmlns:a16="http://schemas.microsoft.com/office/drawing/2014/main" id="{4E97D2B9-1FF9-7F47-B149-B1019184DDC7}"/>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BAE170-54BC-4F4D-94CB-1CAE3F6273BB}" type="datetime1">
              <a:rPr lang="en-US" smtClean="0"/>
              <a:pPr/>
              <a:t>3/9/26</a:t>
            </a:fld>
            <a:endParaRPr lang="en-US"/>
          </a:p>
        </p:txBody>
      </p:sp>
      <p:sp>
        <p:nvSpPr>
          <p:cNvPr id="5" name="Footer Placeholder 4">
            <a:extLst>
              <a:ext uri="{FF2B5EF4-FFF2-40B4-BE49-F238E27FC236}">
                <a16:creationId xmlns:a16="http://schemas.microsoft.com/office/drawing/2014/main" id="{24E70873-85BA-A54B-9BF0-24E319218414}"/>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6" name="Slide Number Placeholder 5">
            <a:extLst>
              <a:ext uri="{FF2B5EF4-FFF2-40B4-BE49-F238E27FC236}">
                <a16:creationId xmlns:a16="http://schemas.microsoft.com/office/drawing/2014/main" id="{15B9B193-DBB8-6142-AA8B-CFF88F1B3BAD}"/>
              </a:ext>
            </a:extLst>
          </p:cNvPr>
          <p:cNvSpPr>
            <a:spLocks noGrp="1"/>
          </p:cNvSpPr>
          <p:nvPr>
            <p:ph type="sldNum" sz="quarter" idx="12"/>
          </p:nvPr>
        </p:nvSpPr>
        <p:spPr/>
        <p:txBody>
          <a:bodyPr/>
          <a:lstStyle/>
          <a:p>
            <a:fld id="{6088BDBC-A55A-0D4E-9238-49D16FB07DCD}" type="slidenum">
              <a:rPr lang="en-US" smtClean="0"/>
              <a:t>64</a:t>
            </a:fld>
            <a:endParaRPr lang="en-US"/>
          </a:p>
        </p:txBody>
      </p:sp>
      <p:pic>
        <p:nvPicPr>
          <p:cNvPr id="8" name="Picture 7">
            <a:extLst>
              <a:ext uri="{FF2B5EF4-FFF2-40B4-BE49-F238E27FC236}">
                <a16:creationId xmlns:a16="http://schemas.microsoft.com/office/drawing/2014/main" id="{4542C8C7-2720-7549-A828-9769A4620D53}"/>
              </a:ext>
            </a:extLst>
          </p:cNvPr>
          <p:cNvPicPr>
            <a:picLocks noChangeAspect="1"/>
          </p:cNvPicPr>
          <p:nvPr/>
        </p:nvPicPr>
        <p:blipFill>
          <a:blip r:embed="rId3"/>
          <a:stretch>
            <a:fillRect/>
          </a:stretch>
        </p:blipFill>
        <p:spPr>
          <a:xfrm>
            <a:off x="974271" y="1710533"/>
            <a:ext cx="6438900" cy="4292600"/>
          </a:xfrm>
          <a:prstGeom prst="rect">
            <a:avLst/>
          </a:prstGeom>
        </p:spPr>
      </p:pic>
    </p:spTree>
    <p:extLst>
      <p:ext uri="{BB962C8B-B14F-4D97-AF65-F5344CB8AC3E}">
        <p14:creationId xmlns:p14="http://schemas.microsoft.com/office/powerpoint/2010/main" val="2620070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92BA0-9947-A140-859C-7EBA7334DDDA}"/>
              </a:ext>
            </a:extLst>
          </p:cNvPr>
          <p:cNvSpPr>
            <a:spLocks noGrp="1"/>
          </p:cNvSpPr>
          <p:nvPr>
            <p:ph type="title"/>
          </p:nvPr>
        </p:nvSpPr>
        <p:spPr/>
        <p:txBody>
          <a:bodyPr/>
          <a:lstStyle/>
          <a:p>
            <a:r>
              <a:rPr lang="en-US" dirty="0"/>
              <a:t>Bullying and Instagram</a:t>
            </a:r>
          </a:p>
        </p:txBody>
      </p:sp>
      <p:sp>
        <p:nvSpPr>
          <p:cNvPr id="3" name="Content Placeholder 2">
            <a:extLst>
              <a:ext uri="{FF2B5EF4-FFF2-40B4-BE49-F238E27FC236}">
                <a16:creationId xmlns:a16="http://schemas.microsoft.com/office/drawing/2014/main" id="{977CA11F-C24A-B043-A65D-F1F3518A2F7F}"/>
              </a:ext>
            </a:extLst>
          </p:cNvPr>
          <p:cNvSpPr>
            <a:spLocks noGrp="1"/>
          </p:cNvSpPr>
          <p:nvPr>
            <p:ph idx="1"/>
          </p:nvPr>
        </p:nvSpPr>
        <p:spPr/>
        <p:txBody>
          <a:bodyPr>
            <a:normAutofit/>
          </a:bodyPr>
          <a:lstStyle/>
          <a:p>
            <a:r>
              <a:rPr lang="en-US" sz="3600" dirty="0"/>
              <a:t>A survey done by the Pew Research Center shows that </a:t>
            </a:r>
            <a:r>
              <a:rPr lang="en-US" sz="3600" b="1" dirty="0"/>
              <a:t>59% </a:t>
            </a:r>
            <a:r>
              <a:rPr lang="en-US" sz="3600" dirty="0"/>
              <a:t>of teens have been bullied online.</a:t>
            </a:r>
          </a:p>
          <a:p>
            <a:r>
              <a:rPr lang="en-US" sz="3600" dirty="0"/>
              <a:t>Cyber bullying </a:t>
            </a:r>
            <a:r>
              <a:rPr lang="en-US" sz="3600" b="1" dirty="0"/>
              <a:t>doubles the chance of attempted suicide </a:t>
            </a:r>
            <a:r>
              <a:rPr lang="en-US" sz="3600" dirty="0"/>
              <a:t>and has resulted in the development of low self-esteem, depression, academic difficulties, and school violence</a:t>
            </a:r>
          </a:p>
        </p:txBody>
      </p:sp>
      <p:sp>
        <p:nvSpPr>
          <p:cNvPr id="4" name="Date Placeholder 3">
            <a:extLst>
              <a:ext uri="{FF2B5EF4-FFF2-40B4-BE49-F238E27FC236}">
                <a16:creationId xmlns:a16="http://schemas.microsoft.com/office/drawing/2014/main" id="{284678F3-8F44-AB4F-981A-93804B24833E}"/>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BAE170-54BC-4F4D-94CB-1CAE3F6273BB}" type="datetime1">
              <a:rPr lang="en-US" smtClean="0"/>
              <a:pPr/>
              <a:t>3/9/26</a:t>
            </a:fld>
            <a:endParaRPr lang="en-US"/>
          </a:p>
        </p:txBody>
      </p:sp>
      <p:sp>
        <p:nvSpPr>
          <p:cNvPr id="5" name="Footer Placeholder 4">
            <a:extLst>
              <a:ext uri="{FF2B5EF4-FFF2-40B4-BE49-F238E27FC236}">
                <a16:creationId xmlns:a16="http://schemas.microsoft.com/office/drawing/2014/main" id="{DD039FFF-0BAC-584D-8572-D82FA8D9842B}"/>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6" name="Slide Number Placeholder 5">
            <a:extLst>
              <a:ext uri="{FF2B5EF4-FFF2-40B4-BE49-F238E27FC236}">
                <a16:creationId xmlns:a16="http://schemas.microsoft.com/office/drawing/2014/main" id="{B4D7D8FD-7B8F-7A42-96E8-27830917D31B}"/>
              </a:ext>
            </a:extLst>
          </p:cNvPr>
          <p:cNvSpPr>
            <a:spLocks noGrp="1"/>
          </p:cNvSpPr>
          <p:nvPr>
            <p:ph type="sldNum" sz="quarter" idx="12"/>
          </p:nvPr>
        </p:nvSpPr>
        <p:spPr/>
        <p:txBody>
          <a:bodyPr/>
          <a:lstStyle/>
          <a:p>
            <a:fld id="{6088BDBC-A55A-0D4E-9238-49D16FB07DCD}" type="slidenum">
              <a:rPr lang="en-US" smtClean="0"/>
              <a:t>65</a:t>
            </a:fld>
            <a:endParaRPr lang="en-US"/>
          </a:p>
        </p:txBody>
      </p:sp>
    </p:spTree>
    <p:extLst>
      <p:ext uri="{BB962C8B-B14F-4D97-AF65-F5344CB8AC3E}">
        <p14:creationId xmlns:p14="http://schemas.microsoft.com/office/powerpoint/2010/main" val="34865503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D5823-189C-F04C-A89C-4917DFE75659}"/>
              </a:ext>
            </a:extLst>
          </p:cNvPr>
          <p:cNvSpPr>
            <a:spLocks noGrp="1"/>
          </p:cNvSpPr>
          <p:nvPr>
            <p:ph type="title"/>
          </p:nvPr>
        </p:nvSpPr>
        <p:spPr/>
        <p:txBody>
          <a:bodyPr/>
          <a:lstStyle/>
          <a:p>
            <a:r>
              <a:rPr lang="en-US" dirty="0"/>
              <a:t>Abuse of female journalists on Twitter</a:t>
            </a:r>
          </a:p>
        </p:txBody>
      </p:sp>
      <p:sp>
        <p:nvSpPr>
          <p:cNvPr id="3" name="Content Placeholder 2">
            <a:extLst>
              <a:ext uri="{FF2B5EF4-FFF2-40B4-BE49-F238E27FC236}">
                <a16:creationId xmlns:a16="http://schemas.microsoft.com/office/drawing/2014/main" id="{687D47D8-34FB-5544-BE7F-FF8FF35AB3F5}"/>
              </a:ext>
            </a:extLst>
          </p:cNvPr>
          <p:cNvSpPr>
            <a:spLocks noGrp="1"/>
          </p:cNvSpPr>
          <p:nvPr>
            <p:ph idx="1"/>
          </p:nvPr>
        </p:nvSpPr>
        <p:spPr/>
        <p:txBody>
          <a:bodyPr>
            <a:normAutofit/>
          </a:bodyPr>
          <a:lstStyle/>
          <a:p>
            <a:r>
              <a:rPr lang="en-US" sz="3200" dirty="0"/>
              <a:t>Study of tweets @ 778 Journalists in the US and UK</a:t>
            </a:r>
          </a:p>
          <a:p>
            <a:pPr lvl="1"/>
            <a:r>
              <a:rPr lang="en-US" sz="2800" dirty="0"/>
              <a:t>A female journalist or politician harassed </a:t>
            </a:r>
            <a:r>
              <a:rPr lang="en-US" sz="2800" b="1" dirty="0"/>
              <a:t>every 30 seconds</a:t>
            </a:r>
          </a:p>
          <a:p>
            <a:pPr lvl="1"/>
            <a:r>
              <a:rPr lang="en-US" sz="2800" dirty="0"/>
              <a:t>7.1% of tweets sent to the women in the study were problematic or abusive. </a:t>
            </a:r>
          </a:p>
          <a:p>
            <a:pPr lvl="1"/>
            <a:r>
              <a:rPr lang="en-US" sz="2800" dirty="0"/>
              <a:t>Online abuse against women cuts across the political spectrum. Politicians and journalists faced similar levels of online abuse and we observed both liberals and conservatives alike</a:t>
            </a:r>
          </a:p>
        </p:txBody>
      </p:sp>
      <p:sp>
        <p:nvSpPr>
          <p:cNvPr id="4" name="Date Placeholder 3">
            <a:extLst>
              <a:ext uri="{FF2B5EF4-FFF2-40B4-BE49-F238E27FC236}">
                <a16:creationId xmlns:a16="http://schemas.microsoft.com/office/drawing/2014/main" id="{6AF5C9C3-C9EB-1A42-8691-1DAE6ABE304B}"/>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BAE170-54BC-4F4D-94CB-1CAE3F6273BB}" type="datetime1">
              <a:rPr lang="en-US" smtClean="0"/>
              <a:pPr/>
              <a:t>3/9/26</a:t>
            </a:fld>
            <a:endParaRPr lang="en-US"/>
          </a:p>
        </p:txBody>
      </p:sp>
      <p:sp>
        <p:nvSpPr>
          <p:cNvPr id="5" name="Footer Placeholder 4">
            <a:extLst>
              <a:ext uri="{FF2B5EF4-FFF2-40B4-BE49-F238E27FC236}">
                <a16:creationId xmlns:a16="http://schemas.microsoft.com/office/drawing/2014/main" id="{0BC5E542-923B-4445-B56F-68C556CA2DF0}"/>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6" name="Slide Number Placeholder 5">
            <a:extLst>
              <a:ext uri="{FF2B5EF4-FFF2-40B4-BE49-F238E27FC236}">
                <a16:creationId xmlns:a16="http://schemas.microsoft.com/office/drawing/2014/main" id="{073D3E74-0E93-A64D-BABB-1BB84618E3C6}"/>
              </a:ext>
            </a:extLst>
          </p:cNvPr>
          <p:cNvSpPr>
            <a:spLocks noGrp="1"/>
          </p:cNvSpPr>
          <p:nvPr>
            <p:ph type="sldNum" sz="quarter" idx="12"/>
          </p:nvPr>
        </p:nvSpPr>
        <p:spPr/>
        <p:txBody>
          <a:bodyPr/>
          <a:lstStyle/>
          <a:p>
            <a:fld id="{6088BDBC-A55A-0D4E-9238-49D16FB07DCD}" type="slidenum">
              <a:rPr lang="en-US" smtClean="0"/>
              <a:t>66</a:t>
            </a:fld>
            <a:endParaRPr lang="en-US"/>
          </a:p>
        </p:txBody>
      </p:sp>
    </p:spTree>
    <p:extLst>
      <p:ext uri="{BB962C8B-B14F-4D97-AF65-F5344CB8AC3E}">
        <p14:creationId xmlns:p14="http://schemas.microsoft.com/office/powerpoint/2010/main" val="20043414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FEB4D-A624-514B-B37A-D5EFA3AE045C}"/>
              </a:ext>
            </a:extLst>
          </p:cNvPr>
          <p:cNvSpPr>
            <a:spLocks noGrp="1"/>
          </p:cNvSpPr>
          <p:nvPr>
            <p:ph type="title"/>
          </p:nvPr>
        </p:nvSpPr>
        <p:spPr/>
        <p:txBody>
          <a:bodyPr/>
          <a:lstStyle/>
          <a:p>
            <a:r>
              <a:rPr lang="en-US" dirty="0"/>
              <a:t>Privacy concerns</a:t>
            </a:r>
          </a:p>
        </p:txBody>
      </p:sp>
      <p:sp>
        <p:nvSpPr>
          <p:cNvPr id="4" name="Date Placeholder 3">
            <a:extLst>
              <a:ext uri="{FF2B5EF4-FFF2-40B4-BE49-F238E27FC236}">
                <a16:creationId xmlns:a16="http://schemas.microsoft.com/office/drawing/2014/main" id="{1B76B50A-E083-5546-94DB-80E36645B944}"/>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BAE170-54BC-4F4D-94CB-1CAE3F6273BB}" type="datetime1">
              <a:rPr lang="en-US" smtClean="0"/>
              <a:pPr/>
              <a:t>3/9/26</a:t>
            </a:fld>
            <a:endParaRPr lang="en-US"/>
          </a:p>
        </p:txBody>
      </p:sp>
      <p:sp>
        <p:nvSpPr>
          <p:cNvPr id="5" name="Footer Placeholder 4">
            <a:extLst>
              <a:ext uri="{FF2B5EF4-FFF2-40B4-BE49-F238E27FC236}">
                <a16:creationId xmlns:a16="http://schemas.microsoft.com/office/drawing/2014/main" id="{9501C23F-6E21-6640-8A5B-378BBCF363D0}"/>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6" name="Slide Number Placeholder 5">
            <a:extLst>
              <a:ext uri="{FF2B5EF4-FFF2-40B4-BE49-F238E27FC236}">
                <a16:creationId xmlns:a16="http://schemas.microsoft.com/office/drawing/2014/main" id="{6E4C88F7-C3D3-154C-9AE3-D0F36FC45CE2}"/>
              </a:ext>
            </a:extLst>
          </p:cNvPr>
          <p:cNvSpPr>
            <a:spLocks noGrp="1"/>
          </p:cNvSpPr>
          <p:nvPr>
            <p:ph type="sldNum" sz="quarter" idx="12"/>
          </p:nvPr>
        </p:nvSpPr>
        <p:spPr/>
        <p:txBody>
          <a:bodyPr/>
          <a:lstStyle/>
          <a:p>
            <a:fld id="{6088BDBC-A55A-0D4E-9238-49D16FB07DCD}" type="slidenum">
              <a:rPr lang="en-US" smtClean="0"/>
              <a:t>67</a:t>
            </a:fld>
            <a:endParaRPr lang="en-US"/>
          </a:p>
        </p:txBody>
      </p:sp>
      <p:pic>
        <p:nvPicPr>
          <p:cNvPr id="7" name="Picture 6">
            <a:extLst>
              <a:ext uri="{FF2B5EF4-FFF2-40B4-BE49-F238E27FC236}">
                <a16:creationId xmlns:a16="http://schemas.microsoft.com/office/drawing/2014/main" id="{2C00BF06-DC9E-D144-8355-D01C6A150FE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9113" y="2187052"/>
            <a:ext cx="3553313" cy="3320783"/>
          </a:xfrm>
          <a:prstGeom prst="rect">
            <a:avLst/>
          </a:prstGeom>
        </p:spPr>
      </p:pic>
      <p:pic>
        <p:nvPicPr>
          <p:cNvPr id="8" name="Picture 7">
            <a:extLst>
              <a:ext uri="{FF2B5EF4-FFF2-40B4-BE49-F238E27FC236}">
                <a16:creationId xmlns:a16="http://schemas.microsoft.com/office/drawing/2014/main" id="{E506972D-F00E-D24A-84A5-A1D279020736}"/>
              </a:ext>
            </a:extLst>
          </p:cNvPr>
          <p:cNvPicPr>
            <a:picLocks noChangeAspect="1"/>
          </p:cNvPicPr>
          <p:nvPr/>
        </p:nvPicPr>
        <p:blipFill>
          <a:blip r:embed="rId3"/>
          <a:stretch>
            <a:fillRect/>
          </a:stretch>
        </p:blipFill>
        <p:spPr>
          <a:xfrm>
            <a:off x="2976545" y="1561380"/>
            <a:ext cx="9105927" cy="1251343"/>
          </a:xfrm>
          <a:prstGeom prst="rect">
            <a:avLst/>
          </a:prstGeom>
        </p:spPr>
      </p:pic>
      <p:sp>
        <p:nvSpPr>
          <p:cNvPr id="9" name="TextBox 8">
            <a:extLst>
              <a:ext uri="{FF2B5EF4-FFF2-40B4-BE49-F238E27FC236}">
                <a16:creationId xmlns:a16="http://schemas.microsoft.com/office/drawing/2014/main" id="{AFB963DF-D8A5-CC43-B839-7E2D7099779C}"/>
              </a:ext>
            </a:extLst>
          </p:cNvPr>
          <p:cNvSpPr txBox="1"/>
          <p:nvPr/>
        </p:nvSpPr>
        <p:spPr>
          <a:xfrm>
            <a:off x="3441811" y="4242621"/>
            <a:ext cx="8200306" cy="1938992"/>
          </a:xfrm>
          <a:prstGeom prst="rect">
            <a:avLst/>
          </a:prstGeom>
          <a:noFill/>
        </p:spPr>
        <p:txBody>
          <a:bodyPr wrap="square" rtlCol="0">
            <a:spAutoFit/>
          </a:bodyPr>
          <a:lstStyle/>
          <a:p>
            <a:r>
              <a:rPr lang="en-US" sz="2400" dirty="0">
                <a:latin typeface="Century Gothic" panose="020B0502020202020204" pitchFamily="34" charset="0"/>
              </a:rPr>
              <a:t>Think of the last time you did something you didn’t want people to know about</a:t>
            </a:r>
          </a:p>
          <a:p>
            <a:endParaRPr lang="en-US" sz="2400" dirty="0">
              <a:latin typeface="Century Gothic" panose="020B0502020202020204" pitchFamily="34" charset="0"/>
            </a:endParaRPr>
          </a:p>
          <a:p>
            <a:r>
              <a:rPr lang="en-US" sz="2400" dirty="0">
                <a:latin typeface="Century Gothic" panose="020B0502020202020204" pitchFamily="34" charset="0"/>
              </a:rPr>
              <a:t>Now, think about what would happen if everybody in the world could access that fact about you, forever.</a:t>
            </a:r>
          </a:p>
        </p:txBody>
      </p:sp>
      <p:pic>
        <p:nvPicPr>
          <p:cNvPr id="3" name="Picture 2">
            <a:extLst>
              <a:ext uri="{FF2B5EF4-FFF2-40B4-BE49-F238E27FC236}">
                <a16:creationId xmlns:a16="http://schemas.microsoft.com/office/drawing/2014/main" id="{2CBACFD4-B5F5-E241-B29E-C58107FA0C15}"/>
              </a:ext>
            </a:extLst>
          </p:cNvPr>
          <p:cNvPicPr>
            <a:picLocks noChangeAspect="1"/>
          </p:cNvPicPr>
          <p:nvPr/>
        </p:nvPicPr>
        <p:blipFill>
          <a:blip r:embed="rId4"/>
          <a:stretch>
            <a:fillRect/>
          </a:stretch>
        </p:blipFill>
        <p:spPr>
          <a:xfrm>
            <a:off x="3652426" y="2960645"/>
            <a:ext cx="7989691" cy="1281976"/>
          </a:xfrm>
          <a:prstGeom prst="rect">
            <a:avLst/>
          </a:prstGeom>
        </p:spPr>
      </p:pic>
    </p:spTree>
    <p:extLst>
      <p:ext uri="{BB962C8B-B14F-4D97-AF65-F5344CB8AC3E}">
        <p14:creationId xmlns:p14="http://schemas.microsoft.com/office/powerpoint/2010/main" val="206265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24D8B-6860-F8DC-EE2C-B954744C3F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4ECD24-FE5B-1359-8DC6-A621AE7272DF}"/>
              </a:ext>
            </a:extLst>
          </p:cNvPr>
          <p:cNvSpPr>
            <a:spLocks noGrp="1"/>
          </p:cNvSpPr>
          <p:nvPr>
            <p:ph type="title"/>
          </p:nvPr>
        </p:nvSpPr>
        <p:spPr/>
        <p:txBody>
          <a:bodyPr/>
          <a:lstStyle/>
          <a:p>
            <a:r>
              <a:rPr lang="en-US" dirty="0"/>
              <a:t>Update 4</a:t>
            </a:r>
          </a:p>
        </p:txBody>
      </p:sp>
      <p:sp>
        <p:nvSpPr>
          <p:cNvPr id="3" name="Content Placeholder 2">
            <a:extLst>
              <a:ext uri="{FF2B5EF4-FFF2-40B4-BE49-F238E27FC236}">
                <a16:creationId xmlns:a16="http://schemas.microsoft.com/office/drawing/2014/main" id="{C887AB4C-7268-D3C3-ED2F-843D0D9ACECD}"/>
              </a:ext>
            </a:extLst>
          </p:cNvPr>
          <p:cNvSpPr>
            <a:spLocks noGrp="1"/>
          </p:cNvSpPr>
          <p:nvPr>
            <p:ph idx="1"/>
          </p:nvPr>
        </p:nvSpPr>
        <p:spPr/>
        <p:txBody>
          <a:bodyPr/>
          <a:lstStyle/>
          <a:p>
            <a:r>
              <a:rPr lang="en-US" dirty="0"/>
              <a:t>What’s changed?</a:t>
            </a:r>
          </a:p>
          <a:p>
            <a:pPr lvl="1"/>
            <a:r>
              <a:rPr lang="en-US" dirty="0"/>
              <a:t>Influencers aren’t all bad</a:t>
            </a:r>
          </a:p>
          <a:p>
            <a:pPr lvl="1"/>
            <a:r>
              <a:rPr lang="en-US" dirty="0"/>
              <a:t>Social media addiction has increased</a:t>
            </a:r>
          </a:p>
          <a:p>
            <a:pPr lvl="1"/>
            <a:r>
              <a:rPr lang="en-US" dirty="0"/>
              <a:t>Increased capacity for independent/civil journalism</a:t>
            </a:r>
          </a:p>
          <a:p>
            <a:pPr lvl="1"/>
            <a:r>
              <a:rPr lang="en-US" dirty="0"/>
              <a:t>Stay up to date! The speed of news has increased</a:t>
            </a:r>
          </a:p>
          <a:p>
            <a:pPr lvl="1"/>
            <a:r>
              <a:rPr lang="en-US" dirty="0"/>
              <a:t>Role of the web in mental health?</a:t>
            </a:r>
          </a:p>
          <a:p>
            <a:pPr lvl="1"/>
            <a:r>
              <a:rPr lang="en-US" dirty="0"/>
              <a:t>Rate of exposure and connected </a:t>
            </a:r>
            <a:r>
              <a:rPr lang="en-US"/>
              <a:t>has increased</a:t>
            </a:r>
          </a:p>
          <a:p>
            <a:pPr lvl="1"/>
            <a:endParaRPr lang="en-US" dirty="0"/>
          </a:p>
          <a:p>
            <a:endParaRPr lang="en-US" dirty="0"/>
          </a:p>
        </p:txBody>
      </p:sp>
      <p:sp>
        <p:nvSpPr>
          <p:cNvPr id="4" name="Slide Number Placeholder 3">
            <a:extLst>
              <a:ext uri="{FF2B5EF4-FFF2-40B4-BE49-F238E27FC236}">
                <a16:creationId xmlns:a16="http://schemas.microsoft.com/office/drawing/2014/main" id="{479516BF-B6E8-C28F-02D9-720EFCF2C3DD}"/>
              </a:ext>
            </a:extLst>
          </p:cNvPr>
          <p:cNvSpPr>
            <a:spLocks noGrp="1"/>
          </p:cNvSpPr>
          <p:nvPr>
            <p:ph type="sldNum" sz="quarter" idx="12"/>
          </p:nvPr>
        </p:nvSpPr>
        <p:spPr/>
        <p:txBody>
          <a:bodyPr/>
          <a:lstStyle/>
          <a:p>
            <a:fld id="{6088BDBC-A55A-0D4E-9238-49D16FB07DCD}" type="slidenum">
              <a:rPr lang="en-US" smtClean="0"/>
              <a:pPr/>
              <a:t>68</a:t>
            </a:fld>
            <a:endParaRPr lang="en-US"/>
          </a:p>
        </p:txBody>
      </p:sp>
    </p:spTree>
    <p:extLst>
      <p:ext uri="{BB962C8B-B14F-4D97-AF65-F5344CB8AC3E}">
        <p14:creationId xmlns:p14="http://schemas.microsoft.com/office/powerpoint/2010/main" val="29044046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3F85B-2577-5242-A1BD-A1C0832BBA4D}"/>
              </a:ext>
            </a:extLst>
          </p:cNvPr>
          <p:cNvSpPr>
            <a:spLocks noGrp="1"/>
          </p:cNvSpPr>
          <p:nvPr>
            <p:ph type="title"/>
          </p:nvPr>
        </p:nvSpPr>
        <p:spPr/>
        <p:txBody>
          <a:bodyPr/>
          <a:lstStyle/>
          <a:p>
            <a:r>
              <a:rPr lang="en-US" dirty="0"/>
              <a:t>Some final thoughts on social media</a:t>
            </a:r>
          </a:p>
        </p:txBody>
      </p:sp>
      <p:sp>
        <p:nvSpPr>
          <p:cNvPr id="7" name="Text Placeholder 6">
            <a:extLst>
              <a:ext uri="{FF2B5EF4-FFF2-40B4-BE49-F238E27FC236}">
                <a16:creationId xmlns:a16="http://schemas.microsoft.com/office/drawing/2014/main" id="{7EB94AD0-09CD-9E42-9214-E3AEC7A55011}"/>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DF39B2CD-E85C-FC48-9FF7-1302BEE3271F}"/>
              </a:ext>
            </a:extLst>
          </p:cNvPr>
          <p:cNvSpPr>
            <a:spLocks noGrp="1"/>
          </p:cNvSpPr>
          <p:nvPr>
            <p:ph type="dt" sz="half" idx="10"/>
          </p:nvPr>
        </p:nvSpPr>
        <p:spPr/>
        <p:txBody>
          <a:bodyPr/>
          <a:lstStyle/>
          <a:p>
            <a:fld id="{1BBAE170-54BC-4F4D-94CB-1CAE3F6273BB}" type="datetime1">
              <a:rPr lang="en-US" smtClean="0"/>
              <a:t>3/9/26</a:t>
            </a:fld>
            <a:endParaRPr lang="en-US"/>
          </a:p>
        </p:txBody>
      </p:sp>
      <p:sp>
        <p:nvSpPr>
          <p:cNvPr id="5" name="Footer Placeholder 4">
            <a:extLst>
              <a:ext uri="{FF2B5EF4-FFF2-40B4-BE49-F238E27FC236}">
                <a16:creationId xmlns:a16="http://schemas.microsoft.com/office/drawing/2014/main" id="{176CA77F-E312-BC46-B89D-5E8A7E081D83}"/>
              </a:ext>
            </a:extLst>
          </p:cNvPr>
          <p:cNvSpPr>
            <a:spLocks noGrp="1"/>
          </p:cNvSpPr>
          <p:nvPr>
            <p:ph type="ftr" sz="quarter" idx="11"/>
          </p:nvPr>
        </p:nvSpPr>
        <p:spPr/>
        <p:txBody>
          <a:bodyPr/>
          <a:lstStyle/>
          <a:p>
            <a:r>
              <a:rPr lang="en-US"/>
              <a:t>UB</a:t>
            </a:r>
          </a:p>
        </p:txBody>
      </p:sp>
      <p:sp>
        <p:nvSpPr>
          <p:cNvPr id="6" name="Slide Number Placeholder 5">
            <a:extLst>
              <a:ext uri="{FF2B5EF4-FFF2-40B4-BE49-F238E27FC236}">
                <a16:creationId xmlns:a16="http://schemas.microsoft.com/office/drawing/2014/main" id="{989C82BA-EDF3-9F46-94B2-5F541E1F25EF}"/>
              </a:ext>
            </a:extLst>
          </p:cNvPr>
          <p:cNvSpPr>
            <a:spLocks noGrp="1"/>
          </p:cNvSpPr>
          <p:nvPr>
            <p:ph type="sldNum" sz="quarter" idx="12"/>
          </p:nvPr>
        </p:nvSpPr>
        <p:spPr/>
        <p:txBody>
          <a:bodyPr/>
          <a:lstStyle/>
          <a:p>
            <a:fld id="{6088BDBC-A55A-0D4E-9238-49D16FB07DCD}" type="slidenum">
              <a:rPr lang="en-US" smtClean="0"/>
              <a:t>69</a:t>
            </a:fld>
            <a:endParaRPr lang="en-US"/>
          </a:p>
        </p:txBody>
      </p:sp>
    </p:spTree>
    <p:extLst>
      <p:ext uri="{BB962C8B-B14F-4D97-AF65-F5344CB8AC3E}">
        <p14:creationId xmlns:p14="http://schemas.microsoft.com/office/powerpoint/2010/main" val="2324638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0508D-BB6D-8B45-BD35-8A2F097F993C}"/>
              </a:ext>
            </a:extLst>
          </p:cNvPr>
          <p:cNvSpPr>
            <a:spLocks noGrp="1"/>
          </p:cNvSpPr>
          <p:nvPr>
            <p:ph type="title"/>
          </p:nvPr>
        </p:nvSpPr>
        <p:spPr>
          <a:xfrm>
            <a:off x="677353" y="278365"/>
            <a:ext cx="10515600" cy="863600"/>
          </a:xfrm>
        </p:spPr>
        <p:txBody>
          <a:bodyPr>
            <a:normAutofit fontScale="90000"/>
          </a:bodyPr>
          <a:lstStyle/>
          <a:p>
            <a:r>
              <a:rPr lang="en-US" dirty="0"/>
              <a:t>People were originally super excited about social media</a:t>
            </a:r>
          </a:p>
        </p:txBody>
      </p:sp>
      <p:sp>
        <p:nvSpPr>
          <p:cNvPr id="4" name="Date Placeholder 3">
            <a:extLst>
              <a:ext uri="{FF2B5EF4-FFF2-40B4-BE49-F238E27FC236}">
                <a16:creationId xmlns:a16="http://schemas.microsoft.com/office/drawing/2014/main" id="{450F836B-C60C-2645-A1FF-6B2F8DCFEC96}"/>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BAE170-54BC-4F4D-94CB-1CAE3F6273BB}" type="datetime1">
              <a:rPr lang="en-US" smtClean="0"/>
              <a:pPr/>
              <a:t>3/9/26</a:t>
            </a:fld>
            <a:endParaRPr lang="en-US"/>
          </a:p>
        </p:txBody>
      </p:sp>
      <p:sp>
        <p:nvSpPr>
          <p:cNvPr id="5" name="Footer Placeholder 4">
            <a:extLst>
              <a:ext uri="{FF2B5EF4-FFF2-40B4-BE49-F238E27FC236}">
                <a16:creationId xmlns:a16="http://schemas.microsoft.com/office/drawing/2014/main" id="{D36A7219-3F0E-C341-B44C-98A473B0DD36}"/>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6" name="Slide Number Placeholder 5">
            <a:extLst>
              <a:ext uri="{FF2B5EF4-FFF2-40B4-BE49-F238E27FC236}">
                <a16:creationId xmlns:a16="http://schemas.microsoft.com/office/drawing/2014/main" id="{2F3A58AD-9DAD-F143-B50D-AB7495C4C21A}"/>
              </a:ext>
            </a:extLst>
          </p:cNvPr>
          <p:cNvSpPr>
            <a:spLocks noGrp="1"/>
          </p:cNvSpPr>
          <p:nvPr>
            <p:ph type="sldNum" sz="quarter" idx="12"/>
          </p:nvPr>
        </p:nvSpPr>
        <p:spPr/>
        <p:txBody>
          <a:bodyPr/>
          <a:lstStyle/>
          <a:p>
            <a:fld id="{6088BDBC-A55A-0D4E-9238-49D16FB07DCD}" type="slidenum">
              <a:rPr lang="en-US" smtClean="0"/>
              <a:t>7</a:t>
            </a:fld>
            <a:endParaRPr lang="en-US"/>
          </a:p>
        </p:txBody>
      </p:sp>
      <p:pic>
        <p:nvPicPr>
          <p:cNvPr id="7" name="Picture 6">
            <a:extLst>
              <a:ext uri="{FF2B5EF4-FFF2-40B4-BE49-F238E27FC236}">
                <a16:creationId xmlns:a16="http://schemas.microsoft.com/office/drawing/2014/main" id="{CF5F2EC3-DABA-8340-A875-07B6A06E72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74346" y="2238897"/>
            <a:ext cx="3237190" cy="3859183"/>
          </a:xfrm>
          <a:prstGeom prst="rect">
            <a:avLst/>
          </a:prstGeom>
        </p:spPr>
      </p:pic>
      <p:sp>
        <p:nvSpPr>
          <p:cNvPr id="8" name="Rectangle 7">
            <a:extLst>
              <a:ext uri="{FF2B5EF4-FFF2-40B4-BE49-F238E27FC236}">
                <a16:creationId xmlns:a16="http://schemas.microsoft.com/office/drawing/2014/main" id="{5DC13F72-A1EB-D542-822B-A3EF2498666F}"/>
              </a:ext>
            </a:extLst>
          </p:cNvPr>
          <p:cNvSpPr/>
          <p:nvPr/>
        </p:nvSpPr>
        <p:spPr>
          <a:xfrm>
            <a:off x="5935153" y="1767195"/>
            <a:ext cx="5952048" cy="4524315"/>
          </a:xfrm>
          <a:prstGeom prst="rect">
            <a:avLst/>
          </a:prstGeom>
        </p:spPr>
        <p:txBody>
          <a:bodyPr wrap="square">
            <a:spAutoFit/>
          </a:bodyPr>
          <a:lstStyle/>
          <a:p>
            <a:r>
              <a:rPr lang="en-US" sz="3600" b="1" dirty="0">
                <a:latin typeface="Century Gothic" panose="020B0502020202020204" pitchFamily="34" charset="0"/>
              </a:rPr>
              <a:t>Katz and </a:t>
            </a:r>
            <a:r>
              <a:rPr lang="en-US" sz="3600" b="1" dirty="0" err="1">
                <a:latin typeface="Century Gothic" panose="020B0502020202020204" pitchFamily="34" charset="0"/>
              </a:rPr>
              <a:t>Braly’s</a:t>
            </a:r>
            <a:r>
              <a:rPr lang="en-US" sz="3600" b="1" dirty="0">
                <a:latin typeface="Century Gothic" panose="020B0502020202020204" pitchFamily="34" charset="0"/>
              </a:rPr>
              <a:t> 2 Step Flow Model</a:t>
            </a:r>
          </a:p>
          <a:p>
            <a:endParaRPr lang="en-US" sz="3600" b="1" dirty="0">
              <a:latin typeface="Century Gothic" panose="020B0502020202020204" pitchFamily="34" charset="0"/>
            </a:endParaRPr>
          </a:p>
          <a:p>
            <a:r>
              <a:rPr lang="en-US" sz="3600" dirty="0">
                <a:latin typeface="Century Gothic" panose="020B0502020202020204" pitchFamily="34" charset="0"/>
              </a:rPr>
              <a:t>Said content originated with mass media,</a:t>
            </a:r>
          </a:p>
          <a:p>
            <a:r>
              <a:rPr lang="en-US" sz="3600" dirty="0">
                <a:latin typeface="Century Gothic" panose="020B0502020202020204" pitchFamily="34" charset="0"/>
              </a:rPr>
              <a:t>then moved to opinion leaders,</a:t>
            </a:r>
          </a:p>
          <a:p>
            <a:r>
              <a:rPr lang="en-US" sz="3600" dirty="0">
                <a:latin typeface="Century Gothic" panose="020B0502020202020204" pitchFamily="34" charset="0"/>
              </a:rPr>
              <a:t>then to everybody else</a:t>
            </a:r>
          </a:p>
        </p:txBody>
      </p:sp>
      <p:pic>
        <p:nvPicPr>
          <p:cNvPr id="11" name="Picture 10">
            <a:extLst>
              <a:ext uri="{FF2B5EF4-FFF2-40B4-BE49-F238E27FC236}">
                <a16:creationId xmlns:a16="http://schemas.microsoft.com/office/drawing/2014/main" id="{ED1DBC50-1A0D-4F45-8ED3-983150E76241}"/>
              </a:ext>
            </a:extLst>
          </p:cNvPr>
          <p:cNvPicPr>
            <a:picLocks noChangeAspect="1"/>
          </p:cNvPicPr>
          <p:nvPr/>
        </p:nvPicPr>
        <p:blipFill>
          <a:blip r:embed="rId3"/>
          <a:stretch>
            <a:fillRect/>
          </a:stretch>
        </p:blipFill>
        <p:spPr>
          <a:xfrm>
            <a:off x="2381751" y="2344175"/>
            <a:ext cx="3714249" cy="3025316"/>
          </a:xfrm>
          <a:prstGeom prst="rect">
            <a:avLst/>
          </a:prstGeom>
        </p:spPr>
      </p:pic>
      <p:sp>
        <p:nvSpPr>
          <p:cNvPr id="3" name="Rectangle 2">
            <a:extLst>
              <a:ext uri="{FF2B5EF4-FFF2-40B4-BE49-F238E27FC236}">
                <a16:creationId xmlns:a16="http://schemas.microsoft.com/office/drawing/2014/main" id="{8559E4D9-77FC-994D-8761-355FB70C3B2C}"/>
              </a:ext>
            </a:extLst>
          </p:cNvPr>
          <p:cNvSpPr/>
          <p:nvPr/>
        </p:nvSpPr>
        <p:spPr>
          <a:xfrm>
            <a:off x="6246188" y="1767195"/>
            <a:ext cx="4464684" cy="3154710"/>
          </a:xfrm>
          <a:prstGeom prst="rect">
            <a:avLst/>
          </a:prstGeom>
          <a:solidFill>
            <a:schemeClr val="bg1"/>
          </a:solidFill>
        </p:spPr>
        <p:txBody>
          <a:bodyPr wrap="none">
            <a:spAutoFit/>
          </a:bodyPr>
          <a:lstStyle/>
          <a:p>
            <a:r>
              <a:rPr lang="en-US" sz="19900" b="1" dirty="0">
                <a:latin typeface="Century Gothic" panose="020B0502020202020204" pitchFamily="34" charset="0"/>
              </a:rPr>
              <a:t>!!!!!!</a:t>
            </a:r>
            <a:endParaRPr lang="en-US" sz="19900" b="1" dirty="0"/>
          </a:p>
        </p:txBody>
      </p:sp>
    </p:spTree>
    <p:extLst>
      <p:ext uri="{BB962C8B-B14F-4D97-AF65-F5344CB8AC3E}">
        <p14:creationId xmlns:p14="http://schemas.microsoft.com/office/powerpoint/2010/main" val="22859955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213C1-D0EA-244B-9E43-31354FFAEEFC}"/>
              </a:ext>
            </a:extLst>
          </p:cNvPr>
          <p:cNvSpPr>
            <a:spLocks noGrp="1"/>
          </p:cNvSpPr>
          <p:nvPr>
            <p:ph type="title"/>
          </p:nvPr>
        </p:nvSpPr>
        <p:spPr/>
        <p:txBody>
          <a:bodyPr/>
          <a:lstStyle/>
          <a:p>
            <a:r>
              <a:rPr lang="en-US" dirty="0"/>
              <a:t>Summarizing – 3 Key Points</a:t>
            </a:r>
          </a:p>
        </p:txBody>
      </p:sp>
      <p:sp>
        <p:nvSpPr>
          <p:cNvPr id="3" name="Content Placeholder 2">
            <a:extLst>
              <a:ext uri="{FF2B5EF4-FFF2-40B4-BE49-F238E27FC236}">
                <a16:creationId xmlns:a16="http://schemas.microsoft.com/office/drawing/2014/main" id="{BEA1F57A-AB0C-AD4A-8900-8487E69A16BB}"/>
              </a:ext>
            </a:extLst>
          </p:cNvPr>
          <p:cNvSpPr>
            <a:spLocks noGrp="1"/>
          </p:cNvSpPr>
          <p:nvPr>
            <p:ph idx="1"/>
          </p:nvPr>
        </p:nvSpPr>
        <p:spPr/>
        <p:txBody>
          <a:bodyPr>
            <a:normAutofit/>
          </a:bodyPr>
          <a:lstStyle/>
          <a:p>
            <a:pPr marL="514350" indent="-514350">
              <a:buFont typeface="+mj-lt"/>
              <a:buAutoNum type="arabicPeriod"/>
            </a:pPr>
            <a:r>
              <a:rPr lang="en-US" sz="3600" dirty="0"/>
              <a:t>By and large social media companies have not taken responsibility for their actions, many of which have negative consequences</a:t>
            </a:r>
            <a:endParaRPr lang="en-US" sz="3200" dirty="0"/>
          </a:p>
          <a:p>
            <a:pPr marL="514350" indent="-514350">
              <a:buFont typeface="+mj-lt"/>
              <a:buAutoNum type="arabicPeriod"/>
            </a:pPr>
            <a:r>
              <a:rPr lang="en-US" sz="3600" dirty="0"/>
              <a:t>But, social media still has the potential to aid social movements (</a:t>
            </a:r>
            <a:r>
              <a:rPr lang="en-US" sz="3200" dirty="0"/>
              <a:t>E.g. #</a:t>
            </a:r>
            <a:r>
              <a:rPr lang="en-US" sz="3200" dirty="0" err="1"/>
              <a:t>MeToo</a:t>
            </a:r>
            <a:r>
              <a:rPr lang="en-US" sz="3200" dirty="0"/>
              <a:t>, #BlackLivesMatter, #</a:t>
            </a:r>
            <a:r>
              <a:rPr lang="en-US" sz="3200" dirty="0" err="1"/>
              <a:t>TransLivesMatter</a:t>
            </a:r>
            <a:r>
              <a:rPr lang="en-US" sz="3200" dirty="0"/>
              <a:t>, …)</a:t>
            </a:r>
          </a:p>
          <a:p>
            <a:pPr marL="514350" indent="-514350">
              <a:buFont typeface="+mj-lt"/>
              <a:buAutoNum type="arabicPeriod"/>
            </a:pPr>
            <a:r>
              <a:rPr lang="en-US" sz="3600" dirty="0"/>
              <a:t>Open question as to how</a:t>
            </a:r>
          </a:p>
          <a:p>
            <a:pPr marL="971550" lvl="1" indent="-514350">
              <a:buFont typeface="+mj-lt"/>
              <a:buAutoNum type="arabicPeriod"/>
            </a:pPr>
            <a:r>
              <a:rPr lang="en-US" sz="3200" dirty="0"/>
              <a:t>…what do you think?</a:t>
            </a:r>
          </a:p>
        </p:txBody>
      </p:sp>
      <p:sp>
        <p:nvSpPr>
          <p:cNvPr id="4" name="Date Placeholder 3">
            <a:extLst>
              <a:ext uri="{FF2B5EF4-FFF2-40B4-BE49-F238E27FC236}">
                <a16:creationId xmlns:a16="http://schemas.microsoft.com/office/drawing/2014/main" id="{B8063302-5237-844B-94D2-D5767DCA8D56}"/>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BAE170-54BC-4F4D-94CB-1CAE3F6273BB}" type="datetime1">
              <a:rPr lang="en-US" smtClean="0"/>
              <a:pPr/>
              <a:t>3/9/26</a:t>
            </a:fld>
            <a:endParaRPr lang="en-US"/>
          </a:p>
        </p:txBody>
      </p:sp>
      <p:sp>
        <p:nvSpPr>
          <p:cNvPr id="5" name="Footer Placeholder 4">
            <a:extLst>
              <a:ext uri="{FF2B5EF4-FFF2-40B4-BE49-F238E27FC236}">
                <a16:creationId xmlns:a16="http://schemas.microsoft.com/office/drawing/2014/main" id="{22C6149A-AFDA-DD4D-9254-07A4DED4E0DA}"/>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6" name="Slide Number Placeholder 5">
            <a:extLst>
              <a:ext uri="{FF2B5EF4-FFF2-40B4-BE49-F238E27FC236}">
                <a16:creationId xmlns:a16="http://schemas.microsoft.com/office/drawing/2014/main" id="{4AD6B89B-DF43-2D41-9AC6-5E25131C5AB6}"/>
              </a:ext>
            </a:extLst>
          </p:cNvPr>
          <p:cNvSpPr>
            <a:spLocks noGrp="1"/>
          </p:cNvSpPr>
          <p:nvPr>
            <p:ph type="sldNum" sz="quarter" idx="12"/>
          </p:nvPr>
        </p:nvSpPr>
        <p:spPr/>
        <p:txBody>
          <a:bodyPr/>
          <a:lstStyle/>
          <a:p>
            <a:fld id="{6088BDBC-A55A-0D4E-9238-49D16FB07DCD}" type="slidenum">
              <a:rPr lang="en-US" smtClean="0"/>
              <a:t>70</a:t>
            </a:fld>
            <a:endParaRPr lang="en-US"/>
          </a:p>
        </p:txBody>
      </p:sp>
    </p:spTree>
    <p:extLst>
      <p:ext uri="{BB962C8B-B14F-4D97-AF65-F5344CB8AC3E}">
        <p14:creationId xmlns:p14="http://schemas.microsoft.com/office/powerpoint/2010/main" val="115244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48A5A-865D-4146-BE3D-0914BAECE423}"/>
              </a:ext>
            </a:extLst>
          </p:cNvPr>
          <p:cNvSpPr>
            <a:spLocks noGrp="1"/>
          </p:cNvSpPr>
          <p:nvPr>
            <p:ph type="title"/>
          </p:nvPr>
        </p:nvSpPr>
        <p:spPr/>
        <p:txBody>
          <a:bodyPr>
            <a:normAutofit/>
          </a:bodyPr>
          <a:lstStyle/>
          <a:p>
            <a:r>
              <a:rPr lang="en-US" dirty="0"/>
              <a:t>News, Truth and Bias</a:t>
            </a:r>
          </a:p>
        </p:txBody>
      </p:sp>
      <p:sp>
        <p:nvSpPr>
          <p:cNvPr id="3" name="Content Placeholder 2">
            <a:extLst>
              <a:ext uri="{FF2B5EF4-FFF2-40B4-BE49-F238E27FC236}">
                <a16:creationId xmlns:a16="http://schemas.microsoft.com/office/drawing/2014/main" id="{25511281-8722-C64E-89F3-0FA7267677E1}"/>
              </a:ext>
            </a:extLst>
          </p:cNvPr>
          <p:cNvSpPr>
            <a:spLocks noGrp="1"/>
          </p:cNvSpPr>
          <p:nvPr>
            <p:ph idx="1"/>
          </p:nvPr>
        </p:nvSpPr>
        <p:spPr/>
        <p:txBody>
          <a:bodyPr>
            <a:normAutofit fontScale="92500"/>
          </a:bodyPr>
          <a:lstStyle/>
          <a:p>
            <a:r>
              <a:rPr lang="en-US" dirty="0"/>
              <a:t>Bias exists everywhere in the media, but in two forms</a:t>
            </a:r>
          </a:p>
          <a:p>
            <a:pPr lvl="1"/>
            <a:r>
              <a:rPr lang="en-US" i="1" dirty="0"/>
              <a:t>Reporting bias – </a:t>
            </a:r>
            <a:r>
              <a:rPr lang="en-US" dirty="0"/>
              <a:t>media organizations can be biased in the news that they produce</a:t>
            </a:r>
          </a:p>
          <a:p>
            <a:pPr lvl="1"/>
            <a:r>
              <a:rPr lang="en-US" i="1" dirty="0"/>
              <a:t>Content bias </a:t>
            </a:r>
            <a:r>
              <a:rPr lang="en-US" dirty="0"/>
              <a:t>– media organizations can be biased in the way that they cover</a:t>
            </a:r>
          </a:p>
          <a:p>
            <a:r>
              <a:rPr lang="en-US" dirty="0"/>
              <a:t>Bias is different than falsification, or “fake news”</a:t>
            </a:r>
          </a:p>
          <a:p>
            <a:r>
              <a:rPr lang="en-US" b="1" dirty="0"/>
              <a:t>But </a:t>
            </a:r>
          </a:p>
          <a:p>
            <a:pPr lvl="1"/>
            <a:r>
              <a:rPr lang="en-US" dirty="0"/>
              <a:t>Who gets to decide what is worth covering, and what isn’t?</a:t>
            </a:r>
          </a:p>
          <a:p>
            <a:pPr lvl="1"/>
            <a:r>
              <a:rPr lang="en-US" dirty="0"/>
              <a:t>Is it even possible to cover “everything”? Would anyone come to your site?</a:t>
            </a:r>
          </a:p>
          <a:p>
            <a:pPr lvl="1"/>
            <a:r>
              <a:rPr lang="en-US" b="1" dirty="0"/>
              <a:t>Who gets to be the arbitrator of truth? The platform?</a:t>
            </a:r>
          </a:p>
          <a:p>
            <a:r>
              <a:rPr lang="en-US" dirty="0"/>
              <a:t>Also – the idea of “unbiased news” is relatively new</a:t>
            </a:r>
          </a:p>
        </p:txBody>
      </p:sp>
      <p:sp>
        <p:nvSpPr>
          <p:cNvPr id="4" name="Date Placeholder 3">
            <a:extLst>
              <a:ext uri="{FF2B5EF4-FFF2-40B4-BE49-F238E27FC236}">
                <a16:creationId xmlns:a16="http://schemas.microsoft.com/office/drawing/2014/main" id="{D32D1195-44C9-E143-8400-8B7E6D446F6A}"/>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BAE170-54BC-4F4D-94CB-1CAE3F6273BB}" type="datetime1">
              <a:rPr lang="en-US" smtClean="0"/>
              <a:pPr/>
              <a:t>3/9/26</a:t>
            </a:fld>
            <a:endParaRPr lang="en-US"/>
          </a:p>
        </p:txBody>
      </p:sp>
      <p:sp>
        <p:nvSpPr>
          <p:cNvPr id="5" name="Footer Placeholder 4">
            <a:extLst>
              <a:ext uri="{FF2B5EF4-FFF2-40B4-BE49-F238E27FC236}">
                <a16:creationId xmlns:a16="http://schemas.microsoft.com/office/drawing/2014/main" id="{7DAFD27B-56AB-AC41-A54A-82CD8EA4DD4E}"/>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6" name="Slide Number Placeholder 5">
            <a:extLst>
              <a:ext uri="{FF2B5EF4-FFF2-40B4-BE49-F238E27FC236}">
                <a16:creationId xmlns:a16="http://schemas.microsoft.com/office/drawing/2014/main" id="{2BF53BD4-9881-3E4C-8E51-AE703FF681F1}"/>
              </a:ext>
            </a:extLst>
          </p:cNvPr>
          <p:cNvSpPr>
            <a:spLocks noGrp="1"/>
          </p:cNvSpPr>
          <p:nvPr>
            <p:ph type="sldNum" sz="quarter" idx="12"/>
          </p:nvPr>
        </p:nvSpPr>
        <p:spPr/>
        <p:txBody>
          <a:bodyPr/>
          <a:lstStyle/>
          <a:p>
            <a:fld id="{6088BDBC-A55A-0D4E-9238-49D16FB07DCD}" type="slidenum">
              <a:rPr lang="en-US" smtClean="0"/>
              <a:t>71</a:t>
            </a:fld>
            <a:endParaRPr lang="en-US"/>
          </a:p>
        </p:txBody>
      </p:sp>
    </p:spTree>
    <p:extLst>
      <p:ext uri="{BB962C8B-B14F-4D97-AF65-F5344CB8AC3E}">
        <p14:creationId xmlns:p14="http://schemas.microsoft.com/office/powerpoint/2010/main" val="163263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F9A78-F120-094F-8DEA-2A535B265747}"/>
              </a:ext>
            </a:extLst>
          </p:cNvPr>
          <p:cNvSpPr>
            <a:spLocks noGrp="1"/>
          </p:cNvSpPr>
          <p:nvPr>
            <p:ph type="title"/>
          </p:nvPr>
        </p:nvSpPr>
        <p:spPr/>
        <p:txBody>
          <a:bodyPr/>
          <a:lstStyle/>
          <a:p>
            <a:r>
              <a:rPr lang="en-US" dirty="0"/>
              <a:t>My Take</a:t>
            </a:r>
          </a:p>
        </p:txBody>
      </p:sp>
      <p:sp>
        <p:nvSpPr>
          <p:cNvPr id="3" name="Content Placeholder 2">
            <a:extLst>
              <a:ext uri="{FF2B5EF4-FFF2-40B4-BE49-F238E27FC236}">
                <a16:creationId xmlns:a16="http://schemas.microsoft.com/office/drawing/2014/main" id="{EDF1F820-5FB5-D64A-BC13-53EF5C8066D0}"/>
              </a:ext>
            </a:extLst>
          </p:cNvPr>
          <p:cNvSpPr>
            <a:spLocks noGrp="1"/>
          </p:cNvSpPr>
          <p:nvPr>
            <p:ph idx="1"/>
          </p:nvPr>
        </p:nvSpPr>
        <p:spPr/>
        <p:txBody>
          <a:bodyPr>
            <a:normAutofit fontScale="92500" lnSpcReduction="20000"/>
          </a:bodyPr>
          <a:lstStyle/>
          <a:p>
            <a:r>
              <a:rPr lang="en-US" dirty="0"/>
              <a:t>Many benefits</a:t>
            </a:r>
          </a:p>
          <a:p>
            <a:pPr lvl="1"/>
            <a:r>
              <a:rPr lang="en-US" dirty="0"/>
              <a:t>Connecting people to new friends, opportunities</a:t>
            </a:r>
          </a:p>
          <a:p>
            <a:pPr lvl="1"/>
            <a:r>
              <a:rPr lang="en-US" dirty="0"/>
              <a:t>Spreading great things to millions of people (Ice Bucket Challenge, #</a:t>
            </a:r>
            <a:r>
              <a:rPr lang="en-US" dirty="0" err="1"/>
              <a:t>MeToo</a:t>
            </a:r>
            <a:r>
              <a:rPr lang="en-US" dirty="0"/>
              <a:t>, #</a:t>
            </a:r>
            <a:r>
              <a:rPr lang="en-US" dirty="0" err="1"/>
              <a:t>Blacklivesmatter</a:t>
            </a:r>
            <a:r>
              <a:rPr lang="en-US" dirty="0"/>
              <a:t>)</a:t>
            </a:r>
          </a:p>
          <a:p>
            <a:pPr lvl="1"/>
            <a:r>
              <a:rPr lang="en-US" dirty="0"/>
              <a:t>Some democratization of information</a:t>
            </a:r>
          </a:p>
          <a:p>
            <a:pPr lvl="1"/>
            <a:r>
              <a:rPr lang="en-US" dirty="0"/>
              <a:t>Wikipedia - I mean, come on.</a:t>
            </a:r>
          </a:p>
          <a:p>
            <a:pPr lvl="1"/>
            <a:r>
              <a:rPr lang="en-US" dirty="0"/>
              <a:t>Cancer survivor sites</a:t>
            </a:r>
          </a:p>
          <a:p>
            <a:pPr lvl="1"/>
            <a:r>
              <a:rPr lang="en-US" dirty="0"/>
              <a:t>… I think non-dominant sites show great promise</a:t>
            </a:r>
          </a:p>
          <a:p>
            <a:r>
              <a:rPr lang="en-US" dirty="0"/>
              <a:t>Many, many drawbacks, esp. from the big sites</a:t>
            </a:r>
          </a:p>
          <a:p>
            <a:pPr lvl="1"/>
            <a:r>
              <a:rPr lang="en-US" dirty="0"/>
              <a:t>For you  (privacy, cyberbullying, hate speech)</a:t>
            </a:r>
          </a:p>
          <a:p>
            <a:pPr lvl="1"/>
            <a:r>
              <a:rPr lang="en-US" dirty="0"/>
              <a:t>For our country (fake news, a potential increase in polarization)</a:t>
            </a:r>
          </a:p>
          <a:p>
            <a:pPr lvl="1"/>
            <a:r>
              <a:rPr lang="en-US" dirty="0"/>
              <a:t>Internationally (Genocide, Censorship)</a:t>
            </a:r>
          </a:p>
          <a:p>
            <a:r>
              <a:rPr lang="en-US" dirty="0"/>
              <a:t>We need you all to do better, to think bigger and brighter</a:t>
            </a:r>
          </a:p>
          <a:p>
            <a:endParaRPr lang="en-US" dirty="0"/>
          </a:p>
          <a:p>
            <a:endParaRPr lang="en-US" dirty="0"/>
          </a:p>
        </p:txBody>
      </p:sp>
      <p:sp>
        <p:nvSpPr>
          <p:cNvPr id="4" name="Date Placeholder 3">
            <a:extLst>
              <a:ext uri="{FF2B5EF4-FFF2-40B4-BE49-F238E27FC236}">
                <a16:creationId xmlns:a16="http://schemas.microsoft.com/office/drawing/2014/main" id="{3CE194F7-856C-5B47-A16D-94CF145AC03D}"/>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BAE170-54BC-4F4D-94CB-1CAE3F6273BB}" type="datetime1">
              <a:rPr lang="en-US" smtClean="0"/>
              <a:pPr/>
              <a:t>3/9/26</a:t>
            </a:fld>
            <a:endParaRPr lang="en-US"/>
          </a:p>
        </p:txBody>
      </p:sp>
      <p:sp>
        <p:nvSpPr>
          <p:cNvPr id="5" name="Footer Placeholder 4">
            <a:extLst>
              <a:ext uri="{FF2B5EF4-FFF2-40B4-BE49-F238E27FC236}">
                <a16:creationId xmlns:a16="http://schemas.microsoft.com/office/drawing/2014/main" id="{F1D59E83-33BF-CF44-9D1A-EC8EFFDE91D8}"/>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6" name="Slide Number Placeholder 5">
            <a:extLst>
              <a:ext uri="{FF2B5EF4-FFF2-40B4-BE49-F238E27FC236}">
                <a16:creationId xmlns:a16="http://schemas.microsoft.com/office/drawing/2014/main" id="{A32A6B12-6C26-9141-B920-0ABE1096394B}"/>
              </a:ext>
            </a:extLst>
          </p:cNvPr>
          <p:cNvSpPr>
            <a:spLocks noGrp="1"/>
          </p:cNvSpPr>
          <p:nvPr>
            <p:ph type="sldNum" sz="quarter" idx="12"/>
          </p:nvPr>
        </p:nvSpPr>
        <p:spPr/>
        <p:txBody>
          <a:bodyPr/>
          <a:lstStyle/>
          <a:p>
            <a:fld id="{6088BDBC-A55A-0D4E-9238-49D16FB07DCD}" type="slidenum">
              <a:rPr lang="en-US" smtClean="0"/>
              <a:t>72</a:t>
            </a:fld>
            <a:endParaRPr lang="en-US"/>
          </a:p>
        </p:txBody>
      </p:sp>
    </p:spTree>
    <p:extLst>
      <p:ext uri="{BB962C8B-B14F-4D97-AF65-F5344CB8AC3E}">
        <p14:creationId xmlns:p14="http://schemas.microsoft.com/office/powerpoint/2010/main" val="293362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183397A-27A2-DC4C-A699-E924042427A6}"/>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FCA9F3-E38A-1948-A7BD-9C5B1CFDFAF3}" type="datetime1">
              <a:rPr lang="en-US" smtClean="0"/>
              <a:pPr/>
              <a:t>3/9/26</a:t>
            </a:fld>
            <a:endParaRPr lang="en-US"/>
          </a:p>
        </p:txBody>
      </p:sp>
      <p:sp>
        <p:nvSpPr>
          <p:cNvPr id="5" name="Footer Placeholder 4">
            <a:extLst>
              <a:ext uri="{FF2B5EF4-FFF2-40B4-BE49-F238E27FC236}">
                <a16:creationId xmlns:a16="http://schemas.microsoft.com/office/drawing/2014/main" id="{7C2F30D5-9115-EF43-80D0-26F1CDA540B4}"/>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6" name="Slide Number Placeholder 5">
            <a:extLst>
              <a:ext uri="{FF2B5EF4-FFF2-40B4-BE49-F238E27FC236}">
                <a16:creationId xmlns:a16="http://schemas.microsoft.com/office/drawing/2014/main" id="{9FE25F1D-5F9E-BE44-B5ED-52B5381B456C}"/>
              </a:ext>
            </a:extLst>
          </p:cNvPr>
          <p:cNvSpPr>
            <a:spLocks noGrp="1"/>
          </p:cNvSpPr>
          <p:nvPr>
            <p:ph type="sldNum" sz="quarter" idx="12"/>
          </p:nvPr>
        </p:nvSpPr>
        <p:spPr/>
        <p:txBody>
          <a:bodyPr/>
          <a:lstStyle/>
          <a:p>
            <a:fld id="{6088BDBC-A55A-0D4E-9238-49D16FB07DCD}" type="slidenum">
              <a:rPr lang="en-US" smtClean="0"/>
              <a:t>73</a:t>
            </a:fld>
            <a:endParaRPr lang="en-US"/>
          </a:p>
        </p:txBody>
      </p:sp>
      <p:pic>
        <p:nvPicPr>
          <p:cNvPr id="7" name="Picture 6">
            <a:extLst>
              <a:ext uri="{FF2B5EF4-FFF2-40B4-BE49-F238E27FC236}">
                <a16:creationId xmlns:a16="http://schemas.microsoft.com/office/drawing/2014/main" id="{69C2296E-4458-2E4F-8223-EE65917EA14E}"/>
              </a:ext>
            </a:extLst>
          </p:cNvPr>
          <p:cNvPicPr>
            <a:picLocks noChangeAspect="1"/>
          </p:cNvPicPr>
          <p:nvPr/>
        </p:nvPicPr>
        <p:blipFill>
          <a:blip r:embed="rId2"/>
          <a:stretch>
            <a:fillRect/>
          </a:stretch>
        </p:blipFill>
        <p:spPr>
          <a:xfrm>
            <a:off x="1677982" y="723186"/>
            <a:ext cx="8686665" cy="4373425"/>
          </a:xfrm>
          <a:prstGeom prst="rect">
            <a:avLst/>
          </a:prstGeom>
        </p:spPr>
      </p:pic>
      <p:sp>
        <p:nvSpPr>
          <p:cNvPr id="8" name="Rectangle 7">
            <a:extLst>
              <a:ext uri="{FF2B5EF4-FFF2-40B4-BE49-F238E27FC236}">
                <a16:creationId xmlns:a16="http://schemas.microsoft.com/office/drawing/2014/main" id="{757C0101-AB76-EC48-92E5-9966EC9C5E97}"/>
              </a:ext>
            </a:extLst>
          </p:cNvPr>
          <p:cNvSpPr/>
          <p:nvPr/>
        </p:nvSpPr>
        <p:spPr>
          <a:xfrm>
            <a:off x="483390" y="6021171"/>
            <a:ext cx="11708609" cy="369332"/>
          </a:xfrm>
          <a:prstGeom prst="rect">
            <a:avLst/>
          </a:prstGeom>
        </p:spPr>
        <p:txBody>
          <a:bodyPr wrap="square">
            <a:spAutoFit/>
          </a:bodyPr>
          <a:lstStyle/>
          <a:p>
            <a:r>
              <a:rPr lang="en-US" dirty="0"/>
              <a:t>https://</a:t>
            </a:r>
            <a:r>
              <a:rPr lang="en-US" dirty="0" err="1"/>
              <a:t>www.axios.com</a:t>
            </a:r>
            <a:r>
              <a:rPr lang="en-US" dirty="0"/>
              <a:t>/america-sours-on-social-media-giants-1542234046-c48fb55b-48d6-4c96-9ea9-a36e80ab5deb.html</a:t>
            </a:r>
          </a:p>
        </p:txBody>
      </p:sp>
    </p:spTree>
    <p:extLst>
      <p:ext uri="{BB962C8B-B14F-4D97-AF65-F5344CB8AC3E}">
        <p14:creationId xmlns:p14="http://schemas.microsoft.com/office/powerpoint/2010/main" val="36902996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EFF24-E548-CC5B-AB17-24F0AA0294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D3B46D-330E-7A0A-314B-5A64F506D8C7}"/>
              </a:ext>
            </a:extLst>
          </p:cNvPr>
          <p:cNvSpPr>
            <a:spLocks noGrp="1"/>
          </p:cNvSpPr>
          <p:nvPr>
            <p:ph type="title"/>
          </p:nvPr>
        </p:nvSpPr>
        <p:spPr/>
        <p:txBody>
          <a:bodyPr/>
          <a:lstStyle/>
          <a:p>
            <a:r>
              <a:rPr lang="en-US" dirty="0"/>
              <a:t>Update 5</a:t>
            </a:r>
          </a:p>
        </p:txBody>
      </p:sp>
      <p:sp>
        <p:nvSpPr>
          <p:cNvPr id="3" name="Content Placeholder 2">
            <a:extLst>
              <a:ext uri="{FF2B5EF4-FFF2-40B4-BE49-F238E27FC236}">
                <a16:creationId xmlns:a16="http://schemas.microsoft.com/office/drawing/2014/main" id="{2F6A67CD-B410-2908-CF13-F47AB08EA8FC}"/>
              </a:ext>
            </a:extLst>
          </p:cNvPr>
          <p:cNvSpPr>
            <a:spLocks noGrp="1"/>
          </p:cNvSpPr>
          <p:nvPr>
            <p:ph idx="1"/>
          </p:nvPr>
        </p:nvSpPr>
        <p:spPr/>
        <p:txBody>
          <a:bodyPr/>
          <a:lstStyle/>
          <a:p>
            <a:r>
              <a:rPr lang="en-US" dirty="0"/>
              <a:t>What’s changed?</a:t>
            </a:r>
          </a:p>
          <a:p>
            <a:endParaRPr lang="en-US" dirty="0"/>
          </a:p>
        </p:txBody>
      </p:sp>
      <p:sp>
        <p:nvSpPr>
          <p:cNvPr id="4" name="Slide Number Placeholder 3">
            <a:extLst>
              <a:ext uri="{FF2B5EF4-FFF2-40B4-BE49-F238E27FC236}">
                <a16:creationId xmlns:a16="http://schemas.microsoft.com/office/drawing/2014/main" id="{A74C1D99-2ACA-B984-93AB-A159E1ADB143}"/>
              </a:ext>
            </a:extLst>
          </p:cNvPr>
          <p:cNvSpPr>
            <a:spLocks noGrp="1"/>
          </p:cNvSpPr>
          <p:nvPr>
            <p:ph type="sldNum" sz="quarter" idx="12"/>
          </p:nvPr>
        </p:nvSpPr>
        <p:spPr/>
        <p:txBody>
          <a:bodyPr/>
          <a:lstStyle/>
          <a:p>
            <a:fld id="{6088BDBC-A55A-0D4E-9238-49D16FB07DCD}" type="slidenum">
              <a:rPr lang="en-US" smtClean="0"/>
              <a:pPr/>
              <a:t>74</a:t>
            </a:fld>
            <a:endParaRPr lang="en-US"/>
          </a:p>
        </p:txBody>
      </p:sp>
    </p:spTree>
    <p:extLst>
      <p:ext uri="{BB962C8B-B14F-4D97-AF65-F5344CB8AC3E}">
        <p14:creationId xmlns:p14="http://schemas.microsoft.com/office/powerpoint/2010/main" val="2573954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322B7-8E81-4E4E-876F-8790E24651AC}"/>
              </a:ext>
            </a:extLst>
          </p:cNvPr>
          <p:cNvSpPr>
            <a:spLocks noGrp="1"/>
          </p:cNvSpPr>
          <p:nvPr>
            <p:ph type="title"/>
          </p:nvPr>
        </p:nvSpPr>
        <p:spPr/>
        <p:txBody>
          <a:bodyPr/>
          <a:lstStyle/>
          <a:p>
            <a:r>
              <a:rPr lang="en-US" dirty="0"/>
              <a:t>But…</a:t>
            </a:r>
          </a:p>
        </p:txBody>
      </p:sp>
      <p:sp>
        <p:nvSpPr>
          <p:cNvPr id="4" name="Date Placeholder 3">
            <a:extLst>
              <a:ext uri="{FF2B5EF4-FFF2-40B4-BE49-F238E27FC236}">
                <a16:creationId xmlns:a16="http://schemas.microsoft.com/office/drawing/2014/main" id="{246D8DA2-5144-6842-B73A-76D29A15A243}"/>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BAE170-54BC-4F4D-94CB-1CAE3F6273BB}" type="datetime1">
              <a:rPr lang="en-US" smtClean="0"/>
              <a:pPr/>
              <a:t>3/9/26</a:t>
            </a:fld>
            <a:endParaRPr lang="en-US"/>
          </a:p>
        </p:txBody>
      </p:sp>
      <p:sp>
        <p:nvSpPr>
          <p:cNvPr id="5" name="Footer Placeholder 4">
            <a:extLst>
              <a:ext uri="{FF2B5EF4-FFF2-40B4-BE49-F238E27FC236}">
                <a16:creationId xmlns:a16="http://schemas.microsoft.com/office/drawing/2014/main" id="{92B3FDB0-5D77-AD4D-9102-EF46F712975D}"/>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6" name="Slide Number Placeholder 5">
            <a:extLst>
              <a:ext uri="{FF2B5EF4-FFF2-40B4-BE49-F238E27FC236}">
                <a16:creationId xmlns:a16="http://schemas.microsoft.com/office/drawing/2014/main" id="{E82DDC52-32F5-1146-9226-DF655715877A}"/>
              </a:ext>
            </a:extLst>
          </p:cNvPr>
          <p:cNvSpPr>
            <a:spLocks noGrp="1"/>
          </p:cNvSpPr>
          <p:nvPr>
            <p:ph type="sldNum" sz="quarter" idx="12"/>
          </p:nvPr>
        </p:nvSpPr>
        <p:spPr/>
        <p:txBody>
          <a:bodyPr/>
          <a:lstStyle/>
          <a:p>
            <a:fld id="{6088BDBC-A55A-0D4E-9238-49D16FB07DCD}" type="slidenum">
              <a:rPr lang="en-US" smtClean="0"/>
              <a:t>8</a:t>
            </a:fld>
            <a:endParaRPr lang="en-US"/>
          </a:p>
        </p:txBody>
      </p:sp>
      <p:pic>
        <p:nvPicPr>
          <p:cNvPr id="7" name="Picture 6">
            <a:extLst>
              <a:ext uri="{FF2B5EF4-FFF2-40B4-BE49-F238E27FC236}">
                <a16:creationId xmlns:a16="http://schemas.microsoft.com/office/drawing/2014/main" id="{054B1664-20A1-1A4B-900E-1792E44279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43050" y="1695254"/>
            <a:ext cx="9244584" cy="1919689"/>
          </a:xfrm>
          <a:prstGeom prst="rect">
            <a:avLst/>
          </a:prstGeom>
        </p:spPr>
      </p:pic>
      <p:pic>
        <p:nvPicPr>
          <p:cNvPr id="8" name="Picture 7">
            <a:extLst>
              <a:ext uri="{FF2B5EF4-FFF2-40B4-BE49-F238E27FC236}">
                <a16:creationId xmlns:a16="http://schemas.microsoft.com/office/drawing/2014/main" id="{B915B187-FC06-7541-AD1D-9DA9539B91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43050" y="3856833"/>
            <a:ext cx="9167822" cy="2535153"/>
          </a:xfrm>
          <a:prstGeom prst="rect">
            <a:avLst/>
          </a:prstGeom>
        </p:spPr>
      </p:pic>
    </p:spTree>
    <p:extLst>
      <p:ext uri="{BB962C8B-B14F-4D97-AF65-F5344CB8AC3E}">
        <p14:creationId xmlns:p14="http://schemas.microsoft.com/office/powerpoint/2010/main" val="1452642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1F045-1B6C-0C45-A0C4-D1E73E3F120E}"/>
              </a:ext>
            </a:extLst>
          </p:cNvPr>
          <p:cNvSpPr>
            <a:spLocks noGrp="1"/>
          </p:cNvSpPr>
          <p:nvPr>
            <p:ph type="title"/>
          </p:nvPr>
        </p:nvSpPr>
        <p:spPr/>
        <p:txBody>
          <a:bodyPr/>
          <a:lstStyle/>
          <a:p>
            <a:r>
              <a:rPr lang="en-US" dirty="0"/>
              <a:t>But…</a:t>
            </a:r>
          </a:p>
        </p:txBody>
      </p:sp>
      <p:sp>
        <p:nvSpPr>
          <p:cNvPr id="4" name="Date Placeholder 3">
            <a:extLst>
              <a:ext uri="{FF2B5EF4-FFF2-40B4-BE49-F238E27FC236}">
                <a16:creationId xmlns:a16="http://schemas.microsoft.com/office/drawing/2014/main" id="{2C668D55-0933-C540-B1B4-7AD34FC6A6FF}"/>
              </a:ext>
            </a:extLst>
          </p:cNvPr>
          <p:cNvSpPr>
            <a:spLocks noGrp="1"/>
          </p:cNvSpPr>
          <p:nvPr>
            <p:ph type="dt" sz="half" idx="10"/>
          </p:nvPr>
        </p:nvSpPr>
        <p:spPr>
          <a:xfrm>
            <a:off x="280982" y="64849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BAE170-54BC-4F4D-94CB-1CAE3F6273BB}" type="datetime1">
              <a:rPr lang="en-US" smtClean="0"/>
              <a:pPr/>
              <a:t>3/9/26</a:t>
            </a:fld>
            <a:endParaRPr lang="en-US"/>
          </a:p>
        </p:txBody>
      </p:sp>
      <p:sp>
        <p:nvSpPr>
          <p:cNvPr id="5" name="Footer Placeholder 4">
            <a:extLst>
              <a:ext uri="{FF2B5EF4-FFF2-40B4-BE49-F238E27FC236}">
                <a16:creationId xmlns:a16="http://schemas.microsoft.com/office/drawing/2014/main" id="{E5BAE368-D5CD-164E-87DE-8A207A9A368C}"/>
              </a:ext>
            </a:extLst>
          </p:cNvPr>
          <p:cNvSpPr>
            <a:spLocks noGrp="1"/>
          </p:cNvSpPr>
          <p:nvPr>
            <p:ph type="ftr" sz="quarter" idx="11"/>
          </p:nvPr>
        </p:nvSpPr>
        <p:spPr>
          <a:xfrm>
            <a:off x="4038600" y="648494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UB</a:t>
            </a:r>
          </a:p>
        </p:txBody>
      </p:sp>
      <p:sp>
        <p:nvSpPr>
          <p:cNvPr id="6" name="Slide Number Placeholder 5">
            <a:extLst>
              <a:ext uri="{FF2B5EF4-FFF2-40B4-BE49-F238E27FC236}">
                <a16:creationId xmlns:a16="http://schemas.microsoft.com/office/drawing/2014/main" id="{745759EE-E9D9-5647-849F-58F5DE0A2FA8}"/>
              </a:ext>
            </a:extLst>
          </p:cNvPr>
          <p:cNvSpPr>
            <a:spLocks noGrp="1"/>
          </p:cNvSpPr>
          <p:nvPr>
            <p:ph type="sldNum" sz="quarter" idx="12"/>
          </p:nvPr>
        </p:nvSpPr>
        <p:spPr/>
        <p:txBody>
          <a:bodyPr/>
          <a:lstStyle/>
          <a:p>
            <a:fld id="{6088BDBC-A55A-0D4E-9238-49D16FB07DCD}" type="slidenum">
              <a:rPr lang="en-US" smtClean="0"/>
              <a:t>9</a:t>
            </a:fld>
            <a:endParaRPr lang="en-US"/>
          </a:p>
        </p:txBody>
      </p:sp>
      <p:pic>
        <p:nvPicPr>
          <p:cNvPr id="9" name="Picture 8">
            <a:extLst>
              <a:ext uri="{FF2B5EF4-FFF2-40B4-BE49-F238E27FC236}">
                <a16:creationId xmlns:a16="http://schemas.microsoft.com/office/drawing/2014/main" id="{078109F0-9DBB-EE48-B2C4-6F0EDBC526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5186" y="1716235"/>
            <a:ext cx="5783673" cy="3855782"/>
          </a:xfrm>
          <a:prstGeom prst="rect">
            <a:avLst/>
          </a:prstGeom>
        </p:spPr>
      </p:pic>
      <p:sp>
        <p:nvSpPr>
          <p:cNvPr id="10" name="Rectangle 9">
            <a:extLst>
              <a:ext uri="{FF2B5EF4-FFF2-40B4-BE49-F238E27FC236}">
                <a16:creationId xmlns:a16="http://schemas.microsoft.com/office/drawing/2014/main" id="{007C1B19-D552-2348-9280-C637F493A9DD}"/>
              </a:ext>
            </a:extLst>
          </p:cNvPr>
          <p:cNvSpPr/>
          <p:nvPr/>
        </p:nvSpPr>
        <p:spPr>
          <a:xfrm>
            <a:off x="369022" y="5783503"/>
            <a:ext cx="6096000" cy="461665"/>
          </a:xfrm>
          <a:prstGeom prst="rect">
            <a:avLst/>
          </a:prstGeom>
        </p:spPr>
        <p:txBody>
          <a:bodyPr>
            <a:spAutoFit/>
          </a:bodyPr>
          <a:lstStyle/>
          <a:p>
            <a:r>
              <a:rPr lang="en-US" sz="1200" dirty="0"/>
              <a:t>https://</a:t>
            </a:r>
            <a:r>
              <a:rPr lang="en-US" sz="1200" dirty="0" err="1"/>
              <a:t>www.nytimes.com</a:t>
            </a:r>
            <a:r>
              <a:rPr lang="en-US" sz="1200" dirty="0"/>
              <a:t>/2013/09/14/us/suicide-of-girl-after-bullying-raises-worries-on-web-</a:t>
            </a:r>
            <a:r>
              <a:rPr lang="en-US" sz="1200" dirty="0" err="1"/>
              <a:t>sites.html</a:t>
            </a:r>
            <a:endParaRPr lang="en-US" sz="1200" dirty="0"/>
          </a:p>
        </p:txBody>
      </p:sp>
      <p:pic>
        <p:nvPicPr>
          <p:cNvPr id="11" name="Picture 10">
            <a:extLst>
              <a:ext uri="{FF2B5EF4-FFF2-40B4-BE49-F238E27FC236}">
                <a16:creationId xmlns:a16="http://schemas.microsoft.com/office/drawing/2014/main" id="{63AD9F0C-1067-FB44-A9DF-BCC5E59521B8}"/>
              </a:ext>
            </a:extLst>
          </p:cNvPr>
          <p:cNvPicPr>
            <a:picLocks noChangeAspect="1"/>
          </p:cNvPicPr>
          <p:nvPr/>
        </p:nvPicPr>
        <p:blipFill>
          <a:blip r:embed="rId3"/>
          <a:stretch>
            <a:fillRect/>
          </a:stretch>
        </p:blipFill>
        <p:spPr>
          <a:xfrm>
            <a:off x="6664960" y="2185314"/>
            <a:ext cx="5080000" cy="2641600"/>
          </a:xfrm>
          <a:prstGeom prst="rect">
            <a:avLst/>
          </a:prstGeom>
        </p:spPr>
      </p:pic>
    </p:spTree>
    <p:extLst>
      <p:ext uri="{BB962C8B-B14F-4D97-AF65-F5344CB8AC3E}">
        <p14:creationId xmlns:p14="http://schemas.microsoft.com/office/powerpoint/2010/main" val="241825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ubelab_new" id="{E4B32D4D-32E9-0B47-8318-3D1E469EE3A1}" vid="{E82BE1E3-5EE1-AE4D-B9A0-5A4D9EAC5FC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1628</TotalTime>
  <Words>4421</Words>
  <Application>Microsoft Macintosh PowerPoint</Application>
  <PresentationFormat>Widescreen</PresentationFormat>
  <Paragraphs>646</Paragraphs>
  <Slides>74</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74</vt:i4>
      </vt:variant>
    </vt:vector>
  </HeadingPairs>
  <TitlesOfParts>
    <vt:vector size="82" baseType="lpstr">
      <vt:lpstr>Aptos</vt:lpstr>
      <vt:lpstr>Arial</vt:lpstr>
      <vt:lpstr>Avenir Book</vt:lpstr>
      <vt:lpstr>Calibri</vt:lpstr>
      <vt:lpstr>Century Gothic</vt:lpstr>
      <vt:lpstr>Menlo</vt:lpstr>
      <vt:lpstr>Wingdings</vt:lpstr>
      <vt:lpstr>2_Office Theme</vt:lpstr>
      <vt:lpstr>PowerPoint Presentation</vt:lpstr>
      <vt:lpstr>Simone Browne</vt:lpstr>
      <vt:lpstr>Announcements</vt:lpstr>
      <vt:lpstr>Today: social media</vt:lpstr>
      <vt:lpstr>Social media is a whole bunch of things</vt:lpstr>
      <vt:lpstr>People were originally super excited about social media</vt:lpstr>
      <vt:lpstr>People were originally super excited about social media</vt:lpstr>
      <vt:lpstr>But…</vt:lpstr>
      <vt:lpstr>But…</vt:lpstr>
      <vt:lpstr>PowerPoint Presentation</vt:lpstr>
      <vt:lpstr>Update 1</vt:lpstr>
      <vt:lpstr>PowerPoint Presentation</vt:lpstr>
      <vt:lpstr>Web 1.0</vt:lpstr>
      <vt:lpstr>The move from Web 1.0 – 2.0</vt:lpstr>
      <vt:lpstr>Wikipedia – moving from Web 1.0 - 2.0</vt:lpstr>
      <vt:lpstr>From Web 2.0 to Social Networking Sites</vt:lpstr>
      <vt:lpstr>Why did some succeed where others failed?</vt:lpstr>
      <vt:lpstr>Bringing us to the present</vt:lpstr>
      <vt:lpstr>Summary and moving on</vt:lpstr>
      <vt:lpstr>PowerPoint Presentation</vt:lpstr>
      <vt:lpstr>Case Study: the 2016 US Election</vt:lpstr>
      <vt:lpstr>The Social Media President</vt:lpstr>
      <vt:lpstr>Did social media analytics get Obama elected?</vt:lpstr>
      <vt:lpstr>But, that’s not the whole story</vt:lpstr>
      <vt:lpstr>Obama &amp; Social Media</vt:lpstr>
      <vt:lpstr>Social Media and the 2016 Election</vt:lpstr>
      <vt:lpstr>PowerPoint Presentation</vt:lpstr>
      <vt:lpstr>PowerPoint Presentation</vt:lpstr>
      <vt:lpstr>Social Media and the 2016 Election</vt:lpstr>
      <vt:lpstr>Manipulation – How?</vt:lpstr>
      <vt:lpstr>What do today’s bots tend to do?</vt:lpstr>
      <vt:lpstr>Bots are increasingly sophisticated, but detectable in some cases</vt:lpstr>
      <vt:lpstr>Fake News</vt:lpstr>
      <vt:lpstr>What is fake news?</vt:lpstr>
      <vt:lpstr>Why did fake news come about?</vt:lpstr>
      <vt:lpstr>PowerPoint Presentation</vt:lpstr>
      <vt:lpstr>PowerPoint Presentation</vt:lpstr>
      <vt:lpstr>Why did fake news come about?</vt:lpstr>
      <vt:lpstr>PowerPoint Presentation</vt:lpstr>
      <vt:lpstr>Fake news is highly concentrated!</vt:lpstr>
      <vt:lpstr>Did you see fake news?</vt:lpstr>
      <vt:lpstr>Summarizing</vt:lpstr>
      <vt:lpstr>Would Trump have been elected without social media?</vt:lpstr>
      <vt:lpstr>Update 2</vt:lpstr>
      <vt:lpstr>PowerPoint Presentation</vt:lpstr>
      <vt:lpstr>Is there anything good about social media?</vt:lpstr>
      <vt:lpstr>Connecting us internationally</vt:lpstr>
      <vt:lpstr>PowerPoint Presentation</vt:lpstr>
      <vt:lpstr>A Short Timeline of the Arab Spring</vt:lpstr>
      <vt:lpstr>PowerPoint Presentation</vt:lpstr>
      <vt:lpstr>PowerPoint Presentation</vt:lpstr>
      <vt:lpstr>PowerPoint Presentation</vt:lpstr>
      <vt:lpstr>PowerPoint Presentation</vt:lpstr>
      <vt:lpstr>The upside of social media</vt:lpstr>
      <vt:lpstr>Update 3</vt:lpstr>
      <vt:lpstr>PowerPoint Presentation</vt:lpstr>
      <vt:lpstr>Social media is the worst thing in the world</vt:lpstr>
      <vt:lpstr>Facebook friendships in space</vt:lpstr>
      <vt:lpstr>A Short Timeline of the Arab Spring</vt:lpstr>
      <vt:lpstr>Was it really a Facebook revolution?</vt:lpstr>
      <vt:lpstr>Was it a Facebook Revolution (cont.)?</vt:lpstr>
      <vt:lpstr>Did the change last?</vt:lpstr>
      <vt:lpstr>Facebook and Myanmar</vt:lpstr>
      <vt:lpstr>Facebook and the Philippines</vt:lpstr>
      <vt:lpstr>Bullying and Instagram</vt:lpstr>
      <vt:lpstr>Abuse of female journalists on Twitter</vt:lpstr>
      <vt:lpstr>Privacy concerns</vt:lpstr>
      <vt:lpstr>Update 4</vt:lpstr>
      <vt:lpstr>Some final thoughts on social media</vt:lpstr>
      <vt:lpstr>Summarizing – 3 Key Points</vt:lpstr>
      <vt:lpstr>News, Truth and Bias</vt:lpstr>
      <vt:lpstr>My Take</vt:lpstr>
      <vt:lpstr>PowerPoint Presentation</vt:lpstr>
      <vt:lpstr>Update 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Kenneth Joseph</dc:creator>
  <cp:lastModifiedBy>Kenneth Joseph</cp:lastModifiedBy>
  <cp:revision>4</cp:revision>
  <dcterms:created xsi:type="dcterms:W3CDTF">2026-03-08T11:57:56Z</dcterms:created>
  <dcterms:modified xsi:type="dcterms:W3CDTF">2026-03-09T15:17:35Z</dcterms:modified>
</cp:coreProperties>
</file>